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8" r:id="rId5"/>
    <p:sldId id="271" r:id="rId6"/>
    <p:sldId id="259" r:id="rId7"/>
    <p:sldId id="272" r:id="rId8"/>
    <p:sldId id="260" r:id="rId9"/>
    <p:sldId id="261" r:id="rId10"/>
    <p:sldId id="269" r:id="rId11"/>
    <p:sldId id="270" r:id="rId12"/>
    <p:sldId id="262" r:id="rId13"/>
    <p:sldId id="263" r:id="rId14"/>
    <p:sldId id="264" r:id="rId15"/>
    <p:sldId id="265" r:id="rId16"/>
    <p:sldId id="266" r:id="rId17"/>
    <p:sldId id="267"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BEBCB"/>
    <a:srgbClr val="64D289"/>
    <a:srgbClr val="FFABD5"/>
    <a:srgbClr val="FF3399"/>
    <a:srgbClr val="E2A02A"/>
    <a:srgbClr val="F75231"/>
    <a:srgbClr val="334385"/>
    <a:srgbClr val="FFCC66"/>
    <a:srgbClr val="996633"/>
    <a:srgbClr val="CC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582"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57112B5-7B5F-4FA7-89F3-DA10AC4644D0}" type="datetimeFigureOut">
              <a:rPr lang="en-US" smtClean="0"/>
              <a:t>11/10/2014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B193F6-6136-4FF5-990E-8528B4AF3BD2}" type="slidenum">
              <a:rPr lang="en-US" smtClean="0"/>
              <a:t>‹#›</a:t>
            </a:fld>
            <a:endParaRPr lang="en-US"/>
          </a:p>
        </p:txBody>
      </p:sp>
    </p:spTree>
    <p:extLst>
      <p:ext uri="{BB962C8B-B14F-4D97-AF65-F5344CB8AC3E}">
        <p14:creationId xmlns:p14="http://schemas.microsoft.com/office/powerpoint/2010/main" val="17374014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7112B5-7B5F-4FA7-89F3-DA10AC4644D0}" type="datetimeFigureOut">
              <a:rPr lang="en-US" smtClean="0"/>
              <a:t>11/10/2014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B193F6-6136-4FF5-990E-8528B4AF3BD2}" type="slidenum">
              <a:rPr lang="en-US" smtClean="0"/>
              <a:t>‹#›</a:t>
            </a:fld>
            <a:endParaRPr lang="en-US"/>
          </a:p>
        </p:txBody>
      </p:sp>
    </p:spTree>
    <p:extLst>
      <p:ext uri="{BB962C8B-B14F-4D97-AF65-F5344CB8AC3E}">
        <p14:creationId xmlns:p14="http://schemas.microsoft.com/office/powerpoint/2010/main" val="5778561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7112B5-7B5F-4FA7-89F3-DA10AC4644D0}" type="datetimeFigureOut">
              <a:rPr lang="en-US" smtClean="0"/>
              <a:t>11/10/2014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B193F6-6136-4FF5-990E-8528B4AF3BD2}" type="slidenum">
              <a:rPr lang="en-US" smtClean="0"/>
              <a:t>‹#›</a:t>
            </a:fld>
            <a:endParaRPr lang="en-US"/>
          </a:p>
        </p:txBody>
      </p:sp>
    </p:spTree>
    <p:extLst>
      <p:ext uri="{BB962C8B-B14F-4D97-AF65-F5344CB8AC3E}">
        <p14:creationId xmlns:p14="http://schemas.microsoft.com/office/powerpoint/2010/main" val="39697116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7112B5-7B5F-4FA7-89F3-DA10AC4644D0}" type="datetimeFigureOut">
              <a:rPr lang="en-US" smtClean="0"/>
              <a:t>11/10/2014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B193F6-6136-4FF5-990E-8528B4AF3BD2}" type="slidenum">
              <a:rPr lang="en-US" smtClean="0"/>
              <a:t>‹#›</a:t>
            </a:fld>
            <a:endParaRPr lang="en-US"/>
          </a:p>
        </p:txBody>
      </p:sp>
    </p:spTree>
    <p:extLst>
      <p:ext uri="{BB962C8B-B14F-4D97-AF65-F5344CB8AC3E}">
        <p14:creationId xmlns:p14="http://schemas.microsoft.com/office/powerpoint/2010/main" val="39608431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7112B5-7B5F-4FA7-89F3-DA10AC4644D0}" type="datetimeFigureOut">
              <a:rPr lang="en-US" smtClean="0"/>
              <a:t>11/10/2014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B193F6-6136-4FF5-990E-8528B4AF3BD2}" type="slidenum">
              <a:rPr lang="en-US" smtClean="0"/>
              <a:t>‹#›</a:t>
            </a:fld>
            <a:endParaRPr lang="en-US"/>
          </a:p>
        </p:txBody>
      </p:sp>
    </p:spTree>
    <p:extLst>
      <p:ext uri="{BB962C8B-B14F-4D97-AF65-F5344CB8AC3E}">
        <p14:creationId xmlns:p14="http://schemas.microsoft.com/office/powerpoint/2010/main" val="40017220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57112B5-7B5F-4FA7-89F3-DA10AC4644D0}" type="datetimeFigureOut">
              <a:rPr lang="en-US" smtClean="0"/>
              <a:t>11/10/2014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B193F6-6136-4FF5-990E-8528B4AF3BD2}" type="slidenum">
              <a:rPr lang="en-US" smtClean="0"/>
              <a:t>‹#›</a:t>
            </a:fld>
            <a:endParaRPr lang="en-US"/>
          </a:p>
        </p:txBody>
      </p:sp>
    </p:spTree>
    <p:extLst>
      <p:ext uri="{BB962C8B-B14F-4D97-AF65-F5344CB8AC3E}">
        <p14:creationId xmlns:p14="http://schemas.microsoft.com/office/powerpoint/2010/main" val="42843622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57112B5-7B5F-4FA7-89F3-DA10AC4644D0}" type="datetimeFigureOut">
              <a:rPr lang="en-US" smtClean="0"/>
              <a:t>11/10/2014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CB193F6-6136-4FF5-990E-8528B4AF3BD2}" type="slidenum">
              <a:rPr lang="en-US" smtClean="0"/>
              <a:t>‹#›</a:t>
            </a:fld>
            <a:endParaRPr lang="en-US"/>
          </a:p>
        </p:txBody>
      </p:sp>
    </p:spTree>
    <p:extLst>
      <p:ext uri="{BB962C8B-B14F-4D97-AF65-F5344CB8AC3E}">
        <p14:creationId xmlns:p14="http://schemas.microsoft.com/office/powerpoint/2010/main" val="3352793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57112B5-7B5F-4FA7-89F3-DA10AC4644D0}" type="datetimeFigureOut">
              <a:rPr lang="en-US" smtClean="0"/>
              <a:t>11/10/2014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CB193F6-6136-4FF5-990E-8528B4AF3BD2}" type="slidenum">
              <a:rPr lang="en-US" smtClean="0"/>
              <a:t>‹#›</a:t>
            </a:fld>
            <a:endParaRPr lang="en-US"/>
          </a:p>
        </p:txBody>
      </p:sp>
    </p:spTree>
    <p:extLst>
      <p:ext uri="{BB962C8B-B14F-4D97-AF65-F5344CB8AC3E}">
        <p14:creationId xmlns:p14="http://schemas.microsoft.com/office/powerpoint/2010/main" val="844570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7112B5-7B5F-4FA7-89F3-DA10AC4644D0}" type="datetimeFigureOut">
              <a:rPr lang="en-US" smtClean="0"/>
              <a:t>11/10/2014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B193F6-6136-4FF5-990E-8528B4AF3BD2}" type="slidenum">
              <a:rPr lang="en-US" smtClean="0"/>
              <a:t>‹#›</a:t>
            </a:fld>
            <a:endParaRPr lang="en-US"/>
          </a:p>
        </p:txBody>
      </p:sp>
    </p:spTree>
    <p:extLst>
      <p:ext uri="{BB962C8B-B14F-4D97-AF65-F5344CB8AC3E}">
        <p14:creationId xmlns:p14="http://schemas.microsoft.com/office/powerpoint/2010/main" val="39873141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7112B5-7B5F-4FA7-89F3-DA10AC4644D0}" type="datetimeFigureOut">
              <a:rPr lang="en-US" smtClean="0"/>
              <a:t>11/10/2014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B193F6-6136-4FF5-990E-8528B4AF3BD2}" type="slidenum">
              <a:rPr lang="en-US" smtClean="0"/>
              <a:t>‹#›</a:t>
            </a:fld>
            <a:endParaRPr lang="en-US"/>
          </a:p>
        </p:txBody>
      </p:sp>
    </p:spTree>
    <p:extLst>
      <p:ext uri="{BB962C8B-B14F-4D97-AF65-F5344CB8AC3E}">
        <p14:creationId xmlns:p14="http://schemas.microsoft.com/office/powerpoint/2010/main" val="4399761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7112B5-7B5F-4FA7-89F3-DA10AC4644D0}" type="datetimeFigureOut">
              <a:rPr lang="en-US" smtClean="0"/>
              <a:t>11/10/2014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B193F6-6136-4FF5-990E-8528B4AF3BD2}" type="slidenum">
              <a:rPr lang="en-US" smtClean="0"/>
              <a:t>‹#›</a:t>
            </a:fld>
            <a:endParaRPr lang="en-US"/>
          </a:p>
        </p:txBody>
      </p:sp>
    </p:spTree>
    <p:extLst>
      <p:ext uri="{BB962C8B-B14F-4D97-AF65-F5344CB8AC3E}">
        <p14:creationId xmlns:p14="http://schemas.microsoft.com/office/powerpoint/2010/main" val="24233156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7112B5-7B5F-4FA7-89F3-DA10AC4644D0}" type="datetimeFigureOut">
              <a:rPr lang="en-US" smtClean="0"/>
              <a:t>11/10/2014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B193F6-6136-4FF5-990E-8528B4AF3BD2}" type="slidenum">
              <a:rPr lang="en-US" smtClean="0"/>
              <a:t>‹#›</a:t>
            </a:fld>
            <a:endParaRPr lang="en-US"/>
          </a:p>
        </p:txBody>
      </p:sp>
    </p:spTree>
    <p:extLst>
      <p:ext uri="{BB962C8B-B14F-4D97-AF65-F5344CB8AC3E}">
        <p14:creationId xmlns:p14="http://schemas.microsoft.com/office/powerpoint/2010/main" val="9514103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550" y="1"/>
            <a:ext cx="9133449" cy="838200"/>
          </a:xfrm>
          <a:ln w="76200">
            <a:solidFill>
              <a:schemeClr val="tx1"/>
            </a:solidFill>
          </a:ln>
        </p:spPr>
        <p:txBody>
          <a:bodyPr>
            <a:normAutofit/>
          </a:bodyPr>
          <a:lstStyle/>
          <a:p>
            <a:r>
              <a:rPr lang="en-US" sz="4000" dirty="0" smtClean="0">
                <a:latin typeface="Arial Black" pitchFamily="34" charset="0"/>
              </a:rPr>
              <a:t>The “Corrupt Bargain” of 1824</a:t>
            </a:r>
            <a:endParaRPr lang="en-US" sz="4000" dirty="0">
              <a:latin typeface="Arial Black" pitchFamily="34" charset="0"/>
            </a:endParaRPr>
          </a:p>
        </p:txBody>
      </p:sp>
      <p:sp>
        <p:nvSpPr>
          <p:cNvPr id="3" name="Subtitle 2"/>
          <p:cNvSpPr>
            <a:spLocks noGrp="1"/>
          </p:cNvSpPr>
          <p:nvPr>
            <p:ph type="subTitle" idx="1"/>
          </p:nvPr>
        </p:nvSpPr>
        <p:spPr>
          <a:xfrm>
            <a:off x="-9378" y="914400"/>
            <a:ext cx="9144000" cy="838200"/>
          </a:xfrm>
          <a:solidFill>
            <a:srgbClr val="FFFF00"/>
          </a:solidFill>
          <a:ln w="38100">
            <a:solidFill>
              <a:schemeClr val="tx1"/>
            </a:solidFill>
          </a:ln>
        </p:spPr>
        <p:txBody>
          <a:bodyPr>
            <a:normAutofit lnSpcReduction="10000"/>
          </a:bodyPr>
          <a:lstStyle/>
          <a:p>
            <a:pPr algn="l"/>
            <a:r>
              <a:rPr lang="en-US" sz="2500" b="1" u="sng" dirty="0" smtClean="0">
                <a:solidFill>
                  <a:schemeClr val="tx1"/>
                </a:solidFill>
                <a:latin typeface="Times New Roman" pitchFamily="18" charset="0"/>
                <a:cs typeface="Times New Roman" pitchFamily="18" charset="0"/>
              </a:rPr>
              <a:t>Objective:</a:t>
            </a:r>
            <a:r>
              <a:rPr lang="en-US" sz="2500" b="1" dirty="0" smtClean="0">
                <a:solidFill>
                  <a:schemeClr val="tx1"/>
                </a:solidFill>
                <a:latin typeface="Times New Roman" pitchFamily="18" charset="0"/>
                <a:cs typeface="Times New Roman" pitchFamily="18" charset="0"/>
              </a:rPr>
              <a:t> </a:t>
            </a:r>
            <a:r>
              <a:rPr lang="en-US" sz="2500" dirty="0" smtClean="0">
                <a:solidFill>
                  <a:schemeClr val="tx1"/>
                </a:solidFill>
                <a:latin typeface="Times New Roman" pitchFamily="18" charset="0"/>
                <a:cs typeface="Times New Roman" pitchFamily="18" charset="0"/>
              </a:rPr>
              <a:t>To explain the detrimental effects of the “corrupt bargain” of 1824</a:t>
            </a:r>
            <a:r>
              <a:rPr lang="en-US" sz="2500" dirty="0" smtClean="0">
                <a:solidFill>
                  <a:schemeClr val="tx1"/>
                </a:solidFill>
                <a:latin typeface="Times New Roman" pitchFamily="18" charset="0"/>
                <a:cs typeface="Times New Roman" pitchFamily="18" charset="0"/>
              </a:rPr>
              <a:t>. How did the spoils system play into the election of 1824?</a:t>
            </a:r>
            <a:endParaRPr lang="en-US" sz="2500" dirty="0" smtClean="0">
              <a:solidFill>
                <a:schemeClr val="tx1"/>
              </a:solidFill>
              <a:latin typeface="Times New Roman" pitchFamily="18" charset="0"/>
              <a:cs typeface="Times New Roman" pitchFamily="18" charset="0"/>
            </a:endParaRPr>
          </a:p>
          <a:p>
            <a:pPr algn="l"/>
            <a:endParaRPr lang="en-US" sz="2500" dirty="0">
              <a:solidFill>
                <a:schemeClr val="tx1"/>
              </a:solidFill>
              <a:latin typeface="Times New Roman" pitchFamily="18" charset="0"/>
              <a:cs typeface="Times New Roman" pitchFamily="18" charset="0"/>
            </a:endParaRPr>
          </a:p>
        </p:txBody>
      </p:sp>
      <p:sp>
        <p:nvSpPr>
          <p:cNvPr id="4" name="Subtitle 2"/>
          <p:cNvSpPr txBox="1">
            <a:spLocks/>
          </p:cNvSpPr>
          <p:nvPr/>
        </p:nvSpPr>
        <p:spPr>
          <a:xfrm>
            <a:off x="0" y="1828800"/>
            <a:ext cx="9144000" cy="5029200"/>
          </a:xfrm>
          <a:prstGeom prst="rect">
            <a:avLst/>
          </a:prstGeom>
          <a:ln w="38100">
            <a:solidFill>
              <a:schemeClr val="tx1"/>
            </a:solidFill>
          </a:ln>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buFont typeface="Arial" pitchFamily="34" charset="0"/>
              <a:buChar char="•"/>
            </a:pPr>
            <a:r>
              <a:rPr lang="en-US" sz="2300" b="1" dirty="0" smtClean="0">
                <a:solidFill>
                  <a:schemeClr val="tx1"/>
                </a:solidFill>
                <a:latin typeface="Times New Roman" pitchFamily="18" charset="0"/>
                <a:cs typeface="Times New Roman" pitchFamily="18" charset="0"/>
              </a:rPr>
              <a:t>Voter turnout rose dramatically. In 1824, ¼ of the eligible voters voted, but in 1840, it reached 78%.</a:t>
            </a:r>
          </a:p>
          <a:p>
            <a:pPr marL="342900" indent="-342900" algn="l">
              <a:buFont typeface="Arial" pitchFamily="34" charset="0"/>
              <a:buChar char="•"/>
            </a:pPr>
            <a:r>
              <a:rPr lang="en-US" sz="2300" b="1" dirty="0" smtClean="0">
                <a:solidFill>
                  <a:schemeClr val="tx1"/>
                </a:solidFill>
                <a:latin typeface="Times New Roman" pitchFamily="18" charset="0"/>
                <a:cs typeface="Times New Roman" pitchFamily="18" charset="0"/>
              </a:rPr>
              <a:t>Four candidates: John Quincy Adams, Henry Clay, William Crawford, and Andrew Jackson.</a:t>
            </a:r>
          </a:p>
          <a:p>
            <a:pPr marL="800100" lvl="1" indent="-342900" algn="l">
              <a:buFont typeface="Arial" pitchFamily="34" charset="0"/>
              <a:buChar char="•"/>
            </a:pPr>
            <a:r>
              <a:rPr lang="en-US" sz="2000" b="1" dirty="0" smtClean="0">
                <a:solidFill>
                  <a:schemeClr val="tx1"/>
                </a:solidFill>
                <a:latin typeface="Times New Roman" pitchFamily="18" charset="0"/>
                <a:cs typeface="Times New Roman" pitchFamily="18" charset="0"/>
              </a:rPr>
              <a:t>Jackson won the popular vote.</a:t>
            </a:r>
          </a:p>
          <a:p>
            <a:pPr marL="800100" lvl="1" indent="-342900" algn="l">
              <a:buFont typeface="Arial" pitchFamily="34" charset="0"/>
              <a:buChar char="•"/>
            </a:pPr>
            <a:r>
              <a:rPr lang="en-US" sz="2000" b="1" dirty="0" smtClean="0">
                <a:solidFill>
                  <a:schemeClr val="tx1"/>
                </a:solidFill>
                <a:latin typeface="Times New Roman" pitchFamily="18" charset="0"/>
                <a:cs typeface="Times New Roman" pitchFamily="18" charset="0"/>
              </a:rPr>
              <a:t>Henry Clay had the least amount of electoral votes but he was the Speaker of the House.</a:t>
            </a:r>
          </a:p>
          <a:p>
            <a:pPr marL="342900" indent="-342900" algn="l">
              <a:buFont typeface="Arial" pitchFamily="34" charset="0"/>
              <a:buChar char="•"/>
            </a:pPr>
            <a:r>
              <a:rPr lang="en-US" sz="2300" b="1" dirty="0" smtClean="0">
                <a:solidFill>
                  <a:schemeClr val="tx1"/>
                </a:solidFill>
                <a:latin typeface="Times New Roman" pitchFamily="18" charset="0"/>
                <a:cs typeface="Times New Roman" pitchFamily="18" charset="0"/>
              </a:rPr>
              <a:t>Henry Clay and Adams are very similar politically; fervent nationalists.</a:t>
            </a:r>
          </a:p>
          <a:p>
            <a:pPr marL="342900" indent="-342900" algn="l">
              <a:buFont typeface="Arial" pitchFamily="34" charset="0"/>
              <a:buChar char="•"/>
            </a:pPr>
            <a:r>
              <a:rPr lang="en-US" sz="2300" b="1" dirty="0" smtClean="0">
                <a:solidFill>
                  <a:schemeClr val="tx1"/>
                </a:solidFill>
                <a:latin typeface="Times New Roman" pitchFamily="18" charset="0"/>
                <a:cs typeface="Times New Roman" pitchFamily="18" charset="0"/>
              </a:rPr>
              <a:t>House of Reps decided on Adams and Clay became Secretary of State.</a:t>
            </a:r>
          </a:p>
          <a:p>
            <a:pPr marL="800100" lvl="1" indent="-342900" algn="l">
              <a:buFont typeface="Arial" pitchFamily="34" charset="0"/>
              <a:buChar char="•"/>
            </a:pPr>
            <a:r>
              <a:rPr lang="en-US" sz="2000" b="1" dirty="0" smtClean="0">
                <a:solidFill>
                  <a:schemeClr val="tx1"/>
                </a:solidFill>
                <a:latin typeface="Times New Roman" pitchFamily="18" charset="0"/>
                <a:cs typeface="Times New Roman" pitchFamily="18" charset="0"/>
              </a:rPr>
              <a:t>Jackson supporters thought that Adams bribed Clay of the position.</a:t>
            </a:r>
          </a:p>
          <a:p>
            <a:pPr marL="1257300" lvl="2" indent="-342900" algn="l">
              <a:buFont typeface="Arial" pitchFamily="34" charset="0"/>
              <a:buChar char="•"/>
            </a:pPr>
            <a:r>
              <a:rPr lang="en-US" sz="1800" b="1" dirty="0" smtClean="0">
                <a:solidFill>
                  <a:schemeClr val="tx1"/>
                </a:solidFill>
                <a:latin typeface="Times New Roman" pitchFamily="18" charset="0"/>
                <a:cs typeface="Times New Roman" pitchFamily="18" charset="0"/>
              </a:rPr>
              <a:t>No positive evidence was found.</a:t>
            </a:r>
            <a:endParaRPr lang="en-US" sz="1800" b="1" dirty="0" smtClean="0">
              <a:solidFill>
                <a:schemeClr val="tx1"/>
              </a:solidFill>
              <a:latin typeface="Times New Roman" pitchFamily="18" charset="0"/>
              <a:cs typeface="Times New Roman" pitchFamily="18" charset="0"/>
            </a:endParaRPr>
          </a:p>
          <a:p>
            <a:pPr algn="l"/>
            <a:endParaRPr lang="en-US" sz="25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9164311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550" y="1"/>
            <a:ext cx="9133449" cy="838200"/>
          </a:xfrm>
          <a:ln w="76200">
            <a:solidFill>
              <a:schemeClr val="tx1"/>
            </a:solidFill>
          </a:ln>
        </p:spPr>
        <p:txBody>
          <a:bodyPr>
            <a:noAutofit/>
          </a:bodyPr>
          <a:lstStyle/>
          <a:p>
            <a:r>
              <a:rPr lang="en-US" sz="3200" dirty="0" smtClean="0">
                <a:latin typeface="Arial Black" pitchFamily="34" charset="0"/>
              </a:rPr>
              <a:t>“Old Hickory” Wallops Clay in 1832</a:t>
            </a:r>
            <a:endParaRPr lang="en-US" sz="3200" dirty="0">
              <a:latin typeface="Arial Black" pitchFamily="34" charset="0"/>
            </a:endParaRPr>
          </a:p>
        </p:txBody>
      </p:sp>
      <p:sp>
        <p:nvSpPr>
          <p:cNvPr id="3" name="Subtitle 2"/>
          <p:cNvSpPr>
            <a:spLocks noGrp="1"/>
          </p:cNvSpPr>
          <p:nvPr>
            <p:ph type="subTitle" idx="1"/>
          </p:nvPr>
        </p:nvSpPr>
        <p:spPr>
          <a:xfrm>
            <a:off x="-9378" y="914400"/>
            <a:ext cx="9144000" cy="838200"/>
          </a:xfrm>
          <a:solidFill>
            <a:srgbClr val="FFABD5"/>
          </a:solidFill>
          <a:ln w="38100">
            <a:solidFill>
              <a:schemeClr val="tx1"/>
            </a:solidFill>
          </a:ln>
        </p:spPr>
        <p:txBody>
          <a:bodyPr>
            <a:normAutofit/>
          </a:bodyPr>
          <a:lstStyle/>
          <a:p>
            <a:pPr algn="l"/>
            <a:r>
              <a:rPr lang="en-US" sz="2500" b="1" u="sng" dirty="0" smtClean="0">
                <a:solidFill>
                  <a:schemeClr val="tx1"/>
                </a:solidFill>
                <a:latin typeface="Times New Roman" pitchFamily="18" charset="0"/>
                <a:cs typeface="Times New Roman" pitchFamily="18" charset="0"/>
              </a:rPr>
              <a:t>Objective:</a:t>
            </a:r>
            <a:r>
              <a:rPr lang="en-US" sz="2500" b="1" dirty="0" smtClean="0">
                <a:solidFill>
                  <a:schemeClr val="tx1"/>
                </a:solidFill>
                <a:latin typeface="Times New Roman" pitchFamily="18" charset="0"/>
                <a:cs typeface="Times New Roman" pitchFamily="18" charset="0"/>
              </a:rPr>
              <a:t> </a:t>
            </a:r>
            <a:r>
              <a:rPr lang="en-US" sz="2300" b="1" dirty="0" smtClean="0">
                <a:solidFill>
                  <a:schemeClr val="tx1"/>
                </a:solidFill>
                <a:latin typeface="Times New Roman" pitchFamily="18" charset="0"/>
                <a:cs typeface="Times New Roman" pitchFamily="18" charset="0"/>
              </a:rPr>
              <a:t>Determine the underlying causes of the fight between Clay and Jackson.</a:t>
            </a:r>
          </a:p>
          <a:p>
            <a:pPr marL="342900" indent="-342900" algn="l">
              <a:buFont typeface="Arial" pitchFamily="34" charset="0"/>
              <a:buChar char="•"/>
            </a:pPr>
            <a:endParaRPr lang="en-US" sz="2500" dirty="0">
              <a:solidFill>
                <a:schemeClr val="tx1"/>
              </a:solidFill>
              <a:latin typeface="Times New Roman" pitchFamily="18" charset="0"/>
              <a:cs typeface="Times New Roman" pitchFamily="18" charset="0"/>
            </a:endParaRPr>
          </a:p>
        </p:txBody>
      </p:sp>
      <p:sp>
        <p:nvSpPr>
          <p:cNvPr id="4" name="Subtitle 2"/>
          <p:cNvSpPr txBox="1">
            <a:spLocks/>
          </p:cNvSpPr>
          <p:nvPr/>
        </p:nvSpPr>
        <p:spPr>
          <a:xfrm>
            <a:off x="0" y="1828800"/>
            <a:ext cx="9144000" cy="5029200"/>
          </a:xfrm>
          <a:prstGeom prst="rect">
            <a:avLst/>
          </a:prstGeom>
          <a:ln w="38100">
            <a:solidFill>
              <a:schemeClr val="tx1"/>
            </a:solidFill>
          </a:ln>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buFont typeface="Arial" pitchFamily="34" charset="0"/>
              <a:buChar char="•"/>
            </a:pPr>
            <a:r>
              <a:rPr lang="en-US" sz="2200" b="1" dirty="0" smtClean="0">
                <a:solidFill>
                  <a:schemeClr val="tx1"/>
                </a:solidFill>
                <a:latin typeface="Times New Roman" pitchFamily="18" charset="0"/>
                <a:cs typeface="Times New Roman" pitchFamily="18" charset="0"/>
              </a:rPr>
              <a:t>Those who favored Jackson cheered for him, those who favored Clay cheered for Clay while his critics…?</a:t>
            </a:r>
          </a:p>
          <a:p>
            <a:pPr marL="342900" indent="-342900" algn="l">
              <a:buFont typeface="Arial" pitchFamily="34" charset="0"/>
              <a:buChar char="•"/>
            </a:pPr>
            <a:r>
              <a:rPr lang="en-US" sz="2200" b="1" dirty="0" smtClean="0">
                <a:solidFill>
                  <a:schemeClr val="tx1"/>
                </a:solidFill>
                <a:latin typeface="Times New Roman" pitchFamily="18" charset="0"/>
                <a:cs typeface="Times New Roman" pitchFamily="18" charset="0"/>
              </a:rPr>
              <a:t>For the first time, a third party, the Anti-Masonic Party joined the field. They opposed the Masonic Party political force in NY and influential in New England states.</a:t>
            </a:r>
          </a:p>
          <a:p>
            <a:pPr marL="342900" indent="-342900" algn="l">
              <a:buFont typeface="Arial" pitchFamily="34" charset="0"/>
              <a:buChar char="•"/>
            </a:pPr>
            <a:r>
              <a:rPr lang="en-US" sz="2200" b="1" dirty="0" smtClean="0">
                <a:solidFill>
                  <a:schemeClr val="tx1"/>
                </a:solidFill>
                <a:latin typeface="Times New Roman" pitchFamily="18" charset="0"/>
                <a:cs typeface="Times New Roman" pitchFamily="18" charset="0"/>
              </a:rPr>
              <a:t>Jackson was a Mason so Anti-Masons were anti-Jackson.</a:t>
            </a:r>
          </a:p>
          <a:p>
            <a:pPr marL="342900" indent="-342900" algn="l">
              <a:buFont typeface="Arial" pitchFamily="34" charset="0"/>
              <a:buChar char="•"/>
            </a:pPr>
            <a:r>
              <a:rPr lang="en-US" sz="2200" b="1" dirty="0" smtClean="0">
                <a:solidFill>
                  <a:schemeClr val="tx1"/>
                </a:solidFill>
                <a:latin typeface="Times New Roman" pitchFamily="18" charset="0"/>
                <a:cs typeface="Times New Roman" pitchFamily="18" charset="0"/>
              </a:rPr>
              <a:t>For the first time 3 national nominating conventions were called to name candidates.</a:t>
            </a:r>
          </a:p>
          <a:p>
            <a:pPr marL="342900" indent="-342900" algn="l">
              <a:buFont typeface="Arial" pitchFamily="34" charset="0"/>
              <a:buChar char="•"/>
            </a:pPr>
            <a:r>
              <a:rPr lang="en-US" sz="2200" b="1" dirty="0" smtClean="0">
                <a:solidFill>
                  <a:schemeClr val="tx1"/>
                </a:solidFill>
                <a:latin typeface="Times New Roman" pitchFamily="18" charset="0"/>
                <a:cs typeface="Times New Roman" pitchFamily="18" charset="0"/>
              </a:rPr>
              <a:t>Clay and National Republicans had many advantages of donated money, life insurance, had control over NY newspaper.</a:t>
            </a:r>
          </a:p>
          <a:p>
            <a:pPr marL="342900" indent="-342900" algn="l">
              <a:buFont typeface="Arial" pitchFamily="34" charset="0"/>
              <a:buChar char="•"/>
            </a:pPr>
            <a:r>
              <a:rPr lang="en-US" sz="2200" b="1" dirty="0" smtClean="0">
                <a:solidFill>
                  <a:schemeClr val="tx1"/>
                </a:solidFill>
                <a:latin typeface="Times New Roman" pitchFamily="18" charset="0"/>
                <a:cs typeface="Times New Roman" pitchFamily="18" charset="0"/>
              </a:rPr>
              <a:t>Jackson easily defeated Clay with electoral count of 219 to 49.</a:t>
            </a:r>
          </a:p>
          <a:p>
            <a:pPr algn="l"/>
            <a:endParaRPr lang="en-US" sz="25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5770601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550" y="1"/>
            <a:ext cx="9133449" cy="838200"/>
          </a:xfrm>
          <a:ln w="76200">
            <a:solidFill>
              <a:schemeClr val="tx1"/>
            </a:solidFill>
          </a:ln>
        </p:spPr>
        <p:txBody>
          <a:bodyPr>
            <a:noAutofit/>
          </a:bodyPr>
          <a:lstStyle/>
          <a:p>
            <a:r>
              <a:rPr lang="en-US" sz="3200" dirty="0" smtClean="0">
                <a:latin typeface="Arial Black" pitchFamily="34" charset="0"/>
              </a:rPr>
              <a:t>Burying Biddle’s Bank</a:t>
            </a:r>
            <a:endParaRPr lang="en-US" sz="3200" dirty="0">
              <a:latin typeface="Arial Black" pitchFamily="34" charset="0"/>
            </a:endParaRPr>
          </a:p>
        </p:txBody>
      </p:sp>
      <p:sp>
        <p:nvSpPr>
          <p:cNvPr id="3" name="Subtitle 2"/>
          <p:cNvSpPr>
            <a:spLocks noGrp="1"/>
          </p:cNvSpPr>
          <p:nvPr>
            <p:ph type="subTitle" idx="1"/>
          </p:nvPr>
        </p:nvSpPr>
        <p:spPr>
          <a:xfrm>
            <a:off x="-9378" y="914400"/>
            <a:ext cx="9144000" cy="1219200"/>
          </a:xfrm>
          <a:gradFill flip="none" rotWithShape="1">
            <a:gsLst>
              <a:gs pos="0">
                <a:srgbClr val="BBEBCB">
                  <a:shade val="30000"/>
                  <a:satMod val="115000"/>
                </a:srgbClr>
              </a:gs>
              <a:gs pos="50000">
                <a:srgbClr val="BBEBCB">
                  <a:shade val="67500"/>
                  <a:satMod val="115000"/>
                </a:srgbClr>
              </a:gs>
              <a:gs pos="100000">
                <a:srgbClr val="BBEBCB">
                  <a:shade val="100000"/>
                  <a:satMod val="115000"/>
                </a:srgbClr>
              </a:gs>
            </a:gsLst>
            <a:lin ang="5400000" scaled="1"/>
            <a:tileRect/>
          </a:gradFill>
          <a:ln w="38100">
            <a:solidFill>
              <a:schemeClr val="tx1"/>
            </a:solidFill>
          </a:ln>
        </p:spPr>
        <p:txBody>
          <a:bodyPr>
            <a:normAutofit fontScale="92500"/>
          </a:bodyPr>
          <a:lstStyle/>
          <a:p>
            <a:pPr algn="l"/>
            <a:r>
              <a:rPr lang="en-US" sz="2500" b="1" u="sng" dirty="0" smtClean="0">
                <a:solidFill>
                  <a:schemeClr val="tx1"/>
                </a:solidFill>
                <a:latin typeface="Times New Roman" pitchFamily="18" charset="0"/>
                <a:cs typeface="Times New Roman" pitchFamily="18" charset="0"/>
              </a:rPr>
              <a:t>Objective:</a:t>
            </a:r>
            <a:r>
              <a:rPr lang="en-US" sz="2500" b="1" dirty="0" smtClean="0">
                <a:solidFill>
                  <a:schemeClr val="tx1"/>
                </a:solidFill>
                <a:latin typeface="Times New Roman" pitchFamily="18" charset="0"/>
                <a:cs typeface="Times New Roman" pitchFamily="18" charset="0"/>
              </a:rPr>
              <a:t> </a:t>
            </a:r>
            <a:r>
              <a:rPr lang="en-US" sz="2300" b="1" dirty="0" smtClean="0">
                <a:solidFill>
                  <a:schemeClr val="tx1"/>
                </a:solidFill>
                <a:latin typeface="Times New Roman" pitchFamily="18" charset="0"/>
                <a:cs typeface="Times New Roman" pitchFamily="18" charset="0"/>
              </a:rPr>
              <a:t>Determine if Biddle’s Bank was a real threat to the economic welfare of the less affluent citizens whom Jackson represented, or more important as a symbol of eastern wealth and elitism.</a:t>
            </a:r>
          </a:p>
          <a:p>
            <a:pPr marL="342900" indent="-342900" algn="l">
              <a:buFont typeface="Arial" pitchFamily="34" charset="0"/>
              <a:buChar char="•"/>
            </a:pPr>
            <a:endParaRPr lang="en-US" sz="2500" dirty="0">
              <a:solidFill>
                <a:schemeClr val="tx1"/>
              </a:solidFill>
              <a:latin typeface="Times New Roman" pitchFamily="18" charset="0"/>
              <a:cs typeface="Times New Roman" pitchFamily="18" charset="0"/>
            </a:endParaRPr>
          </a:p>
        </p:txBody>
      </p:sp>
      <p:sp>
        <p:nvSpPr>
          <p:cNvPr id="4" name="Subtitle 2"/>
          <p:cNvSpPr txBox="1">
            <a:spLocks/>
          </p:cNvSpPr>
          <p:nvPr/>
        </p:nvSpPr>
        <p:spPr>
          <a:xfrm>
            <a:off x="0" y="2133600"/>
            <a:ext cx="9144000" cy="4724400"/>
          </a:xfrm>
          <a:prstGeom prst="rect">
            <a:avLst/>
          </a:prstGeom>
          <a:ln w="38100">
            <a:solidFill>
              <a:schemeClr val="tx1"/>
            </a:solidFill>
          </a:ln>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buFont typeface="Arial" pitchFamily="34" charset="0"/>
              <a:buChar char="•"/>
            </a:pPr>
            <a:r>
              <a:rPr lang="en-US" sz="2500" dirty="0" smtClean="0">
                <a:solidFill>
                  <a:schemeClr val="tx1"/>
                </a:solidFill>
                <a:latin typeface="Times New Roman" pitchFamily="18" charset="0"/>
                <a:cs typeface="Times New Roman" pitchFamily="18" charset="0"/>
              </a:rPr>
              <a:t>Jackson withdrew federal funds from bank to drain its wealth.</a:t>
            </a:r>
          </a:p>
          <a:p>
            <a:pPr marL="342900" indent="-342900" algn="l">
              <a:buFont typeface="Arial" pitchFamily="34" charset="0"/>
              <a:buChar char="•"/>
            </a:pPr>
            <a:r>
              <a:rPr lang="en-US" sz="2500" dirty="0" smtClean="0">
                <a:solidFill>
                  <a:schemeClr val="tx1"/>
                </a:solidFill>
                <a:latin typeface="Times New Roman" pitchFamily="18" charset="0"/>
                <a:cs typeface="Times New Roman" pitchFamily="18" charset="0"/>
              </a:rPr>
              <a:t>Biddle began to call for unnecessary loans in reaction to the causing mini panic.</a:t>
            </a:r>
          </a:p>
          <a:p>
            <a:pPr marL="342900" indent="-342900" algn="l">
              <a:buFont typeface="Arial" pitchFamily="34" charset="0"/>
              <a:buChar char="•"/>
            </a:pPr>
            <a:r>
              <a:rPr lang="en-US" sz="2500" dirty="0" smtClean="0">
                <a:solidFill>
                  <a:schemeClr val="tx1"/>
                </a:solidFill>
                <a:latin typeface="Times New Roman" pitchFamily="18" charset="0"/>
                <a:cs typeface="Times New Roman" pitchFamily="18" charset="0"/>
              </a:rPr>
              <a:t>Jackson’s attempt to kill the Bank of the U.S. worked.</a:t>
            </a:r>
          </a:p>
          <a:p>
            <a:pPr marL="342900" indent="-342900" algn="l">
              <a:buFont typeface="Arial" pitchFamily="34" charset="0"/>
              <a:buChar char="•"/>
            </a:pPr>
            <a:r>
              <a:rPr lang="en-US" sz="2500" dirty="0" smtClean="0">
                <a:solidFill>
                  <a:schemeClr val="tx1"/>
                </a:solidFill>
                <a:latin typeface="Times New Roman" pitchFamily="18" charset="0"/>
                <a:cs typeface="Times New Roman" pitchFamily="18" charset="0"/>
              </a:rPr>
              <a:t>The death of the Bank of the U.S. destroyed our economy causing a cycle of booms and busts.</a:t>
            </a:r>
          </a:p>
          <a:p>
            <a:pPr marL="342900" indent="-342900" algn="l">
              <a:buFont typeface="Arial" pitchFamily="34" charset="0"/>
              <a:buChar char="•"/>
            </a:pPr>
            <a:r>
              <a:rPr lang="en-US" sz="2500" dirty="0" smtClean="0">
                <a:solidFill>
                  <a:schemeClr val="tx1"/>
                </a:solidFill>
                <a:latin typeface="Times New Roman" pitchFamily="18" charset="0"/>
                <a:cs typeface="Times New Roman" pitchFamily="18" charset="0"/>
              </a:rPr>
              <a:t>Because the wildcat banks were not reliable when the Bank of the U.S. died it hit the west hard.</a:t>
            </a:r>
          </a:p>
          <a:p>
            <a:pPr marL="342900" indent="-342900" algn="l">
              <a:buFont typeface="Arial" pitchFamily="34" charset="0"/>
              <a:buChar char="•"/>
            </a:pPr>
            <a:r>
              <a:rPr lang="en-US" sz="2500" dirty="0" smtClean="0">
                <a:solidFill>
                  <a:schemeClr val="tx1"/>
                </a:solidFill>
                <a:latin typeface="Times New Roman" pitchFamily="18" charset="0"/>
                <a:cs typeface="Times New Roman" pitchFamily="18" charset="0"/>
              </a:rPr>
              <a:t>When Jackson was elected in 1836 the Bank of the U.S. officially died.</a:t>
            </a:r>
            <a:endParaRPr lang="en-US" sz="25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5177423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550" y="1"/>
            <a:ext cx="9133449" cy="838200"/>
          </a:xfrm>
          <a:ln w="76200">
            <a:solidFill>
              <a:schemeClr val="tx1"/>
            </a:solidFill>
          </a:ln>
        </p:spPr>
        <p:txBody>
          <a:bodyPr>
            <a:noAutofit/>
          </a:bodyPr>
          <a:lstStyle/>
          <a:p>
            <a:r>
              <a:rPr lang="en-US" sz="3200" dirty="0" smtClean="0">
                <a:latin typeface="Arial Black" pitchFamily="34" charset="0"/>
              </a:rPr>
              <a:t>Big Woes for the “Little Magician”</a:t>
            </a:r>
            <a:endParaRPr lang="en-US" sz="3200" dirty="0">
              <a:latin typeface="Arial Black" pitchFamily="34" charset="0"/>
            </a:endParaRPr>
          </a:p>
        </p:txBody>
      </p:sp>
      <p:sp>
        <p:nvSpPr>
          <p:cNvPr id="3" name="Subtitle 2"/>
          <p:cNvSpPr>
            <a:spLocks noGrp="1"/>
          </p:cNvSpPr>
          <p:nvPr>
            <p:ph type="subTitle" idx="1"/>
          </p:nvPr>
        </p:nvSpPr>
        <p:spPr>
          <a:xfrm>
            <a:off x="-9378" y="914400"/>
            <a:ext cx="9144000" cy="838200"/>
          </a:xfrm>
          <a:gradFill flip="none" rotWithShape="1">
            <a:gsLst>
              <a:gs pos="0">
                <a:srgbClr val="9900CC">
                  <a:tint val="66000"/>
                  <a:satMod val="160000"/>
                </a:srgbClr>
              </a:gs>
              <a:gs pos="50000">
                <a:srgbClr val="9900CC">
                  <a:tint val="44500"/>
                  <a:satMod val="160000"/>
                </a:srgbClr>
              </a:gs>
              <a:gs pos="100000">
                <a:srgbClr val="9900CC">
                  <a:tint val="23500"/>
                  <a:satMod val="160000"/>
                </a:srgbClr>
              </a:gs>
            </a:gsLst>
            <a:path path="circle">
              <a:fillToRect r="100000" b="100000"/>
            </a:path>
            <a:tileRect l="-100000" t="-100000"/>
          </a:gradFill>
          <a:ln w="38100">
            <a:solidFill>
              <a:schemeClr val="tx1"/>
            </a:solidFill>
          </a:ln>
        </p:spPr>
        <p:txBody>
          <a:bodyPr>
            <a:normAutofit/>
          </a:bodyPr>
          <a:lstStyle/>
          <a:p>
            <a:pPr algn="l"/>
            <a:r>
              <a:rPr lang="en-US" sz="2500" b="1" u="sng" dirty="0" smtClean="0">
                <a:solidFill>
                  <a:schemeClr val="tx1"/>
                </a:solidFill>
                <a:latin typeface="Times New Roman" pitchFamily="18" charset="0"/>
                <a:cs typeface="Times New Roman" pitchFamily="18" charset="0"/>
              </a:rPr>
              <a:t>Objective:</a:t>
            </a:r>
            <a:r>
              <a:rPr lang="en-US" sz="2500" b="1" dirty="0" smtClean="0">
                <a:solidFill>
                  <a:schemeClr val="tx1"/>
                </a:solidFill>
                <a:latin typeface="Times New Roman" pitchFamily="18" charset="0"/>
                <a:cs typeface="Times New Roman" pitchFamily="18" charset="0"/>
              </a:rPr>
              <a:t> </a:t>
            </a:r>
            <a:r>
              <a:rPr lang="en-US" sz="2300" b="1" dirty="0" smtClean="0">
                <a:solidFill>
                  <a:schemeClr val="tx1"/>
                </a:solidFill>
                <a:latin typeface="Times New Roman" pitchFamily="18" charset="0"/>
                <a:cs typeface="Times New Roman" pitchFamily="18" charset="0"/>
              </a:rPr>
              <a:t>Determine why Martin Van Buren was unable to outmaneuver the Whig political opposition as Jackson had.</a:t>
            </a:r>
          </a:p>
          <a:p>
            <a:pPr marL="342900" indent="-342900" algn="l">
              <a:buFont typeface="Arial" pitchFamily="34" charset="0"/>
              <a:buChar char="•"/>
            </a:pPr>
            <a:endParaRPr lang="en-US" sz="2500" dirty="0">
              <a:solidFill>
                <a:schemeClr val="tx1"/>
              </a:solidFill>
              <a:latin typeface="Times New Roman" pitchFamily="18" charset="0"/>
              <a:cs typeface="Times New Roman" pitchFamily="18" charset="0"/>
            </a:endParaRPr>
          </a:p>
        </p:txBody>
      </p:sp>
      <p:sp>
        <p:nvSpPr>
          <p:cNvPr id="4" name="Subtitle 2"/>
          <p:cNvSpPr txBox="1">
            <a:spLocks/>
          </p:cNvSpPr>
          <p:nvPr/>
        </p:nvSpPr>
        <p:spPr>
          <a:xfrm>
            <a:off x="0" y="1828800"/>
            <a:ext cx="9144000" cy="5029200"/>
          </a:xfrm>
          <a:prstGeom prst="rect">
            <a:avLst/>
          </a:prstGeom>
          <a:ln w="38100">
            <a:solidFill>
              <a:schemeClr val="tx1"/>
            </a:solidFill>
          </a:ln>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buFont typeface="Arial" pitchFamily="34" charset="0"/>
              <a:buChar char="•"/>
            </a:pPr>
            <a:r>
              <a:rPr lang="en-US" sz="2200" b="1" dirty="0" smtClean="0">
                <a:solidFill>
                  <a:schemeClr val="tx1"/>
                </a:solidFill>
                <a:latin typeface="Times New Roman" pitchFamily="18" charset="0"/>
                <a:cs typeface="Times New Roman" pitchFamily="18" charset="0"/>
              </a:rPr>
              <a:t>Spoils system advocator.</a:t>
            </a:r>
          </a:p>
          <a:p>
            <a:pPr marL="342900" indent="-342900" algn="l">
              <a:buFont typeface="Arial" pitchFamily="34" charset="0"/>
              <a:buChar char="•"/>
            </a:pPr>
            <a:r>
              <a:rPr lang="en-US" sz="2200" b="1" dirty="0" smtClean="0">
                <a:solidFill>
                  <a:schemeClr val="tx1"/>
                </a:solidFill>
                <a:latin typeface="Times New Roman" pitchFamily="18" charset="0"/>
                <a:cs typeface="Times New Roman" pitchFamily="18" charset="0"/>
              </a:rPr>
              <a:t>First president to be born once the U.S. was a nation.</a:t>
            </a:r>
          </a:p>
          <a:p>
            <a:pPr marL="342900" indent="-342900" algn="l">
              <a:buFont typeface="Arial" pitchFamily="34" charset="0"/>
              <a:buChar char="•"/>
            </a:pPr>
            <a:r>
              <a:rPr lang="en-US" sz="2200" b="1" dirty="0" smtClean="0">
                <a:solidFill>
                  <a:schemeClr val="tx1"/>
                </a:solidFill>
                <a:latin typeface="Times New Roman" pitchFamily="18" charset="0"/>
                <a:cs typeface="Times New Roman" pitchFamily="18" charset="0"/>
              </a:rPr>
              <a:t>Legislative and administrative experience.</a:t>
            </a:r>
          </a:p>
          <a:p>
            <a:pPr marL="342900" indent="-342900" algn="l">
              <a:buFont typeface="Arial" pitchFamily="34" charset="0"/>
              <a:buChar char="•"/>
            </a:pPr>
            <a:r>
              <a:rPr lang="en-US" sz="2200" b="1" dirty="0" smtClean="0">
                <a:solidFill>
                  <a:schemeClr val="tx1"/>
                </a:solidFill>
                <a:latin typeface="Times New Roman" pitchFamily="18" charset="0"/>
                <a:cs typeface="Times New Roman" pitchFamily="18" charset="0"/>
              </a:rPr>
              <a:t>Van Buren was not skilled enough to avoid Jackson’s economic depression.</a:t>
            </a:r>
          </a:p>
          <a:p>
            <a:pPr marL="342900" indent="-342900" algn="l">
              <a:buFont typeface="Arial" pitchFamily="34" charset="0"/>
              <a:buChar char="•"/>
            </a:pPr>
            <a:r>
              <a:rPr lang="en-US" sz="2200" b="1" dirty="0" smtClean="0">
                <a:solidFill>
                  <a:schemeClr val="tx1"/>
                </a:solidFill>
                <a:latin typeface="Times New Roman" pitchFamily="18" charset="0"/>
                <a:cs typeface="Times New Roman" pitchFamily="18" charset="0"/>
              </a:rPr>
              <a:t>Inherited Jackson’s problems:</a:t>
            </a:r>
          </a:p>
          <a:p>
            <a:pPr marL="800100" lvl="1" indent="-342900" algn="l">
              <a:buFont typeface="Arial" pitchFamily="34" charset="0"/>
              <a:buChar char="•"/>
            </a:pPr>
            <a:r>
              <a:rPr lang="en-US" sz="2000" b="1" dirty="0" smtClean="0">
                <a:solidFill>
                  <a:schemeClr val="tx1"/>
                </a:solidFill>
                <a:latin typeface="Times New Roman" pitchFamily="18" charset="0"/>
                <a:cs typeface="Times New Roman" pitchFamily="18" charset="0"/>
              </a:rPr>
              <a:t>Slavery</a:t>
            </a:r>
          </a:p>
          <a:p>
            <a:pPr marL="800100" lvl="1" indent="-342900" algn="l">
              <a:buFont typeface="Arial" pitchFamily="34" charset="0"/>
              <a:buChar char="•"/>
            </a:pPr>
            <a:r>
              <a:rPr lang="en-US" sz="2000" b="1" dirty="0" smtClean="0">
                <a:solidFill>
                  <a:schemeClr val="tx1"/>
                </a:solidFill>
                <a:latin typeface="Times New Roman" pitchFamily="18" charset="0"/>
                <a:cs typeface="Times New Roman" pitchFamily="18" charset="0"/>
              </a:rPr>
              <a:t>Neutrality</a:t>
            </a:r>
          </a:p>
          <a:p>
            <a:pPr marL="342900" indent="-342900" algn="l">
              <a:buFont typeface="Arial" pitchFamily="34" charset="0"/>
              <a:buChar char="•"/>
            </a:pPr>
            <a:r>
              <a:rPr lang="en-US" sz="2200" b="1" dirty="0" smtClean="0">
                <a:solidFill>
                  <a:schemeClr val="tx1"/>
                </a:solidFill>
                <a:latin typeface="Times New Roman" pitchFamily="18" charset="0"/>
                <a:cs typeface="Times New Roman" pitchFamily="18" charset="0"/>
              </a:rPr>
              <a:t>The antislavery agitators in the North were in full force.</a:t>
            </a:r>
          </a:p>
          <a:p>
            <a:pPr marL="342900" indent="-342900" algn="l">
              <a:buFont typeface="Arial" pitchFamily="34" charset="0"/>
              <a:buChar char="•"/>
            </a:pPr>
            <a:endParaRPr lang="en-US" sz="2200" b="1" dirty="0" smtClean="0">
              <a:solidFill>
                <a:schemeClr val="tx1"/>
              </a:solidFill>
              <a:latin typeface="Times New Roman" pitchFamily="18" charset="0"/>
              <a:cs typeface="Times New Roman" pitchFamily="18" charset="0"/>
            </a:endParaRPr>
          </a:p>
          <a:p>
            <a:pPr algn="l"/>
            <a:endParaRPr lang="en-US" sz="25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1512458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550" y="0"/>
            <a:ext cx="9133449" cy="914399"/>
          </a:xfrm>
          <a:ln w="76200">
            <a:solidFill>
              <a:schemeClr val="tx1"/>
            </a:solidFill>
          </a:ln>
        </p:spPr>
        <p:txBody>
          <a:bodyPr>
            <a:noAutofit/>
          </a:bodyPr>
          <a:lstStyle/>
          <a:p>
            <a:r>
              <a:rPr lang="en-US" sz="3200" dirty="0" smtClean="0">
                <a:latin typeface="Arial Black" pitchFamily="34" charset="0"/>
              </a:rPr>
              <a:t>Depression Doldrums and the Independent Treasury</a:t>
            </a:r>
            <a:endParaRPr lang="en-US" sz="3200" dirty="0">
              <a:latin typeface="Arial Black" pitchFamily="34" charset="0"/>
            </a:endParaRPr>
          </a:p>
        </p:txBody>
      </p:sp>
      <p:sp>
        <p:nvSpPr>
          <p:cNvPr id="3" name="Subtitle 2"/>
          <p:cNvSpPr>
            <a:spLocks noGrp="1"/>
          </p:cNvSpPr>
          <p:nvPr>
            <p:ph type="subTitle" idx="1"/>
          </p:nvPr>
        </p:nvSpPr>
        <p:spPr>
          <a:xfrm>
            <a:off x="0" y="990600"/>
            <a:ext cx="9144000" cy="914400"/>
          </a:xfrm>
          <a:solidFill>
            <a:srgbClr val="CCFF66"/>
          </a:solidFill>
          <a:ln w="38100">
            <a:solidFill>
              <a:schemeClr val="tx1"/>
            </a:solidFill>
          </a:ln>
        </p:spPr>
        <p:txBody>
          <a:bodyPr>
            <a:normAutofit/>
          </a:bodyPr>
          <a:lstStyle/>
          <a:p>
            <a:pPr algn="l"/>
            <a:r>
              <a:rPr lang="en-US" sz="2500" b="1" u="sng" dirty="0" smtClean="0">
                <a:solidFill>
                  <a:schemeClr val="tx1"/>
                </a:solidFill>
                <a:latin typeface="Times New Roman" pitchFamily="18" charset="0"/>
                <a:cs typeface="Times New Roman" pitchFamily="18" charset="0"/>
              </a:rPr>
              <a:t>Objective:</a:t>
            </a:r>
            <a:r>
              <a:rPr lang="en-US" sz="2500" b="1" dirty="0" smtClean="0">
                <a:solidFill>
                  <a:schemeClr val="tx1"/>
                </a:solidFill>
                <a:latin typeface="Times New Roman" pitchFamily="18" charset="0"/>
                <a:cs typeface="Times New Roman" pitchFamily="18" charset="0"/>
              </a:rPr>
              <a:t> </a:t>
            </a:r>
            <a:r>
              <a:rPr lang="en-US" sz="2300" b="1" dirty="0" smtClean="0">
                <a:solidFill>
                  <a:schemeClr val="tx1"/>
                </a:solidFill>
                <a:latin typeface="Times New Roman" pitchFamily="18" charset="0"/>
                <a:cs typeface="Times New Roman" pitchFamily="18" charset="0"/>
              </a:rPr>
              <a:t>Determine how Jacksonian economics crippled Martin Van Buren after the Panic of 1837.</a:t>
            </a:r>
            <a:endParaRPr lang="en-US" sz="2500" dirty="0">
              <a:solidFill>
                <a:schemeClr val="tx1"/>
              </a:solidFill>
              <a:latin typeface="Times New Roman" pitchFamily="18" charset="0"/>
              <a:cs typeface="Times New Roman" pitchFamily="18" charset="0"/>
            </a:endParaRPr>
          </a:p>
        </p:txBody>
      </p:sp>
      <p:sp>
        <p:nvSpPr>
          <p:cNvPr id="4" name="Subtitle 2"/>
          <p:cNvSpPr txBox="1">
            <a:spLocks/>
          </p:cNvSpPr>
          <p:nvPr/>
        </p:nvSpPr>
        <p:spPr>
          <a:xfrm>
            <a:off x="0" y="1905000"/>
            <a:ext cx="9144000" cy="4953000"/>
          </a:xfrm>
          <a:prstGeom prst="rect">
            <a:avLst/>
          </a:prstGeom>
          <a:ln w="38100">
            <a:solidFill>
              <a:schemeClr val="tx1"/>
            </a:solidFill>
          </a:ln>
        </p:spPr>
        <p:txBody>
          <a:bodyPr vert="horz" lIns="91440" tIns="45720" rIns="91440" bIns="45720" rtlCol="0">
            <a:normAutofit fontScale="925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buFont typeface="Arial" pitchFamily="34" charset="0"/>
              <a:buChar char="•"/>
            </a:pPr>
            <a:r>
              <a:rPr lang="en-US" sz="2200" b="1" dirty="0" smtClean="0">
                <a:solidFill>
                  <a:schemeClr val="tx1"/>
                </a:solidFill>
                <a:latin typeface="Times New Roman" pitchFamily="18" charset="0"/>
                <a:cs typeface="Times New Roman" pitchFamily="18" charset="0"/>
              </a:rPr>
              <a:t>Panic of 1837 caused by misuse of money, “get rich-</a:t>
            </a:r>
            <a:r>
              <a:rPr lang="en-US" sz="2200" b="1" dirty="0" err="1" smtClean="0">
                <a:solidFill>
                  <a:schemeClr val="tx1"/>
                </a:solidFill>
                <a:latin typeface="Times New Roman" pitchFamily="18" charset="0"/>
                <a:cs typeface="Times New Roman" pitchFamily="18" charset="0"/>
              </a:rPr>
              <a:t>quicksim</a:t>
            </a:r>
            <a:r>
              <a:rPr lang="en-US" sz="2200" b="1" dirty="0" smtClean="0">
                <a:solidFill>
                  <a:schemeClr val="tx1"/>
                </a:solidFill>
                <a:latin typeface="Times New Roman" pitchFamily="18" charset="0"/>
                <a:cs typeface="Times New Roman" pitchFamily="18" charset="0"/>
              </a:rPr>
              <a:t>”</a:t>
            </a:r>
          </a:p>
          <a:p>
            <a:pPr marL="342900" indent="-342900" algn="l">
              <a:buFont typeface="Arial" pitchFamily="34" charset="0"/>
              <a:buChar char="•"/>
            </a:pPr>
            <a:r>
              <a:rPr lang="en-US" sz="2200" b="1" dirty="0" smtClean="0">
                <a:solidFill>
                  <a:schemeClr val="tx1"/>
                </a:solidFill>
                <a:latin typeface="Times New Roman" pitchFamily="18" charset="0"/>
                <a:cs typeface="Times New Roman" pitchFamily="18" charset="0"/>
              </a:rPr>
              <a:t>There were many problems in the economy, including failures of wheat crops.</a:t>
            </a:r>
          </a:p>
          <a:p>
            <a:pPr marL="342900" indent="-342900" algn="l">
              <a:buFont typeface="Arial" pitchFamily="34" charset="0"/>
              <a:buChar char="•"/>
            </a:pPr>
            <a:r>
              <a:rPr lang="en-US" sz="2200" b="1" dirty="0" smtClean="0">
                <a:solidFill>
                  <a:schemeClr val="tx1"/>
                </a:solidFill>
                <a:latin typeface="Times New Roman" pitchFamily="18" charset="0"/>
                <a:cs typeface="Times New Roman" pitchFamily="18" charset="0"/>
              </a:rPr>
              <a:t>All this mania happened at the end of Jackson’s term but Van Buren got the wrath.</a:t>
            </a:r>
          </a:p>
          <a:p>
            <a:pPr marL="342900" indent="-342900" algn="l">
              <a:buFont typeface="Arial" pitchFamily="34" charset="0"/>
              <a:buChar char="•"/>
            </a:pPr>
            <a:r>
              <a:rPr lang="en-US" sz="2200" b="1" dirty="0" smtClean="0">
                <a:solidFill>
                  <a:schemeClr val="tx1"/>
                </a:solidFill>
                <a:latin typeface="Times New Roman" pitchFamily="18" charset="0"/>
                <a:cs typeface="Times New Roman" pitchFamily="18" charset="0"/>
              </a:rPr>
              <a:t>This was proved when the failure of 2 British banks, along with other setbacks, heralded the beginning of the U.S. panic.</a:t>
            </a:r>
          </a:p>
          <a:p>
            <a:pPr marL="342900" indent="-342900" algn="l">
              <a:buFont typeface="Arial" pitchFamily="34" charset="0"/>
              <a:buChar char="•"/>
            </a:pPr>
            <a:r>
              <a:rPr lang="en-US" sz="2200" b="1" dirty="0" smtClean="0">
                <a:solidFill>
                  <a:schemeClr val="tx1"/>
                </a:solidFill>
                <a:latin typeface="Times New Roman" pitchFamily="18" charset="0"/>
                <a:cs typeface="Times New Roman" pitchFamily="18" charset="0"/>
              </a:rPr>
              <a:t>Banks were collapsing by the hundreds.</a:t>
            </a:r>
          </a:p>
          <a:p>
            <a:pPr marL="342900" indent="-342900" algn="l">
              <a:buFont typeface="Arial" pitchFamily="34" charset="0"/>
              <a:buChar char="•"/>
            </a:pPr>
            <a:r>
              <a:rPr lang="en-US" sz="2200" b="1" dirty="0" smtClean="0">
                <a:solidFill>
                  <a:schemeClr val="tx1"/>
                </a:solidFill>
                <a:latin typeface="Times New Roman" pitchFamily="18" charset="0"/>
                <a:cs typeface="Times New Roman" pitchFamily="18" charset="0"/>
              </a:rPr>
              <a:t>Whigs proposed for expansion of bank credit, higher tariffs, and subsidies for internal improvements.</a:t>
            </a:r>
          </a:p>
          <a:p>
            <a:pPr marL="342900" indent="-342900" algn="l">
              <a:buFont typeface="Arial" pitchFamily="34" charset="0"/>
              <a:buChar char="•"/>
            </a:pPr>
            <a:r>
              <a:rPr lang="en-US" sz="2200" b="1" dirty="0" smtClean="0">
                <a:solidFill>
                  <a:schemeClr val="tx1"/>
                </a:solidFill>
                <a:latin typeface="Times New Roman" pitchFamily="18" charset="0"/>
                <a:cs typeface="Times New Roman" pitchFamily="18" charset="0"/>
              </a:rPr>
              <a:t>Van Buren didn’t like this and instead tried to apply the Divorce Bill.</a:t>
            </a:r>
          </a:p>
          <a:p>
            <a:pPr marL="342900" indent="-342900" algn="l">
              <a:buFont typeface="Arial" pitchFamily="34" charset="0"/>
              <a:buChar char="•"/>
            </a:pPr>
            <a:r>
              <a:rPr lang="en-US" sz="2200" b="1" dirty="0" smtClean="0">
                <a:solidFill>
                  <a:schemeClr val="tx1"/>
                </a:solidFill>
                <a:latin typeface="Times New Roman" pitchFamily="18" charset="0"/>
                <a:cs typeface="Times New Roman" pitchFamily="18" charset="0"/>
              </a:rPr>
              <a:t>Divorced government from banking and established an independent treasury.</a:t>
            </a:r>
          </a:p>
          <a:p>
            <a:pPr marL="342900" indent="-342900" algn="l">
              <a:buFont typeface="Arial" pitchFamily="34" charset="0"/>
              <a:buChar char="•"/>
            </a:pPr>
            <a:r>
              <a:rPr lang="en-US" sz="2200" b="1" dirty="0" smtClean="0">
                <a:solidFill>
                  <a:schemeClr val="tx1"/>
                </a:solidFill>
                <a:latin typeface="Times New Roman" pitchFamily="18" charset="0"/>
                <a:cs typeface="Times New Roman" pitchFamily="18" charset="0"/>
              </a:rPr>
              <a:t>His plan wasn’t popular and Whigs condemned it and Democrats brought it back in 1846.</a:t>
            </a:r>
          </a:p>
          <a:p>
            <a:pPr marL="342900" indent="-342900" algn="l">
              <a:buFont typeface="Arial" pitchFamily="34" charset="0"/>
              <a:buChar char="•"/>
            </a:pPr>
            <a:endParaRPr lang="en-US" sz="2200" b="1" dirty="0" smtClean="0">
              <a:solidFill>
                <a:schemeClr val="tx1"/>
              </a:solidFill>
              <a:latin typeface="Times New Roman" pitchFamily="18" charset="0"/>
              <a:cs typeface="Times New Roman" pitchFamily="18" charset="0"/>
            </a:endParaRPr>
          </a:p>
          <a:p>
            <a:pPr marL="342900" indent="-342900" algn="l">
              <a:buFont typeface="Arial" pitchFamily="34" charset="0"/>
              <a:buChar char="•"/>
            </a:pPr>
            <a:endParaRPr lang="en-US" sz="2200" b="1" dirty="0" smtClean="0">
              <a:solidFill>
                <a:schemeClr val="tx1"/>
              </a:solidFill>
              <a:latin typeface="Times New Roman" pitchFamily="18" charset="0"/>
              <a:cs typeface="Times New Roman" pitchFamily="18" charset="0"/>
            </a:endParaRPr>
          </a:p>
          <a:p>
            <a:pPr algn="l"/>
            <a:endParaRPr lang="en-US" sz="25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38566560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550" y="1"/>
            <a:ext cx="9133449" cy="685799"/>
          </a:xfrm>
          <a:ln w="76200">
            <a:solidFill>
              <a:schemeClr val="tx1"/>
            </a:solidFill>
          </a:ln>
        </p:spPr>
        <p:txBody>
          <a:bodyPr>
            <a:noAutofit/>
          </a:bodyPr>
          <a:lstStyle/>
          <a:p>
            <a:r>
              <a:rPr lang="en-US" sz="4000" dirty="0" smtClean="0">
                <a:latin typeface="Arial Black" pitchFamily="34" charset="0"/>
              </a:rPr>
              <a:t>The </a:t>
            </a:r>
            <a:r>
              <a:rPr lang="en-US" sz="4000" dirty="0" err="1" smtClean="0">
                <a:latin typeface="Arial Black" pitchFamily="34" charset="0"/>
              </a:rPr>
              <a:t>Lonestar</a:t>
            </a:r>
            <a:r>
              <a:rPr lang="en-US" sz="4000" dirty="0" smtClean="0">
                <a:latin typeface="Arial Black" pitchFamily="34" charset="0"/>
              </a:rPr>
              <a:t> Rebellion</a:t>
            </a:r>
            <a:endParaRPr lang="en-US" sz="4000" dirty="0">
              <a:latin typeface="Arial Black" pitchFamily="34" charset="0"/>
            </a:endParaRPr>
          </a:p>
        </p:txBody>
      </p:sp>
      <p:sp>
        <p:nvSpPr>
          <p:cNvPr id="3" name="Subtitle 2"/>
          <p:cNvSpPr>
            <a:spLocks noGrp="1"/>
          </p:cNvSpPr>
          <p:nvPr>
            <p:ph type="subTitle" idx="1"/>
          </p:nvPr>
        </p:nvSpPr>
        <p:spPr>
          <a:xfrm>
            <a:off x="0" y="762000"/>
            <a:ext cx="9144000" cy="990600"/>
          </a:xfrm>
          <a:solidFill>
            <a:srgbClr val="FF3399"/>
          </a:solidFill>
          <a:ln w="38100">
            <a:solidFill>
              <a:schemeClr val="tx1"/>
            </a:solidFill>
          </a:ln>
        </p:spPr>
        <p:txBody>
          <a:bodyPr>
            <a:normAutofit fontScale="92500" lnSpcReduction="10000"/>
          </a:bodyPr>
          <a:lstStyle/>
          <a:p>
            <a:pPr algn="l"/>
            <a:r>
              <a:rPr lang="en-US" sz="2500" b="1" u="sng" dirty="0" smtClean="0">
                <a:solidFill>
                  <a:schemeClr val="tx1"/>
                </a:solidFill>
                <a:latin typeface="Times New Roman" pitchFamily="18" charset="0"/>
                <a:cs typeface="Times New Roman" pitchFamily="18" charset="0"/>
              </a:rPr>
              <a:t>Objective:</a:t>
            </a:r>
            <a:r>
              <a:rPr lang="en-US" sz="2500" b="1" dirty="0" smtClean="0">
                <a:solidFill>
                  <a:schemeClr val="tx1"/>
                </a:solidFill>
                <a:latin typeface="Times New Roman" pitchFamily="18" charset="0"/>
                <a:cs typeface="Times New Roman" pitchFamily="18" charset="0"/>
              </a:rPr>
              <a:t> </a:t>
            </a:r>
            <a:r>
              <a:rPr lang="en-US" sz="2200" b="1" dirty="0" smtClean="0">
                <a:solidFill>
                  <a:schemeClr val="tx1"/>
                </a:solidFill>
                <a:latin typeface="Times New Roman" pitchFamily="18" charset="0"/>
                <a:cs typeface="Times New Roman" pitchFamily="18" charset="0"/>
              </a:rPr>
              <a:t>Determine if the Texas Revolution against Mexico was more about the expansion of slavery into the West than about the rights of Anglo-American settlers in Texas.</a:t>
            </a:r>
            <a:endParaRPr lang="en-US" sz="2200" dirty="0">
              <a:solidFill>
                <a:schemeClr val="tx1"/>
              </a:solidFill>
              <a:latin typeface="Times New Roman" pitchFamily="18" charset="0"/>
              <a:cs typeface="Times New Roman" pitchFamily="18" charset="0"/>
            </a:endParaRPr>
          </a:p>
        </p:txBody>
      </p:sp>
      <p:sp>
        <p:nvSpPr>
          <p:cNvPr id="4" name="Subtitle 2"/>
          <p:cNvSpPr txBox="1">
            <a:spLocks/>
          </p:cNvSpPr>
          <p:nvPr/>
        </p:nvSpPr>
        <p:spPr>
          <a:xfrm>
            <a:off x="0" y="1752600"/>
            <a:ext cx="9144000" cy="5105400"/>
          </a:xfrm>
          <a:prstGeom prst="rect">
            <a:avLst/>
          </a:prstGeom>
          <a:ln w="38100">
            <a:solidFill>
              <a:schemeClr val="tx1"/>
            </a:solidFill>
          </a:ln>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buFont typeface="Arial" pitchFamily="34" charset="0"/>
              <a:buChar char="•"/>
            </a:pPr>
            <a:r>
              <a:rPr lang="en-US" sz="2200" b="1" dirty="0" smtClean="0">
                <a:solidFill>
                  <a:schemeClr val="tx1"/>
                </a:solidFill>
                <a:latin typeface="Times New Roman" pitchFamily="18" charset="0"/>
                <a:cs typeface="Times New Roman" pitchFamily="18" charset="0"/>
              </a:rPr>
              <a:t>Texans declared their independence from Mexico.</a:t>
            </a:r>
          </a:p>
          <a:p>
            <a:pPr marL="342900" indent="-342900" algn="l">
              <a:buFont typeface="Arial" pitchFamily="34" charset="0"/>
              <a:buChar char="•"/>
            </a:pPr>
            <a:r>
              <a:rPr lang="en-US" sz="2200" b="1" dirty="0" smtClean="0">
                <a:solidFill>
                  <a:schemeClr val="tx1"/>
                </a:solidFill>
                <a:latin typeface="Times New Roman" pitchFamily="18" charset="0"/>
                <a:cs typeface="Times New Roman" pitchFamily="18" charset="0"/>
              </a:rPr>
              <a:t>Led by Sam Houston, the Texans were outnumbered by 400 men.</a:t>
            </a:r>
          </a:p>
          <a:p>
            <a:pPr marL="342900" indent="-342900" algn="l">
              <a:buFont typeface="Arial" pitchFamily="34" charset="0"/>
              <a:buChar char="•"/>
            </a:pPr>
            <a:r>
              <a:rPr lang="en-US" sz="2200" b="1" dirty="0" smtClean="0">
                <a:solidFill>
                  <a:schemeClr val="tx1"/>
                </a:solidFill>
                <a:latin typeface="Times New Roman" pitchFamily="18" charset="0"/>
                <a:cs typeface="Times New Roman" pitchFamily="18" charset="0"/>
              </a:rPr>
              <a:t>Confronted with Bowie knives, the Mexicans withdrew.</a:t>
            </a:r>
          </a:p>
          <a:p>
            <a:pPr marL="342900" indent="-342900" algn="l">
              <a:buFont typeface="Arial" pitchFamily="34" charset="0"/>
              <a:buChar char="•"/>
            </a:pPr>
            <a:r>
              <a:rPr lang="en-US" sz="2200" b="1" dirty="0" smtClean="0">
                <a:solidFill>
                  <a:schemeClr val="tx1"/>
                </a:solidFill>
                <a:latin typeface="Times New Roman" pitchFamily="18" charset="0"/>
                <a:cs typeface="Times New Roman" pitchFamily="18" charset="0"/>
              </a:rPr>
              <a:t>By their terms, he withdrew all his troops and recognized the Rio Grande River as a boundary between the two countries.</a:t>
            </a:r>
          </a:p>
          <a:p>
            <a:pPr marL="342900" indent="-342900" algn="l">
              <a:buFont typeface="Arial" pitchFamily="34" charset="0"/>
              <a:buChar char="•"/>
            </a:pPr>
            <a:r>
              <a:rPr lang="en-US" sz="2200" b="1" dirty="0" smtClean="0">
                <a:solidFill>
                  <a:schemeClr val="tx1"/>
                </a:solidFill>
                <a:latin typeface="Times New Roman" pitchFamily="18" charset="0"/>
                <a:cs typeface="Times New Roman" pitchFamily="18" charset="0"/>
              </a:rPr>
              <a:t>The Texans could not have won without American assistance.</a:t>
            </a:r>
          </a:p>
          <a:p>
            <a:pPr marL="342900" indent="-342900" algn="l">
              <a:buFont typeface="Arial" pitchFamily="34" charset="0"/>
              <a:buChar char="•"/>
            </a:pPr>
            <a:r>
              <a:rPr lang="en-US" sz="2200" b="1" dirty="0" smtClean="0">
                <a:solidFill>
                  <a:schemeClr val="tx1"/>
                </a:solidFill>
                <a:latin typeface="Times New Roman" pitchFamily="18" charset="0"/>
                <a:cs typeface="Times New Roman" pitchFamily="18" charset="0"/>
              </a:rPr>
              <a:t>Texans wanted to be a part of the U.S.</a:t>
            </a:r>
          </a:p>
          <a:p>
            <a:pPr marL="342900" indent="-342900" algn="l">
              <a:buFont typeface="Arial" pitchFamily="34" charset="0"/>
              <a:buChar char="•"/>
            </a:pPr>
            <a:r>
              <a:rPr lang="en-US" sz="2200" b="1" dirty="0" smtClean="0">
                <a:solidFill>
                  <a:schemeClr val="tx1"/>
                </a:solidFill>
                <a:latin typeface="Times New Roman" pitchFamily="18" charset="0"/>
                <a:cs typeface="Times New Roman" pitchFamily="18" charset="0"/>
              </a:rPr>
              <a:t>The northern states then accused the southern states of wanting more slaves.</a:t>
            </a:r>
          </a:p>
          <a:p>
            <a:pPr marL="342900" indent="-342900" algn="l">
              <a:buFont typeface="Arial" pitchFamily="34" charset="0"/>
              <a:buChar char="•"/>
            </a:pPr>
            <a:r>
              <a:rPr lang="en-US" sz="2200" b="1" dirty="0" smtClean="0">
                <a:solidFill>
                  <a:schemeClr val="tx1"/>
                </a:solidFill>
                <a:latin typeface="Times New Roman" pitchFamily="18" charset="0"/>
                <a:cs typeface="Times New Roman" pitchFamily="18" charset="0"/>
              </a:rPr>
              <a:t>Texas was filled with slaves and Americans from the South and Southwest.</a:t>
            </a:r>
          </a:p>
          <a:p>
            <a:pPr marL="342900" indent="-342900" algn="l">
              <a:buFont typeface="Arial" pitchFamily="34" charset="0"/>
              <a:buChar char="•"/>
            </a:pPr>
            <a:r>
              <a:rPr lang="en-US" sz="2200" b="1" dirty="0" smtClean="0">
                <a:solidFill>
                  <a:schemeClr val="tx1"/>
                </a:solidFill>
                <a:latin typeface="Times New Roman" pitchFamily="18" charset="0"/>
                <a:cs typeface="Times New Roman" pitchFamily="18" charset="0"/>
              </a:rPr>
              <a:t>If the Americans were to admit Texas, they would enlarge American slavery.</a:t>
            </a:r>
          </a:p>
          <a:p>
            <a:pPr algn="l"/>
            <a:endParaRPr lang="en-US" sz="2200" b="1" dirty="0" smtClean="0">
              <a:solidFill>
                <a:schemeClr val="tx1"/>
              </a:solidFill>
              <a:latin typeface="Times New Roman" pitchFamily="18" charset="0"/>
              <a:cs typeface="Times New Roman" pitchFamily="18" charset="0"/>
            </a:endParaRPr>
          </a:p>
          <a:p>
            <a:pPr marL="342900" indent="-342900" algn="l">
              <a:buFont typeface="Arial" pitchFamily="34" charset="0"/>
              <a:buChar char="•"/>
            </a:pPr>
            <a:endParaRPr lang="en-US" sz="2200" b="1" dirty="0" smtClean="0">
              <a:solidFill>
                <a:schemeClr val="tx1"/>
              </a:solidFill>
              <a:latin typeface="Times New Roman" pitchFamily="18" charset="0"/>
              <a:cs typeface="Times New Roman" pitchFamily="18" charset="0"/>
            </a:endParaRPr>
          </a:p>
          <a:p>
            <a:pPr algn="l"/>
            <a:endParaRPr lang="en-US" sz="25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949342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550" y="1"/>
            <a:ext cx="9133449" cy="685799"/>
          </a:xfrm>
          <a:ln w="76200">
            <a:solidFill>
              <a:schemeClr val="tx1"/>
            </a:solidFill>
          </a:ln>
        </p:spPr>
        <p:txBody>
          <a:bodyPr>
            <a:noAutofit/>
          </a:bodyPr>
          <a:lstStyle/>
          <a:p>
            <a:r>
              <a:rPr lang="en-US" sz="3700" dirty="0" smtClean="0">
                <a:latin typeface="Arial Black" pitchFamily="34" charset="0"/>
              </a:rPr>
              <a:t>Log Cabins and Hard Cider of 1840</a:t>
            </a:r>
            <a:endParaRPr lang="en-US" sz="3700" dirty="0">
              <a:latin typeface="Arial Black" pitchFamily="34" charset="0"/>
            </a:endParaRPr>
          </a:p>
        </p:txBody>
      </p:sp>
      <p:sp>
        <p:nvSpPr>
          <p:cNvPr id="3" name="Subtitle 2"/>
          <p:cNvSpPr>
            <a:spLocks noGrp="1"/>
          </p:cNvSpPr>
          <p:nvPr>
            <p:ph type="subTitle" idx="1"/>
          </p:nvPr>
        </p:nvSpPr>
        <p:spPr>
          <a:xfrm>
            <a:off x="0" y="762000"/>
            <a:ext cx="9144000" cy="990600"/>
          </a:xfrm>
          <a:solidFill>
            <a:srgbClr val="996633"/>
          </a:solidFill>
          <a:ln w="38100">
            <a:solidFill>
              <a:schemeClr val="tx1"/>
            </a:solidFill>
          </a:ln>
        </p:spPr>
        <p:txBody>
          <a:bodyPr>
            <a:normAutofit fontScale="92500" lnSpcReduction="10000"/>
          </a:bodyPr>
          <a:lstStyle/>
          <a:p>
            <a:pPr algn="l"/>
            <a:r>
              <a:rPr lang="en-US" sz="2500" b="1" u="sng" dirty="0" smtClean="0">
                <a:solidFill>
                  <a:schemeClr val="tx1"/>
                </a:solidFill>
                <a:latin typeface="Times New Roman" pitchFamily="18" charset="0"/>
                <a:cs typeface="Times New Roman" pitchFamily="18" charset="0"/>
              </a:rPr>
              <a:t>Objective:</a:t>
            </a:r>
            <a:r>
              <a:rPr lang="en-US" sz="2500" b="1" dirty="0" smtClean="0">
                <a:solidFill>
                  <a:schemeClr val="tx1"/>
                </a:solidFill>
                <a:latin typeface="Times New Roman" pitchFamily="18" charset="0"/>
                <a:cs typeface="Times New Roman" pitchFamily="18" charset="0"/>
              </a:rPr>
              <a:t> </a:t>
            </a:r>
            <a:r>
              <a:rPr lang="en-US" sz="2200" b="1" dirty="0" smtClean="0">
                <a:solidFill>
                  <a:schemeClr val="tx1"/>
                </a:solidFill>
                <a:latin typeface="Times New Roman" pitchFamily="18" charset="0"/>
                <a:cs typeface="Times New Roman" pitchFamily="18" charset="0"/>
              </a:rPr>
              <a:t>Determine if the growing hoopla of American politics reflected in the “log cabin and hard cider” campaign of 1840 was a violation of the republican virtue upheld by the Founders.</a:t>
            </a:r>
            <a:endParaRPr lang="en-US" sz="2200" dirty="0">
              <a:solidFill>
                <a:schemeClr val="tx1"/>
              </a:solidFill>
              <a:latin typeface="Times New Roman" pitchFamily="18" charset="0"/>
              <a:cs typeface="Times New Roman" pitchFamily="18" charset="0"/>
            </a:endParaRPr>
          </a:p>
        </p:txBody>
      </p:sp>
      <p:sp>
        <p:nvSpPr>
          <p:cNvPr id="4" name="Subtitle 2"/>
          <p:cNvSpPr txBox="1">
            <a:spLocks/>
          </p:cNvSpPr>
          <p:nvPr/>
        </p:nvSpPr>
        <p:spPr>
          <a:xfrm>
            <a:off x="0" y="1752600"/>
            <a:ext cx="9144000" cy="5105400"/>
          </a:xfrm>
          <a:prstGeom prst="rect">
            <a:avLst/>
          </a:prstGeom>
          <a:ln w="38100">
            <a:solidFill>
              <a:schemeClr val="tx1"/>
            </a:solidFill>
          </a:ln>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buFont typeface="Arial" pitchFamily="34" charset="0"/>
              <a:buChar char="•"/>
            </a:pPr>
            <a:r>
              <a:rPr lang="en-US" sz="2200" b="1" dirty="0" smtClean="0">
                <a:solidFill>
                  <a:schemeClr val="tx1"/>
                </a:solidFill>
                <a:latin typeface="Times New Roman" pitchFamily="18" charset="0"/>
                <a:cs typeface="Times New Roman" pitchFamily="18" charset="0"/>
              </a:rPr>
              <a:t>Martin Van Buren was nominated by the Democrats while William Henry Harrison was nominated by the Whigs for president.</a:t>
            </a:r>
          </a:p>
          <a:p>
            <a:pPr marL="342900" indent="-342900" algn="l">
              <a:buFont typeface="Arial" pitchFamily="34" charset="0"/>
              <a:buChar char="•"/>
            </a:pPr>
            <a:r>
              <a:rPr lang="en-US" sz="2200" b="1" dirty="0" smtClean="0">
                <a:solidFill>
                  <a:schemeClr val="tx1"/>
                </a:solidFill>
                <a:latin typeface="Times New Roman" pitchFamily="18" charset="0"/>
                <a:cs typeface="Times New Roman" pitchFamily="18" charset="0"/>
              </a:rPr>
              <a:t>William Henry Harrison was best known for the Battle of Tippecanoe; he was issue-less and enemy-less.</a:t>
            </a:r>
          </a:p>
          <a:p>
            <a:pPr marL="342900" indent="-342900" algn="l">
              <a:buFont typeface="Arial" pitchFamily="34" charset="0"/>
              <a:buChar char="•"/>
            </a:pPr>
            <a:r>
              <a:rPr lang="en-US" sz="2200" b="1" dirty="0" smtClean="0">
                <a:solidFill>
                  <a:schemeClr val="tx1"/>
                </a:solidFill>
                <a:latin typeface="Times New Roman" pitchFamily="18" charset="0"/>
                <a:cs typeface="Times New Roman" pitchFamily="18" charset="0"/>
              </a:rPr>
              <a:t>While Democrats insulted Harrison-called him impoverished farmer-Whigs accepted log cabin and hard cider symbols for his campaign.</a:t>
            </a:r>
          </a:p>
          <a:p>
            <a:pPr marL="342900" indent="-342900" algn="l">
              <a:buFont typeface="Arial" pitchFamily="34" charset="0"/>
              <a:buChar char="•"/>
            </a:pPr>
            <a:r>
              <a:rPr lang="en-US" sz="2200" b="1" dirty="0" smtClean="0">
                <a:solidFill>
                  <a:schemeClr val="tx1"/>
                </a:solidFill>
                <a:latin typeface="Times New Roman" pitchFamily="18" charset="0"/>
                <a:cs typeface="Times New Roman" pitchFamily="18" charset="0"/>
              </a:rPr>
              <a:t>Harrison was actually from an FFV (First Families of Virginia) and had a 16 room mansion on a 3,000 acre farm.</a:t>
            </a:r>
          </a:p>
          <a:p>
            <a:pPr marL="342900" indent="-342900" algn="l">
              <a:buFont typeface="Arial" pitchFamily="34" charset="0"/>
              <a:buChar char="•"/>
            </a:pPr>
            <a:r>
              <a:rPr lang="en-US" sz="2200" b="1" dirty="0" smtClean="0">
                <a:solidFill>
                  <a:schemeClr val="tx1"/>
                </a:solidFill>
                <a:latin typeface="Times New Roman" pitchFamily="18" charset="0"/>
                <a:cs typeface="Times New Roman" pitchFamily="18" charset="0"/>
              </a:rPr>
              <a:t>Harrison won the popular vote by a close margin, but won the electoral vote 234 to 60.</a:t>
            </a:r>
          </a:p>
          <a:p>
            <a:pPr marL="342900" indent="-342900" algn="l">
              <a:buFont typeface="Arial" pitchFamily="34" charset="0"/>
              <a:buChar char="•"/>
            </a:pPr>
            <a:r>
              <a:rPr lang="en-US" sz="2200" b="1" dirty="0" smtClean="0">
                <a:solidFill>
                  <a:schemeClr val="tx1"/>
                </a:solidFill>
                <a:latin typeface="Times New Roman" pitchFamily="18" charset="0"/>
                <a:cs typeface="Times New Roman" pitchFamily="18" charset="0"/>
              </a:rPr>
              <a:t>Voters were actually facing a choice between two economic visions on how to cope with the economic depression.</a:t>
            </a:r>
          </a:p>
          <a:p>
            <a:pPr marL="342900" indent="-342900" algn="l">
              <a:buFont typeface="Arial" pitchFamily="34" charset="0"/>
              <a:buChar char="•"/>
            </a:pPr>
            <a:r>
              <a:rPr lang="en-US" sz="2200" b="1" dirty="0" smtClean="0">
                <a:solidFill>
                  <a:schemeClr val="tx1"/>
                </a:solidFill>
                <a:latin typeface="Times New Roman" pitchFamily="18" charset="0"/>
                <a:cs typeface="Times New Roman" pitchFamily="18" charset="0"/>
              </a:rPr>
              <a:t>Whigs, like Harrison, sought to expand and stimulate the economy.</a:t>
            </a:r>
          </a:p>
          <a:p>
            <a:pPr marL="342900" indent="-342900" algn="l">
              <a:buFont typeface="Arial" pitchFamily="34" charset="0"/>
              <a:buChar char="•"/>
            </a:pPr>
            <a:endParaRPr lang="en-US" sz="2200" b="1" dirty="0" smtClean="0">
              <a:solidFill>
                <a:schemeClr val="tx1"/>
              </a:solidFill>
              <a:latin typeface="Times New Roman" pitchFamily="18" charset="0"/>
              <a:cs typeface="Times New Roman" pitchFamily="18" charset="0"/>
            </a:endParaRPr>
          </a:p>
          <a:p>
            <a:pPr marL="342900" indent="-342900" algn="l">
              <a:buFont typeface="Arial" pitchFamily="34" charset="0"/>
              <a:buChar char="•"/>
            </a:pPr>
            <a:endParaRPr lang="en-US" sz="2200" b="1" dirty="0" smtClean="0">
              <a:solidFill>
                <a:schemeClr val="tx1"/>
              </a:solidFill>
              <a:latin typeface="Times New Roman" pitchFamily="18" charset="0"/>
              <a:cs typeface="Times New Roman" pitchFamily="18" charset="0"/>
            </a:endParaRPr>
          </a:p>
          <a:p>
            <a:pPr algn="l"/>
            <a:endParaRPr lang="en-US" sz="2200" b="1" dirty="0" smtClean="0">
              <a:solidFill>
                <a:schemeClr val="tx1"/>
              </a:solidFill>
              <a:latin typeface="Times New Roman" pitchFamily="18" charset="0"/>
              <a:cs typeface="Times New Roman" pitchFamily="18" charset="0"/>
            </a:endParaRPr>
          </a:p>
          <a:p>
            <a:pPr marL="342900" indent="-342900" algn="l">
              <a:buFont typeface="Arial" pitchFamily="34" charset="0"/>
              <a:buChar char="•"/>
            </a:pPr>
            <a:endParaRPr lang="en-US" sz="2200" b="1" dirty="0" smtClean="0">
              <a:solidFill>
                <a:schemeClr val="tx1"/>
              </a:solidFill>
              <a:latin typeface="Times New Roman" pitchFamily="18" charset="0"/>
              <a:cs typeface="Times New Roman" pitchFamily="18" charset="0"/>
            </a:endParaRPr>
          </a:p>
          <a:p>
            <a:pPr algn="l"/>
            <a:endParaRPr lang="en-US" sz="25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47397208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550" y="1"/>
            <a:ext cx="9133449" cy="685799"/>
          </a:xfrm>
          <a:ln w="76200">
            <a:solidFill>
              <a:schemeClr val="tx1"/>
            </a:solidFill>
          </a:ln>
        </p:spPr>
        <p:txBody>
          <a:bodyPr>
            <a:noAutofit/>
          </a:bodyPr>
          <a:lstStyle/>
          <a:p>
            <a:r>
              <a:rPr lang="en-US" sz="3700" dirty="0" smtClean="0">
                <a:latin typeface="Arial Black" pitchFamily="34" charset="0"/>
              </a:rPr>
              <a:t>Politics for the People</a:t>
            </a:r>
            <a:endParaRPr lang="en-US" sz="3700" dirty="0">
              <a:latin typeface="Arial Black" pitchFamily="34" charset="0"/>
            </a:endParaRPr>
          </a:p>
        </p:txBody>
      </p:sp>
      <p:sp>
        <p:nvSpPr>
          <p:cNvPr id="3" name="Subtitle 2"/>
          <p:cNvSpPr>
            <a:spLocks noGrp="1"/>
          </p:cNvSpPr>
          <p:nvPr>
            <p:ph type="subTitle" idx="1"/>
          </p:nvPr>
        </p:nvSpPr>
        <p:spPr>
          <a:xfrm>
            <a:off x="0" y="762000"/>
            <a:ext cx="9144000" cy="990600"/>
          </a:xfrm>
          <a:solidFill>
            <a:srgbClr val="FFCC66"/>
          </a:solidFill>
          <a:ln w="38100">
            <a:solidFill>
              <a:schemeClr val="tx1"/>
            </a:solidFill>
          </a:ln>
        </p:spPr>
        <p:txBody>
          <a:bodyPr>
            <a:normAutofit fontScale="92500" lnSpcReduction="10000"/>
          </a:bodyPr>
          <a:lstStyle/>
          <a:p>
            <a:pPr algn="l"/>
            <a:r>
              <a:rPr lang="en-US" sz="2500" b="1" u="sng" dirty="0" smtClean="0">
                <a:solidFill>
                  <a:schemeClr val="tx1"/>
                </a:solidFill>
                <a:latin typeface="Times New Roman" pitchFamily="18" charset="0"/>
                <a:cs typeface="Times New Roman" pitchFamily="18" charset="0"/>
              </a:rPr>
              <a:t>Objective:</a:t>
            </a:r>
            <a:r>
              <a:rPr lang="en-US" sz="2500" b="1" dirty="0" smtClean="0">
                <a:solidFill>
                  <a:schemeClr val="tx1"/>
                </a:solidFill>
                <a:latin typeface="Times New Roman" pitchFamily="18" charset="0"/>
                <a:cs typeface="Times New Roman" pitchFamily="18" charset="0"/>
              </a:rPr>
              <a:t> </a:t>
            </a:r>
            <a:r>
              <a:rPr lang="en-US" sz="2200" b="1" dirty="0" smtClean="0">
                <a:solidFill>
                  <a:schemeClr val="tx1"/>
                </a:solidFill>
                <a:latin typeface="Times New Roman" pitchFamily="18" charset="0"/>
                <a:cs typeface="Times New Roman" pitchFamily="18" charset="0"/>
              </a:rPr>
              <a:t>Determine if the republican virtue upheld by the Founders was violated or an inevitable and even  healthy reflection of the public’s engagement with politics once it was opened up to the great mass of people.</a:t>
            </a:r>
            <a:endParaRPr lang="en-US" sz="2200" dirty="0">
              <a:solidFill>
                <a:schemeClr val="tx1"/>
              </a:solidFill>
              <a:latin typeface="Times New Roman" pitchFamily="18" charset="0"/>
              <a:cs typeface="Times New Roman" pitchFamily="18" charset="0"/>
            </a:endParaRPr>
          </a:p>
        </p:txBody>
      </p:sp>
      <p:sp>
        <p:nvSpPr>
          <p:cNvPr id="4" name="Subtitle 2"/>
          <p:cNvSpPr txBox="1">
            <a:spLocks/>
          </p:cNvSpPr>
          <p:nvPr/>
        </p:nvSpPr>
        <p:spPr>
          <a:xfrm>
            <a:off x="0" y="1752600"/>
            <a:ext cx="9144000" cy="5105400"/>
          </a:xfrm>
          <a:prstGeom prst="rect">
            <a:avLst/>
          </a:prstGeom>
          <a:ln w="38100">
            <a:solidFill>
              <a:schemeClr val="tx1"/>
            </a:solidFill>
          </a:ln>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buFont typeface="Arial" pitchFamily="34" charset="0"/>
              <a:buChar char="•"/>
            </a:pPr>
            <a:r>
              <a:rPr lang="en-US" sz="2200" b="1" dirty="0" smtClean="0">
                <a:solidFill>
                  <a:schemeClr val="tx1"/>
                </a:solidFill>
                <a:latin typeface="Times New Roman" pitchFamily="18" charset="0"/>
                <a:cs typeface="Times New Roman" pitchFamily="18" charset="0"/>
              </a:rPr>
              <a:t>Democracy was more favored than Federalism.</a:t>
            </a:r>
          </a:p>
          <a:p>
            <a:pPr marL="342900" indent="-342900" algn="l">
              <a:buFont typeface="Arial" pitchFamily="34" charset="0"/>
              <a:buChar char="•"/>
            </a:pPr>
            <a:r>
              <a:rPr lang="en-US" sz="2200" b="1" dirty="0" smtClean="0">
                <a:solidFill>
                  <a:schemeClr val="tx1"/>
                </a:solidFill>
                <a:latin typeface="Times New Roman" pitchFamily="18" charset="0"/>
                <a:cs typeface="Times New Roman" pitchFamily="18" charset="0"/>
              </a:rPr>
              <a:t>“Bigwigs” sneered at Democrats.</a:t>
            </a:r>
          </a:p>
          <a:p>
            <a:pPr marL="342900" indent="-342900" algn="l">
              <a:buFont typeface="Arial" pitchFamily="34" charset="0"/>
              <a:buChar char="•"/>
            </a:pPr>
            <a:r>
              <a:rPr lang="en-US" sz="2200" b="1" dirty="0" smtClean="0">
                <a:solidFill>
                  <a:schemeClr val="tx1"/>
                </a:solidFill>
                <a:latin typeface="Times New Roman" pitchFamily="18" charset="0"/>
                <a:cs typeface="Times New Roman" pitchFamily="18" charset="0"/>
              </a:rPr>
              <a:t>The common man was moving to the center of the political stage.</a:t>
            </a:r>
          </a:p>
          <a:p>
            <a:pPr marL="342900" indent="-342900" algn="l">
              <a:buFont typeface="Arial" pitchFamily="34" charset="0"/>
              <a:buChar char="•"/>
            </a:pPr>
            <a:r>
              <a:rPr lang="en-US" sz="2200" b="1" dirty="0" smtClean="0">
                <a:solidFill>
                  <a:schemeClr val="tx1"/>
                </a:solidFill>
                <a:latin typeface="Times New Roman" pitchFamily="18" charset="0"/>
                <a:cs typeface="Times New Roman" pitchFamily="18" charset="0"/>
              </a:rPr>
              <a:t>Instead of doing what is good for the president, they are doing what is good for the people.</a:t>
            </a:r>
          </a:p>
          <a:p>
            <a:pPr marL="342900" indent="-342900" algn="l">
              <a:buFont typeface="Arial" pitchFamily="34" charset="0"/>
              <a:buChar char="•"/>
            </a:pPr>
            <a:r>
              <a:rPr lang="en-US" sz="2200" b="1" dirty="0" smtClean="0">
                <a:solidFill>
                  <a:schemeClr val="tx1"/>
                </a:solidFill>
                <a:latin typeface="Times New Roman" pitchFamily="18" charset="0"/>
                <a:cs typeface="Times New Roman" pitchFamily="18" charset="0"/>
              </a:rPr>
              <a:t>Candidates who were “too clean” and “too well-dress” were not favored.</a:t>
            </a:r>
          </a:p>
          <a:p>
            <a:pPr marL="342900" indent="-342900" algn="l">
              <a:buFont typeface="Arial" pitchFamily="34" charset="0"/>
              <a:buChar char="•"/>
            </a:pPr>
            <a:r>
              <a:rPr lang="en-US" sz="2200" b="1" dirty="0" smtClean="0">
                <a:solidFill>
                  <a:schemeClr val="tx1"/>
                </a:solidFill>
                <a:latin typeface="Times New Roman" pitchFamily="18" charset="0"/>
                <a:cs typeface="Times New Roman" pitchFamily="18" charset="0"/>
              </a:rPr>
              <a:t>The people voted for who was most like them.</a:t>
            </a:r>
          </a:p>
          <a:p>
            <a:pPr marL="342900" indent="-342900" algn="l">
              <a:buFont typeface="Arial" pitchFamily="34" charset="0"/>
              <a:buChar char="•"/>
            </a:pPr>
            <a:endParaRPr lang="en-US" sz="2200" b="1" dirty="0" smtClean="0">
              <a:solidFill>
                <a:schemeClr val="tx1"/>
              </a:solidFill>
              <a:latin typeface="Times New Roman" pitchFamily="18" charset="0"/>
              <a:cs typeface="Times New Roman" pitchFamily="18" charset="0"/>
            </a:endParaRPr>
          </a:p>
          <a:p>
            <a:pPr marL="342900" indent="-342900" algn="l">
              <a:buFont typeface="Arial" pitchFamily="34" charset="0"/>
              <a:buChar char="•"/>
            </a:pPr>
            <a:endParaRPr lang="en-US" sz="2200" b="1" dirty="0" smtClean="0">
              <a:solidFill>
                <a:schemeClr val="tx1"/>
              </a:solidFill>
              <a:latin typeface="Times New Roman" pitchFamily="18" charset="0"/>
              <a:cs typeface="Times New Roman" pitchFamily="18" charset="0"/>
            </a:endParaRPr>
          </a:p>
          <a:p>
            <a:pPr algn="l"/>
            <a:endParaRPr lang="en-US" sz="2200" b="1" dirty="0" smtClean="0">
              <a:solidFill>
                <a:schemeClr val="tx1"/>
              </a:solidFill>
              <a:latin typeface="Times New Roman" pitchFamily="18" charset="0"/>
              <a:cs typeface="Times New Roman" pitchFamily="18" charset="0"/>
            </a:endParaRPr>
          </a:p>
          <a:p>
            <a:pPr marL="342900" indent="-342900" algn="l">
              <a:buFont typeface="Arial" pitchFamily="34" charset="0"/>
              <a:buChar char="•"/>
            </a:pPr>
            <a:endParaRPr lang="en-US" sz="2200" b="1" dirty="0" smtClean="0">
              <a:solidFill>
                <a:schemeClr val="tx1"/>
              </a:solidFill>
              <a:latin typeface="Times New Roman" pitchFamily="18" charset="0"/>
              <a:cs typeface="Times New Roman" pitchFamily="18" charset="0"/>
            </a:endParaRPr>
          </a:p>
          <a:p>
            <a:pPr algn="l"/>
            <a:endParaRPr lang="en-US" sz="25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35141058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550" y="1"/>
            <a:ext cx="9133449" cy="685799"/>
          </a:xfrm>
          <a:ln w="76200">
            <a:solidFill>
              <a:schemeClr val="tx1"/>
            </a:solidFill>
          </a:ln>
        </p:spPr>
        <p:txBody>
          <a:bodyPr>
            <a:noAutofit/>
          </a:bodyPr>
          <a:lstStyle/>
          <a:p>
            <a:r>
              <a:rPr lang="en-US" sz="3700" dirty="0" smtClean="0">
                <a:latin typeface="Arial Black" pitchFamily="34" charset="0"/>
              </a:rPr>
              <a:t>The Two-Party System</a:t>
            </a:r>
            <a:endParaRPr lang="en-US" sz="3700" dirty="0">
              <a:latin typeface="Arial Black" pitchFamily="34" charset="0"/>
            </a:endParaRPr>
          </a:p>
        </p:txBody>
      </p:sp>
      <p:sp>
        <p:nvSpPr>
          <p:cNvPr id="3" name="Subtitle 2"/>
          <p:cNvSpPr>
            <a:spLocks noGrp="1"/>
          </p:cNvSpPr>
          <p:nvPr>
            <p:ph type="subTitle" idx="1"/>
          </p:nvPr>
        </p:nvSpPr>
        <p:spPr>
          <a:xfrm>
            <a:off x="0" y="762000"/>
            <a:ext cx="9144000" cy="990600"/>
          </a:xfrm>
          <a:solidFill>
            <a:srgbClr val="F75231"/>
          </a:solidFill>
          <a:ln w="38100">
            <a:solidFill>
              <a:schemeClr val="tx1"/>
            </a:solidFill>
          </a:ln>
        </p:spPr>
        <p:txBody>
          <a:bodyPr>
            <a:normAutofit/>
          </a:bodyPr>
          <a:lstStyle/>
          <a:p>
            <a:pPr algn="l"/>
            <a:r>
              <a:rPr lang="en-US" sz="2500" b="1" u="sng" dirty="0" smtClean="0">
                <a:solidFill>
                  <a:schemeClr val="tx1"/>
                </a:solidFill>
                <a:latin typeface="Times New Roman" pitchFamily="18" charset="0"/>
                <a:cs typeface="Times New Roman" pitchFamily="18" charset="0"/>
              </a:rPr>
              <a:t>Objective:</a:t>
            </a:r>
            <a:r>
              <a:rPr lang="en-US" sz="2500" b="1" dirty="0" smtClean="0">
                <a:solidFill>
                  <a:schemeClr val="tx1"/>
                </a:solidFill>
                <a:latin typeface="Times New Roman" pitchFamily="18" charset="0"/>
                <a:cs typeface="Times New Roman" pitchFamily="18" charset="0"/>
              </a:rPr>
              <a:t> </a:t>
            </a:r>
            <a:r>
              <a:rPr lang="en-US" sz="2200" b="1" dirty="0" smtClean="0">
                <a:solidFill>
                  <a:schemeClr val="tx1"/>
                </a:solidFill>
                <a:latin typeface="Times New Roman" pitchFamily="18" charset="0"/>
                <a:cs typeface="Times New Roman" pitchFamily="18" charset="0"/>
              </a:rPr>
              <a:t>Describe the differences between the current two parties. Who were their leaders, platforms, etc.</a:t>
            </a:r>
            <a:endParaRPr lang="en-US" sz="2200" dirty="0">
              <a:solidFill>
                <a:schemeClr val="tx1"/>
              </a:solidFill>
              <a:latin typeface="Times New Roman" pitchFamily="18" charset="0"/>
              <a:cs typeface="Times New Roman" pitchFamily="18" charset="0"/>
            </a:endParaRPr>
          </a:p>
        </p:txBody>
      </p:sp>
      <p:sp>
        <p:nvSpPr>
          <p:cNvPr id="4" name="Subtitle 2"/>
          <p:cNvSpPr txBox="1">
            <a:spLocks/>
          </p:cNvSpPr>
          <p:nvPr/>
        </p:nvSpPr>
        <p:spPr>
          <a:xfrm>
            <a:off x="0" y="1752600"/>
            <a:ext cx="9144000" cy="5105400"/>
          </a:xfrm>
          <a:prstGeom prst="rect">
            <a:avLst/>
          </a:prstGeom>
          <a:ln w="38100">
            <a:solidFill>
              <a:schemeClr val="tx1"/>
            </a:solidFill>
          </a:ln>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buFont typeface="Arial" pitchFamily="34" charset="0"/>
              <a:buChar char="•"/>
            </a:pPr>
            <a:r>
              <a:rPr lang="en-US" sz="2200" b="1" dirty="0" smtClean="0">
                <a:solidFill>
                  <a:schemeClr val="tx1"/>
                </a:solidFill>
                <a:latin typeface="Times New Roman" pitchFamily="18" charset="0"/>
                <a:cs typeface="Times New Roman" pitchFamily="18" charset="0"/>
              </a:rPr>
              <a:t>Two parties- Whigs &amp; Democrats</a:t>
            </a:r>
          </a:p>
          <a:p>
            <a:pPr marL="342900" indent="-342900" algn="l">
              <a:buFont typeface="Arial" pitchFamily="34" charset="0"/>
              <a:buChar char="•"/>
            </a:pPr>
            <a:r>
              <a:rPr lang="en-US" sz="2200" b="1" dirty="0" smtClean="0">
                <a:solidFill>
                  <a:schemeClr val="tx1"/>
                </a:solidFill>
                <a:latin typeface="Times New Roman" pitchFamily="18" charset="0"/>
                <a:cs typeface="Times New Roman" pitchFamily="18" charset="0"/>
              </a:rPr>
              <a:t>Democrats:</a:t>
            </a:r>
          </a:p>
          <a:p>
            <a:pPr marL="800100" lvl="1" indent="-342900" algn="l">
              <a:buFont typeface="Arial" pitchFamily="34" charset="0"/>
              <a:buChar char="•"/>
            </a:pPr>
            <a:r>
              <a:rPr lang="en-US" sz="2000" b="1" dirty="0">
                <a:solidFill>
                  <a:schemeClr val="tx1"/>
                </a:solidFill>
                <a:latin typeface="Times New Roman" pitchFamily="18" charset="0"/>
                <a:cs typeface="Times New Roman" pitchFamily="18" charset="0"/>
              </a:rPr>
              <a:t>L</a:t>
            </a:r>
            <a:r>
              <a:rPr lang="en-US" sz="2000" b="1" dirty="0" smtClean="0">
                <a:solidFill>
                  <a:schemeClr val="tx1"/>
                </a:solidFill>
                <a:latin typeface="Times New Roman" pitchFamily="18" charset="0"/>
                <a:cs typeface="Times New Roman" pitchFamily="18" charset="0"/>
              </a:rPr>
              <a:t>iberty of the individual</a:t>
            </a:r>
          </a:p>
          <a:p>
            <a:pPr marL="800100" lvl="1" indent="-342900" algn="l">
              <a:buFont typeface="Arial" pitchFamily="34" charset="0"/>
              <a:buChar char="•"/>
            </a:pPr>
            <a:r>
              <a:rPr lang="en-US" sz="2000" b="1" dirty="0" smtClean="0">
                <a:solidFill>
                  <a:schemeClr val="tx1"/>
                </a:solidFill>
                <a:latin typeface="Times New Roman" pitchFamily="18" charset="0"/>
                <a:cs typeface="Times New Roman" pitchFamily="18" charset="0"/>
              </a:rPr>
              <a:t>Clung to state’s rights.</a:t>
            </a:r>
          </a:p>
          <a:p>
            <a:pPr marL="800100" lvl="1" indent="-342900" algn="l">
              <a:buFont typeface="Arial" pitchFamily="34" charset="0"/>
              <a:buChar char="•"/>
            </a:pPr>
            <a:r>
              <a:rPr lang="en-US" sz="2000" b="1" dirty="0" smtClean="0">
                <a:solidFill>
                  <a:schemeClr val="tx1"/>
                </a:solidFill>
                <a:latin typeface="Times New Roman" pitchFamily="18" charset="0"/>
                <a:cs typeface="Times New Roman" pitchFamily="18" charset="0"/>
              </a:rPr>
              <a:t>More humble folk.</a:t>
            </a:r>
          </a:p>
          <a:p>
            <a:pPr marL="342900" indent="-342900" algn="l">
              <a:buFont typeface="Arial" pitchFamily="34" charset="0"/>
              <a:buChar char="•"/>
            </a:pPr>
            <a:r>
              <a:rPr lang="en-US" sz="2200" b="1" dirty="0" smtClean="0">
                <a:solidFill>
                  <a:schemeClr val="tx1"/>
                </a:solidFill>
                <a:latin typeface="Times New Roman" pitchFamily="18" charset="0"/>
                <a:cs typeface="Times New Roman" pitchFamily="18" charset="0"/>
              </a:rPr>
              <a:t>Whigs</a:t>
            </a:r>
            <a:r>
              <a:rPr lang="en-US" sz="2000" b="1" dirty="0" smtClean="0">
                <a:solidFill>
                  <a:schemeClr val="tx1"/>
                </a:solidFill>
                <a:latin typeface="Times New Roman" pitchFamily="18" charset="0"/>
                <a:cs typeface="Times New Roman" pitchFamily="18" charset="0"/>
              </a:rPr>
              <a:t>:</a:t>
            </a:r>
          </a:p>
          <a:p>
            <a:pPr marL="800100" lvl="1" indent="-342900" algn="l">
              <a:buFont typeface="Arial" pitchFamily="34" charset="0"/>
              <a:buChar char="•"/>
            </a:pPr>
            <a:r>
              <a:rPr lang="en-US" sz="2000" b="1" dirty="0" smtClean="0">
                <a:solidFill>
                  <a:schemeClr val="tx1"/>
                </a:solidFill>
                <a:latin typeface="Times New Roman" pitchFamily="18" charset="0"/>
                <a:cs typeface="Times New Roman" pitchFamily="18" charset="0"/>
              </a:rPr>
              <a:t>Trumpeted the natural harmony of society and value of community.</a:t>
            </a:r>
          </a:p>
          <a:p>
            <a:pPr marL="800100" lvl="1" indent="-342900" algn="l">
              <a:buFont typeface="Arial" pitchFamily="34" charset="0"/>
              <a:buChar char="•"/>
            </a:pPr>
            <a:r>
              <a:rPr lang="en-US" sz="2000" b="1" dirty="0" smtClean="0">
                <a:solidFill>
                  <a:schemeClr val="tx1"/>
                </a:solidFill>
                <a:latin typeface="Times New Roman" pitchFamily="18" charset="0"/>
                <a:cs typeface="Times New Roman" pitchFamily="18" charset="0"/>
              </a:rPr>
              <a:t>Deliberately tried to mobilize as many voters as possible.</a:t>
            </a:r>
          </a:p>
          <a:p>
            <a:pPr marL="800100" lvl="1" indent="-342900" algn="l">
              <a:buFont typeface="Arial" pitchFamily="34" charset="0"/>
              <a:buChar char="•"/>
            </a:pPr>
            <a:r>
              <a:rPr lang="en-US" sz="2000" b="1" dirty="0" smtClean="0">
                <a:solidFill>
                  <a:schemeClr val="tx1"/>
                </a:solidFill>
                <a:latin typeface="Times New Roman" pitchFamily="18" charset="0"/>
                <a:cs typeface="Times New Roman" pitchFamily="18" charset="0"/>
              </a:rPr>
              <a:t>Prosperous financially.</a:t>
            </a:r>
          </a:p>
          <a:p>
            <a:pPr marL="800100" lvl="1" indent="-342900" algn="l">
              <a:buFont typeface="Arial" pitchFamily="34" charset="0"/>
              <a:buChar char="•"/>
            </a:pPr>
            <a:endParaRPr lang="en-US" sz="1800" b="1" dirty="0" smtClean="0">
              <a:solidFill>
                <a:schemeClr val="tx1"/>
              </a:solidFill>
              <a:latin typeface="Times New Roman" pitchFamily="18" charset="0"/>
              <a:cs typeface="Times New Roman" pitchFamily="18" charset="0"/>
            </a:endParaRPr>
          </a:p>
          <a:p>
            <a:pPr marL="342900" indent="-342900" algn="l">
              <a:buFont typeface="Arial" pitchFamily="34" charset="0"/>
              <a:buChar char="•"/>
            </a:pPr>
            <a:endParaRPr lang="en-US" sz="2200" b="1" dirty="0" smtClean="0">
              <a:solidFill>
                <a:schemeClr val="tx1"/>
              </a:solidFill>
              <a:latin typeface="Times New Roman" pitchFamily="18" charset="0"/>
              <a:cs typeface="Times New Roman" pitchFamily="18" charset="0"/>
            </a:endParaRPr>
          </a:p>
          <a:p>
            <a:pPr marL="342900" indent="-342900" algn="l">
              <a:buFont typeface="Arial" pitchFamily="34" charset="0"/>
              <a:buChar char="•"/>
            </a:pPr>
            <a:endParaRPr lang="en-US" sz="2200" b="1" dirty="0" smtClean="0">
              <a:solidFill>
                <a:schemeClr val="tx1"/>
              </a:solidFill>
              <a:latin typeface="Times New Roman" pitchFamily="18" charset="0"/>
              <a:cs typeface="Times New Roman" pitchFamily="18" charset="0"/>
            </a:endParaRPr>
          </a:p>
          <a:p>
            <a:pPr algn="l"/>
            <a:endParaRPr lang="en-US" sz="2200" b="1" dirty="0" smtClean="0">
              <a:solidFill>
                <a:schemeClr val="tx1"/>
              </a:solidFill>
              <a:latin typeface="Times New Roman" pitchFamily="18" charset="0"/>
              <a:cs typeface="Times New Roman" pitchFamily="18" charset="0"/>
            </a:endParaRPr>
          </a:p>
          <a:p>
            <a:pPr marL="342900" indent="-342900" algn="l">
              <a:buFont typeface="Arial" pitchFamily="34" charset="0"/>
              <a:buChar char="•"/>
            </a:pPr>
            <a:endParaRPr lang="en-US" sz="2200" b="1" dirty="0" smtClean="0">
              <a:solidFill>
                <a:schemeClr val="tx1"/>
              </a:solidFill>
              <a:latin typeface="Times New Roman" pitchFamily="18" charset="0"/>
              <a:cs typeface="Times New Roman" pitchFamily="18" charset="0"/>
            </a:endParaRPr>
          </a:p>
          <a:p>
            <a:pPr algn="l"/>
            <a:endParaRPr lang="en-US" sz="25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34770035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550" y="1"/>
            <a:ext cx="9133449" cy="838200"/>
          </a:xfrm>
          <a:ln w="76200">
            <a:solidFill>
              <a:schemeClr val="tx1"/>
            </a:solidFill>
          </a:ln>
        </p:spPr>
        <p:txBody>
          <a:bodyPr>
            <a:normAutofit fontScale="90000"/>
          </a:bodyPr>
          <a:lstStyle/>
          <a:p>
            <a:r>
              <a:rPr lang="en-US" sz="4000" dirty="0" smtClean="0">
                <a:latin typeface="Arial Black" pitchFamily="34" charset="0"/>
              </a:rPr>
              <a:t>A Yankee Misfit in the White House</a:t>
            </a:r>
            <a:endParaRPr lang="en-US" sz="4000" dirty="0">
              <a:latin typeface="Arial Black" pitchFamily="34" charset="0"/>
            </a:endParaRPr>
          </a:p>
        </p:txBody>
      </p:sp>
      <p:sp>
        <p:nvSpPr>
          <p:cNvPr id="3" name="Subtitle 2"/>
          <p:cNvSpPr>
            <a:spLocks noGrp="1"/>
          </p:cNvSpPr>
          <p:nvPr>
            <p:ph type="subTitle" idx="1"/>
          </p:nvPr>
        </p:nvSpPr>
        <p:spPr>
          <a:xfrm>
            <a:off x="-9378" y="914400"/>
            <a:ext cx="9144000" cy="838200"/>
          </a:xfrm>
          <a:solidFill>
            <a:srgbClr val="00B050"/>
          </a:solidFill>
          <a:ln w="38100">
            <a:solidFill>
              <a:schemeClr val="tx1"/>
            </a:solidFill>
          </a:ln>
        </p:spPr>
        <p:txBody>
          <a:bodyPr>
            <a:normAutofit lnSpcReduction="10000"/>
          </a:bodyPr>
          <a:lstStyle/>
          <a:p>
            <a:pPr algn="l"/>
            <a:r>
              <a:rPr lang="en-US" sz="2500" b="1" u="sng" dirty="0" smtClean="0">
                <a:solidFill>
                  <a:schemeClr val="tx1"/>
                </a:solidFill>
                <a:latin typeface="Times New Roman" pitchFamily="18" charset="0"/>
                <a:cs typeface="Times New Roman" pitchFamily="18" charset="0"/>
              </a:rPr>
              <a:t>Objective:</a:t>
            </a:r>
            <a:r>
              <a:rPr lang="en-US" sz="2500" b="1" dirty="0" smtClean="0">
                <a:solidFill>
                  <a:schemeClr val="tx1"/>
                </a:solidFill>
                <a:latin typeface="Times New Roman" pitchFamily="18" charset="0"/>
                <a:cs typeface="Times New Roman" pitchFamily="18" charset="0"/>
              </a:rPr>
              <a:t> </a:t>
            </a:r>
            <a:r>
              <a:rPr lang="en-US" sz="2500" dirty="0" smtClean="0">
                <a:solidFill>
                  <a:schemeClr val="tx1"/>
                </a:solidFill>
                <a:latin typeface="Times New Roman" pitchFamily="18" charset="0"/>
                <a:cs typeface="Times New Roman" pitchFamily="18" charset="0"/>
              </a:rPr>
              <a:t>To reveal why John Quincy Adams was one of the worst presidents in U.S. history.</a:t>
            </a:r>
          </a:p>
          <a:p>
            <a:pPr algn="l"/>
            <a:endParaRPr lang="en-US" sz="2500" dirty="0">
              <a:solidFill>
                <a:schemeClr val="tx1"/>
              </a:solidFill>
              <a:latin typeface="Times New Roman" pitchFamily="18" charset="0"/>
              <a:cs typeface="Times New Roman" pitchFamily="18" charset="0"/>
            </a:endParaRPr>
          </a:p>
        </p:txBody>
      </p:sp>
      <p:sp>
        <p:nvSpPr>
          <p:cNvPr id="4" name="Subtitle 2"/>
          <p:cNvSpPr txBox="1">
            <a:spLocks/>
          </p:cNvSpPr>
          <p:nvPr/>
        </p:nvSpPr>
        <p:spPr>
          <a:xfrm>
            <a:off x="0" y="1828800"/>
            <a:ext cx="9144000" cy="5029200"/>
          </a:xfrm>
          <a:prstGeom prst="rect">
            <a:avLst/>
          </a:prstGeom>
          <a:ln w="38100">
            <a:solidFill>
              <a:schemeClr val="tx1"/>
            </a:solidFill>
          </a:ln>
        </p:spPr>
        <p:txBody>
          <a:bodyPr vert="horz" lIns="91440" tIns="45720" rIns="91440" bIns="45720" rtlCol="0">
            <a:normAutofit fontScale="92500" lnSpcReduction="1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buFont typeface="Arial" pitchFamily="34" charset="0"/>
              <a:buChar char="•"/>
            </a:pPr>
            <a:r>
              <a:rPr lang="en-US" sz="2200" b="1" dirty="0" smtClean="0">
                <a:solidFill>
                  <a:schemeClr val="tx1"/>
                </a:solidFill>
                <a:latin typeface="Times New Roman" pitchFamily="18" charset="0"/>
                <a:cs typeface="Times New Roman" pitchFamily="18" charset="0"/>
              </a:rPr>
              <a:t>John Q. Adams entered office under charge of corruption.</a:t>
            </a:r>
          </a:p>
          <a:p>
            <a:pPr marL="342900" indent="-342900" algn="l">
              <a:buFont typeface="Arial" pitchFamily="34" charset="0"/>
              <a:buChar char="•"/>
            </a:pPr>
            <a:r>
              <a:rPr lang="en-US" sz="2200" b="1" dirty="0" smtClean="0">
                <a:solidFill>
                  <a:schemeClr val="tx1"/>
                </a:solidFill>
                <a:latin typeface="Times New Roman" pitchFamily="18" charset="0"/>
                <a:cs typeface="Times New Roman" pitchFamily="18" charset="0"/>
              </a:rPr>
              <a:t>He wasn’t popular among the people with 1/3 of votes for presidency.</a:t>
            </a:r>
          </a:p>
          <a:p>
            <a:pPr marL="342900" indent="-342900" algn="l">
              <a:buFont typeface="Arial" pitchFamily="34" charset="0"/>
              <a:buChar char="•"/>
            </a:pPr>
            <a:r>
              <a:rPr lang="en-US" sz="2200" b="1" dirty="0" smtClean="0">
                <a:solidFill>
                  <a:schemeClr val="tx1"/>
                </a:solidFill>
                <a:latin typeface="Times New Roman" pitchFamily="18" charset="0"/>
                <a:cs typeface="Times New Roman" pitchFamily="18" charset="0"/>
              </a:rPr>
              <a:t>Adams kept office holders regardless of their loyalty to him, which angered those who supported him because they were not rewards with high political positions.</a:t>
            </a:r>
          </a:p>
          <a:p>
            <a:pPr marL="800100" lvl="1" indent="-342900" algn="l">
              <a:buFont typeface="Arial" pitchFamily="34" charset="0"/>
              <a:buChar char="•"/>
            </a:pPr>
            <a:r>
              <a:rPr lang="en-US" sz="1800" b="1" dirty="0" smtClean="0">
                <a:solidFill>
                  <a:schemeClr val="tx1"/>
                </a:solidFill>
                <a:latin typeface="Times New Roman" pitchFamily="18" charset="0"/>
                <a:cs typeface="Times New Roman" pitchFamily="18" charset="0"/>
              </a:rPr>
              <a:t>Spoils system.</a:t>
            </a:r>
          </a:p>
          <a:p>
            <a:pPr marL="342900" indent="-342900" algn="l">
              <a:buFont typeface="Arial" pitchFamily="34" charset="0"/>
              <a:buChar char="•"/>
            </a:pPr>
            <a:r>
              <a:rPr lang="en-US" sz="2200" b="1" dirty="0" smtClean="0">
                <a:solidFill>
                  <a:schemeClr val="tx1"/>
                </a:solidFill>
                <a:latin typeface="Times New Roman" pitchFamily="18" charset="0"/>
                <a:cs typeface="Times New Roman" pitchFamily="18" charset="0"/>
              </a:rPr>
              <a:t>He held nationalistic views while the majority was for states’ rights.</a:t>
            </a:r>
          </a:p>
          <a:p>
            <a:pPr marL="342900" indent="-342900" algn="l">
              <a:buFont typeface="Arial" pitchFamily="34" charset="0"/>
              <a:buChar char="•"/>
            </a:pPr>
            <a:r>
              <a:rPr lang="en-US" sz="2200" b="1" dirty="0" smtClean="0">
                <a:solidFill>
                  <a:schemeClr val="tx1"/>
                </a:solidFill>
                <a:latin typeface="Times New Roman" pitchFamily="18" charset="0"/>
                <a:cs typeface="Times New Roman" pitchFamily="18" charset="0"/>
              </a:rPr>
              <a:t>He wanted to use funds for roads/canals/schools/etc. but the public believed it was a waste of government money.</a:t>
            </a:r>
          </a:p>
          <a:p>
            <a:pPr marL="342900" indent="-342900" algn="l">
              <a:buFont typeface="Arial" pitchFamily="34" charset="0"/>
              <a:buChar char="•"/>
            </a:pPr>
            <a:r>
              <a:rPr lang="en-US" sz="2200" b="1" dirty="0" smtClean="0">
                <a:solidFill>
                  <a:schemeClr val="tx1"/>
                </a:solidFill>
                <a:latin typeface="Times New Roman" pitchFamily="18" charset="0"/>
                <a:cs typeface="Times New Roman" pitchFamily="18" charset="0"/>
              </a:rPr>
              <a:t>The South especially was angered by this because they felt it would open a door for the government to impose on slavery as well.</a:t>
            </a:r>
          </a:p>
          <a:p>
            <a:pPr marL="342900" indent="-342900" algn="l">
              <a:buFont typeface="Arial" pitchFamily="34" charset="0"/>
              <a:buChar char="•"/>
            </a:pPr>
            <a:r>
              <a:rPr lang="en-US" sz="2200" b="1" dirty="0" smtClean="0">
                <a:solidFill>
                  <a:schemeClr val="tx1"/>
                </a:solidFill>
                <a:latin typeface="Times New Roman" pitchFamily="18" charset="0"/>
                <a:cs typeface="Times New Roman" pitchFamily="18" charset="0"/>
              </a:rPr>
              <a:t>Adams’ land policies tried to slow down westward expansion and allow the Indians their fair share of land.</a:t>
            </a:r>
          </a:p>
          <a:p>
            <a:pPr marL="342900" indent="-342900" algn="l">
              <a:buFont typeface="Arial" pitchFamily="34" charset="0"/>
              <a:buChar char="•"/>
            </a:pPr>
            <a:r>
              <a:rPr lang="en-US" sz="2200" b="1" dirty="0" smtClean="0">
                <a:solidFill>
                  <a:schemeClr val="tx1"/>
                </a:solidFill>
                <a:latin typeface="Times New Roman" pitchFamily="18" charset="0"/>
                <a:cs typeface="Times New Roman" pitchFamily="18" charset="0"/>
              </a:rPr>
              <a:t>Westerners wanted to continue expanding and to get rid of the Indians as well.</a:t>
            </a:r>
          </a:p>
          <a:p>
            <a:pPr marL="342900" indent="-342900" algn="l">
              <a:buFont typeface="Arial" pitchFamily="34" charset="0"/>
              <a:buChar char="•"/>
            </a:pPr>
            <a:r>
              <a:rPr lang="en-US" sz="2200" b="1" dirty="0" smtClean="0">
                <a:solidFill>
                  <a:schemeClr val="tx1"/>
                </a:solidFill>
                <a:latin typeface="Times New Roman" pitchFamily="18" charset="0"/>
                <a:cs typeface="Times New Roman" pitchFamily="18" charset="0"/>
              </a:rPr>
              <a:t>The Georgians threatened to resort to arms and successfully resisted the government, which was another huge blow for Adams’ political career.</a:t>
            </a:r>
            <a:endParaRPr lang="en-US" sz="2200" b="1" dirty="0" smtClean="0">
              <a:solidFill>
                <a:schemeClr val="tx1"/>
              </a:solidFill>
              <a:latin typeface="Times New Roman" pitchFamily="18" charset="0"/>
              <a:cs typeface="Times New Roman" pitchFamily="18" charset="0"/>
            </a:endParaRPr>
          </a:p>
          <a:p>
            <a:pPr algn="l"/>
            <a:endParaRPr lang="en-US" sz="25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384696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550" y="1"/>
            <a:ext cx="9133449" cy="838200"/>
          </a:xfrm>
          <a:ln w="76200">
            <a:solidFill>
              <a:schemeClr val="tx1"/>
            </a:solidFill>
          </a:ln>
        </p:spPr>
        <p:txBody>
          <a:bodyPr>
            <a:noAutofit/>
          </a:bodyPr>
          <a:lstStyle/>
          <a:p>
            <a:r>
              <a:rPr lang="en-US" sz="3200" dirty="0" smtClean="0">
                <a:latin typeface="Arial Black" pitchFamily="34" charset="0"/>
              </a:rPr>
              <a:t>Going “Whole Hog” for Jackson in 1828</a:t>
            </a:r>
            <a:endParaRPr lang="en-US" sz="3200" dirty="0">
              <a:latin typeface="Arial Black" pitchFamily="34" charset="0"/>
            </a:endParaRPr>
          </a:p>
        </p:txBody>
      </p:sp>
      <p:sp>
        <p:nvSpPr>
          <p:cNvPr id="3" name="Subtitle 2"/>
          <p:cNvSpPr>
            <a:spLocks noGrp="1"/>
          </p:cNvSpPr>
          <p:nvPr>
            <p:ph type="subTitle" idx="1"/>
          </p:nvPr>
        </p:nvSpPr>
        <p:spPr>
          <a:xfrm>
            <a:off x="-9378" y="914400"/>
            <a:ext cx="9144000" cy="838200"/>
          </a:xfrm>
          <a:solidFill>
            <a:srgbClr val="00B0F0"/>
          </a:solidFill>
          <a:ln w="38100">
            <a:solidFill>
              <a:schemeClr val="tx1"/>
            </a:solidFill>
          </a:ln>
        </p:spPr>
        <p:txBody>
          <a:bodyPr>
            <a:normAutofit lnSpcReduction="10000"/>
          </a:bodyPr>
          <a:lstStyle/>
          <a:p>
            <a:pPr algn="l"/>
            <a:r>
              <a:rPr lang="en-US" sz="2500" b="1" u="sng" dirty="0" smtClean="0">
                <a:solidFill>
                  <a:schemeClr val="tx1"/>
                </a:solidFill>
                <a:latin typeface="Times New Roman" pitchFamily="18" charset="0"/>
                <a:cs typeface="Times New Roman" pitchFamily="18" charset="0"/>
              </a:rPr>
              <a:t>Objective:</a:t>
            </a:r>
            <a:r>
              <a:rPr lang="en-US" sz="2500" b="1" dirty="0" smtClean="0">
                <a:solidFill>
                  <a:schemeClr val="tx1"/>
                </a:solidFill>
                <a:latin typeface="Times New Roman" pitchFamily="18" charset="0"/>
                <a:cs typeface="Times New Roman" pitchFamily="18" charset="0"/>
              </a:rPr>
              <a:t> To fully understand the tactics used by Jackson and Adams’ parties to win the elections.</a:t>
            </a:r>
          </a:p>
          <a:p>
            <a:pPr algn="l"/>
            <a:endParaRPr lang="en-US" sz="2500" dirty="0">
              <a:solidFill>
                <a:schemeClr val="tx1"/>
              </a:solidFill>
              <a:latin typeface="Times New Roman" pitchFamily="18" charset="0"/>
              <a:cs typeface="Times New Roman" pitchFamily="18" charset="0"/>
            </a:endParaRPr>
          </a:p>
        </p:txBody>
      </p:sp>
      <p:sp>
        <p:nvSpPr>
          <p:cNvPr id="4" name="Subtitle 2"/>
          <p:cNvSpPr txBox="1">
            <a:spLocks/>
          </p:cNvSpPr>
          <p:nvPr/>
        </p:nvSpPr>
        <p:spPr>
          <a:xfrm>
            <a:off x="0" y="1828800"/>
            <a:ext cx="9144000" cy="5029200"/>
          </a:xfrm>
          <a:prstGeom prst="rect">
            <a:avLst/>
          </a:prstGeom>
          <a:ln w="38100">
            <a:solidFill>
              <a:schemeClr val="tx1"/>
            </a:solidFill>
          </a:ln>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buFont typeface="Arial" pitchFamily="34" charset="0"/>
              <a:buChar char="•"/>
            </a:pPr>
            <a:r>
              <a:rPr lang="en-US" sz="2200" b="1" dirty="0" smtClean="0">
                <a:solidFill>
                  <a:schemeClr val="tx1"/>
                </a:solidFill>
                <a:latin typeface="Times New Roman" pitchFamily="18" charset="0"/>
                <a:cs typeface="Times New Roman" pitchFamily="18" charset="0"/>
              </a:rPr>
              <a:t>Andrew Jackson headed DR party.</a:t>
            </a:r>
          </a:p>
          <a:p>
            <a:pPr marL="342900" indent="-342900" algn="l">
              <a:buFont typeface="Arial" pitchFamily="34" charset="0"/>
              <a:buChar char="•"/>
            </a:pPr>
            <a:r>
              <a:rPr lang="en-US" sz="2200" b="1" dirty="0" smtClean="0">
                <a:solidFill>
                  <a:schemeClr val="tx1"/>
                </a:solidFill>
                <a:latin typeface="Times New Roman" pitchFamily="18" charset="0"/>
                <a:cs typeface="Times New Roman" pitchFamily="18" charset="0"/>
              </a:rPr>
              <a:t>Spent 4 years spreading his name through campaigns = mudslinging.</a:t>
            </a:r>
          </a:p>
          <a:p>
            <a:pPr marL="342900" indent="-342900" algn="l">
              <a:buFont typeface="Arial" pitchFamily="34" charset="0"/>
              <a:buChar char="•"/>
            </a:pPr>
            <a:r>
              <a:rPr lang="en-US" sz="2200" b="1" dirty="0" smtClean="0">
                <a:solidFill>
                  <a:schemeClr val="tx1"/>
                </a:solidFill>
                <a:latin typeface="Times New Roman" pitchFamily="18" charset="0"/>
                <a:cs typeface="Times New Roman" pitchFamily="18" charset="0"/>
              </a:rPr>
              <a:t>Jackson was presented as a hero by his followers.</a:t>
            </a:r>
          </a:p>
          <a:p>
            <a:pPr marL="342900" indent="-342900" algn="l">
              <a:buFont typeface="Arial" pitchFamily="34" charset="0"/>
              <a:buChar char="•"/>
            </a:pPr>
            <a:r>
              <a:rPr lang="en-US" sz="2200" b="1" dirty="0" smtClean="0">
                <a:solidFill>
                  <a:schemeClr val="tx1"/>
                </a:solidFill>
                <a:latin typeface="Times New Roman" pitchFamily="18" charset="0"/>
                <a:cs typeface="Times New Roman" pitchFamily="18" charset="0"/>
              </a:rPr>
              <a:t>His supporters made rally cries.</a:t>
            </a:r>
          </a:p>
          <a:p>
            <a:pPr marL="342900" indent="-342900" algn="l">
              <a:buFont typeface="Arial" pitchFamily="34" charset="0"/>
              <a:buChar char="•"/>
            </a:pPr>
            <a:r>
              <a:rPr lang="en-US" sz="2200" b="1" dirty="0" smtClean="0">
                <a:solidFill>
                  <a:schemeClr val="tx1"/>
                </a:solidFill>
                <a:latin typeface="Times New Roman" pitchFamily="18" charset="0"/>
                <a:cs typeface="Times New Roman" pitchFamily="18" charset="0"/>
              </a:rPr>
              <a:t>He threw many parties.</a:t>
            </a:r>
          </a:p>
          <a:p>
            <a:pPr marL="342900" indent="-342900" algn="l">
              <a:buFont typeface="Arial" pitchFamily="34" charset="0"/>
              <a:buChar char="•"/>
            </a:pPr>
            <a:r>
              <a:rPr lang="en-US" sz="2200" b="1" dirty="0" smtClean="0">
                <a:solidFill>
                  <a:schemeClr val="tx1"/>
                </a:solidFill>
                <a:latin typeface="Times New Roman" pitchFamily="18" charset="0"/>
                <a:cs typeface="Times New Roman" pitchFamily="18" charset="0"/>
              </a:rPr>
              <a:t>Jackson’s strongest support came from the West and South.</a:t>
            </a:r>
          </a:p>
          <a:p>
            <a:pPr marL="342900" indent="-342900" algn="l">
              <a:buFont typeface="Arial" pitchFamily="34" charset="0"/>
              <a:buChar char="•"/>
            </a:pPr>
            <a:r>
              <a:rPr lang="en-US" sz="2200" b="1" dirty="0" smtClean="0">
                <a:solidFill>
                  <a:schemeClr val="tx1"/>
                </a:solidFill>
                <a:latin typeface="Times New Roman" pitchFamily="18" charset="0"/>
                <a:cs typeface="Times New Roman" pitchFamily="18" charset="0"/>
              </a:rPr>
              <a:t>He was a war hero.</a:t>
            </a:r>
          </a:p>
          <a:p>
            <a:pPr marL="342900" indent="-342900" algn="l">
              <a:buFont typeface="Arial" pitchFamily="34" charset="0"/>
              <a:buChar char="•"/>
            </a:pPr>
            <a:r>
              <a:rPr lang="en-US" sz="2200" b="1" dirty="0" smtClean="0">
                <a:solidFill>
                  <a:schemeClr val="tx1"/>
                </a:solidFill>
                <a:latin typeface="Times New Roman" pitchFamily="18" charset="0"/>
                <a:cs typeface="Times New Roman" pitchFamily="18" charset="0"/>
              </a:rPr>
              <a:t>His supporters criticized Jackson’s opponents.</a:t>
            </a:r>
          </a:p>
          <a:p>
            <a:pPr marL="342900" indent="-342900" algn="l">
              <a:buFont typeface="Arial" pitchFamily="34" charset="0"/>
              <a:buChar char="•"/>
            </a:pPr>
            <a:r>
              <a:rPr lang="en-US" sz="2200" b="1" dirty="0" smtClean="0">
                <a:solidFill>
                  <a:schemeClr val="tx1"/>
                </a:solidFill>
                <a:latin typeface="Times New Roman" pitchFamily="18" charset="0"/>
                <a:cs typeface="Times New Roman" pitchFamily="18" charset="0"/>
              </a:rPr>
              <a:t>Jackson would bring “reform” by sweeping out the “dishonest” Adams gang.</a:t>
            </a:r>
          </a:p>
          <a:p>
            <a:pPr algn="l"/>
            <a:endParaRPr lang="en-US" sz="2200" b="1" dirty="0" smtClean="0">
              <a:solidFill>
                <a:schemeClr val="tx1"/>
              </a:solidFill>
              <a:latin typeface="Times New Roman" pitchFamily="18" charset="0"/>
              <a:cs typeface="Times New Roman" pitchFamily="18" charset="0"/>
            </a:endParaRPr>
          </a:p>
          <a:p>
            <a:pPr algn="l"/>
            <a:endParaRPr lang="en-US" sz="25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9354210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550" y="1"/>
            <a:ext cx="9133449" cy="838200"/>
          </a:xfrm>
          <a:ln w="76200">
            <a:solidFill>
              <a:schemeClr val="tx1"/>
            </a:solidFill>
          </a:ln>
        </p:spPr>
        <p:txBody>
          <a:bodyPr>
            <a:normAutofit/>
          </a:bodyPr>
          <a:lstStyle/>
          <a:p>
            <a:r>
              <a:rPr lang="en-US" sz="4000" dirty="0" smtClean="0">
                <a:latin typeface="Arial Black" pitchFamily="34" charset="0"/>
              </a:rPr>
              <a:t>“Old Hickory” as President</a:t>
            </a:r>
            <a:endParaRPr lang="en-US" sz="4000" dirty="0">
              <a:latin typeface="Arial Black" pitchFamily="34" charset="0"/>
            </a:endParaRPr>
          </a:p>
        </p:txBody>
      </p:sp>
      <p:sp>
        <p:nvSpPr>
          <p:cNvPr id="3" name="Subtitle 2"/>
          <p:cNvSpPr>
            <a:spLocks noGrp="1"/>
          </p:cNvSpPr>
          <p:nvPr>
            <p:ph type="subTitle" idx="1"/>
          </p:nvPr>
        </p:nvSpPr>
        <p:spPr>
          <a:xfrm>
            <a:off x="-9378" y="914400"/>
            <a:ext cx="9144000" cy="533400"/>
          </a:xfrm>
          <a:solidFill>
            <a:srgbClr val="E2A02A"/>
          </a:solidFill>
          <a:ln w="38100">
            <a:solidFill>
              <a:schemeClr val="tx1"/>
            </a:solidFill>
          </a:ln>
        </p:spPr>
        <p:txBody>
          <a:bodyPr>
            <a:normAutofit/>
          </a:bodyPr>
          <a:lstStyle/>
          <a:p>
            <a:pPr algn="l"/>
            <a:r>
              <a:rPr lang="en-US" sz="2500" b="1" u="sng" dirty="0" smtClean="0">
                <a:solidFill>
                  <a:schemeClr val="tx1"/>
                </a:solidFill>
                <a:latin typeface="Times New Roman" pitchFamily="18" charset="0"/>
                <a:cs typeface="Times New Roman" pitchFamily="18" charset="0"/>
              </a:rPr>
              <a:t>Objective:</a:t>
            </a:r>
            <a:r>
              <a:rPr lang="en-US" sz="2500" b="1" dirty="0" smtClean="0">
                <a:solidFill>
                  <a:schemeClr val="tx1"/>
                </a:solidFill>
                <a:latin typeface="Times New Roman" pitchFamily="18" charset="0"/>
                <a:cs typeface="Times New Roman" pitchFamily="18" charset="0"/>
              </a:rPr>
              <a:t> Learn what made Jackson so unique. </a:t>
            </a:r>
            <a:endParaRPr lang="en-US" sz="2500" dirty="0">
              <a:solidFill>
                <a:schemeClr val="tx1"/>
              </a:solidFill>
              <a:latin typeface="Times New Roman" pitchFamily="18" charset="0"/>
              <a:cs typeface="Times New Roman" pitchFamily="18" charset="0"/>
            </a:endParaRPr>
          </a:p>
        </p:txBody>
      </p:sp>
      <p:sp>
        <p:nvSpPr>
          <p:cNvPr id="4" name="Subtitle 2"/>
          <p:cNvSpPr txBox="1">
            <a:spLocks/>
          </p:cNvSpPr>
          <p:nvPr/>
        </p:nvSpPr>
        <p:spPr>
          <a:xfrm>
            <a:off x="0" y="1524000"/>
            <a:ext cx="9144000" cy="5334000"/>
          </a:xfrm>
          <a:prstGeom prst="rect">
            <a:avLst/>
          </a:prstGeom>
          <a:ln w="38100">
            <a:solidFill>
              <a:schemeClr val="tx1"/>
            </a:solidFill>
          </a:ln>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buFont typeface="Arial" pitchFamily="34" charset="0"/>
              <a:buChar char="•"/>
            </a:pPr>
            <a:r>
              <a:rPr lang="en-US" sz="2000" b="1" dirty="0" smtClean="0">
                <a:solidFill>
                  <a:schemeClr val="tx1"/>
                </a:solidFill>
                <a:latin typeface="Times New Roman" pitchFamily="18" charset="0"/>
                <a:cs typeface="Times New Roman" pitchFamily="18" charset="0"/>
              </a:rPr>
              <a:t>Afflicted with a violent temper that drew </a:t>
            </a:r>
            <a:r>
              <a:rPr lang="en-US" sz="2000" b="1" dirty="0" smtClean="0">
                <a:solidFill>
                  <a:schemeClr val="tx1"/>
                </a:solidFill>
                <a:latin typeface="Times New Roman" pitchFamily="18" charset="0"/>
                <a:cs typeface="Times New Roman" pitchFamily="18" charset="0"/>
              </a:rPr>
              <a:t>him into many fights.</a:t>
            </a:r>
          </a:p>
          <a:p>
            <a:pPr marL="342900" indent="-342900" algn="l">
              <a:buFont typeface="Arial" pitchFamily="34" charset="0"/>
              <a:buChar char="•"/>
            </a:pPr>
            <a:r>
              <a:rPr lang="en-US" sz="2000" b="1" dirty="0" smtClean="0">
                <a:solidFill>
                  <a:schemeClr val="tx1"/>
                </a:solidFill>
                <a:latin typeface="Times New Roman" pitchFamily="18" charset="0"/>
                <a:cs typeface="Times New Roman" pitchFamily="18" charset="0"/>
              </a:rPr>
              <a:t>The second president without a college education.</a:t>
            </a:r>
          </a:p>
          <a:p>
            <a:pPr marL="342900" indent="-342900" algn="l">
              <a:buFont typeface="Arial" pitchFamily="34" charset="0"/>
              <a:buChar char="•"/>
            </a:pPr>
            <a:r>
              <a:rPr lang="en-US" sz="2000" b="1" dirty="0" smtClean="0">
                <a:solidFill>
                  <a:schemeClr val="tx1"/>
                </a:solidFill>
                <a:latin typeface="Times New Roman" pitchFamily="18" charset="0"/>
                <a:cs typeface="Times New Roman" pitchFamily="18" charset="0"/>
              </a:rPr>
              <a:t>He was also a judge and member of Congress.</a:t>
            </a:r>
          </a:p>
          <a:p>
            <a:pPr marL="342900" indent="-342900" algn="l">
              <a:buFont typeface="Arial" pitchFamily="34" charset="0"/>
              <a:buChar char="•"/>
            </a:pPr>
            <a:r>
              <a:rPr lang="en-US" sz="2000" b="1" dirty="0" smtClean="0">
                <a:solidFill>
                  <a:schemeClr val="tx1"/>
                </a:solidFill>
                <a:latin typeface="Times New Roman" pitchFamily="18" charset="0"/>
                <a:cs typeface="Times New Roman" pitchFamily="18" charset="0"/>
              </a:rPr>
              <a:t>The first president from the “west.”</a:t>
            </a:r>
          </a:p>
          <a:p>
            <a:pPr marL="342900" indent="-342900" algn="l">
              <a:buFont typeface="Arial" pitchFamily="34" charset="0"/>
              <a:buChar char="•"/>
            </a:pPr>
            <a:r>
              <a:rPr lang="en-US" sz="2000" b="1" dirty="0" smtClean="0">
                <a:solidFill>
                  <a:schemeClr val="tx1"/>
                </a:solidFill>
                <a:latin typeface="Times New Roman" pitchFamily="18" charset="0"/>
                <a:cs typeface="Times New Roman" pitchFamily="18" charset="0"/>
              </a:rPr>
              <a:t>As a youth, he was often entertained by cockfighting.</a:t>
            </a:r>
          </a:p>
          <a:p>
            <a:pPr marL="342900" indent="-342900" algn="l">
              <a:buFont typeface="Arial" pitchFamily="34" charset="0"/>
              <a:buChar char="•"/>
            </a:pPr>
            <a:r>
              <a:rPr lang="en-US" sz="2000" b="1" dirty="0" smtClean="0">
                <a:solidFill>
                  <a:schemeClr val="tx1"/>
                </a:solidFill>
                <a:latin typeface="Times New Roman" pitchFamily="18" charset="0"/>
                <a:cs typeface="Times New Roman" pitchFamily="18" charset="0"/>
              </a:rPr>
              <a:t>He was actually an orphan from Carolina.</a:t>
            </a:r>
          </a:p>
          <a:p>
            <a:pPr marL="342900" indent="-342900" algn="l">
              <a:buFont typeface="Arial" pitchFamily="34" charset="0"/>
              <a:buChar char="•"/>
            </a:pPr>
            <a:endParaRPr lang="en-US" sz="2000" b="1" dirty="0" smtClean="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9426285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550" y="1"/>
            <a:ext cx="9133449" cy="838200"/>
          </a:xfrm>
          <a:ln w="76200">
            <a:solidFill>
              <a:schemeClr val="tx1"/>
            </a:solidFill>
          </a:ln>
        </p:spPr>
        <p:txBody>
          <a:bodyPr>
            <a:normAutofit/>
          </a:bodyPr>
          <a:lstStyle/>
          <a:p>
            <a:r>
              <a:rPr lang="en-US" sz="4000" dirty="0" smtClean="0">
                <a:latin typeface="Arial Black" pitchFamily="34" charset="0"/>
              </a:rPr>
              <a:t>The Spoils System</a:t>
            </a:r>
            <a:endParaRPr lang="en-US" sz="4000" dirty="0">
              <a:latin typeface="Arial Black" pitchFamily="34" charset="0"/>
            </a:endParaRPr>
          </a:p>
        </p:txBody>
      </p:sp>
      <p:sp>
        <p:nvSpPr>
          <p:cNvPr id="3" name="Subtitle 2"/>
          <p:cNvSpPr>
            <a:spLocks noGrp="1"/>
          </p:cNvSpPr>
          <p:nvPr>
            <p:ph type="subTitle" idx="1"/>
          </p:nvPr>
        </p:nvSpPr>
        <p:spPr>
          <a:xfrm>
            <a:off x="-9378" y="914400"/>
            <a:ext cx="9144000" cy="838200"/>
          </a:xfrm>
          <a:solidFill>
            <a:srgbClr val="E2A02A"/>
          </a:solidFill>
          <a:ln w="38100">
            <a:solidFill>
              <a:schemeClr val="tx1"/>
            </a:solidFill>
          </a:ln>
        </p:spPr>
        <p:txBody>
          <a:bodyPr>
            <a:normAutofit lnSpcReduction="10000"/>
          </a:bodyPr>
          <a:lstStyle/>
          <a:p>
            <a:pPr algn="l"/>
            <a:r>
              <a:rPr lang="en-US" sz="2500" b="1" u="sng" dirty="0" smtClean="0">
                <a:solidFill>
                  <a:schemeClr val="tx1"/>
                </a:solidFill>
                <a:latin typeface="Times New Roman" pitchFamily="18" charset="0"/>
                <a:cs typeface="Times New Roman" pitchFamily="18" charset="0"/>
              </a:rPr>
              <a:t>Objective:</a:t>
            </a:r>
            <a:r>
              <a:rPr lang="en-US" sz="2500" b="1" dirty="0" smtClean="0">
                <a:solidFill>
                  <a:schemeClr val="tx1"/>
                </a:solidFill>
                <a:latin typeface="Times New Roman" pitchFamily="18" charset="0"/>
                <a:cs typeface="Times New Roman" pitchFamily="18" charset="0"/>
              </a:rPr>
              <a:t> </a:t>
            </a:r>
            <a:r>
              <a:rPr lang="en-US" sz="2500" b="1" dirty="0" smtClean="0">
                <a:solidFill>
                  <a:schemeClr val="tx1"/>
                </a:solidFill>
                <a:latin typeface="Times New Roman" pitchFamily="18" charset="0"/>
                <a:cs typeface="Times New Roman" pitchFamily="18" charset="0"/>
              </a:rPr>
              <a:t>Understand the political impact of the spoil’s system and how people responded to it.</a:t>
            </a:r>
            <a:endParaRPr lang="en-US" sz="2500" dirty="0">
              <a:solidFill>
                <a:schemeClr val="tx1"/>
              </a:solidFill>
              <a:latin typeface="Times New Roman" pitchFamily="18" charset="0"/>
              <a:cs typeface="Times New Roman" pitchFamily="18" charset="0"/>
            </a:endParaRPr>
          </a:p>
        </p:txBody>
      </p:sp>
      <p:sp>
        <p:nvSpPr>
          <p:cNvPr id="4" name="Subtitle 2"/>
          <p:cNvSpPr txBox="1">
            <a:spLocks/>
          </p:cNvSpPr>
          <p:nvPr/>
        </p:nvSpPr>
        <p:spPr>
          <a:xfrm>
            <a:off x="0" y="1752600"/>
            <a:ext cx="9144000" cy="5105400"/>
          </a:xfrm>
          <a:prstGeom prst="rect">
            <a:avLst/>
          </a:prstGeom>
          <a:ln w="38100">
            <a:solidFill>
              <a:schemeClr val="tx1"/>
            </a:solidFill>
          </a:ln>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buFont typeface="Arial" pitchFamily="34" charset="0"/>
              <a:buChar char="•"/>
            </a:pPr>
            <a:r>
              <a:rPr lang="en-US" sz="2000" b="1" dirty="0" smtClean="0">
                <a:solidFill>
                  <a:schemeClr val="tx1"/>
                </a:solidFill>
                <a:latin typeface="Times New Roman" pitchFamily="18" charset="0"/>
                <a:cs typeface="Times New Roman" pitchFamily="18" charset="0"/>
              </a:rPr>
              <a:t>Rewarded political supporters with public office.</a:t>
            </a:r>
          </a:p>
          <a:p>
            <a:pPr marL="342900" indent="-342900" algn="l">
              <a:buFont typeface="Arial" pitchFamily="34" charset="0"/>
              <a:buChar char="•"/>
            </a:pPr>
            <a:r>
              <a:rPr lang="en-US" sz="2000" b="1" dirty="0" smtClean="0">
                <a:solidFill>
                  <a:schemeClr val="tx1"/>
                </a:solidFill>
                <a:latin typeface="Times New Roman" pitchFamily="18" charset="0"/>
                <a:cs typeface="Times New Roman" pitchFamily="18" charset="0"/>
              </a:rPr>
              <a:t>System had a firm hold in New York and Pennsylvania.</a:t>
            </a:r>
          </a:p>
          <a:p>
            <a:pPr marL="342900" indent="-342900" algn="l">
              <a:buFont typeface="Arial" pitchFamily="34" charset="0"/>
              <a:buChar char="•"/>
            </a:pPr>
            <a:r>
              <a:rPr lang="en-US" sz="2000" b="1" dirty="0" smtClean="0">
                <a:solidFill>
                  <a:schemeClr val="tx1"/>
                </a:solidFill>
                <a:latin typeface="Times New Roman" pitchFamily="18" charset="0"/>
                <a:cs typeface="Times New Roman" pitchFamily="18" charset="0"/>
              </a:rPr>
              <a:t>Jackson defended  the spoils system with democratic justification.</a:t>
            </a:r>
          </a:p>
          <a:p>
            <a:pPr marL="342900" indent="-342900" algn="l">
              <a:buFont typeface="Arial" pitchFamily="34" charset="0"/>
              <a:buChar char="•"/>
            </a:pPr>
            <a:r>
              <a:rPr lang="en-US" sz="2000" b="1" dirty="0" smtClean="0">
                <a:solidFill>
                  <a:schemeClr val="tx1"/>
                </a:solidFill>
                <a:latin typeface="Times New Roman" pitchFamily="18" charset="0"/>
                <a:cs typeface="Times New Roman" pitchFamily="18" charset="0"/>
              </a:rPr>
              <a:t>Illiterates, incompetents, and crooks were given positions of high power.</a:t>
            </a:r>
          </a:p>
          <a:p>
            <a:pPr marL="342900" indent="-342900" algn="l">
              <a:buFont typeface="Arial" pitchFamily="34" charset="0"/>
              <a:buChar char="•"/>
            </a:pPr>
            <a:r>
              <a:rPr lang="en-US" sz="2000" b="1" dirty="0" smtClean="0">
                <a:solidFill>
                  <a:schemeClr val="tx1"/>
                </a:solidFill>
                <a:latin typeface="Times New Roman" pitchFamily="18" charset="0"/>
                <a:cs typeface="Times New Roman" pitchFamily="18" charset="0"/>
              </a:rPr>
              <a:t>System was an important element of emerging two-party order.</a:t>
            </a:r>
          </a:p>
          <a:p>
            <a:pPr marL="342900" indent="-342900" algn="l">
              <a:buFont typeface="Arial" pitchFamily="34" charset="0"/>
              <a:buChar char="•"/>
            </a:pPr>
            <a:r>
              <a:rPr lang="en-US" sz="2000" b="1" dirty="0" smtClean="0">
                <a:solidFill>
                  <a:schemeClr val="tx1"/>
                </a:solidFill>
                <a:latin typeface="Times New Roman" pitchFamily="18" charset="0"/>
                <a:cs typeface="Times New Roman" pitchFamily="18" charset="0"/>
              </a:rPr>
              <a:t>Promise of patronage provided a compelling reason for Americans to pick  a party and stick with it through thick and thin.</a:t>
            </a:r>
          </a:p>
          <a:p>
            <a:pPr marL="342900" indent="-342900" algn="l">
              <a:buFont typeface="Arial" pitchFamily="34" charset="0"/>
              <a:buChar char="•"/>
            </a:pPr>
            <a:endParaRPr lang="en-US" sz="2000" b="1" dirty="0" smtClean="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4939190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550" y="1"/>
            <a:ext cx="9133449" cy="838200"/>
          </a:xfrm>
          <a:ln w="76200">
            <a:solidFill>
              <a:schemeClr val="tx1"/>
            </a:solidFill>
          </a:ln>
        </p:spPr>
        <p:txBody>
          <a:bodyPr>
            <a:noAutofit/>
          </a:bodyPr>
          <a:lstStyle/>
          <a:p>
            <a:r>
              <a:rPr lang="en-US" sz="3200" dirty="0" smtClean="0">
                <a:latin typeface="Arial Black" pitchFamily="34" charset="0"/>
              </a:rPr>
              <a:t>The Tricky “Tariff of Abominations”</a:t>
            </a:r>
            <a:endParaRPr lang="en-US" sz="3200" dirty="0">
              <a:latin typeface="Arial Black" pitchFamily="34" charset="0"/>
            </a:endParaRPr>
          </a:p>
        </p:txBody>
      </p:sp>
      <p:sp>
        <p:nvSpPr>
          <p:cNvPr id="3" name="Subtitle 2"/>
          <p:cNvSpPr>
            <a:spLocks noGrp="1"/>
          </p:cNvSpPr>
          <p:nvPr>
            <p:ph type="subTitle" idx="1"/>
          </p:nvPr>
        </p:nvSpPr>
        <p:spPr>
          <a:xfrm>
            <a:off x="-9378" y="914400"/>
            <a:ext cx="9144000" cy="838200"/>
          </a:xfrm>
          <a:solidFill>
            <a:srgbClr val="FF0000"/>
          </a:solidFill>
          <a:ln w="38100">
            <a:solidFill>
              <a:schemeClr val="tx1"/>
            </a:solidFill>
          </a:ln>
        </p:spPr>
        <p:txBody>
          <a:bodyPr>
            <a:normAutofit/>
          </a:bodyPr>
          <a:lstStyle/>
          <a:p>
            <a:pPr algn="l"/>
            <a:r>
              <a:rPr lang="en-US" sz="2500" b="1" u="sng" dirty="0" smtClean="0">
                <a:solidFill>
                  <a:schemeClr val="tx1"/>
                </a:solidFill>
                <a:latin typeface="Times New Roman" pitchFamily="18" charset="0"/>
                <a:cs typeface="Times New Roman" pitchFamily="18" charset="0"/>
              </a:rPr>
              <a:t>Objective:</a:t>
            </a:r>
            <a:r>
              <a:rPr lang="en-US" sz="2500" b="1" dirty="0" smtClean="0">
                <a:solidFill>
                  <a:schemeClr val="tx1"/>
                </a:solidFill>
                <a:latin typeface="Times New Roman" pitchFamily="18" charset="0"/>
                <a:cs typeface="Times New Roman" pitchFamily="18" charset="0"/>
              </a:rPr>
              <a:t> </a:t>
            </a:r>
            <a:r>
              <a:rPr lang="en-US" sz="2300" b="1" dirty="0" smtClean="0">
                <a:solidFill>
                  <a:schemeClr val="tx1"/>
                </a:solidFill>
                <a:latin typeface="Times New Roman" pitchFamily="18" charset="0"/>
                <a:cs typeface="Times New Roman" pitchFamily="18" charset="0"/>
              </a:rPr>
              <a:t>Determine why the Tariff of Abominations earned its nickname, and why it was so disliked.</a:t>
            </a:r>
            <a:endParaRPr lang="en-US" sz="2300" b="1" dirty="0" smtClean="0">
              <a:solidFill>
                <a:schemeClr val="tx1"/>
              </a:solidFill>
              <a:latin typeface="Times New Roman" pitchFamily="18" charset="0"/>
              <a:cs typeface="Times New Roman" pitchFamily="18" charset="0"/>
            </a:endParaRPr>
          </a:p>
          <a:p>
            <a:pPr algn="l"/>
            <a:endParaRPr lang="en-US" sz="2500" dirty="0">
              <a:solidFill>
                <a:schemeClr val="tx1"/>
              </a:solidFill>
              <a:latin typeface="Times New Roman" pitchFamily="18" charset="0"/>
              <a:cs typeface="Times New Roman" pitchFamily="18" charset="0"/>
            </a:endParaRPr>
          </a:p>
        </p:txBody>
      </p:sp>
      <p:sp>
        <p:nvSpPr>
          <p:cNvPr id="4" name="Subtitle 2"/>
          <p:cNvSpPr txBox="1">
            <a:spLocks/>
          </p:cNvSpPr>
          <p:nvPr/>
        </p:nvSpPr>
        <p:spPr>
          <a:xfrm>
            <a:off x="0" y="1828800"/>
            <a:ext cx="9144000" cy="5029200"/>
          </a:xfrm>
          <a:prstGeom prst="rect">
            <a:avLst/>
          </a:prstGeom>
          <a:ln w="38100">
            <a:solidFill>
              <a:schemeClr val="tx1"/>
            </a:solidFill>
          </a:ln>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buFont typeface="Arial" pitchFamily="34" charset="0"/>
              <a:buChar char="•"/>
            </a:pPr>
            <a:r>
              <a:rPr lang="en-US" sz="2200" b="1" dirty="0" smtClean="0">
                <a:solidFill>
                  <a:schemeClr val="tx1"/>
                </a:solidFill>
                <a:latin typeface="Times New Roman" pitchFamily="18" charset="0"/>
                <a:cs typeface="Times New Roman" pitchFamily="18" charset="0"/>
              </a:rPr>
              <a:t>Tariffs protected American industry against competition from European manufactured goods.</a:t>
            </a:r>
          </a:p>
          <a:p>
            <a:pPr marL="342900" indent="-342900" algn="l">
              <a:buFont typeface="Arial" pitchFamily="34" charset="0"/>
              <a:buChar char="•"/>
            </a:pPr>
            <a:r>
              <a:rPr lang="en-US" sz="2200" b="1" dirty="0" smtClean="0">
                <a:solidFill>
                  <a:schemeClr val="tx1"/>
                </a:solidFill>
                <a:latin typeface="Times New Roman" pitchFamily="18" charset="0"/>
                <a:cs typeface="Times New Roman" pitchFamily="18" charset="0"/>
              </a:rPr>
              <a:t>Tariffs also drove up prices for all Americans and invited retaliatory tariffs on American agricultural.</a:t>
            </a:r>
          </a:p>
          <a:p>
            <a:pPr marL="342900" indent="-342900" algn="l">
              <a:buFont typeface="Arial" pitchFamily="34" charset="0"/>
              <a:buChar char="•"/>
            </a:pPr>
            <a:r>
              <a:rPr lang="en-US" sz="2200" b="1" dirty="0" smtClean="0">
                <a:solidFill>
                  <a:schemeClr val="tx1"/>
                </a:solidFill>
                <a:latin typeface="Times New Roman" pitchFamily="18" charset="0"/>
                <a:cs typeface="Times New Roman" pitchFamily="18" charset="0"/>
              </a:rPr>
              <a:t>1820s= wool and textile industries= booming; forward thinking Yankees started to believe that future prosperity would flow from factory, not sea. </a:t>
            </a:r>
          </a:p>
          <a:p>
            <a:pPr marL="342900" indent="-342900" algn="l">
              <a:buFont typeface="Arial" pitchFamily="34" charset="0"/>
              <a:buChar char="•"/>
            </a:pPr>
            <a:r>
              <a:rPr lang="en-US" sz="2200" b="1" dirty="0" smtClean="0">
                <a:solidFill>
                  <a:schemeClr val="tx1"/>
                </a:solidFill>
                <a:latin typeface="Times New Roman" pitchFamily="18" charset="0"/>
                <a:cs typeface="Times New Roman" pitchFamily="18" charset="0"/>
              </a:rPr>
              <a:t>1824 = Congress led general tariff significantly</a:t>
            </a:r>
            <a:endParaRPr lang="en-US" sz="2200" b="1" dirty="0" smtClean="0">
              <a:solidFill>
                <a:schemeClr val="tx1"/>
              </a:solidFill>
              <a:latin typeface="Times New Roman" pitchFamily="18" charset="0"/>
              <a:cs typeface="Times New Roman" pitchFamily="18" charset="0"/>
            </a:endParaRPr>
          </a:p>
          <a:p>
            <a:pPr marL="342900" indent="-342900" algn="l">
              <a:buFont typeface="Arial" pitchFamily="34" charset="0"/>
              <a:buChar char="•"/>
            </a:pPr>
            <a:endParaRPr lang="en-US" sz="2200" b="1" dirty="0" smtClean="0">
              <a:solidFill>
                <a:schemeClr val="tx1"/>
              </a:solidFill>
              <a:latin typeface="Times New Roman" pitchFamily="18" charset="0"/>
              <a:cs typeface="Times New Roman" pitchFamily="18" charset="0"/>
            </a:endParaRPr>
          </a:p>
          <a:p>
            <a:pPr algn="l"/>
            <a:endParaRPr lang="en-US" sz="25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5636160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550" y="1"/>
            <a:ext cx="9133449" cy="838200"/>
          </a:xfrm>
          <a:ln w="76200">
            <a:solidFill>
              <a:schemeClr val="tx1"/>
            </a:solidFill>
          </a:ln>
        </p:spPr>
        <p:txBody>
          <a:bodyPr>
            <a:noAutofit/>
          </a:bodyPr>
          <a:lstStyle/>
          <a:p>
            <a:r>
              <a:rPr lang="en-US" sz="3200" dirty="0" smtClean="0">
                <a:latin typeface="Arial Black" pitchFamily="34" charset="0"/>
              </a:rPr>
              <a:t>“Nullies” in South Carolina</a:t>
            </a:r>
            <a:endParaRPr lang="en-US" sz="3200" dirty="0">
              <a:latin typeface="Arial Black" pitchFamily="34" charset="0"/>
            </a:endParaRPr>
          </a:p>
        </p:txBody>
      </p:sp>
      <p:sp>
        <p:nvSpPr>
          <p:cNvPr id="3" name="Subtitle 2"/>
          <p:cNvSpPr>
            <a:spLocks noGrp="1"/>
          </p:cNvSpPr>
          <p:nvPr>
            <p:ph type="subTitle" idx="1"/>
          </p:nvPr>
        </p:nvSpPr>
        <p:spPr>
          <a:xfrm>
            <a:off x="-9378" y="914400"/>
            <a:ext cx="9144000" cy="838200"/>
          </a:xfrm>
          <a:solidFill>
            <a:srgbClr val="FF0000"/>
          </a:solidFill>
          <a:ln w="38100">
            <a:solidFill>
              <a:schemeClr val="tx1"/>
            </a:solidFill>
          </a:ln>
        </p:spPr>
        <p:txBody>
          <a:bodyPr>
            <a:normAutofit fontScale="85000" lnSpcReduction="10000"/>
          </a:bodyPr>
          <a:lstStyle/>
          <a:p>
            <a:pPr algn="l"/>
            <a:r>
              <a:rPr lang="en-US" sz="2500" b="1" u="sng" dirty="0" smtClean="0">
                <a:solidFill>
                  <a:schemeClr val="tx1"/>
                </a:solidFill>
                <a:latin typeface="Times New Roman" pitchFamily="18" charset="0"/>
                <a:cs typeface="Times New Roman" pitchFamily="18" charset="0"/>
              </a:rPr>
              <a:t>Objective:</a:t>
            </a:r>
            <a:r>
              <a:rPr lang="en-US" sz="2500" b="1" dirty="0" smtClean="0">
                <a:solidFill>
                  <a:schemeClr val="tx1"/>
                </a:solidFill>
                <a:latin typeface="Times New Roman" pitchFamily="18" charset="0"/>
                <a:cs typeface="Times New Roman" pitchFamily="18" charset="0"/>
              </a:rPr>
              <a:t> </a:t>
            </a:r>
            <a:r>
              <a:rPr lang="en-US" sz="2300" b="1" dirty="0" smtClean="0">
                <a:solidFill>
                  <a:schemeClr val="tx1"/>
                </a:solidFill>
                <a:latin typeface="Times New Roman" pitchFamily="18" charset="0"/>
                <a:cs typeface="Times New Roman" pitchFamily="18" charset="0"/>
              </a:rPr>
              <a:t>Determine why John C. Calhoun and the South saw the Tariff of 1828 as such an abomination and they would raise threats of nullification over it.</a:t>
            </a:r>
          </a:p>
          <a:p>
            <a:pPr algn="l"/>
            <a:endParaRPr lang="en-US" sz="2500" dirty="0">
              <a:solidFill>
                <a:schemeClr val="tx1"/>
              </a:solidFill>
              <a:latin typeface="Times New Roman" pitchFamily="18" charset="0"/>
              <a:cs typeface="Times New Roman" pitchFamily="18" charset="0"/>
            </a:endParaRPr>
          </a:p>
        </p:txBody>
      </p:sp>
      <p:sp>
        <p:nvSpPr>
          <p:cNvPr id="4" name="Subtitle 2"/>
          <p:cNvSpPr txBox="1">
            <a:spLocks/>
          </p:cNvSpPr>
          <p:nvPr/>
        </p:nvSpPr>
        <p:spPr>
          <a:xfrm>
            <a:off x="0" y="1828800"/>
            <a:ext cx="9144000" cy="5029200"/>
          </a:xfrm>
          <a:prstGeom prst="rect">
            <a:avLst/>
          </a:prstGeom>
          <a:ln w="38100">
            <a:solidFill>
              <a:schemeClr val="tx1"/>
            </a:solidFill>
          </a:ln>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buFont typeface="Arial" pitchFamily="34" charset="0"/>
              <a:buChar char="•"/>
            </a:pPr>
            <a:r>
              <a:rPr lang="en-US" sz="2200" b="1" dirty="0" smtClean="0">
                <a:solidFill>
                  <a:schemeClr val="tx1"/>
                </a:solidFill>
                <a:latin typeface="Times New Roman" pitchFamily="18" charset="0"/>
                <a:cs typeface="Times New Roman" pitchFamily="18" charset="0"/>
              </a:rPr>
              <a:t>When John Q. Adams won the election of 1824, Jacksonians proposed a tariff in order to push Adams out of office.</a:t>
            </a:r>
          </a:p>
          <a:p>
            <a:pPr marL="342900" indent="-342900" algn="l">
              <a:buFont typeface="Arial" pitchFamily="34" charset="0"/>
              <a:buChar char="•"/>
            </a:pPr>
            <a:r>
              <a:rPr lang="en-US" sz="2200" b="1" dirty="0" smtClean="0">
                <a:solidFill>
                  <a:schemeClr val="tx1"/>
                </a:solidFill>
                <a:latin typeface="Times New Roman" pitchFamily="18" charset="0"/>
                <a:cs typeface="Times New Roman" pitchFamily="18" charset="0"/>
              </a:rPr>
              <a:t>It turned out Jackson didn’t need the tariff to be elected in 1828, but I was passed anyway.</a:t>
            </a:r>
          </a:p>
          <a:p>
            <a:pPr marL="342900" indent="-342900" algn="l">
              <a:buFont typeface="Arial" pitchFamily="34" charset="0"/>
              <a:buChar char="•"/>
            </a:pPr>
            <a:r>
              <a:rPr lang="en-US" sz="2200" b="1" dirty="0" smtClean="0">
                <a:solidFill>
                  <a:schemeClr val="tx1"/>
                </a:solidFill>
                <a:latin typeface="Times New Roman" pitchFamily="18" charset="0"/>
                <a:cs typeface="Times New Roman" pitchFamily="18" charset="0"/>
              </a:rPr>
              <a:t>The tariff backlashed and southerners became angry, nullification crisis deepened.</a:t>
            </a:r>
          </a:p>
          <a:p>
            <a:pPr marL="342900" indent="-342900" algn="l">
              <a:buFont typeface="Arial" pitchFamily="34" charset="0"/>
              <a:buChar char="•"/>
            </a:pPr>
            <a:r>
              <a:rPr lang="en-US" sz="2200" b="1" dirty="0" smtClean="0">
                <a:solidFill>
                  <a:schemeClr val="tx1"/>
                </a:solidFill>
                <a:latin typeface="Times New Roman" pitchFamily="18" charset="0"/>
                <a:cs typeface="Times New Roman" pitchFamily="18" charset="0"/>
              </a:rPr>
              <a:t>South Carolina took action and campaigned heavily against the tariff, people became known as “nullies.”</a:t>
            </a:r>
          </a:p>
          <a:p>
            <a:pPr marL="342900" indent="-342900" algn="l">
              <a:buFont typeface="Arial" pitchFamily="34" charset="0"/>
              <a:buChar char="•"/>
            </a:pPr>
            <a:r>
              <a:rPr lang="en-US" sz="2200" b="1" dirty="0" smtClean="0">
                <a:solidFill>
                  <a:schemeClr val="tx1"/>
                </a:solidFill>
                <a:latin typeface="Times New Roman" pitchFamily="18" charset="0"/>
                <a:cs typeface="Times New Roman" pitchFamily="18" charset="0"/>
              </a:rPr>
              <a:t>Unionists tried to impede the nullies’ effort.</a:t>
            </a:r>
          </a:p>
          <a:p>
            <a:pPr marL="342900" indent="-342900" algn="l">
              <a:buFont typeface="Arial" pitchFamily="34" charset="0"/>
              <a:buChar char="•"/>
            </a:pPr>
            <a:r>
              <a:rPr lang="en-US" sz="2200" b="1" dirty="0" smtClean="0">
                <a:solidFill>
                  <a:schemeClr val="tx1"/>
                </a:solidFill>
                <a:latin typeface="Times New Roman" pitchFamily="18" charset="0"/>
                <a:cs typeface="Times New Roman" pitchFamily="18" charset="0"/>
              </a:rPr>
              <a:t>The Compromise Tariff of 1833 finally passed to reduce the tariff.</a:t>
            </a:r>
          </a:p>
          <a:p>
            <a:pPr marL="342900" indent="-342900" algn="l">
              <a:buFont typeface="Arial" pitchFamily="34" charset="0"/>
              <a:buChar char="•"/>
            </a:pPr>
            <a:r>
              <a:rPr lang="en-US" sz="2200" b="1" dirty="0" smtClean="0">
                <a:solidFill>
                  <a:schemeClr val="tx1"/>
                </a:solidFill>
                <a:latin typeface="Times New Roman" pitchFamily="18" charset="0"/>
                <a:cs typeface="Times New Roman" pitchFamily="18" charset="0"/>
              </a:rPr>
              <a:t>Neither Jackson or the nullies won a clear victory, but the Force Bill (Bloody Bill) was passed, which allowed the president to use army/navy to collect tariff duties.</a:t>
            </a:r>
          </a:p>
          <a:p>
            <a:pPr marL="342900" indent="-342900" algn="l">
              <a:buFont typeface="Arial" pitchFamily="34" charset="0"/>
              <a:buChar char="•"/>
            </a:pPr>
            <a:endParaRPr lang="en-US" sz="2200" b="1" dirty="0" smtClean="0">
              <a:solidFill>
                <a:schemeClr val="tx1"/>
              </a:solidFill>
              <a:latin typeface="Times New Roman" pitchFamily="18" charset="0"/>
              <a:cs typeface="Times New Roman" pitchFamily="18" charset="0"/>
            </a:endParaRPr>
          </a:p>
          <a:p>
            <a:pPr algn="l"/>
            <a:endParaRPr lang="en-US" sz="25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4431743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550" y="1"/>
            <a:ext cx="9133449" cy="838200"/>
          </a:xfrm>
          <a:ln w="76200">
            <a:solidFill>
              <a:schemeClr val="tx1"/>
            </a:solidFill>
          </a:ln>
        </p:spPr>
        <p:txBody>
          <a:bodyPr>
            <a:noAutofit/>
          </a:bodyPr>
          <a:lstStyle/>
          <a:p>
            <a:r>
              <a:rPr lang="en-US" sz="3200" dirty="0" smtClean="0">
                <a:latin typeface="Arial Black" pitchFamily="34" charset="0"/>
              </a:rPr>
              <a:t>The Trail of Tears</a:t>
            </a:r>
            <a:endParaRPr lang="en-US" sz="3200" dirty="0">
              <a:latin typeface="Arial Black" pitchFamily="34" charset="0"/>
            </a:endParaRPr>
          </a:p>
        </p:txBody>
      </p:sp>
      <p:sp>
        <p:nvSpPr>
          <p:cNvPr id="3" name="Subtitle 2"/>
          <p:cNvSpPr>
            <a:spLocks noGrp="1"/>
          </p:cNvSpPr>
          <p:nvPr>
            <p:ph type="subTitle" idx="1"/>
          </p:nvPr>
        </p:nvSpPr>
        <p:spPr>
          <a:xfrm>
            <a:off x="-9378" y="914400"/>
            <a:ext cx="9144000" cy="838200"/>
          </a:xfrm>
          <a:solidFill>
            <a:schemeClr val="accent6">
              <a:lumMod val="75000"/>
            </a:schemeClr>
          </a:solidFill>
          <a:ln w="38100">
            <a:solidFill>
              <a:schemeClr val="tx1"/>
            </a:solidFill>
          </a:ln>
        </p:spPr>
        <p:txBody>
          <a:bodyPr>
            <a:normAutofit/>
          </a:bodyPr>
          <a:lstStyle/>
          <a:p>
            <a:pPr algn="l"/>
            <a:r>
              <a:rPr lang="en-US" sz="2500" b="1" u="sng" dirty="0" smtClean="0">
                <a:solidFill>
                  <a:schemeClr val="tx1"/>
                </a:solidFill>
                <a:latin typeface="Times New Roman" pitchFamily="18" charset="0"/>
                <a:cs typeface="Times New Roman" pitchFamily="18" charset="0"/>
              </a:rPr>
              <a:t>Objective:</a:t>
            </a:r>
            <a:r>
              <a:rPr lang="en-US" sz="2500" b="1" dirty="0" smtClean="0">
                <a:solidFill>
                  <a:schemeClr val="tx1"/>
                </a:solidFill>
                <a:latin typeface="Times New Roman" pitchFamily="18" charset="0"/>
                <a:cs typeface="Times New Roman" pitchFamily="18" charset="0"/>
              </a:rPr>
              <a:t> </a:t>
            </a:r>
            <a:r>
              <a:rPr lang="en-US" sz="2300" b="1" dirty="0" smtClean="0">
                <a:solidFill>
                  <a:schemeClr val="tx1"/>
                </a:solidFill>
                <a:latin typeface="Times New Roman" pitchFamily="18" charset="0"/>
                <a:cs typeface="Times New Roman" pitchFamily="18" charset="0"/>
              </a:rPr>
              <a:t>Describe Jackson’s policies of westward expansion and his harsh removal of the southeastern Indian nations on the Trail of Tears.</a:t>
            </a:r>
          </a:p>
          <a:p>
            <a:pPr marL="342900" indent="-342900" algn="l">
              <a:buFont typeface="Arial" pitchFamily="34" charset="0"/>
              <a:buChar char="•"/>
            </a:pPr>
            <a:endParaRPr lang="en-US" sz="2500" dirty="0">
              <a:solidFill>
                <a:schemeClr val="tx1"/>
              </a:solidFill>
              <a:latin typeface="Times New Roman" pitchFamily="18" charset="0"/>
              <a:cs typeface="Times New Roman" pitchFamily="18" charset="0"/>
            </a:endParaRPr>
          </a:p>
        </p:txBody>
      </p:sp>
      <p:sp>
        <p:nvSpPr>
          <p:cNvPr id="4" name="Subtitle 2"/>
          <p:cNvSpPr txBox="1">
            <a:spLocks/>
          </p:cNvSpPr>
          <p:nvPr/>
        </p:nvSpPr>
        <p:spPr>
          <a:xfrm>
            <a:off x="0" y="1828800"/>
            <a:ext cx="9144000" cy="5029200"/>
          </a:xfrm>
          <a:prstGeom prst="rect">
            <a:avLst/>
          </a:prstGeom>
          <a:ln w="38100">
            <a:solidFill>
              <a:schemeClr val="tx1"/>
            </a:solidFill>
          </a:ln>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buFont typeface="Arial" pitchFamily="34" charset="0"/>
              <a:buChar char="•"/>
            </a:pPr>
            <a:r>
              <a:rPr lang="en-US" sz="2200" b="1" dirty="0" smtClean="0">
                <a:solidFill>
                  <a:schemeClr val="tx1"/>
                </a:solidFill>
                <a:latin typeface="Times New Roman" pitchFamily="18" charset="0"/>
                <a:cs typeface="Times New Roman" pitchFamily="18" charset="0"/>
              </a:rPr>
              <a:t>U.S. Federal government agreed (1790) to only acquire land through treaties.</a:t>
            </a:r>
          </a:p>
          <a:p>
            <a:pPr marL="342900" indent="-342900" algn="l">
              <a:buFont typeface="Arial" pitchFamily="34" charset="0"/>
              <a:buChar char="•"/>
            </a:pPr>
            <a:r>
              <a:rPr lang="en-US" sz="2200" b="1" dirty="0" smtClean="0">
                <a:solidFill>
                  <a:schemeClr val="tx1"/>
                </a:solidFill>
                <a:latin typeface="Times New Roman" pitchFamily="18" charset="0"/>
                <a:cs typeface="Times New Roman" pitchFamily="18" charset="0"/>
              </a:rPr>
              <a:t>In 1828, Jackson enforced removal of Indians in the South.</a:t>
            </a:r>
          </a:p>
          <a:p>
            <a:pPr marL="342900" indent="-342900" algn="l">
              <a:buFont typeface="Arial" pitchFamily="34" charset="0"/>
              <a:buChar char="•"/>
            </a:pPr>
            <a:r>
              <a:rPr lang="en-US" sz="2200" b="1" dirty="0" smtClean="0">
                <a:solidFill>
                  <a:schemeClr val="tx1"/>
                </a:solidFill>
                <a:latin typeface="Times New Roman" pitchFamily="18" charset="0"/>
                <a:cs typeface="Times New Roman" pitchFamily="18" charset="0"/>
              </a:rPr>
              <a:t>The U.S. government also made attempts to “blend” Indians into society.</a:t>
            </a:r>
          </a:p>
          <a:p>
            <a:pPr marL="342900" indent="-342900" algn="l">
              <a:buFont typeface="Arial" pitchFamily="34" charset="0"/>
              <a:buChar char="•"/>
            </a:pPr>
            <a:r>
              <a:rPr lang="en-US" sz="2200" b="1" dirty="0" smtClean="0">
                <a:solidFill>
                  <a:schemeClr val="tx1"/>
                </a:solidFill>
                <a:latin typeface="Times New Roman" pitchFamily="18" charset="0"/>
                <a:cs typeface="Times New Roman" pitchFamily="18" charset="0"/>
              </a:rPr>
              <a:t>Indian Removal Act (1830) forced all Indians west of the Mississippi River.</a:t>
            </a:r>
          </a:p>
          <a:p>
            <a:pPr marL="342900" indent="-342900" algn="l">
              <a:buFont typeface="Arial" pitchFamily="34" charset="0"/>
              <a:buChar char="•"/>
            </a:pPr>
            <a:r>
              <a:rPr lang="en-US" sz="2200" b="1" dirty="0" smtClean="0">
                <a:solidFill>
                  <a:schemeClr val="tx1"/>
                </a:solidFill>
                <a:latin typeface="Times New Roman" pitchFamily="18" charset="0"/>
                <a:cs typeface="Times New Roman" pitchFamily="18" charset="0"/>
              </a:rPr>
              <a:t>Trail of Tears was a forced march/removal of Indians to western lands.</a:t>
            </a:r>
          </a:p>
          <a:p>
            <a:pPr marL="342900" indent="-342900" algn="l">
              <a:buFont typeface="Arial" pitchFamily="34" charset="0"/>
              <a:buChar char="•"/>
            </a:pPr>
            <a:r>
              <a:rPr lang="en-US" sz="2200" b="1" dirty="0" smtClean="0">
                <a:solidFill>
                  <a:schemeClr val="tx1"/>
                </a:solidFill>
                <a:latin typeface="Times New Roman" pitchFamily="18" charset="0"/>
                <a:cs typeface="Times New Roman" pitchFamily="18" charset="0"/>
              </a:rPr>
              <a:t>Fox and Sauk tribes resisted Jackson’s removal and lost the Black Hawk War (1832).</a:t>
            </a:r>
          </a:p>
          <a:p>
            <a:pPr algn="l"/>
            <a:endParaRPr lang="en-US" sz="25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2112838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550" y="1"/>
            <a:ext cx="9133449" cy="838200"/>
          </a:xfrm>
          <a:ln w="76200">
            <a:solidFill>
              <a:schemeClr val="tx1"/>
            </a:solidFill>
          </a:ln>
        </p:spPr>
        <p:txBody>
          <a:bodyPr>
            <a:noAutofit/>
          </a:bodyPr>
          <a:lstStyle/>
          <a:p>
            <a:r>
              <a:rPr lang="en-US" sz="3200" dirty="0" smtClean="0">
                <a:latin typeface="Arial Black" pitchFamily="34" charset="0"/>
              </a:rPr>
              <a:t>The Bank War</a:t>
            </a:r>
            <a:endParaRPr lang="en-US" sz="3200" dirty="0">
              <a:latin typeface="Arial Black" pitchFamily="34" charset="0"/>
            </a:endParaRPr>
          </a:p>
        </p:txBody>
      </p:sp>
      <p:sp>
        <p:nvSpPr>
          <p:cNvPr id="3" name="Subtitle 2"/>
          <p:cNvSpPr>
            <a:spLocks noGrp="1"/>
          </p:cNvSpPr>
          <p:nvPr>
            <p:ph type="subTitle" idx="1"/>
          </p:nvPr>
        </p:nvSpPr>
        <p:spPr>
          <a:xfrm>
            <a:off x="-9378" y="914400"/>
            <a:ext cx="9144000" cy="838200"/>
          </a:xfrm>
          <a:gradFill flip="none" rotWithShape="1">
            <a:gsLst>
              <a:gs pos="0">
                <a:srgbClr val="2FAEBF">
                  <a:tint val="66000"/>
                  <a:satMod val="160000"/>
                </a:srgbClr>
              </a:gs>
              <a:gs pos="50000">
                <a:srgbClr val="2FAEBF">
                  <a:tint val="44500"/>
                  <a:satMod val="160000"/>
                </a:srgbClr>
              </a:gs>
              <a:gs pos="100000">
                <a:srgbClr val="2FAEBF">
                  <a:tint val="23500"/>
                  <a:satMod val="160000"/>
                </a:srgbClr>
              </a:gs>
            </a:gsLst>
            <a:lin ang="18900000" scaled="1"/>
            <a:tileRect/>
          </a:gradFill>
          <a:ln w="38100">
            <a:solidFill>
              <a:schemeClr val="tx1"/>
            </a:solidFill>
          </a:ln>
        </p:spPr>
        <p:txBody>
          <a:bodyPr>
            <a:normAutofit/>
          </a:bodyPr>
          <a:lstStyle/>
          <a:p>
            <a:pPr algn="l"/>
            <a:r>
              <a:rPr lang="en-US" sz="2500" b="1" u="sng" dirty="0" smtClean="0">
                <a:solidFill>
                  <a:schemeClr val="tx1"/>
                </a:solidFill>
                <a:latin typeface="Times New Roman" pitchFamily="18" charset="0"/>
                <a:cs typeface="Times New Roman" pitchFamily="18" charset="0"/>
              </a:rPr>
              <a:t>Objective:</a:t>
            </a:r>
            <a:r>
              <a:rPr lang="en-US" sz="2500" b="1" dirty="0" smtClean="0">
                <a:solidFill>
                  <a:schemeClr val="tx1"/>
                </a:solidFill>
                <a:latin typeface="Times New Roman" pitchFamily="18" charset="0"/>
                <a:cs typeface="Times New Roman" pitchFamily="18" charset="0"/>
              </a:rPr>
              <a:t> </a:t>
            </a:r>
            <a:r>
              <a:rPr lang="en-US" sz="2300" b="1" dirty="0" smtClean="0">
                <a:solidFill>
                  <a:schemeClr val="tx1"/>
                </a:solidFill>
                <a:latin typeface="Times New Roman" pitchFamily="18" charset="0"/>
                <a:cs typeface="Times New Roman" pitchFamily="18" charset="0"/>
              </a:rPr>
              <a:t>Explain Jackson’s economic and political motives for waging the bitter Bank War.</a:t>
            </a:r>
          </a:p>
          <a:p>
            <a:pPr marL="342900" indent="-342900" algn="l">
              <a:buFont typeface="Arial" pitchFamily="34" charset="0"/>
              <a:buChar char="•"/>
            </a:pPr>
            <a:endParaRPr lang="en-US" sz="2500" dirty="0">
              <a:solidFill>
                <a:schemeClr val="tx1"/>
              </a:solidFill>
              <a:latin typeface="Times New Roman" pitchFamily="18" charset="0"/>
              <a:cs typeface="Times New Roman" pitchFamily="18" charset="0"/>
            </a:endParaRPr>
          </a:p>
        </p:txBody>
      </p:sp>
      <p:sp>
        <p:nvSpPr>
          <p:cNvPr id="4" name="Subtitle 2"/>
          <p:cNvSpPr txBox="1">
            <a:spLocks/>
          </p:cNvSpPr>
          <p:nvPr/>
        </p:nvSpPr>
        <p:spPr>
          <a:xfrm>
            <a:off x="0" y="1828800"/>
            <a:ext cx="9144000" cy="5029200"/>
          </a:xfrm>
          <a:prstGeom prst="rect">
            <a:avLst/>
          </a:prstGeom>
          <a:ln w="38100">
            <a:solidFill>
              <a:schemeClr val="tx1"/>
            </a:solidFill>
          </a:ln>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buFont typeface="Arial" pitchFamily="34" charset="0"/>
              <a:buChar char="•"/>
            </a:pPr>
            <a:r>
              <a:rPr lang="en-US" sz="2200" b="1" dirty="0" smtClean="0">
                <a:solidFill>
                  <a:schemeClr val="tx1"/>
                </a:solidFill>
                <a:latin typeface="Times New Roman" pitchFamily="18" charset="0"/>
                <a:cs typeface="Times New Roman" pitchFamily="18" charset="0"/>
              </a:rPr>
              <a:t>Jackson felt the bank would be a monopoly.</a:t>
            </a:r>
          </a:p>
          <a:p>
            <a:pPr marL="342900" indent="-342900" algn="l">
              <a:buFont typeface="Arial" pitchFamily="34" charset="0"/>
              <a:buChar char="•"/>
            </a:pPr>
            <a:r>
              <a:rPr lang="en-US" sz="2200" b="1" dirty="0" smtClean="0">
                <a:solidFill>
                  <a:schemeClr val="tx1"/>
                </a:solidFill>
                <a:latin typeface="Times New Roman" pitchFamily="18" charset="0"/>
                <a:cs typeface="Times New Roman" pitchFamily="18" charset="0"/>
              </a:rPr>
              <a:t>Nicholas Biddle had an immense amount of power as President of the Bank of the U.S.</a:t>
            </a:r>
          </a:p>
          <a:p>
            <a:pPr marL="342900" indent="-342900" algn="l">
              <a:buFont typeface="Arial" pitchFamily="34" charset="0"/>
              <a:buChar char="•"/>
            </a:pPr>
            <a:r>
              <a:rPr lang="en-US" sz="2200" b="1" dirty="0" smtClean="0">
                <a:solidFill>
                  <a:schemeClr val="tx1"/>
                </a:solidFill>
                <a:latin typeface="Times New Roman" pitchFamily="18" charset="0"/>
                <a:cs typeface="Times New Roman" pitchFamily="18" charset="0"/>
              </a:rPr>
              <a:t>The bank war was caused by Henry Clay wanting to renew the charter.</a:t>
            </a:r>
          </a:p>
          <a:p>
            <a:pPr marL="342900" indent="-342900" algn="l">
              <a:buFont typeface="Arial" pitchFamily="34" charset="0"/>
              <a:buChar char="•"/>
            </a:pPr>
            <a:r>
              <a:rPr lang="en-US" sz="2200" b="1" dirty="0" smtClean="0">
                <a:solidFill>
                  <a:schemeClr val="tx1"/>
                </a:solidFill>
                <a:latin typeface="Times New Roman" pitchFamily="18" charset="0"/>
                <a:cs typeface="Times New Roman" pitchFamily="18" charset="0"/>
              </a:rPr>
              <a:t>Jackson vetoed the bill despite the Supreme Court ruling it constitutional in the McCulloch v. Maryland case.</a:t>
            </a:r>
          </a:p>
          <a:p>
            <a:pPr marL="342900" indent="-342900" algn="l">
              <a:buFont typeface="Arial" pitchFamily="34" charset="0"/>
              <a:buChar char="•"/>
            </a:pPr>
            <a:r>
              <a:rPr lang="en-US" sz="2200" b="1" dirty="0" smtClean="0">
                <a:solidFill>
                  <a:schemeClr val="tx1"/>
                </a:solidFill>
                <a:latin typeface="Times New Roman" pitchFamily="18" charset="0"/>
                <a:cs typeface="Times New Roman" pitchFamily="18" charset="0"/>
              </a:rPr>
              <a:t>The bank issue was now thrown into the noisy arena of the presidential contest of 1832.</a:t>
            </a:r>
          </a:p>
          <a:p>
            <a:pPr algn="l"/>
            <a:endParaRPr lang="en-US" sz="25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02565805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189</TotalTime>
  <Words>2057</Words>
  <Application>Microsoft Office PowerPoint</Application>
  <PresentationFormat>On-screen Show (4:3)</PresentationFormat>
  <Paragraphs>167</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The “Corrupt Bargain” of 1824</vt:lpstr>
      <vt:lpstr>A Yankee Misfit in the White House</vt:lpstr>
      <vt:lpstr>Going “Whole Hog” for Jackson in 1828</vt:lpstr>
      <vt:lpstr>“Old Hickory” as President</vt:lpstr>
      <vt:lpstr>The Spoils System</vt:lpstr>
      <vt:lpstr>The Tricky “Tariff of Abominations”</vt:lpstr>
      <vt:lpstr>“Nullies” in South Carolina</vt:lpstr>
      <vt:lpstr>The Trail of Tears</vt:lpstr>
      <vt:lpstr>The Bank War</vt:lpstr>
      <vt:lpstr>“Old Hickory” Wallops Clay in 1832</vt:lpstr>
      <vt:lpstr>Burying Biddle’s Bank</vt:lpstr>
      <vt:lpstr>Big Woes for the “Little Magician”</vt:lpstr>
      <vt:lpstr>Depression Doldrums and the Independent Treasury</vt:lpstr>
      <vt:lpstr>The Lonestar Rebellion</vt:lpstr>
      <vt:lpstr>Log Cabins and Hard Cider of 1840</vt:lpstr>
      <vt:lpstr>Politics for the People</vt:lpstr>
      <vt:lpstr>The Two-Party System</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“Corrupt Bargain”  of 1824</dc:title>
  <dc:creator>Windows User</dc:creator>
  <cp:lastModifiedBy>Windows User</cp:lastModifiedBy>
  <cp:revision>23</cp:revision>
  <dcterms:created xsi:type="dcterms:W3CDTF">2014-11-10T14:55:41Z</dcterms:created>
  <dcterms:modified xsi:type="dcterms:W3CDTF">2014-11-10T19:25:07Z</dcterms:modified>
</cp:coreProperties>
</file>