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30"/>
  </p:notesMasterIdLst>
  <p:sldIdLst>
    <p:sldId id="258" r:id="rId6"/>
    <p:sldId id="259" r:id="rId7"/>
    <p:sldId id="261" r:id="rId8"/>
    <p:sldId id="291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90" r:id="rId17"/>
    <p:sldId id="274" r:id="rId18"/>
    <p:sldId id="277" r:id="rId19"/>
    <p:sldId id="279" r:id="rId20"/>
    <p:sldId id="280" r:id="rId21"/>
    <p:sldId id="281" r:id="rId22"/>
    <p:sldId id="282" r:id="rId23"/>
    <p:sldId id="287" r:id="rId24"/>
    <p:sldId id="285" r:id="rId25"/>
    <p:sldId id="292" r:id="rId26"/>
    <p:sldId id="293" r:id="rId27"/>
    <p:sldId id="289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192"/>
    <a:srgbClr val="4B9CD3"/>
    <a:srgbClr val="F67C5B"/>
    <a:srgbClr val="63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/>
    <p:restoredTop sz="94672"/>
  </p:normalViewPr>
  <p:slideViewPr>
    <p:cSldViewPr snapToGrid="0" snapToObjects="1">
      <p:cViewPr varScale="1">
        <p:scale>
          <a:sx n="108" d="100"/>
          <a:sy n="108" d="100"/>
        </p:scale>
        <p:origin x="93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C5EFF-9053-4376-9EEC-D9EBC395BE0F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81FF52-536F-40DB-A4B6-C4E48ED31DDF}">
      <dgm:prSet custT="1"/>
      <dgm:spPr>
        <a:solidFill>
          <a:srgbClr val="56933B"/>
        </a:solidFill>
        <a:ln>
          <a:solidFill>
            <a:srgbClr val="3B4311"/>
          </a:solidFill>
        </a:ln>
      </dgm:spPr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gm:t>
    </dgm:pt>
    <dgm:pt modelId="{263D5951-AD9F-498E-856E-4AE76114A566}" type="parTrans" cxnId="{D50EBD9C-3D03-4D66-A920-4D6CA7584931}">
      <dgm:prSet/>
      <dgm:spPr/>
      <dgm:t>
        <a:bodyPr/>
        <a:lstStyle/>
        <a:p>
          <a:endParaRPr lang="en-US"/>
        </a:p>
      </dgm:t>
    </dgm:pt>
    <dgm:pt modelId="{A32F12A8-317D-4CC6-B27A-DBD4E5D82F50}" type="sibTrans" cxnId="{D50EBD9C-3D03-4D66-A920-4D6CA7584931}">
      <dgm:prSet/>
      <dgm:spPr/>
      <dgm:t>
        <a:bodyPr/>
        <a:lstStyle/>
        <a:p>
          <a:endParaRPr lang="en-US"/>
        </a:p>
      </dgm:t>
    </dgm:pt>
    <dgm:pt modelId="{2A255BCD-0BF0-483D-96E4-E6D8BFEA52F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gm:t>
    </dgm:pt>
    <dgm:pt modelId="{5D76D5C5-CE60-440D-B387-8C7E57F18E9E}" type="parTrans" cxnId="{A4401B19-1522-4DEA-955F-B7A994020912}">
      <dgm:prSet/>
      <dgm:spPr/>
      <dgm:t>
        <a:bodyPr/>
        <a:lstStyle/>
        <a:p>
          <a:endParaRPr lang="en-US"/>
        </a:p>
      </dgm:t>
    </dgm:pt>
    <dgm:pt modelId="{175EBD24-D57C-45A7-9535-F7152F2852ED}" type="sibTrans" cxnId="{A4401B19-1522-4DEA-955F-B7A994020912}">
      <dgm:prSet/>
      <dgm:spPr/>
      <dgm:t>
        <a:bodyPr/>
        <a:lstStyle/>
        <a:p>
          <a:endParaRPr lang="en-US"/>
        </a:p>
      </dgm:t>
    </dgm:pt>
    <dgm:pt modelId="{0AE15FA1-BA45-49C6-8E65-46B7DE86F3EC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Marriage date is January 2022, or later</a:t>
          </a:r>
        </a:p>
      </dgm:t>
    </dgm:pt>
    <dgm:pt modelId="{E7F4D3C9-E357-46F6-9041-5BDB80291D1F}" type="parTrans" cxnId="{DC5C08B8-09C6-41D8-AB73-A4F8BD5E69DC}">
      <dgm:prSet/>
      <dgm:spPr/>
      <dgm:t>
        <a:bodyPr/>
        <a:lstStyle/>
        <a:p>
          <a:endParaRPr lang="en-US"/>
        </a:p>
      </dgm:t>
    </dgm:pt>
    <dgm:pt modelId="{7681AEC3-0533-488C-9AD0-E86BECD4A283}" type="sibTrans" cxnId="{DC5C08B8-09C6-41D8-AB73-A4F8BD5E69DC}">
      <dgm:prSet/>
      <dgm:spPr/>
      <dgm:t>
        <a:bodyPr/>
        <a:lstStyle/>
        <a:p>
          <a:endParaRPr lang="en-US"/>
        </a:p>
      </dgm:t>
    </dgm:pt>
    <dgm:pt modelId="{E0F438C5-B74D-49B8-B4A0-4E9D6A688D2A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gm:t>
    </dgm:pt>
    <dgm:pt modelId="{DC26DA5E-0935-431F-89F6-7564046A677F}" type="parTrans" cxnId="{2ADB7592-111C-49FC-A325-D46C3DD19C27}">
      <dgm:prSet/>
      <dgm:spPr/>
      <dgm:t>
        <a:bodyPr/>
        <a:lstStyle/>
        <a:p>
          <a:endParaRPr lang="en-US"/>
        </a:p>
      </dgm:t>
    </dgm:pt>
    <dgm:pt modelId="{E980A363-4A04-43E3-9C19-B8559CE1E202}" type="sibTrans" cxnId="{2ADB7592-111C-49FC-A325-D46C3DD19C27}">
      <dgm:prSet/>
      <dgm:spPr/>
      <dgm:t>
        <a:bodyPr/>
        <a:lstStyle/>
        <a:p>
          <a:endParaRPr lang="en-US"/>
        </a:p>
      </dgm:t>
    </dgm:pt>
    <dgm:pt modelId="{A64E9A79-1E66-4466-8E00-24181C4B552A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gm:t>
    </dgm:pt>
    <dgm:pt modelId="{D4BD6447-7AD2-444E-8270-EE9DE3CA86E9}" type="parTrans" cxnId="{AA53AF19-6727-49A4-B876-EBEE300E1003}">
      <dgm:prSet/>
      <dgm:spPr/>
      <dgm:t>
        <a:bodyPr/>
        <a:lstStyle/>
        <a:p>
          <a:endParaRPr lang="en-US"/>
        </a:p>
      </dgm:t>
    </dgm:pt>
    <dgm:pt modelId="{F905D5C6-3682-4F50-BD85-A47BD5F401B1}" type="sibTrans" cxnId="{AA53AF19-6727-49A4-B876-EBEE300E1003}">
      <dgm:prSet/>
      <dgm:spPr/>
      <dgm:t>
        <a:bodyPr/>
        <a:lstStyle/>
        <a:p>
          <a:endParaRPr lang="en-US"/>
        </a:p>
      </dgm:t>
    </dgm:pt>
    <dgm:pt modelId="{D898F009-08BE-4028-8107-06406E6FBDC9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gm:t>
    </dgm:pt>
    <dgm:pt modelId="{F1CBBCE2-BF8A-47BA-952A-D338522831F8}" type="parTrans" cxnId="{E0C0BB6C-7420-47FD-9517-68C126CA1EBE}">
      <dgm:prSet/>
      <dgm:spPr/>
      <dgm:t>
        <a:bodyPr/>
        <a:lstStyle/>
        <a:p>
          <a:endParaRPr lang="en-US"/>
        </a:p>
      </dgm:t>
    </dgm:pt>
    <dgm:pt modelId="{E66D69B7-BE8F-4D40-8BD1-8601F57236C6}" type="sibTrans" cxnId="{E0C0BB6C-7420-47FD-9517-68C126CA1EBE}">
      <dgm:prSet/>
      <dgm:spPr/>
      <dgm:t>
        <a:bodyPr/>
        <a:lstStyle/>
        <a:p>
          <a:endParaRPr lang="en-US"/>
        </a:p>
      </dgm:t>
    </dgm:pt>
    <dgm:pt modelId="{24FA7423-780A-4ADB-9AB4-21898780D5C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gm:t>
    </dgm:pt>
    <dgm:pt modelId="{5BC799F9-1174-4469-BEC2-BB49B35AEBE0}" type="parTrans" cxnId="{7572EBF4-1B04-4FDA-BAFB-049D08FD4DC1}">
      <dgm:prSet/>
      <dgm:spPr/>
      <dgm:t>
        <a:bodyPr/>
        <a:lstStyle/>
        <a:p>
          <a:endParaRPr lang="en-US"/>
        </a:p>
      </dgm:t>
    </dgm:pt>
    <dgm:pt modelId="{A7E1910F-ED3F-44D4-99E7-D0AF395AFB18}" type="sibTrans" cxnId="{7572EBF4-1B04-4FDA-BAFB-049D08FD4DC1}">
      <dgm:prSet/>
      <dgm:spPr/>
      <dgm:t>
        <a:bodyPr/>
        <a:lstStyle/>
        <a:p>
          <a:endParaRPr lang="en-US"/>
        </a:p>
      </dgm:t>
    </dgm:pt>
    <dgm:pt modelId="{366AE46E-54A1-46C7-8302-02F8E013220E}">
      <dgm:prSet/>
      <dgm:spPr>
        <a:solidFill>
          <a:srgbClr val="7CBE5E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gm:t>
    </dgm:pt>
    <dgm:pt modelId="{C9BD7727-3057-412F-BA8E-7A68954F65B4}" type="parTrans" cxnId="{B22A32FF-14AF-4EFC-86B2-209ED19D4AA1}">
      <dgm:prSet/>
      <dgm:spPr/>
      <dgm:t>
        <a:bodyPr/>
        <a:lstStyle/>
        <a:p>
          <a:endParaRPr lang="en-US"/>
        </a:p>
      </dgm:t>
    </dgm:pt>
    <dgm:pt modelId="{74B001D5-F46A-4714-8788-0D0432FE50C0}" type="sibTrans" cxnId="{B22A32FF-14AF-4EFC-86B2-209ED19D4AA1}">
      <dgm:prSet/>
      <dgm:spPr/>
      <dgm:t>
        <a:bodyPr/>
        <a:lstStyle/>
        <a:p>
          <a:endParaRPr lang="en-US"/>
        </a:p>
      </dgm:t>
    </dgm:pt>
    <dgm:pt modelId="{57F9FCD9-3BA1-46FE-9A86-98F8EC167EF4}" type="pres">
      <dgm:prSet presAssocID="{068C5EFF-9053-4376-9EEC-D9EBC395BE0F}" presName="composite" presStyleCnt="0">
        <dgm:presLayoutVars>
          <dgm:chMax val="1"/>
          <dgm:dir/>
          <dgm:resizeHandles val="exact"/>
        </dgm:presLayoutVars>
      </dgm:prSet>
      <dgm:spPr/>
    </dgm:pt>
    <dgm:pt modelId="{32E2B2D4-5D81-4E02-BF5F-CA5FC3672B12}" type="pres">
      <dgm:prSet presAssocID="{0F81FF52-536F-40DB-A4B6-C4E48ED31DDF}" presName="roof" presStyleLbl="dkBgShp" presStyleIdx="0" presStyleCnt="2"/>
      <dgm:spPr/>
    </dgm:pt>
    <dgm:pt modelId="{1AF5C997-57E5-49AB-913E-B40A9C402D87}" type="pres">
      <dgm:prSet presAssocID="{0F81FF52-536F-40DB-A4B6-C4E48ED31DDF}" presName="pillars" presStyleCnt="0"/>
      <dgm:spPr/>
    </dgm:pt>
    <dgm:pt modelId="{4D5791FB-88AE-4085-BF06-6168C6E23C57}" type="pres">
      <dgm:prSet presAssocID="{0F81FF52-536F-40DB-A4B6-C4E48ED31DDF}" presName="pillar1" presStyleLbl="node1" presStyleIdx="0" presStyleCnt="7">
        <dgm:presLayoutVars>
          <dgm:bulletEnabled val="1"/>
        </dgm:presLayoutVars>
      </dgm:prSet>
      <dgm:spPr/>
    </dgm:pt>
    <dgm:pt modelId="{10E998BF-0381-477E-AAE8-B755529DF6D1}" type="pres">
      <dgm:prSet presAssocID="{0AE15FA1-BA45-49C6-8E65-46B7DE86F3EC}" presName="pillarX" presStyleLbl="node1" presStyleIdx="1" presStyleCnt="7">
        <dgm:presLayoutVars>
          <dgm:bulletEnabled val="1"/>
        </dgm:presLayoutVars>
      </dgm:prSet>
      <dgm:spPr/>
    </dgm:pt>
    <dgm:pt modelId="{58829F29-8EC1-4265-A142-EAD87D1B180B}" type="pres">
      <dgm:prSet presAssocID="{E0F438C5-B74D-49B8-B4A0-4E9D6A688D2A}" presName="pillarX" presStyleLbl="node1" presStyleIdx="2" presStyleCnt="7">
        <dgm:presLayoutVars>
          <dgm:bulletEnabled val="1"/>
        </dgm:presLayoutVars>
      </dgm:prSet>
      <dgm:spPr/>
    </dgm:pt>
    <dgm:pt modelId="{82F5335F-6E72-4F66-A0C0-843B5C20B1F0}" type="pres">
      <dgm:prSet presAssocID="{A64E9A79-1E66-4466-8E00-24181C4B552A}" presName="pillarX" presStyleLbl="node1" presStyleIdx="3" presStyleCnt="7">
        <dgm:presLayoutVars>
          <dgm:bulletEnabled val="1"/>
        </dgm:presLayoutVars>
      </dgm:prSet>
      <dgm:spPr/>
    </dgm:pt>
    <dgm:pt modelId="{0FD0CE40-12DE-4F3E-A162-5D510837C7AF}" type="pres">
      <dgm:prSet presAssocID="{D898F009-08BE-4028-8107-06406E6FBDC9}" presName="pillarX" presStyleLbl="node1" presStyleIdx="4" presStyleCnt="7">
        <dgm:presLayoutVars>
          <dgm:bulletEnabled val="1"/>
        </dgm:presLayoutVars>
      </dgm:prSet>
      <dgm:spPr/>
    </dgm:pt>
    <dgm:pt modelId="{B487B1B9-6CE1-4570-9F42-E88FB51EE26F}" type="pres">
      <dgm:prSet presAssocID="{24FA7423-780A-4ADB-9AB4-21898780D5CE}" presName="pillarX" presStyleLbl="node1" presStyleIdx="5" presStyleCnt="7">
        <dgm:presLayoutVars>
          <dgm:bulletEnabled val="1"/>
        </dgm:presLayoutVars>
      </dgm:prSet>
      <dgm:spPr/>
    </dgm:pt>
    <dgm:pt modelId="{B31ABA9C-E4A3-48F6-BA97-577BC1FC89D9}" type="pres">
      <dgm:prSet presAssocID="{366AE46E-54A1-46C7-8302-02F8E013220E}" presName="pillarX" presStyleLbl="node1" presStyleIdx="6" presStyleCnt="7">
        <dgm:presLayoutVars>
          <dgm:bulletEnabled val="1"/>
        </dgm:presLayoutVars>
      </dgm:prSet>
      <dgm:spPr/>
    </dgm:pt>
    <dgm:pt modelId="{87A24CA5-A769-4AD8-9829-CACB8FAAEB88}" type="pres">
      <dgm:prSet presAssocID="{0F81FF52-536F-40DB-A4B6-C4E48ED31DDF}" presName="base" presStyleLbl="dkBgShp" presStyleIdx="1" presStyleCnt="2"/>
      <dgm:spPr>
        <a:solidFill>
          <a:srgbClr val="56933B"/>
        </a:solidFill>
        <a:ln>
          <a:solidFill>
            <a:schemeClr val="bg1"/>
          </a:solidFill>
        </a:ln>
      </dgm:spPr>
    </dgm:pt>
  </dgm:ptLst>
  <dgm:cxnLst>
    <dgm:cxn modelId="{36FE0912-7DCC-4B09-A0C1-6901868EEF0B}" type="presOf" srcId="{0AE15FA1-BA45-49C6-8E65-46B7DE86F3EC}" destId="{10E998BF-0381-477E-AAE8-B755529DF6D1}" srcOrd="0" destOrd="0" presId="urn:microsoft.com/office/officeart/2005/8/layout/hList3"/>
    <dgm:cxn modelId="{01C0B016-3681-4615-B016-7AFE90C503C7}" type="presOf" srcId="{068C5EFF-9053-4376-9EEC-D9EBC395BE0F}" destId="{57F9FCD9-3BA1-46FE-9A86-98F8EC167EF4}" srcOrd="0" destOrd="0" presId="urn:microsoft.com/office/officeart/2005/8/layout/hList3"/>
    <dgm:cxn modelId="{A4401B19-1522-4DEA-955F-B7A994020912}" srcId="{0F81FF52-536F-40DB-A4B6-C4E48ED31DDF}" destId="{2A255BCD-0BF0-483D-96E4-E6D8BFEA52FE}" srcOrd="0" destOrd="0" parTransId="{5D76D5C5-CE60-440D-B387-8C7E57F18E9E}" sibTransId="{175EBD24-D57C-45A7-9535-F7152F2852ED}"/>
    <dgm:cxn modelId="{AA53AF19-6727-49A4-B876-EBEE300E1003}" srcId="{0F81FF52-536F-40DB-A4B6-C4E48ED31DDF}" destId="{A64E9A79-1E66-4466-8E00-24181C4B552A}" srcOrd="3" destOrd="0" parTransId="{D4BD6447-7AD2-444E-8270-EE9DE3CA86E9}" sibTransId="{F905D5C6-3682-4F50-BD85-A47BD5F401B1}"/>
    <dgm:cxn modelId="{E128BB36-9A51-4F2C-A7DA-235C338869B6}" type="presOf" srcId="{E0F438C5-B74D-49B8-B4A0-4E9D6A688D2A}" destId="{58829F29-8EC1-4265-A142-EAD87D1B180B}" srcOrd="0" destOrd="0" presId="urn:microsoft.com/office/officeart/2005/8/layout/hList3"/>
    <dgm:cxn modelId="{7DE3333A-0E7D-4298-9312-586589D6410D}" type="presOf" srcId="{A64E9A79-1E66-4466-8E00-24181C4B552A}" destId="{82F5335F-6E72-4F66-A0C0-843B5C20B1F0}" srcOrd="0" destOrd="0" presId="urn:microsoft.com/office/officeart/2005/8/layout/hList3"/>
    <dgm:cxn modelId="{E0C0BB6C-7420-47FD-9517-68C126CA1EBE}" srcId="{0F81FF52-536F-40DB-A4B6-C4E48ED31DDF}" destId="{D898F009-08BE-4028-8107-06406E6FBDC9}" srcOrd="4" destOrd="0" parTransId="{F1CBBCE2-BF8A-47BA-952A-D338522831F8}" sibTransId="{E66D69B7-BE8F-4D40-8BD1-8601F57236C6}"/>
    <dgm:cxn modelId="{6E7DC988-28C6-4990-9511-21B723D5B3B2}" type="presOf" srcId="{366AE46E-54A1-46C7-8302-02F8E013220E}" destId="{B31ABA9C-E4A3-48F6-BA97-577BC1FC89D9}" srcOrd="0" destOrd="0" presId="urn:microsoft.com/office/officeart/2005/8/layout/hList3"/>
    <dgm:cxn modelId="{CEFE2D90-121E-4C91-AFD1-02354009BE55}" type="presOf" srcId="{0F81FF52-536F-40DB-A4B6-C4E48ED31DDF}" destId="{32E2B2D4-5D81-4E02-BF5F-CA5FC3672B12}" srcOrd="0" destOrd="0" presId="urn:microsoft.com/office/officeart/2005/8/layout/hList3"/>
    <dgm:cxn modelId="{2ADB7592-111C-49FC-A325-D46C3DD19C27}" srcId="{0F81FF52-536F-40DB-A4B6-C4E48ED31DDF}" destId="{E0F438C5-B74D-49B8-B4A0-4E9D6A688D2A}" srcOrd="2" destOrd="0" parTransId="{DC26DA5E-0935-431F-89F6-7564046A677F}" sibTransId="{E980A363-4A04-43E3-9C19-B8559CE1E202}"/>
    <dgm:cxn modelId="{D50EBD9C-3D03-4D66-A920-4D6CA7584931}" srcId="{068C5EFF-9053-4376-9EEC-D9EBC395BE0F}" destId="{0F81FF52-536F-40DB-A4B6-C4E48ED31DDF}" srcOrd="0" destOrd="0" parTransId="{263D5951-AD9F-498E-856E-4AE76114A566}" sibTransId="{A32F12A8-317D-4CC6-B27A-DBD4E5D82F50}"/>
    <dgm:cxn modelId="{DC5C08B8-09C6-41D8-AB73-A4F8BD5E69DC}" srcId="{0F81FF52-536F-40DB-A4B6-C4E48ED31DDF}" destId="{0AE15FA1-BA45-49C6-8E65-46B7DE86F3EC}" srcOrd="1" destOrd="0" parTransId="{E7F4D3C9-E357-46F6-9041-5BDB80291D1F}" sibTransId="{7681AEC3-0533-488C-9AD0-E86BECD4A283}"/>
    <dgm:cxn modelId="{3D7BE7C1-34F7-4D0B-BB09-3F5B42DC45FF}" type="presOf" srcId="{24FA7423-780A-4ADB-9AB4-21898780D5CE}" destId="{B487B1B9-6CE1-4570-9F42-E88FB51EE26F}" srcOrd="0" destOrd="0" presId="urn:microsoft.com/office/officeart/2005/8/layout/hList3"/>
    <dgm:cxn modelId="{FDB8B4E0-5ADD-4E53-8C19-1357B6127B28}" type="presOf" srcId="{D898F009-08BE-4028-8107-06406E6FBDC9}" destId="{0FD0CE40-12DE-4F3E-A162-5D510837C7AF}" srcOrd="0" destOrd="0" presId="urn:microsoft.com/office/officeart/2005/8/layout/hList3"/>
    <dgm:cxn modelId="{9D926FF3-B65F-40AA-BFAF-B4A2F3311787}" type="presOf" srcId="{2A255BCD-0BF0-483D-96E4-E6D8BFEA52FE}" destId="{4D5791FB-88AE-4085-BF06-6168C6E23C57}" srcOrd="0" destOrd="0" presId="urn:microsoft.com/office/officeart/2005/8/layout/hList3"/>
    <dgm:cxn modelId="{7572EBF4-1B04-4FDA-BAFB-049D08FD4DC1}" srcId="{0F81FF52-536F-40DB-A4B6-C4E48ED31DDF}" destId="{24FA7423-780A-4ADB-9AB4-21898780D5CE}" srcOrd="5" destOrd="0" parTransId="{5BC799F9-1174-4469-BEC2-BB49B35AEBE0}" sibTransId="{A7E1910F-ED3F-44D4-99E7-D0AF395AFB18}"/>
    <dgm:cxn modelId="{B22A32FF-14AF-4EFC-86B2-209ED19D4AA1}" srcId="{0F81FF52-536F-40DB-A4B6-C4E48ED31DDF}" destId="{366AE46E-54A1-46C7-8302-02F8E013220E}" srcOrd="6" destOrd="0" parTransId="{C9BD7727-3057-412F-BA8E-7A68954F65B4}" sibTransId="{74B001D5-F46A-4714-8788-0D0432FE50C0}"/>
    <dgm:cxn modelId="{A3ED3F24-5AD9-4889-B189-B7490B019E63}" type="presParOf" srcId="{57F9FCD9-3BA1-46FE-9A86-98F8EC167EF4}" destId="{32E2B2D4-5D81-4E02-BF5F-CA5FC3672B12}" srcOrd="0" destOrd="0" presId="urn:microsoft.com/office/officeart/2005/8/layout/hList3"/>
    <dgm:cxn modelId="{260494F4-E06D-4347-B040-EB5763C8F5EB}" type="presParOf" srcId="{57F9FCD9-3BA1-46FE-9A86-98F8EC167EF4}" destId="{1AF5C997-57E5-49AB-913E-B40A9C402D87}" srcOrd="1" destOrd="0" presId="urn:microsoft.com/office/officeart/2005/8/layout/hList3"/>
    <dgm:cxn modelId="{2BDB20C5-5228-4BAA-AB5B-8801BA6351BB}" type="presParOf" srcId="{1AF5C997-57E5-49AB-913E-B40A9C402D87}" destId="{4D5791FB-88AE-4085-BF06-6168C6E23C57}" srcOrd="0" destOrd="0" presId="urn:microsoft.com/office/officeart/2005/8/layout/hList3"/>
    <dgm:cxn modelId="{030A0A08-0679-4C0C-8671-149EC8EEF6D6}" type="presParOf" srcId="{1AF5C997-57E5-49AB-913E-B40A9C402D87}" destId="{10E998BF-0381-477E-AAE8-B755529DF6D1}" srcOrd="1" destOrd="0" presId="urn:microsoft.com/office/officeart/2005/8/layout/hList3"/>
    <dgm:cxn modelId="{30ACDADC-95FF-4B5A-BB68-EB0904DE5B38}" type="presParOf" srcId="{1AF5C997-57E5-49AB-913E-B40A9C402D87}" destId="{58829F29-8EC1-4265-A142-EAD87D1B180B}" srcOrd="2" destOrd="0" presId="urn:microsoft.com/office/officeart/2005/8/layout/hList3"/>
    <dgm:cxn modelId="{A3CA4EDA-77F0-4355-BEA7-5091D726FD23}" type="presParOf" srcId="{1AF5C997-57E5-49AB-913E-B40A9C402D87}" destId="{82F5335F-6E72-4F66-A0C0-843B5C20B1F0}" srcOrd="3" destOrd="0" presId="urn:microsoft.com/office/officeart/2005/8/layout/hList3"/>
    <dgm:cxn modelId="{C8CF6271-7156-409B-A3DB-9BEE463C8FE5}" type="presParOf" srcId="{1AF5C997-57E5-49AB-913E-B40A9C402D87}" destId="{0FD0CE40-12DE-4F3E-A162-5D510837C7AF}" srcOrd="4" destOrd="0" presId="urn:microsoft.com/office/officeart/2005/8/layout/hList3"/>
    <dgm:cxn modelId="{71420024-A478-4C66-9924-1B2C5CF77391}" type="presParOf" srcId="{1AF5C997-57E5-49AB-913E-B40A9C402D87}" destId="{B487B1B9-6CE1-4570-9F42-E88FB51EE26F}" srcOrd="5" destOrd="0" presId="urn:microsoft.com/office/officeart/2005/8/layout/hList3"/>
    <dgm:cxn modelId="{1E9CC33F-EB12-4BB2-926F-2DC191D1DFD9}" type="presParOf" srcId="{1AF5C997-57E5-49AB-913E-B40A9C402D87}" destId="{B31ABA9C-E4A3-48F6-BA97-577BC1FC89D9}" srcOrd="6" destOrd="0" presId="urn:microsoft.com/office/officeart/2005/8/layout/hList3"/>
    <dgm:cxn modelId="{A9934785-931D-4F79-A8BB-8872DAD302EC}" type="presParOf" srcId="{57F9FCD9-3BA1-46FE-9A86-98F8EC167EF4}" destId="{87A24CA5-A769-4AD8-9829-CACB8FAAEB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00E4B1-1183-4D06-A15A-F023BA95A22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7F42362-473E-47A6-B0DF-42526255F812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Dependent</a:t>
          </a:r>
          <a:r>
            <a:rPr lang="en-US" sz="3200" b="1" dirty="0"/>
            <a:t> filers</a:t>
          </a:r>
        </a:p>
      </dgm:t>
    </dgm:pt>
    <dgm:pt modelId="{351C16AD-2EDB-45DB-A994-712D09F2133E}" type="parTrans" cxnId="{DA5DCE2A-284F-4D04-A736-891F07BF1F27}">
      <dgm:prSet/>
      <dgm:spPr/>
      <dgm:t>
        <a:bodyPr/>
        <a:lstStyle/>
        <a:p>
          <a:endParaRPr lang="en-US"/>
        </a:p>
      </dgm:t>
    </dgm:pt>
    <dgm:pt modelId="{B133DF24-7AE4-49D1-B48D-50C07777023D}" type="sibTrans" cxnId="{DA5DCE2A-284F-4D04-A736-891F07BF1F27}">
      <dgm:prSet/>
      <dgm:spPr/>
      <dgm:t>
        <a:bodyPr/>
        <a:lstStyle/>
        <a:p>
          <a:endParaRPr lang="en-US"/>
        </a:p>
      </dgm:t>
    </dgm:pt>
    <dgm:pt modelId="{15017AAA-01F0-4156-AC32-A8B5772B0AB1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Student and parent(s)</a:t>
          </a:r>
        </a:p>
      </dgm:t>
    </dgm:pt>
    <dgm:pt modelId="{CAC1EBAB-6309-432C-9C51-0B1BA30D0851}" type="parTrans" cxnId="{B784FCD0-2238-43C5-969B-CA28296FCEBB}">
      <dgm:prSet/>
      <dgm:spPr/>
      <dgm:t>
        <a:bodyPr/>
        <a:lstStyle/>
        <a:p>
          <a:endParaRPr lang="en-US"/>
        </a:p>
      </dgm:t>
    </dgm:pt>
    <dgm:pt modelId="{E833B775-2B0E-4239-AC9B-DD9536FBC027}" type="sibTrans" cxnId="{B784FCD0-2238-43C5-969B-CA28296FCEBB}">
      <dgm:prSet/>
      <dgm:spPr/>
      <dgm:t>
        <a:bodyPr/>
        <a:lstStyle/>
        <a:p>
          <a:endParaRPr lang="en-US"/>
        </a:p>
      </dgm:t>
    </dgm:pt>
    <dgm:pt modelId="{C83134BF-B898-46E8-BF4F-A85B7574998F}">
      <dgm:prSet phldrT="[Text]" custT="1"/>
      <dgm:spPr/>
      <dgm:t>
        <a:bodyPr/>
        <a:lstStyle/>
        <a:p>
          <a:r>
            <a:rPr lang="en-US" sz="3200" b="1" dirty="0">
              <a:latin typeface="Arial" panose="020B0604020202020204" pitchFamily="34" charset="0"/>
              <a:cs typeface="Arial" panose="020B0604020202020204" pitchFamily="34" charset="0"/>
            </a:rPr>
            <a:t>Independent filers</a:t>
          </a:r>
        </a:p>
      </dgm:t>
    </dgm:pt>
    <dgm:pt modelId="{30D46085-BDAF-4ED2-B24F-9ECD4DE9F068}" type="parTrans" cxnId="{EAC934EA-F766-4B67-9A2E-A68B8B71818A}">
      <dgm:prSet/>
      <dgm:spPr/>
      <dgm:t>
        <a:bodyPr/>
        <a:lstStyle/>
        <a:p>
          <a:endParaRPr lang="en-US"/>
        </a:p>
      </dgm:t>
    </dgm:pt>
    <dgm:pt modelId="{E4A4BD3B-4AA4-45DC-8CC5-A253B452BE66}" type="sibTrans" cxnId="{EAC934EA-F766-4B67-9A2E-A68B8B71818A}">
      <dgm:prSet/>
      <dgm:spPr/>
      <dgm:t>
        <a:bodyPr/>
        <a:lstStyle/>
        <a:p>
          <a:endParaRPr lang="en-US"/>
        </a:p>
      </dgm:t>
    </dgm:pt>
    <dgm:pt modelId="{719E02E7-CAC3-4F08-AC61-C7ECCFB7F0F8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Student and spouse (if married)</a:t>
          </a:r>
        </a:p>
      </dgm:t>
    </dgm:pt>
    <dgm:pt modelId="{4C36D43F-7147-4DDA-98D5-ADCB1CC59137}" type="parTrans" cxnId="{2875AA9F-E69A-45E3-B621-212BE8599BE4}">
      <dgm:prSet/>
      <dgm:spPr/>
      <dgm:t>
        <a:bodyPr/>
        <a:lstStyle/>
        <a:p>
          <a:endParaRPr lang="en-US"/>
        </a:p>
      </dgm:t>
    </dgm:pt>
    <dgm:pt modelId="{E1BCE563-2813-45F6-AB98-116C69B0A2BF}" type="sibTrans" cxnId="{2875AA9F-E69A-45E3-B621-212BE8599BE4}">
      <dgm:prSet/>
      <dgm:spPr/>
      <dgm:t>
        <a:bodyPr/>
        <a:lstStyle/>
        <a:p>
          <a:endParaRPr lang="en-US"/>
        </a:p>
      </dgm:t>
    </dgm:pt>
    <dgm:pt modelId="{F9F5011D-5306-4008-9F8D-C2EDCFA4379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Student’s siblings and children*</a:t>
          </a:r>
        </a:p>
      </dgm:t>
    </dgm:pt>
    <dgm:pt modelId="{995D8635-88B7-4C14-8EF4-AEC75A0D0C31}" type="parTrans" cxnId="{8A0FE604-F5CF-4048-85DA-41E685F1EEE3}">
      <dgm:prSet/>
      <dgm:spPr/>
      <dgm:t>
        <a:bodyPr/>
        <a:lstStyle/>
        <a:p>
          <a:endParaRPr lang="en-US"/>
        </a:p>
      </dgm:t>
    </dgm:pt>
    <dgm:pt modelId="{16338DBC-52FD-474B-AD61-ABEA8A60A5F5}" type="sibTrans" cxnId="{8A0FE604-F5CF-4048-85DA-41E685F1EEE3}">
      <dgm:prSet/>
      <dgm:spPr/>
      <dgm:t>
        <a:bodyPr/>
        <a:lstStyle/>
        <a:p>
          <a:endParaRPr lang="en-US"/>
        </a:p>
      </dgm:t>
    </dgm:pt>
    <dgm:pt modelId="{BB758662-3225-445E-B7D1-60C26C0CAAD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Unborn children and siblings of the student*</a:t>
          </a:r>
        </a:p>
      </dgm:t>
    </dgm:pt>
    <dgm:pt modelId="{74826132-35FD-456E-AC2D-CD2FD93B9A09}" type="parTrans" cxnId="{00497217-D01F-4C32-9E95-C7364E3A166B}">
      <dgm:prSet/>
      <dgm:spPr/>
      <dgm:t>
        <a:bodyPr/>
        <a:lstStyle/>
        <a:p>
          <a:endParaRPr lang="en-US"/>
        </a:p>
      </dgm:t>
    </dgm:pt>
    <dgm:pt modelId="{7C0E3559-2170-4C4B-A11F-B36C06702AC6}" type="sibTrans" cxnId="{00497217-D01F-4C32-9E95-C7364E3A166B}">
      <dgm:prSet/>
      <dgm:spPr/>
      <dgm:t>
        <a:bodyPr/>
        <a:lstStyle/>
        <a:p>
          <a:endParaRPr lang="en-US"/>
        </a:p>
      </dgm:t>
    </dgm:pt>
    <dgm:pt modelId="{F5D0E052-8C0E-4068-980E-F177C8447BC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Other persons who live in household*</a:t>
          </a:r>
        </a:p>
      </dgm:t>
    </dgm:pt>
    <dgm:pt modelId="{A9EA6A38-F133-4F97-A571-B5AACF74368A}" type="parTrans" cxnId="{F75F0A40-9BCC-4C36-9EA5-B786E3114C0E}">
      <dgm:prSet/>
      <dgm:spPr/>
      <dgm:t>
        <a:bodyPr/>
        <a:lstStyle/>
        <a:p>
          <a:endParaRPr lang="en-US"/>
        </a:p>
      </dgm:t>
    </dgm:pt>
    <dgm:pt modelId="{92A633BB-D1DA-493A-AC1A-4CB3834D33FC}" type="sibTrans" cxnId="{F75F0A40-9BCC-4C36-9EA5-B786E3114C0E}">
      <dgm:prSet/>
      <dgm:spPr/>
      <dgm:t>
        <a:bodyPr/>
        <a:lstStyle/>
        <a:p>
          <a:endParaRPr lang="en-US"/>
        </a:p>
      </dgm:t>
    </dgm:pt>
    <dgm:pt modelId="{72B94C5C-03EC-4942-9AFC-A47A44F77680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Student’s children*</a:t>
          </a:r>
        </a:p>
      </dgm:t>
    </dgm:pt>
    <dgm:pt modelId="{B043F543-35E3-4A96-9737-E41017904286}" type="parTrans" cxnId="{11BD186D-2EB9-4833-9D3B-DA5462B3D827}">
      <dgm:prSet/>
      <dgm:spPr/>
      <dgm:t>
        <a:bodyPr/>
        <a:lstStyle/>
        <a:p>
          <a:endParaRPr lang="en-US"/>
        </a:p>
      </dgm:t>
    </dgm:pt>
    <dgm:pt modelId="{D2D306EE-9C4B-4EBF-BEF3-EBA936CD4A63}" type="sibTrans" cxnId="{11BD186D-2EB9-4833-9D3B-DA5462B3D827}">
      <dgm:prSet/>
      <dgm:spPr/>
      <dgm:t>
        <a:bodyPr/>
        <a:lstStyle/>
        <a:p>
          <a:endParaRPr lang="en-US"/>
        </a:p>
      </dgm:t>
    </dgm:pt>
    <dgm:pt modelId="{A58ECC63-A453-49BC-B801-AD1621746772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Unborn children of student (and spouse)</a:t>
          </a:r>
        </a:p>
      </dgm:t>
    </dgm:pt>
    <dgm:pt modelId="{056E78CC-DE69-4734-A86B-0B05D22EA4C5}" type="parTrans" cxnId="{88622AE6-BB22-4282-BB4F-173CE64BF0D5}">
      <dgm:prSet/>
      <dgm:spPr/>
      <dgm:t>
        <a:bodyPr/>
        <a:lstStyle/>
        <a:p>
          <a:endParaRPr lang="en-US"/>
        </a:p>
      </dgm:t>
    </dgm:pt>
    <dgm:pt modelId="{D3E8D555-8085-4774-A68C-E4589C24C32A}" type="sibTrans" cxnId="{88622AE6-BB22-4282-BB4F-173CE64BF0D5}">
      <dgm:prSet/>
      <dgm:spPr/>
      <dgm:t>
        <a:bodyPr/>
        <a:lstStyle/>
        <a:p>
          <a:endParaRPr lang="en-US"/>
        </a:p>
      </dgm:t>
    </dgm:pt>
    <dgm:pt modelId="{596EDF10-7896-417A-9B24-79E4A0B3B835}">
      <dgm:prSet phldrT="[Text]" custT="1"/>
      <dgm:spPr/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Other persons who live in household*</a:t>
          </a:r>
        </a:p>
      </dgm:t>
    </dgm:pt>
    <dgm:pt modelId="{EC70B714-6E20-49FB-A084-4D4AB0BEA978}" type="parTrans" cxnId="{CD3705C1-F69F-4B94-B856-8C0F76B6386E}">
      <dgm:prSet/>
      <dgm:spPr/>
      <dgm:t>
        <a:bodyPr/>
        <a:lstStyle/>
        <a:p>
          <a:endParaRPr lang="en-US"/>
        </a:p>
      </dgm:t>
    </dgm:pt>
    <dgm:pt modelId="{47A1DA45-4B49-4717-B7E7-D2DF83642EA5}" type="sibTrans" cxnId="{CD3705C1-F69F-4B94-B856-8C0F76B6386E}">
      <dgm:prSet/>
      <dgm:spPr/>
      <dgm:t>
        <a:bodyPr/>
        <a:lstStyle/>
        <a:p>
          <a:endParaRPr lang="en-US"/>
        </a:p>
      </dgm:t>
    </dgm:pt>
    <dgm:pt modelId="{4511C1AB-2293-40DE-8DD1-60AC369FD38E}" type="pres">
      <dgm:prSet presAssocID="{6F00E4B1-1183-4D06-A15A-F023BA95A229}" presName="Name0" presStyleCnt="0">
        <dgm:presLayoutVars>
          <dgm:dir/>
          <dgm:animLvl val="lvl"/>
          <dgm:resizeHandles val="exact"/>
        </dgm:presLayoutVars>
      </dgm:prSet>
      <dgm:spPr/>
    </dgm:pt>
    <dgm:pt modelId="{D3D4F1D1-80C3-4971-BDA0-40560D17AA29}" type="pres">
      <dgm:prSet presAssocID="{A7F42362-473E-47A6-B0DF-42526255F812}" presName="composite" presStyleCnt="0"/>
      <dgm:spPr/>
    </dgm:pt>
    <dgm:pt modelId="{E3927A4E-DACB-46FB-8463-79BD804CFC6B}" type="pres">
      <dgm:prSet presAssocID="{A7F42362-473E-47A6-B0DF-42526255F81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2BA21036-4B8C-40C5-8FF0-121F2B2C66A9}" type="pres">
      <dgm:prSet presAssocID="{A7F42362-473E-47A6-B0DF-42526255F812}" presName="desTx" presStyleLbl="alignAccFollowNode1" presStyleIdx="0" presStyleCnt="2">
        <dgm:presLayoutVars>
          <dgm:bulletEnabled val="1"/>
        </dgm:presLayoutVars>
      </dgm:prSet>
      <dgm:spPr/>
    </dgm:pt>
    <dgm:pt modelId="{F10209B2-C591-4CC0-85D8-F8B7ECFB3E30}" type="pres">
      <dgm:prSet presAssocID="{B133DF24-7AE4-49D1-B48D-50C07777023D}" presName="space" presStyleCnt="0"/>
      <dgm:spPr/>
    </dgm:pt>
    <dgm:pt modelId="{C0A7E6F3-E21F-4E50-936C-8FA5DCB09F6D}" type="pres">
      <dgm:prSet presAssocID="{C83134BF-B898-46E8-BF4F-A85B7574998F}" presName="composite" presStyleCnt="0"/>
      <dgm:spPr/>
    </dgm:pt>
    <dgm:pt modelId="{636598F0-9671-4F1C-847D-66CCA666C8CE}" type="pres">
      <dgm:prSet presAssocID="{C83134BF-B898-46E8-BF4F-A85B7574998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2B6E9B78-BF9D-46EB-A786-3E066DE21680}" type="pres">
      <dgm:prSet presAssocID="{C83134BF-B898-46E8-BF4F-A85B7574998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A0FE604-F5CF-4048-85DA-41E685F1EEE3}" srcId="{A7F42362-473E-47A6-B0DF-42526255F812}" destId="{F9F5011D-5306-4008-9F8D-C2EDCFA4379E}" srcOrd="1" destOrd="0" parTransId="{995D8635-88B7-4C14-8EF4-AEC75A0D0C31}" sibTransId="{16338DBC-52FD-474B-AD61-ABEA8A60A5F5}"/>
    <dgm:cxn modelId="{F00FD715-14DF-43E6-9584-4A49D9A332AE}" type="presOf" srcId="{72B94C5C-03EC-4942-9AFC-A47A44F77680}" destId="{2B6E9B78-BF9D-46EB-A786-3E066DE21680}" srcOrd="0" destOrd="1" presId="urn:microsoft.com/office/officeart/2005/8/layout/hList1"/>
    <dgm:cxn modelId="{00497217-D01F-4C32-9E95-C7364E3A166B}" srcId="{A7F42362-473E-47A6-B0DF-42526255F812}" destId="{BB758662-3225-445E-B7D1-60C26C0CAADC}" srcOrd="2" destOrd="0" parTransId="{74826132-35FD-456E-AC2D-CD2FD93B9A09}" sibTransId="{7C0E3559-2170-4C4B-A11F-B36C06702AC6}"/>
    <dgm:cxn modelId="{DA5DCE2A-284F-4D04-A736-891F07BF1F27}" srcId="{6F00E4B1-1183-4D06-A15A-F023BA95A229}" destId="{A7F42362-473E-47A6-B0DF-42526255F812}" srcOrd="0" destOrd="0" parTransId="{351C16AD-2EDB-45DB-A994-712D09F2133E}" sibTransId="{B133DF24-7AE4-49D1-B48D-50C07777023D}"/>
    <dgm:cxn modelId="{F75F0A40-9BCC-4C36-9EA5-B786E3114C0E}" srcId="{A7F42362-473E-47A6-B0DF-42526255F812}" destId="{F5D0E052-8C0E-4068-980E-F177C8447BCE}" srcOrd="3" destOrd="0" parTransId="{A9EA6A38-F133-4F97-A571-B5AACF74368A}" sibTransId="{92A633BB-D1DA-493A-AC1A-4CB3834D33FC}"/>
    <dgm:cxn modelId="{11BD186D-2EB9-4833-9D3B-DA5462B3D827}" srcId="{C83134BF-B898-46E8-BF4F-A85B7574998F}" destId="{72B94C5C-03EC-4942-9AFC-A47A44F77680}" srcOrd="1" destOrd="0" parTransId="{B043F543-35E3-4A96-9737-E41017904286}" sibTransId="{D2D306EE-9C4B-4EBF-BEF3-EBA936CD4A63}"/>
    <dgm:cxn modelId="{3078A156-3C53-4872-BB2F-A749C555D222}" type="presOf" srcId="{596EDF10-7896-417A-9B24-79E4A0B3B835}" destId="{2B6E9B78-BF9D-46EB-A786-3E066DE21680}" srcOrd="0" destOrd="3" presId="urn:microsoft.com/office/officeart/2005/8/layout/hList1"/>
    <dgm:cxn modelId="{312BE991-D006-44D3-A8DD-B1F0189E321A}" type="presOf" srcId="{719E02E7-CAC3-4F08-AC61-C7ECCFB7F0F8}" destId="{2B6E9B78-BF9D-46EB-A786-3E066DE21680}" srcOrd="0" destOrd="0" presId="urn:microsoft.com/office/officeart/2005/8/layout/hList1"/>
    <dgm:cxn modelId="{2875AA9F-E69A-45E3-B621-212BE8599BE4}" srcId="{C83134BF-B898-46E8-BF4F-A85B7574998F}" destId="{719E02E7-CAC3-4F08-AC61-C7ECCFB7F0F8}" srcOrd="0" destOrd="0" parTransId="{4C36D43F-7147-4DDA-98D5-ADCB1CC59137}" sibTransId="{E1BCE563-2813-45F6-AB98-116C69B0A2BF}"/>
    <dgm:cxn modelId="{7650CDA4-1CAF-4CD7-B9FA-7DE1306B261B}" type="presOf" srcId="{6F00E4B1-1183-4D06-A15A-F023BA95A229}" destId="{4511C1AB-2293-40DE-8DD1-60AC369FD38E}" srcOrd="0" destOrd="0" presId="urn:microsoft.com/office/officeart/2005/8/layout/hList1"/>
    <dgm:cxn modelId="{796419A6-BD9C-4287-8590-3FBCBF00687C}" type="presOf" srcId="{BB758662-3225-445E-B7D1-60C26C0CAADC}" destId="{2BA21036-4B8C-40C5-8FF0-121F2B2C66A9}" srcOrd="0" destOrd="2" presId="urn:microsoft.com/office/officeart/2005/8/layout/hList1"/>
    <dgm:cxn modelId="{FB66A0AE-DDA1-4F2B-A4E9-84CAB8811B68}" type="presOf" srcId="{F9F5011D-5306-4008-9F8D-C2EDCFA4379E}" destId="{2BA21036-4B8C-40C5-8FF0-121F2B2C66A9}" srcOrd="0" destOrd="1" presId="urn:microsoft.com/office/officeart/2005/8/layout/hList1"/>
    <dgm:cxn modelId="{6D33C4BA-A7FD-48E6-A9CE-D17D0BB025CA}" type="presOf" srcId="{A7F42362-473E-47A6-B0DF-42526255F812}" destId="{E3927A4E-DACB-46FB-8463-79BD804CFC6B}" srcOrd="0" destOrd="0" presId="urn:microsoft.com/office/officeart/2005/8/layout/hList1"/>
    <dgm:cxn modelId="{CD3705C1-F69F-4B94-B856-8C0F76B6386E}" srcId="{C83134BF-B898-46E8-BF4F-A85B7574998F}" destId="{596EDF10-7896-417A-9B24-79E4A0B3B835}" srcOrd="3" destOrd="0" parTransId="{EC70B714-6E20-49FB-A084-4D4AB0BEA978}" sibTransId="{47A1DA45-4B49-4717-B7E7-D2DF83642EA5}"/>
    <dgm:cxn modelId="{E69B2AC2-29F2-4FC8-9626-81D470B0219C}" type="presOf" srcId="{15017AAA-01F0-4156-AC32-A8B5772B0AB1}" destId="{2BA21036-4B8C-40C5-8FF0-121F2B2C66A9}" srcOrd="0" destOrd="0" presId="urn:microsoft.com/office/officeart/2005/8/layout/hList1"/>
    <dgm:cxn modelId="{3ECEACC3-61EC-4315-B156-F94747DB96A5}" type="presOf" srcId="{C83134BF-B898-46E8-BF4F-A85B7574998F}" destId="{636598F0-9671-4F1C-847D-66CCA666C8CE}" srcOrd="0" destOrd="0" presId="urn:microsoft.com/office/officeart/2005/8/layout/hList1"/>
    <dgm:cxn modelId="{B784FCD0-2238-43C5-969B-CA28296FCEBB}" srcId="{A7F42362-473E-47A6-B0DF-42526255F812}" destId="{15017AAA-01F0-4156-AC32-A8B5772B0AB1}" srcOrd="0" destOrd="0" parTransId="{CAC1EBAB-6309-432C-9C51-0B1BA30D0851}" sibTransId="{E833B775-2B0E-4239-AC9B-DD9536FBC027}"/>
    <dgm:cxn modelId="{88622AE6-BB22-4282-BB4F-173CE64BF0D5}" srcId="{C83134BF-B898-46E8-BF4F-A85B7574998F}" destId="{A58ECC63-A453-49BC-B801-AD1621746772}" srcOrd="2" destOrd="0" parTransId="{056E78CC-DE69-4734-A86B-0B05D22EA4C5}" sibTransId="{D3E8D555-8085-4774-A68C-E4589C24C32A}"/>
    <dgm:cxn modelId="{EAC934EA-F766-4B67-9A2E-A68B8B71818A}" srcId="{6F00E4B1-1183-4D06-A15A-F023BA95A229}" destId="{C83134BF-B898-46E8-BF4F-A85B7574998F}" srcOrd="1" destOrd="0" parTransId="{30D46085-BDAF-4ED2-B24F-9ECD4DE9F068}" sibTransId="{E4A4BD3B-4AA4-45DC-8CC5-A253B452BE66}"/>
    <dgm:cxn modelId="{F7C991EB-E53C-4D58-A336-ED23086ECB8D}" type="presOf" srcId="{F5D0E052-8C0E-4068-980E-F177C8447BCE}" destId="{2BA21036-4B8C-40C5-8FF0-121F2B2C66A9}" srcOrd="0" destOrd="3" presId="urn:microsoft.com/office/officeart/2005/8/layout/hList1"/>
    <dgm:cxn modelId="{FE00F8F3-1A23-4C22-B50A-6AB113192266}" type="presOf" srcId="{A58ECC63-A453-49BC-B801-AD1621746772}" destId="{2B6E9B78-BF9D-46EB-A786-3E066DE21680}" srcOrd="0" destOrd="2" presId="urn:microsoft.com/office/officeart/2005/8/layout/hList1"/>
    <dgm:cxn modelId="{9EC1EFD0-133E-4814-AD4C-18492D3B1DEB}" type="presParOf" srcId="{4511C1AB-2293-40DE-8DD1-60AC369FD38E}" destId="{D3D4F1D1-80C3-4971-BDA0-40560D17AA29}" srcOrd="0" destOrd="0" presId="urn:microsoft.com/office/officeart/2005/8/layout/hList1"/>
    <dgm:cxn modelId="{E9906D5E-BC5B-4C3B-93A7-C36B7DC70C6E}" type="presParOf" srcId="{D3D4F1D1-80C3-4971-BDA0-40560D17AA29}" destId="{E3927A4E-DACB-46FB-8463-79BD804CFC6B}" srcOrd="0" destOrd="0" presId="urn:microsoft.com/office/officeart/2005/8/layout/hList1"/>
    <dgm:cxn modelId="{E5B5974D-1199-4BD1-BCFE-D0FB27FA6381}" type="presParOf" srcId="{D3D4F1D1-80C3-4971-BDA0-40560D17AA29}" destId="{2BA21036-4B8C-40C5-8FF0-121F2B2C66A9}" srcOrd="1" destOrd="0" presId="urn:microsoft.com/office/officeart/2005/8/layout/hList1"/>
    <dgm:cxn modelId="{3D4AF763-445A-4715-A036-226BE208A1B1}" type="presParOf" srcId="{4511C1AB-2293-40DE-8DD1-60AC369FD38E}" destId="{F10209B2-C591-4CC0-85D8-F8B7ECFB3E30}" srcOrd="1" destOrd="0" presId="urn:microsoft.com/office/officeart/2005/8/layout/hList1"/>
    <dgm:cxn modelId="{5C7D856D-2908-4190-9930-33573D355587}" type="presParOf" srcId="{4511C1AB-2293-40DE-8DD1-60AC369FD38E}" destId="{C0A7E6F3-E21F-4E50-936C-8FA5DCB09F6D}" srcOrd="2" destOrd="0" presId="urn:microsoft.com/office/officeart/2005/8/layout/hList1"/>
    <dgm:cxn modelId="{375CC238-6FE8-4824-A218-9118073B0C8C}" type="presParOf" srcId="{C0A7E6F3-E21F-4E50-936C-8FA5DCB09F6D}" destId="{636598F0-9671-4F1C-847D-66CCA666C8CE}" srcOrd="0" destOrd="0" presId="urn:microsoft.com/office/officeart/2005/8/layout/hList1"/>
    <dgm:cxn modelId="{9A405021-79C6-4416-AF33-98B9FD3BED9B}" type="presParOf" srcId="{C0A7E6F3-E21F-4E50-936C-8FA5DCB09F6D}" destId="{2B6E9B78-BF9D-46EB-A786-3E066DE216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2B2D4-5D81-4E02-BF5F-CA5FC3672B12}">
      <dsp:nvSpPr>
        <dsp:cNvPr id="0" name=""/>
        <dsp:cNvSpPr/>
      </dsp:nvSpPr>
      <dsp:spPr>
        <a:xfrm>
          <a:off x="0" y="0"/>
          <a:ext cx="10515600" cy="1305401"/>
        </a:xfrm>
        <a:prstGeom prst="rect">
          <a:avLst/>
        </a:prstGeom>
        <a:solidFill>
          <a:srgbClr val="56933B"/>
        </a:solidFill>
        <a:ln>
          <a:solidFill>
            <a:srgbClr val="3B431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Certain tax filers cannot use the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IRS Data Retrieval Tool</a:t>
          </a:r>
        </a:p>
      </dsp:txBody>
      <dsp:txXfrm>
        <a:off x="0" y="0"/>
        <a:ext cx="10515600" cy="1305401"/>
      </dsp:txXfrm>
    </dsp:sp>
    <dsp:sp modelId="{4D5791FB-88AE-4085-BF06-6168C6E23C57}">
      <dsp:nvSpPr>
        <dsp:cNvPr id="0" name=""/>
        <dsp:cNvSpPr/>
      </dsp:nvSpPr>
      <dsp:spPr>
        <a:xfrm>
          <a:off x="1283" y="1305401"/>
          <a:ext cx="1501861" cy="2741342"/>
        </a:xfrm>
        <a:prstGeom prst="rect">
          <a:avLst/>
        </a:prstGeom>
        <a:solidFill>
          <a:srgbClr val="7CBE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Did not indicate on FAFSA a tax return was completed</a:t>
          </a:r>
        </a:p>
      </dsp:txBody>
      <dsp:txXfrm>
        <a:off x="1283" y="1305401"/>
        <a:ext cx="1501861" cy="2741342"/>
      </dsp:txXfrm>
    </dsp:sp>
    <dsp:sp modelId="{10E998BF-0381-477E-AAE8-B755529DF6D1}">
      <dsp:nvSpPr>
        <dsp:cNvPr id="0" name=""/>
        <dsp:cNvSpPr/>
      </dsp:nvSpPr>
      <dsp:spPr>
        <a:xfrm>
          <a:off x="1503145" y="1305401"/>
          <a:ext cx="1501861" cy="2741342"/>
        </a:xfrm>
        <a:prstGeom prst="rect">
          <a:avLst/>
        </a:prstGeom>
        <a:solidFill>
          <a:srgbClr val="7CBE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Marriage date is January 2022, or later</a:t>
          </a:r>
        </a:p>
      </dsp:txBody>
      <dsp:txXfrm>
        <a:off x="1503145" y="1305401"/>
        <a:ext cx="1501861" cy="2741342"/>
      </dsp:txXfrm>
    </dsp:sp>
    <dsp:sp modelId="{58829F29-8EC1-4265-A142-EAD87D1B180B}">
      <dsp:nvSpPr>
        <dsp:cNvPr id="0" name=""/>
        <dsp:cNvSpPr/>
      </dsp:nvSpPr>
      <dsp:spPr>
        <a:xfrm>
          <a:off x="3005007" y="1305401"/>
          <a:ext cx="1501861" cy="2741342"/>
        </a:xfrm>
        <a:prstGeom prst="rect">
          <a:avLst/>
        </a:prstGeom>
        <a:solidFill>
          <a:srgbClr val="7CBE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First three digits of the SSN are 666</a:t>
          </a:r>
        </a:p>
      </dsp:txBody>
      <dsp:txXfrm>
        <a:off x="3005007" y="1305401"/>
        <a:ext cx="1501861" cy="2741342"/>
      </dsp:txXfrm>
    </dsp:sp>
    <dsp:sp modelId="{82F5335F-6E72-4F66-A0C0-843B5C20B1F0}">
      <dsp:nvSpPr>
        <dsp:cNvPr id="0" name=""/>
        <dsp:cNvSpPr/>
      </dsp:nvSpPr>
      <dsp:spPr>
        <a:xfrm>
          <a:off x="4506869" y="1305401"/>
          <a:ext cx="1501861" cy="2741342"/>
        </a:xfrm>
        <a:prstGeom prst="rect">
          <a:avLst/>
        </a:prstGeom>
        <a:solidFill>
          <a:srgbClr val="7CBE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Filed a non-U.S. tax return</a:t>
          </a:r>
        </a:p>
      </dsp:txBody>
      <dsp:txXfrm>
        <a:off x="4506869" y="1305401"/>
        <a:ext cx="1501861" cy="2741342"/>
      </dsp:txXfrm>
    </dsp:sp>
    <dsp:sp modelId="{0FD0CE40-12DE-4F3E-A162-5D510837C7AF}">
      <dsp:nvSpPr>
        <dsp:cNvPr id="0" name=""/>
        <dsp:cNvSpPr/>
      </dsp:nvSpPr>
      <dsp:spPr>
        <a:xfrm>
          <a:off x="6008730" y="1305401"/>
          <a:ext cx="1501861" cy="2741342"/>
        </a:xfrm>
        <a:prstGeom prst="rect">
          <a:avLst/>
        </a:prstGeom>
        <a:solidFill>
          <a:srgbClr val="7CBE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Married and filed as head of household, or filed separate returns</a:t>
          </a:r>
        </a:p>
      </dsp:txBody>
      <dsp:txXfrm>
        <a:off x="6008730" y="1305401"/>
        <a:ext cx="1501861" cy="2741342"/>
      </dsp:txXfrm>
    </dsp:sp>
    <dsp:sp modelId="{B487B1B9-6CE1-4570-9F42-E88FB51EE26F}">
      <dsp:nvSpPr>
        <dsp:cNvPr id="0" name=""/>
        <dsp:cNvSpPr/>
      </dsp:nvSpPr>
      <dsp:spPr>
        <a:xfrm>
          <a:off x="7510592" y="1305401"/>
          <a:ext cx="1501861" cy="2741342"/>
        </a:xfrm>
        <a:prstGeom prst="rect">
          <a:avLst/>
        </a:prstGeom>
        <a:solidFill>
          <a:srgbClr val="7CBE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Neither married parent entered a valid SSN</a:t>
          </a:r>
        </a:p>
      </dsp:txBody>
      <dsp:txXfrm>
        <a:off x="7510592" y="1305401"/>
        <a:ext cx="1501861" cy="2741342"/>
      </dsp:txXfrm>
    </dsp:sp>
    <dsp:sp modelId="{B31ABA9C-E4A3-48F6-BA97-577BC1FC89D9}">
      <dsp:nvSpPr>
        <dsp:cNvPr id="0" name=""/>
        <dsp:cNvSpPr/>
      </dsp:nvSpPr>
      <dsp:spPr>
        <a:xfrm>
          <a:off x="9012454" y="1305401"/>
          <a:ext cx="1501861" cy="2741342"/>
        </a:xfrm>
        <a:prstGeom prst="rect">
          <a:avLst/>
        </a:prstGeom>
        <a:solidFill>
          <a:srgbClr val="7CBE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Arial" panose="020B0604020202020204" pitchFamily="34" charset="0"/>
              <a:cs typeface="Arial" panose="020B0604020202020204" pitchFamily="34" charset="0"/>
            </a:rPr>
            <a:t>Non-married parent or both married parents entered all zeroes for the SSN</a:t>
          </a:r>
        </a:p>
      </dsp:txBody>
      <dsp:txXfrm>
        <a:off x="9012454" y="1305401"/>
        <a:ext cx="1501861" cy="2741342"/>
      </dsp:txXfrm>
    </dsp:sp>
    <dsp:sp modelId="{87A24CA5-A769-4AD8-9829-CACB8FAAEB88}">
      <dsp:nvSpPr>
        <dsp:cNvPr id="0" name=""/>
        <dsp:cNvSpPr/>
      </dsp:nvSpPr>
      <dsp:spPr>
        <a:xfrm>
          <a:off x="0" y="4046744"/>
          <a:ext cx="10515600" cy="304593"/>
        </a:xfrm>
        <a:prstGeom prst="rect">
          <a:avLst/>
        </a:prstGeom>
        <a:solidFill>
          <a:srgbClr val="56933B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27A4E-DACB-46FB-8463-79BD804CFC6B}">
      <dsp:nvSpPr>
        <dsp:cNvPr id="0" name=""/>
        <dsp:cNvSpPr/>
      </dsp:nvSpPr>
      <dsp:spPr>
        <a:xfrm>
          <a:off x="51" y="55493"/>
          <a:ext cx="4913783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Dependent</a:t>
          </a:r>
          <a:r>
            <a:rPr lang="en-US" sz="3200" b="1" kern="1200" dirty="0"/>
            <a:t> filers</a:t>
          </a:r>
        </a:p>
      </dsp:txBody>
      <dsp:txXfrm>
        <a:off x="51" y="55493"/>
        <a:ext cx="4913783" cy="864000"/>
      </dsp:txXfrm>
    </dsp:sp>
    <dsp:sp modelId="{2BA21036-4B8C-40C5-8FF0-121F2B2C66A9}">
      <dsp:nvSpPr>
        <dsp:cNvPr id="0" name=""/>
        <dsp:cNvSpPr/>
      </dsp:nvSpPr>
      <dsp:spPr>
        <a:xfrm>
          <a:off x="51" y="919493"/>
          <a:ext cx="4913783" cy="3376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Student and parent(s)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Student’s siblings and children*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Unborn children and siblings of the student*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Other persons who live in household*</a:t>
          </a:r>
        </a:p>
      </dsp:txBody>
      <dsp:txXfrm>
        <a:off x="51" y="919493"/>
        <a:ext cx="4913783" cy="3376350"/>
      </dsp:txXfrm>
    </dsp:sp>
    <dsp:sp modelId="{636598F0-9671-4F1C-847D-66CCA666C8CE}">
      <dsp:nvSpPr>
        <dsp:cNvPr id="0" name=""/>
        <dsp:cNvSpPr/>
      </dsp:nvSpPr>
      <dsp:spPr>
        <a:xfrm>
          <a:off x="5601764" y="55493"/>
          <a:ext cx="4913783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Arial" panose="020B0604020202020204" pitchFamily="34" charset="0"/>
              <a:cs typeface="Arial" panose="020B0604020202020204" pitchFamily="34" charset="0"/>
            </a:rPr>
            <a:t>Independent filers</a:t>
          </a:r>
        </a:p>
      </dsp:txBody>
      <dsp:txXfrm>
        <a:off x="5601764" y="55493"/>
        <a:ext cx="4913783" cy="864000"/>
      </dsp:txXfrm>
    </dsp:sp>
    <dsp:sp modelId="{2B6E9B78-BF9D-46EB-A786-3E066DE21680}">
      <dsp:nvSpPr>
        <dsp:cNvPr id="0" name=""/>
        <dsp:cNvSpPr/>
      </dsp:nvSpPr>
      <dsp:spPr>
        <a:xfrm>
          <a:off x="5601764" y="919493"/>
          <a:ext cx="4913783" cy="33763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Student and spouse (if married)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Student’s children*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Unborn children of student (and spouse)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Other persons who live in household*</a:t>
          </a:r>
        </a:p>
      </dsp:txBody>
      <dsp:txXfrm>
        <a:off x="5601764" y="919493"/>
        <a:ext cx="4913783" cy="3376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F6368-4ECB-4EED-8FB9-FA9B57888574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C4CA0-FA54-4192-B817-B7F06A1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C4CA0-FA54-4192-B817-B7F06A19440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5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980E8-5E52-7446-8BEC-F49EBF231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C9577-6D92-B847-9128-9E4BBB3AE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D94D3D-0298-7A42-86E5-6E893FBA50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00094" y="-354769"/>
            <a:ext cx="2191812" cy="14612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2B564E-3203-C54B-AE66-A8374A3029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3617" y="171774"/>
            <a:ext cx="2018568" cy="408124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6B0F398-5FC8-DE43-8153-BF0616FEA53E}"/>
              </a:ext>
            </a:extLst>
          </p:cNvPr>
          <p:cNvSpPr txBox="1">
            <a:spLocks/>
          </p:cNvSpPr>
          <p:nvPr userDrawn="1"/>
        </p:nvSpPr>
        <p:spPr>
          <a:xfrm>
            <a:off x="838200" y="6482554"/>
            <a:ext cx="10515600" cy="310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i="0" kern="1200" cap="all" baseline="0" dirty="0">
                <a:solidFill>
                  <a:srgbClr val="4B9CD3"/>
                </a:solidFill>
                <a:effectLst/>
                <a:latin typeface="Montserrat" pitchFamily="2" charset="77"/>
                <a:ea typeface="+mn-ea"/>
                <a:cs typeface="+mn-cs"/>
              </a:rPr>
              <a:t>Vision: </a:t>
            </a:r>
            <a:r>
              <a:rPr lang="en-US" sz="1600" b="0" i="0" kern="1200" cap="all" baseline="0" dirty="0">
                <a:solidFill>
                  <a:srgbClr val="236192"/>
                </a:solidFill>
                <a:effectLst/>
                <a:latin typeface="Montserrat Medium" pitchFamily="2" charset="77"/>
                <a:ea typeface="+mn-ea"/>
                <a:cs typeface="+mn-cs"/>
              </a:rPr>
              <a:t>Empower Learners Everywhere Through Innovative Education</a:t>
            </a:r>
            <a:endParaRPr lang="en-US" sz="1600" cap="all" baseline="0" dirty="0">
              <a:solidFill>
                <a:srgbClr val="23619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E4008D-181B-CA41-BD69-2F7DF01F8164}"/>
              </a:ext>
            </a:extLst>
          </p:cNvPr>
          <p:cNvCxnSpPr>
            <a:cxnSpLocks/>
          </p:cNvCxnSpPr>
          <p:nvPr userDrawn="1"/>
        </p:nvCxnSpPr>
        <p:spPr>
          <a:xfrm>
            <a:off x="1763907" y="6378403"/>
            <a:ext cx="8607159" cy="0"/>
          </a:xfrm>
          <a:prstGeom prst="line">
            <a:avLst/>
          </a:prstGeom>
          <a:ln w="12700"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74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09AF-A7FC-0F4C-A588-8EB80A65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21726C-2A66-6C4A-9163-A29C3DB3DF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CEF020-21C1-5247-A789-0729F06835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00094" y="-354769"/>
            <a:ext cx="2191812" cy="146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AFA8D-139E-F34F-918F-92E63D5BA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B1214-6760-1449-A2CE-A17A58812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5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572C-0E98-6047-BE9B-6008A0635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FD7F8-3676-9E47-9CAB-0D8B3582D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D47DCB-DF92-1042-B7DB-EC2522DC4924}"/>
              </a:ext>
            </a:extLst>
          </p:cNvPr>
          <p:cNvCxnSpPr>
            <a:cxnSpLocks/>
          </p:cNvCxnSpPr>
          <p:nvPr userDrawn="1"/>
        </p:nvCxnSpPr>
        <p:spPr>
          <a:xfrm>
            <a:off x="2853559" y="6378403"/>
            <a:ext cx="6471744" cy="0"/>
          </a:xfrm>
          <a:prstGeom prst="line">
            <a:avLst/>
          </a:prstGeom>
          <a:ln w="12700"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4D4A386-9A29-9C4F-BDF0-EDC01AAB01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00094" y="-354769"/>
            <a:ext cx="2191812" cy="146121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FD65A8C-2CDB-C942-8404-FC65B4A3101F}"/>
              </a:ext>
            </a:extLst>
          </p:cNvPr>
          <p:cNvSpPr txBox="1">
            <a:spLocks/>
          </p:cNvSpPr>
          <p:nvPr userDrawn="1"/>
        </p:nvSpPr>
        <p:spPr>
          <a:xfrm>
            <a:off x="838200" y="6523848"/>
            <a:ext cx="10515600" cy="31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i="0" kern="1200" cap="all" baseline="0" dirty="0">
                <a:solidFill>
                  <a:srgbClr val="4B9CD3"/>
                </a:solidFill>
                <a:effectLst/>
                <a:latin typeface="Montserrat" pitchFamily="2" charset="77"/>
                <a:ea typeface="+mn-ea"/>
                <a:cs typeface="+mn-cs"/>
              </a:rPr>
              <a:t>Vision: </a:t>
            </a:r>
            <a:r>
              <a:rPr lang="en-US" sz="1200" b="0" i="0" kern="1200" cap="all" baseline="0" dirty="0">
                <a:solidFill>
                  <a:srgbClr val="236192"/>
                </a:solidFill>
                <a:effectLst/>
                <a:latin typeface="Montserrat Medium" pitchFamily="2" charset="77"/>
                <a:ea typeface="+mn-ea"/>
                <a:cs typeface="+mn-cs"/>
              </a:rPr>
              <a:t>Empower Learners Everywhere Through Innovative Education</a:t>
            </a:r>
            <a:endParaRPr lang="en-US" sz="1200" cap="all" baseline="0" dirty="0">
              <a:solidFill>
                <a:srgbClr val="23619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6F685A-F33F-604E-921C-69C76A2819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3617" y="171774"/>
            <a:ext cx="2018568" cy="4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3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6C0C9-CC62-D342-929E-574999AF5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3619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E66E1-D518-994F-9818-42A11FDD6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732528A-9CCF-C141-AC30-F9F008F4B150}"/>
              </a:ext>
            </a:extLst>
          </p:cNvPr>
          <p:cNvSpPr txBox="1">
            <a:spLocks/>
          </p:cNvSpPr>
          <p:nvPr userDrawn="1"/>
        </p:nvSpPr>
        <p:spPr>
          <a:xfrm>
            <a:off x="838200" y="6523848"/>
            <a:ext cx="10515600" cy="31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i="0" kern="1200" cap="all" baseline="0" dirty="0">
                <a:solidFill>
                  <a:srgbClr val="4B9CD3"/>
                </a:solidFill>
                <a:effectLst/>
                <a:latin typeface="Montserrat" pitchFamily="2" charset="77"/>
                <a:ea typeface="+mn-ea"/>
                <a:cs typeface="+mn-cs"/>
              </a:rPr>
              <a:t>Vision: </a:t>
            </a:r>
            <a:r>
              <a:rPr lang="en-US" sz="1200" b="0" i="0" kern="1200" cap="all" baseline="0" dirty="0">
                <a:solidFill>
                  <a:srgbClr val="236192"/>
                </a:solidFill>
                <a:effectLst/>
                <a:latin typeface="Montserrat Medium" pitchFamily="2" charset="77"/>
                <a:ea typeface="+mn-ea"/>
                <a:cs typeface="+mn-cs"/>
              </a:rPr>
              <a:t>Empower Learners Everywhere Through Innovative Education</a:t>
            </a:r>
            <a:endParaRPr lang="en-US" sz="1200" cap="all" baseline="0" dirty="0">
              <a:solidFill>
                <a:srgbClr val="23619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089F43-B7ED-F54C-B309-2D2E02401531}"/>
              </a:ext>
            </a:extLst>
          </p:cNvPr>
          <p:cNvCxnSpPr>
            <a:cxnSpLocks/>
          </p:cNvCxnSpPr>
          <p:nvPr userDrawn="1"/>
        </p:nvCxnSpPr>
        <p:spPr>
          <a:xfrm>
            <a:off x="2853559" y="6378403"/>
            <a:ext cx="6471744" cy="0"/>
          </a:xfrm>
          <a:prstGeom prst="line">
            <a:avLst/>
          </a:prstGeom>
          <a:ln w="12700"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54ADE02-C896-5845-9139-16F88F871A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00094" y="-354769"/>
            <a:ext cx="2191812" cy="14612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4FFF59-964B-8341-9EA3-A8ABB9D8DD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3617" y="171774"/>
            <a:ext cx="2018568" cy="4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4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43973-2CC0-9544-925D-95C3EBD1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5EFCC-2BA9-6A4D-9312-0FAB32049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3380A-DCD3-DD48-B153-76BBB3AF0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C24D8B3-2329-A24A-AF99-BAA3C38674B9}"/>
              </a:ext>
            </a:extLst>
          </p:cNvPr>
          <p:cNvSpPr txBox="1">
            <a:spLocks/>
          </p:cNvSpPr>
          <p:nvPr userDrawn="1"/>
        </p:nvSpPr>
        <p:spPr>
          <a:xfrm>
            <a:off x="838200" y="6523848"/>
            <a:ext cx="10515600" cy="31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i="0" kern="1200" cap="all" baseline="0" dirty="0">
                <a:solidFill>
                  <a:srgbClr val="4B9CD3"/>
                </a:solidFill>
                <a:effectLst/>
                <a:latin typeface="Montserrat" pitchFamily="2" charset="77"/>
                <a:ea typeface="+mn-ea"/>
                <a:cs typeface="+mn-cs"/>
              </a:rPr>
              <a:t>Vision: </a:t>
            </a:r>
            <a:r>
              <a:rPr lang="en-US" sz="1200" b="0" i="0" kern="1200" cap="all" baseline="0" dirty="0">
                <a:solidFill>
                  <a:srgbClr val="236192"/>
                </a:solidFill>
                <a:effectLst/>
                <a:latin typeface="Montserrat Medium" pitchFamily="2" charset="77"/>
                <a:ea typeface="+mn-ea"/>
                <a:cs typeface="+mn-cs"/>
              </a:rPr>
              <a:t>Empower Learners Everywhere Through Innovative Education</a:t>
            </a:r>
            <a:endParaRPr lang="en-US" sz="1200" cap="all" baseline="0" dirty="0">
              <a:solidFill>
                <a:srgbClr val="23619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91FB4D-20C4-A64D-AFEE-CE91CE7AB7C4}"/>
              </a:ext>
            </a:extLst>
          </p:cNvPr>
          <p:cNvCxnSpPr>
            <a:cxnSpLocks/>
          </p:cNvCxnSpPr>
          <p:nvPr userDrawn="1"/>
        </p:nvCxnSpPr>
        <p:spPr>
          <a:xfrm>
            <a:off x="2853559" y="6378403"/>
            <a:ext cx="6471744" cy="0"/>
          </a:xfrm>
          <a:prstGeom prst="line">
            <a:avLst/>
          </a:prstGeom>
          <a:ln w="12700"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8CE6E-CEFE-7542-85CB-5D72EC0B58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00094" y="-354769"/>
            <a:ext cx="2191812" cy="1461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30C8B1-F2B5-6343-90CA-C927B7DA05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3617" y="171774"/>
            <a:ext cx="2018568" cy="4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0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E754-AC09-C044-9B55-4FCD7A5D2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40B06-FAEE-AA4F-A8B0-798CE7869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FA93A4-7766-F542-AF82-229D03910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FE1C91-3646-B345-B1EA-C77D837A7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DFD12E-2837-9C4C-A54E-27834D8DD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DE4142D-BF3F-3A40-BC87-7A417E92F2F7}"/>
              </a:ext>
            </a:extLst>
          </p:cNvPr>
          <p:cNvSpPr txBox="1">
            <a:spLocks/>
          </p:cNvSpPr>
          <p:nvPr userDrawn="1"/>
        </p:nvSpPr>
        <p:spPr>
          <a:xfrm>
            <a:off x="838200" y="6523848"/>
            <a:ext cx="10515600" cy="31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i="0" kern="1200" cap="all" baseline="0" dirty="0">
                <a:solidFill>
                  <a:srgbClr val="4B9CD3"/>
                </a:solidFill>
                <a:effectLst/>
                <a:latin typeface="Montserrat" pitchFamily="2" charset="77"/>
                <a:ea typeface="+mn-ea"/>
                <a:cs typeface="+mn-cs"/>
              </a:rPr>
              <a:t>Vision: </a:t>
            </a:r>
            <a:r>
              <a:rPr lang="en-US" sz="1200" b="0" i="0" kern="1200" cap="all" baseline="0" dirty="0">
                <a:solidFill>
                  <a:srgbClr val="236192"/>
                </a:solidFill>
                <a:effectLst/>
                <a:latin typeface="Montserrat Medium" pitchFamily="2" charset="77"/>
                <a:ea typeface="+mn-ea"/>
                <a:cs typeface="+mn-cs"/>
              </a:rPr>
              <a:t>Empower Learners Everywhere Through Innovative Education</a:t>
            </a:r>
            <a:endParaRPr lang="en-US" sz="1200" cap="all" baseline="0" dirty="0">
              <a:solidFill>
                <a:srgbClr val="236192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28BFEC-428F-754A-B71A-FE8B74BA5711}"/>
              </a:ext>
            </a:extLst>
          </p:cNvPr>
          <p:cNvCxnSpPr>
            <a:cxnSpLocks/>
          </p:cNvCxnSpPr>
          <p:nvPr userDrawn="1"/>
        </p:nvCxnSpPr>
        <p:spPr>
          <a:xfrm>
            <a:off x="2853559" y="6378403"/>
            <a:ext cx="6471744" cy="0"/>
          </a:xfrm>
          <a:prstGeom prst="line">
            <a:avLst/>
          </a:prstGeom>
          <a:ln w="12700"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6DE136D-ECB0-0843-8177-9C9D439801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00094" y="-354769"/>
            <a:ext cx="2191812" cy="1461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7CCEB3-745A-1F44-BA62-648522CBA4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3617" y="171774"/>
            <a:ext cx="2018568" cy="4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93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9D5BC-8C6F-6F47-ABE7-C77B2E069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A3294FE-7871-D749-8233-27A798144248}"/>
              </a:ext>
            </a:extLst>
          </p:cNvPr>
          <p:cNvSpPr txBox="1">
            <a:spLocks/>
          </p:cNvSpPr>
          <p:nvPr userDrawn="1"/>
        </p:nvSpPr>
        <p:spPr>
          <a:xfrm>
            <a:off x="838200" y="6523848"/>
            <a:ext cx="10515600" cy="31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i="0" kern="1200" cap="all" baseline="0" dirty="0">
                <a:solidFill>
                  <a:srgbClr val="4B9CD3"/>
                </a:solidFill>
                <a:effectLst/>
                <a:latin typeface="Montserrat" pitchFamily="2" charset="77"/>
                <a:ea typeface="+mn-ea"/>
                <a:cs typeface="+mn-cs"/>
              </a:rPr>
              <a:t>Vision: </a:t>
            </a:r>
            <a:r>
              <a:rPr lang="en-US" sz="1200" b="0" i="0" kern="1200" cap="all" baseline="0" dirty="0">
                <a:solidFill>
                  <a:srgbClr val="236192"/>
                </a:solidFill>
                <a:effectLst/>
                <a:latin typeface="Montserrat Medium" pitchFamily="2" charset="77"/>
                <a:ea typeface="+mn-ea"/>
                <a:cs typeface="+mn-cs"/>
              </a:rPr>
              <a:t>Empower Learners Everywhere Through Innovative Education</a:t>
            </a:r>
            <a:endParaRPr lang="en-US" sz="1200" cap="all" baseline="0" dirty="0">
              <a:solidFill>
                <a:srgbClr val="236192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31E3669-B0F9-EB4F-961C-E14C688830A0}"/>
              </a:ext>
            </a:extLst>
          </p:cNvPr>
          <p:cNvCxnSpPr>
            <a:cxnSpLocks/>
          </p:cNvCxnSpPr>
          <p:nvPr userDrawn="1"/>
        </p:nvCxnSpPr>
        <p:spPr>
          <a:xfrm>
            <a:off x="2853559" y="6378403"/>
            <a:ext cx="6471744" cy="0"/>
          </a:xfrm>
          <a:prstGeom prst="line">
            <a:avLst/>
          </a:prstGeom>
          <a:ln w="12700"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027A16D-DB12-1F43-82EA-F69AE653C0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00094" y="-354769"/>
            <a:ext cx="2191812" cy="14612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7462DF-CB52-6840-A730-E2974318E7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3617" y="171774"/>
            <a:ext cx="2018568" cy="4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8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32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0EFEF-CD2D-0341-A3E8-6091FCC7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D9853-B4D8-064B-B120-E8D02D13A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B3A4B-62E7-4847-989C-A8981E6A2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68BE559-53BE-8341-B6B3-542BDF5290D5}"/>
              </a:ext>
            </a:extLst>
          </p:cNvPr>
          <p:cNvSpPr txBox="1">
            <a:spLocks/>
          </p:cNvSpPr>
          <p:nvPr userDrawn="1"/>
        </p:nvSpPr>
        <p:spPr>
          <a:xfrm>
            <a:off x="838200" y="6523848"/>
            <a:ext cx="10515600" cy="31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i="0" kern="1200" cap="all" baseline="0" dirty="0">
                <a:solidFill>
                  <a:srgbClr val="4B9CD3"/>
                </a:solidFill>
                <a:effectLst/>
                <a:latin typeface="Montserrat" pitchFamily="2" charset="77"/>
                <a:ea typeface="+mn-ea"/>
                <a:cs typeface="+mn-cs"/>
              </a:rPr>
              <a:t>Vision: </a:t>
            </a:r>
            <a:r>
              <a:rPr lang="en-US" sz="1200" b="0" i="0" kern="1200" cap="all" baseline="0" dirty="0">
                <a:solidFill>
                  <a:srgbClr val="236192"/>
                </a:solidFill>
                <a:effectLst/>
                <a:latin typeface="Montserrat Medium" pitchFamily="2" charset="77"/>
                <a:ea typeface="+mn-ea"/>
                <a:cs typeface="+mn-cs"/>
              </a:rPr>
              <a:t>Empower Learners Everywhere Through Innovative Education</a:t>
            </a:r>
            <a:endParaRPr lang="en-US" sz="1200" cap="all" baseline="0" dirty="0">
              <a:solidFill>
                <a:srgbClr val="23619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4543C2-AC80-494C-AC66-0DC3185FEB8D}"/>
              </a:ext>
            </a:extLst>
          </p:cNvPr>
          <p:cNvCxnSpPr>
            <a:cxnSpLocks/>
          </p:cNvCxnSpPr>
          <p:nvPr userDrawn="1"/>
        </p:nvCxnSpPr>
        <p:spPr>
          <a:xfrm>
            <a:off x="2853559" y="6378403"/>
            <a:ext cx="6471744" cy="0"/>
          </a:xfrm>
          <a:prstGeom prst="line">
            <a:avLst/>
          </a:prstGeom>
          <a:ln w="12700"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FF058D1-C02B-E142-9748-8061559A8E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00094" y="-354769"/>
            <a:ext cx="2191812" cy="1461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6041F3-A0D3-0843-B1AF-0EC8CA320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3617" y="171774"/>
            <a:ext cx="2018568" cy="4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1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452FD-5C20-EE43-9568-E8171075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B11630-1346-D541-B50A-5AD5C5CEC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252DD-5942-1B40-9F49-F04E9DEE3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0224A30-CAEB-1449-8FBB-4BCC1F380C94}"/>
              </a:ext>
            </a:extLst>
          </p:cNvPr>
          <p:cNvSpPr txBox="1">
            <a:spLocks/>
          </p:cNvSpPr>
          <p:nvPr userDrawn="1"/>
        </p:nvSpPr>
        <p:spPr>
          <a:xfrm>
            <a:off x="838200" y="6523848"/>
            <a:ext cx="10515600" cy="31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i="0" kern="1200" cap="all" baseline="0" dirty="0">
                <a:solidFill>
                  <a:srgbClr val="4B9CD3"/>
                </a:solidFill>
                <a:effectLst/>
                <a:latin typeface="Montserrat" pitchFamily="2" charset="77"/>
                <a:ea typeface="+mn-ea"/>
                <a:cs typeface="+mn-cs"/>
              </a:rPr>
              <a:t>Vision: </a:t>
            </a:r>
            <a:r>
              <a:rPr lang="en-US" sz="1200" b="0" i="0" kern="1200" cap="all" baseline="0" dirty="0">
                <a:solidFill>
                  <a:srgbClr val="236192"/>
                </a:solidFill>
                <a:effectLst/>
                <a:latin typeface="Montserrat Medium" pitchFamily="2" charset="77"/>
                <a:ea typeface="+mn-ea"/>
                <a:cs typeface="+mn-cs"/>
              </a:rPr>
              <a:t>Empower Learners Everywhere Through Innovative Education</a:t>
            </a:r>
            <a:endParaRPr lang="en-US" sz="1200" cap="all" baseline="0" dirty="0">
              <a:solidFill>
                <a:srgbClr val="236192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F9F48D-5BCD-494F-92B0-F18153EE16BD}"/>
              </a:ext>
            </a:extLst>
          </p:cNvPr>
          <p:cNvCxnSpPr>
            <a:cxnSpLocks/>
          </p:cNvCxnSpPr>
          <p:nvPr userDrawn="1"/>
        </p:nvCxnSpPr>
        <p:spPr>
          <a:xfrm>
            <a:off x="2853559" y="6378403"/>
            <a:ext cx="6471744" cy="0"/>
          </a:xfrm>
          <a:prstGeom prst="line">
            <a:avLst/>
          </a:prstGeom>
          <a:ln w="12700"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E73E722-3F4D-F24E-AE91-221FAA44E7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00094" y="-354769"/>
            <a:ext cx="2191812" cy="14612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A0D333-EC3D-9745-9905-E40663060E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83617" y="171774"/>
            <a:ext cx="2018568" cy="40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1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567EC7-2381-6143-8BED-DEA09218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6A492-C39D-8A40-BC83-A0E735CDF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716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23619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tudentaid.gov/fsa-id/create-account/launch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3AEA-F905-F442-AE54-395CAD7AED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9547" y="892995"/>
            <a:ext cx="9144000" cy="185020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36192"/>
                </a:solidFill>
              </a:rPr>
              <a:t>What You Need to Know About Financial Aid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2773A-6620-AE4E-941D-BF0DF8608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9744" y="3419595"/>
            <a:ext cx="9144000" cy="1029685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236192"/>
                </a:solidFill>
              </a:rPr>
              <a:t>Nanci Regehr</a:t>
            </a:r>
          </a:p>
          <a:p>
            <a:r>
              <a:rPr lang="en-US" sz="2000" dirty="0">
                <a:solidFill>
                  <a:srgbClr val="236192"/>
                </a:solidFill>
              </a:rPr>
              <a:t>Financial Aid Director, Rio Salado College</a:t>
            </a:r>
          </a:p>
          <a:p>
            <a:r>
              <a:rPr lang="en-US" sz="2000" dirty="0">
                <a:solidFill>
                  <a:srgbClr val="236192"/>
                </a:solidFill>
              </a:rPr>
              <a:t>nanci.regehr@riosalado.edu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44DD0-E6A6-DA42-93FC-6B91671B528D}"/>
              </a:ext>
            </a:extLst>
          </p:cNvPr>
          <p:cNvSpPr txBox="1"/>
          <p:nvPr/>
        </p:nvSpPr>
        <p:spPr>
          <a:xfrm>
            <a:off x="1324303" y="5626451"/>
            <a:ext cx="951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0" cap="all" spc="300" dirty="0">
                <a:solidFill>
                  <a:srgbClr val="236192"/>
                </a:solidFill>
                <a:latin typeface="Montserrat" pitchFamily="2" charset="77"/>
              </a:rPr>
              <a:t>We place </a:t>
            </a:r>
            <a:r>
              <a:rPr lang="en-US" sz="1600" b="1" kern="0" cap="all" spc="300" dirty="0">
                <a:solidFill>
                  <a:srgbClr val="236192"/>
                </a:solidFill>
                <a:latin typeface="Montserrat" pitchFamily="2" charset="77"/>
              </a:rPr>
              <a:t>you</a:t>
            </a:r>
            <a:r>
              <a:rPr lang="en-US" sz="1600" kern="0" cap="all" spc="300" dirty="0">
                <a:solidFill>
                  <a:srgbClr val="236192"/>
                </a:solidFill>
                <a:latin typeface="Montserrat" pitchFamily="2" charset="77"/>
              </a:rPr>
              <a:t> at the heart of what we do.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C696A-9E98-AD45-909F-1D464835AF51}"/>
              </a:ext>
            </a:extLst>
          </p:cNvPr>
          <p:cNvSpPr txBox="1"/>
          <p:nvPr/>
        </p:nvSpPr>
        <p:spPr>
          <a:xfrm>
            <a:off x="1584435" y="5941145"/>
            <a:ext cx="9112468" cy="309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80"/>
              </a:lnSpc>
            </a:pPr>
            <a:r>
              <a:rPr lang="en-US" sz="1200" b="1" kern="0" cap="all" spc="100" dirty="0">
                <a:solidFill>
                  <a:srgbClr val="4B9CD3"/>
                </a:solidFill>
                <a:latin typeface="Montserrat" pitchFamily="2" charset="77"/>
              </a:rPr>
              <a:t>mindfulness • empathy • happiness • resilience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FA8CA8-DD54-6249-BD7D-17FC69225662}"/>
              </a:ext>
            </a:extLst>
          </p:cNvPr>
          <p:cNvCxnSpPr>
            <a:cxnSpLocks/>
          </p:cNvCxnSpPr>
          <p:nvPr/>
        </p:nvCxnSpPr>
        <p:spPr>
          <a:xfrm>
            <a:off x="9440883" y="5796922"/>
            <a:ext cx="2731324" cy="0"/>
          </a:xfrm>
          <a:prstGeom prst="line">
            <a:avLst/>
          </a:prstGeom>
          <a:ln w="34925"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B56736-F26A-7D4E-B309-C2A781B33EE1}"/>
              </a:ext>
            </a:extLst>
          </p:cNvPr>
          <p:cNvCxnSpPr>
            <a:cxnSpLocks/>
          </p:cNvCxnSpPr>
          <p:nvPr/>
        </p:nvCxnSpPr>
        <p:spPr>
          <a:xfrm>
            <a:off x="0" y="5796922"/>
            <a:ext cx="2731324" cy="0"/>
          </a:xfrm>
          <a:prstGeom prst="line">
            <a:avLst/>
          </a:prstGeom>
          <a:ln w="34925">
            <a:solidFill>
              <a:srgbClr val="4B9C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444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6743-1A0D-4112-8141-2ED786208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– Self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72274-1B7D-4DB5-806E-D8AF95538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en-US" sz="3200" dirty="0">
                <a:latin typeface="Arial" panose="020B0604020202020204" pitchFamily="34" charset="0"/>
              </a:rPr>
              <a:t>Money students and parents borrow to help pay college expenses </a:t>
            </a:r>
          </a:p>
          <a:p>
            <a:pPr eaLnBrk="1" hangingPunct="1">
              <a:lnSpc>
                <a:spcPct val="150000"/>
              </a:lnSpc>
              <a:spcAft>
                <a:spcPct val="30000"/>
              </a:spcAft>
              <a:defRPr/>
            </a:pPr>
            <a:r>
              <a:rPr lang="en-US" altLang="en-US" sz="3200" dirty="0">
                <a:latin typeface="Arial" panose="020B0604020202020204" pitchFamily="34" charset="0"/>
              </a:rPr>
              <a:t>Repayment begins 6 months after education is finished</a:t>
            </a:r>
          </a:p>
          <a:p>
            <a:pPr eaLnBrk="1" hangingPunct="1">
              <a:lnSpc>
                <a:spcPct val="150000"/>
              </a:lnSpc>
              <a:spcAft>
                <a:spcPct val="30000"/>
              </a:spcAft>
              <a:defRPr/>
            </a:pPr>
            <a:r>
              <a:rPr lang="en-US" altLang="en-US" sz="3200" dirty="0">
                <a:latin typeface="Arial" panose="020B0604020202020204" pitchFamily="34" charset="0"/>
              </a:rPr>
              <a:t>Federal Direct Subsidized, Unsubsidized, and PLUS</a:t>
            </a:r>
          </a:p>
          <a:p>
            <a:pPr eaLnBrk="1" hangingPunct="1">
              <a:lnSpc>
                <a:spcPct val="150000"/>
              </a:lnSpc>
              <a:spcAft>
                <a:spcPct val="30000"/>
              </a:spcAft>
              <a:defRPr/>
            </a:pPr>
            <a:r>
              <a:rPr lang="en-US" altLang="en-US" sz="3200" dirty="0">
                <a:latin typeface="Arial" panose="020B0604020202020204" pitchFamily="34" charset="0"/>
              </a:rPr>
              <a:t>Private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83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0185C-1D0F-48F7-90B3-BF4C08197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Loans – Self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076B9-FD68-4381-AD77-F3FE0C15C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dirty="0">
                <a:latin typeface="Arial" panose="020B0604020202020204" pitchFamily="34" charset="0"/>
              </a:rPr>
              <a:t>Only borrow what is really needed. The loan will be dually and equally disbursed during your enrollment period. </a:t>
            </a:r>
          </a:p>
          <a:p>
            <a:pPr eaLnBrk="1" hangingPunct="1">
              <a:lnSpc>
                <a:spcPct val="150000"/>
              </a:lnSpc>
              <a:spcAft>
                <a:spcPts val="600"/>
              </a:spcAft>
            </a:pPr>
            <a:r>
              <a:rPr lang="en-US" altLang="en-US" sz="3200" dirty="0">
                <a:latin typeface="Arial" panose="020B0604020202020204" pitchFamily="34" charset="0"/>
              </a:rPr>
              <a:t>Look at loans as an investment in your future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Arial" panose="020B0604020202020204" pitchFamily="34" charset="0"/>
              </a:rPr>
              <a:t>Keep in mind there are aggregate loan limits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29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82572-CF25-40E2-A1B1-EDFED403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517"/>
            <a:ext cx="10515600" cy="1094559"/>
          </a:xfrm>
        </p:spPr>
        <p:txBody>
          <a:bodyPr/>
          <a:lstStyle/>
          <a:p>
            <a:r>
              <a:rPr lang="en-US" dirty="0"/>
              <a:t>Loan Limits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DA8AC5-3903-442D-84F9-48AB21D916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134415"/>
              </p:ext>
            </p:extLst>
          </p:nvPr>
        </p:nvGraphicFramePr>
        <p:xfrm>
          <a:off x="838200" y="1878245"/>
          <a:ext cx="10515600" cy="39471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6123605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56135701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1355333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b="1" dirty="0">
                          <a:effectLst/>
                        </a:rPr>
                        <a:t>Year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b="1" dirty="0">
                          <a:effectLst/>
                        </a:rPr>
                        <a:t>Dependent Undergraduate Student</a:t>
                      </a:r>
                      <a:r>
                        <a:rPr lang="en-US" dirty="0">
                          <a:effectLst/>
                        </a:rPr>
                        <a:t> (except students whose parents are unable to obtain PLUS Loans)</a:t>
                      </a:r>
                    </a:p>
                  </a:txBody>
                  <a:tcPr marL="47625" marR="47625" marT="47625" marB="4762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b="1" dirty="0">
                          <a:effectLst/>
                        </a:rPr>
                        <a:t>Independent Undergraduate Student</a:t>
                      </a:r>
                      <a:r>
                        <a:rPr lang="en-US" dirty="0">
                          <a:effectLst/>
                        </a:rPr>
                        <a:t> (and dependent students whose parents are unable to obtain PLUS Loans)</a:t>
                      </a:r>
                    </a:p>
                  </a:txBody>
                  <a:tcPr marL="47625" marR="47625" marT="47625" marB="47625" anchor="b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5178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First Year: 0-29 credits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$5,500—no more than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$3,500 of this amount may be in subsidized loans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$9,500—no more than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$3,500 of this amount may be in subsidized loans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769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Second Year: 30+ credits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$6,500—no more than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$4,500 of this amount may be in subsidized loans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$10,500—no more than</a:t>
                      </a:r>
                      <a:br>
                        <a:rPr lang="en-US" dirty="0">
                          <a:effectLst/>
                        </a:rPr>
                      </a:br>
                      <a:r>
                        <a:rPr lang="en-US" dirty="0">
                          <a:effectLst/>
                        </a:rPr>
                        <a:t>$4,500 of this amount may be in subsidized loans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9963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1" dirty="0">
                          <a:effectLst/>
                        </a:rPr>
                        <a:t>Maximum total debt from Federal Direct Loans</a:t>
                      </a:r>
                      <a:r>
                        <a:rPr lang="en-US" dirty="0">
                          <a:effectLst/>
                        </a:rPr>
                        <a:t> (Aggregate Loan Limits)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$31,000—no more than $23,000 of this amount may be in subsidized loans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$57,500—no more than $23,000 of this amount may be in subsidized loans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820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710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3149F-B9C5-4BDD-B994-9A8B1BCB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Work Study – Self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228CA-7C0C-43D8-A6B2-3F6397CD4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Job on Campus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Payment is a Paycheck for Work Performed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America Reads/America Counts</a:t>
            </a:r>
          </a:p>
          <a:p>
            <a:pPr marL="0" indent="0">
              <a:buNone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Not Reported on the FAFSA when that year's income is reportable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2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DB0A-7EB1-4EC8-8ACE-D1BE7ACD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547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Free Application for Federal Student</a:t>
            </a:r>
            <a:br>
              <a:rPr lang="en-US" dirty="0"/>
            </a:br>
            <a:r>
              <a:rPr lang="en-US" dirty="0"/>
              <a:t>(FAFSA)</a:t>
            </a:r>
          </a:p>
        </p:txBody>
      </p:sp>
    </p:spTree>
    <p:extLst>
      <p:ext uri="{BB962C8B-B14F-4D97-AF65-F5344CB8AC3E}">
        <p14:creationId xmlns:p14="http://schemas.microsoft.com/office/powerpoint/2010/main" val="182828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F090A-01F5-4CBF-A995-842B9B121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C5ABB-ADAF-4034-8144-F96CE1FC9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240"/>
            <a:ext cx="10515600" cy="481528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Collects demographic and financial information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Information used to calculate the expected family contribution (EFC)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use EFC to offer financial aid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filed at any time during an academic year, but no earlier than October 1st prior to the academic year for which the student requests aid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2023-24 academic year, the FAFSA may be filed beginning October 1, 2022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Colleges may set FAFSA priority dates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399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32FE8-FA07-45DB-A4F6-F5AD9A118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Complete the FAFSA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0B2025-08F4-46E6-BF29-61C6E8131F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561" y="1825625"/>
            <a:ext cx="75028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66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9806-F9D4-4AB3-A595-982CC026D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FAFSA on the Web (FOTW)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AF14B98-1C69-496A-B8EE-5CADA03C0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645" y="1482725"/>
            <a:ext cx="9003064" cy="4351338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00471D-DF5D-45F5-A07F-A8D296811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202" y="5935540"/>
            <a:ext cx="721995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17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3FF34-1325-4493-AC2E-3C0DF029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Using FOTW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E8D79-EDD0-4367-B979-F6002C831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350"/>
            <a:ext cx="10515600" cy="476761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Built-in edits to prevent costly errors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Skip-logic allows student and/or parent to skip unnecessary questions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Option to use Internal Revenue Service (IRS) Data Retrieval Tool to import tax data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timely submission of original application and any necessary corrections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detailed instructions and “help” for common questions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Ability to check application status online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Simplified application process in 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65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5950-E00D-4B03-9425-ED521A936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51483"/>
          </a:xfrm>
        </p:spPr>
        <p:txBody>
          <a:bodyPr/>
          <a:lstStyle/>
          <a:p>
            <a:r>
              <a:rPr lang="en-US" dirty="0"/>
              <a:t>FSA ID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2436B-5CFC-4677-8372-DE9C5B183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1518442"/>
            <a:ext cx="3932237" cy="45635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•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 and parent must each have FSA 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•Parent without SSN cannot obtain FSA ID. Must print, sign, and mail paper signature page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•Only the owner should create an FSA ID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Apply at: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hlinkClick r:id="rId2"/>
              </a:rPr>
              <a:t>https://studentaid.gov/fsa-id/create-account/launch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44EA87-2D95-4C8C-A68D-C01E9FACA5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60873" y="987425"/>
            <a:ext cx="381683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0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C5F38-051C-7C4F-904E-745B16B4A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36192"/>
                </a:solidFill>
              </a:rPr>
              <a:t>Topics We Will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A6281-B210-1840-8721-6AEF88DE6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What is financial aid?</a:t>
            </a:r>
          </a:p>
          <a:p>
            <a:r>
              <a:rPr lang="en-US" sz="3200" dirty="0"/>
              <a:t>Cost of attendance (COA)</a:t>
            </a:r>
          </a:p>
          <a:p>
            <a:r>
              <a:rPr lang="en-US" sz="3200" dirty="0">
                <a:solidFill>
                  <a:schemeClr val="tx1"/>
                </a:solidFill>
              </a:rPr>
              <a:t>Expected family contribution</a:t>
            </a:r>
          </a:p>
          <a:p>
            <a:r>
              <a:rPr lang="en-US" sz="3200" dirty="0"/>
              <a:t>Financial need</a:t>
            </a:r>
          </a:p>
          <a:p>
            <a:r>
              <a:rPr lang="en-US" sz="3200" dirty="0"/>
              <a:t>Types and sources of financial aid</a:t>
            </a:r>
          </a:p>
          <a:p>
            <a:r>
              <a:rPr lang="en-US" sz="3200" dirty="0">
                <a:solidFill>
                  <a:schemeClr val="tx1"/>
                </a:solidFill>
              </a:rPr>
              <a:t>Free Application for Federal Student Aid (FAFSA)</a:t>
            </a:r>
          </a:p>
          <a:p>
            <a:r>
              <a:rPr lang="en-US" sz="3200" dirty="0"/>
              <a:t>Special circumstances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4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29582-B24A-4294-B72D-7FD69D73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Data Retrieval Tool (DRT)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63D39-15DF-47B6-9723-7DA9F3FC5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Allows for certain tax return information to be transferred from the IRS database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Participation is voluntary and student chooses whether to transfer data to FOTW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IRS will authenticate taxpayer’s identity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tax record is found, IRS transfers information to populate the FAFSA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Reduces documents requested by financial aid office</a:t>
            </a:r>
          </a:p>
        </p:txBody>
      </p:sp>
    </p:spTree>
    <p:extLst>
      <p:ext uri="{BB962C8B-B14F-4D97-AF65-F5344CB8AC3E}">
        <p14:creationId xmlns:p14="http://schemas.microsoft.com/office/powerpoint/2010/main" val="3922679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A29D-9D9B-4656-B3A1-761AD4247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Data Retrieval Tool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0D8A062-4DD5-403A-8BC2-902D2AAABF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6667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4874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AEC71-2384-4EC6-B857-5F75B2FB5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Included in Household Size?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075F4B-A0AC-40F9-BE1F-466BF7265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581673"/>
              </p:ext>
            </p:extLst>
          </p:nvPr>
        </p:nvGraphicFramePr>
        <p:xfrm>
          <a:off x="838200" y="139778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9A5EC9-16AB-427B-B2E1-B295A18DAB69}"/>
              </a:ext>
            </a:extLst>
          </p:cNvPr>
          <p:cNvSpPr txBox="1"/>
          <p:nvPr/>
        </p:nvSpPr>
        <p:spPr>
          <a:xfrm>
            <a:off x="2032233" y="5837019"/>
            <a:ext cx="8252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* Included only if receiving more than half support between 7/1/23 to 6/30/24.</a:t>
            </a:r>
          </a:p>
        </p:txBody>
      </p:sp>
    </p:spTree>
    <p:extLst>
      <p:ext uri="{BB962C8B-B14F-4D97-AF65-F5344CB8AC3E}">
        <p14:creationId xmlns:p14="http://schemas.microsoft.com/office/powerpoint/2010/main" val="429549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49BA7-066C-4F5D-A7C5-00141F28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Circumstances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0C605-293C-4908-99ED-730F169FB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Conditions exist that cannot be documented with the FAFSA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Send written explanation and documentation to your college’s financial aid office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College will review and request additional information if necessary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Decisions are final and cannot be appealed to U.S. Department of Education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808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7A1D-D6E6-49F6-A075-5E78AA101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607429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2432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4215-63DF-C146-A3BB-210DBC14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36192"/>
                </a:solidFill>
              </a:rPr>
              <a:t>What is Financial Aid?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007A6A-27CE-4B5C-B24A-8E21DE731C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81035" y="365125"/>
            <a:ext cx="3432345" cy="3432345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FFBC02C-2163-4200-8AC3-3080F63B1D08}"/>
              </a:ext>
            </a:extLst>
          </p:cNvPr>
          <p:cNvSpPr txBox="1">
            <a:spLocks noGrp="1" noChangeArrowheads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3200" dirty="0">
                <a:latin typeface="+mn-lt"/>
              </a:rPr>
              <a:t>Financial aid consists of funds provided to students and families to help pay for postsecondary educational expenses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Scholarships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Grants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Federal Work Study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Student Loans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Parent Loans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latin typeface="+mn-lt"/>
              </a:rPr>
              <a:t>Veterans Educational Benefits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+mn-lt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D48347-2F66-4257-A9C5-57D3A2637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371" y="3861838"/>
            <a:ext cx="2188654" cy="21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85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DDDF-99C8-4157-BD5C-87DAFC4D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Cost of Attendance (COA)?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4F8555-C109-4BF5-8E0F-74D8EF13E9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0008" y="1591408"/>
            <a:ext cx="7877907" cy="4695092"/>
          </a:xfrm>
        </p:spPr>
      </p:pic>
    </p:spTree>
    <p:extLst>
      <p:ext uri="{BB962C8B-B14F-4D97-AF65-F5344CB8AC3E}">
        <p14:creationId xmlns:p14="http://schemas.microsoft.com/office/powerpoint/2010/main" val="2688908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3477-835D-4858-A2FE-0D7481328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Expected Family Contribution (EFC)?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305492-8E7E-4DBD-917B-6E524771C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340" y="1717063"/>
            <a:ext cx="3603048" cy="43407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26FA7A-5A1C-46CA-8D6A-99BD482ED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996" y="2472757"/>
            <a:ext cx="475529" cy="2475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DDB0FC-A381-4856-836E-FBCED3215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923" y="1690688"/>
            <a:ext cx="3286029" cy="1914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76A252-34CC-4662-8CFB-7307A71189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7923" y="4143481"/>
            <a:ext cx="3286029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99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0718-4D9A-491A-90DD-C7CCCFC97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Financial Need?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C3CBAF-9437-4560-BA95-4EE7550F3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015" y="1987062"/>
            <a:ext cx="8502161" cy="3692769"/>
          </a:xfrm>
        </p:spPr>
      </p:pic>
    </p:spTree>
    <p:extLst>
      <p:ext uri="{BB962C8B-B14F-4D97-AF65-F5344CB8AC3E}">
        <p14:creationId xmlns:p14="http://schemas.microsoft.com/office/powerpoint/2010/main" val="212981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01A7-51A5-4175-B1B0-6FF7D8251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32" y="180803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Types of Financial Assistance</a:t>
            </a:r>
          </a:p>
        </p:txBody>
      </p:sp>
    </p:spTree>
    <p:extLst>
      <p:ext uri="{BB962C8B-B14F-4D97-AF65-F5344CB8AC3E}">
        <p14:creationId xmlns:p14="http://schemas.microsoft.com/office/powerpoint/2010/main" val="1475425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BF7BD-E5B3-420F-876D-D89478EB6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 – Gift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BCAEC-BF21-4079-AAC3-CE30885AB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Money that does not have to be paid back</a:t>
            </a:r>
          </a:p>
          <a:p>
            <a:pPr marL="347663" indent="-347663" eaLnBrk="1" hangingPunct="1">
              <a:spcBef>
                <a:spcPts val="0"/>
              </a:spcBef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Awarded based on merit, skill, or unique characteristic</a:t>
            </a:r>
          </a:p>
          <a:p>
            <a:pPr marL="347663" indent="-347663" eaLnBrk="1" hangingPunct="1">
              <a:spcBef>
                <a:spcPts val="0"/>
              </a:spcBef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en-US" altLang="en-US" sz="32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Where do I look?</a:t>
            </a:r>
            <a:endParaRPr lang="en-US" altLang="en-US" sz="3200" b="1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Financial Aid/Scholarship Website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Career Center Website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World Wide Web</a:t>
            </a:r>
            <a:endParaRPr lang="en-US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Parents employment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Fastweb.com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9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350D9-238E-4977-9D15-D8CD0AB5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– Gift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B590C-FB45-471A-81D6-ABAF14151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Criteria is Predominantly Need Based</a:t>
            </a:r>
          </a:p>
          <a:p>
            <a:pPr>
              <a:defRPr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3200" dirty="0">
                <a:latin typeface="Arial" charset="0"/>
              </a:rPr>
              <a:t>Various Types </a:t>
            </a:r>
          </a:p>
          <a:p>
            <a:pPr eaLnBrk="1" hangingPunct="1">
              <a:lnSpc>
                <a:spcPct val="70000"/>
              </a:lnSpc>
              <a:buClr>
                <a:schemeClr val="folHlink"/>
              </a:buClr>
              <a:buFont typeface="Wingdings 2" panose="05020102010507070707" pitchFamily="18" charset="2"/>
              <a:buChar char=""/>
              <a:defRPr/>
            </a:pPr>
            <a:endParaRPr lang="en-US" sz="2400" dirty="0">
              <a:latin typeface="Arial" charset="0"/>
            </a:endParaRPr>
          </a:p>
          <a:p>
            <a:pPr marL="393700" lvl="1" indent="0" eaLnBrk="1" hangingPunct="1">
              <a:lnSpc>
                <a:spcPct val="70000"/>
              </a:lnSpc>
              <a:buClr>
                <a:schemeClr val="folHlink"/>
              </a:buClr>
              <a:buFont typeface="Wingdings 2" panose="05020102010507070707" pitchFamily="18" charset="2"/>
              <a:buNone/>
              <a:defRPr/>
            </a:pPr>
            <a:r>
              <a:rPr lang="en-US" sz="2800" dirty="0">
                <a:latin typeface="Arial" charset="0"/>
              </a:rPr>
              <a:t>-Pell Grant (Max Pell Grant $6,895/year for 2022-23)</a:t>
            </a:r>
          </a:p>
          <a:p>
            <a:pPr lvl="1" eaLnBrk="1" hangingPunct="1">
              <a:lnSpc>
                <a:spcPct val="70000"/>
              </a:lnSpc>
              <a:buClr>
                <a:schemeClr val="folHlink"/>
              </a:buClr>
              <a:buFont typeface="Wingdings 2" panose="05020102010507070707" pitchFamily="18" charset="2"/>
              <a:buChar char=""/>
              <a:defRPr/>
            </a:pPr>
            <a:endParaRPr lang="en-US" sz="2800" dirty="0">
              <a:latin typeface="Arial" charset="0"/>
            </a:endParaRPr>
          </a:p>
          <a:p>
            <a:pPr marL="393700" lvl="1" indent="0" eaLnBrk="1" hangingPunct="1">
              <a:lnSpc>
                <a:spcPct val="70000"/>
              </a:lnSpc>
              <a:buClr>
                <a:schemeClr val="folHlink"/>
              </a:buClr>
              <a:buFont typeface="Wingdings 2" panose="05020102010507070707" pitchFamily="18" charset="2"/>
              <a:buNone/>
              <a:defRPr/>
            </a:pPr>
            <a:r>
              <a:rPr lang="en-US" sz="2800" dirty="0">
                <a:latin typeface="Arial" charset="0"/>
              </a:rPr>
              <a:t>-Institutional and Other Federal Grants</a:t>
            </a:r>
          </a:p>
          <a:p>
            <a:pPr lvl="1" eaLnBrk="1" hangingPunct="1">
              <a:lnSpc>
                <a:spcPct val="70000"/>
              </a:lnSpc>
              <a:buFontTx/>
              <a:buNone/>
              <a:defRPr/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76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B2A7C13EC935468A74961C5189585A" ma:contentTypeVersion="2" ma:contentTypeDescription="Create a new document." ma:contentTypeScope="" ma:versionID="d2589490b8cf41121cccae3780cdfeef">
  <xsd:schema xmlns:xsd="http://www.w3.org/2001/XMLSchema" xmlns:xs="http://www.w3.org/2001/XMLSchema" xmlns:p="http://schemas.microsoft.com/office/2006/metadata/properties" xmlns:ns2="037a4da8-0c14-402d-8a17-7cb31370796b" targetNamespace="http://schemas.microsoft.com/office/2006/metadata/properties" ma:root="true" ma:fieldsID="e3987e2abdaaba2526628fb828ce3640" ns2:_="">
    <xsd:import namespace="037a4da8-0c14-402d-8a17-7cb31370796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a4da8-0c14-402d-8a17-7cb31370796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37a4da8-0c14-402d-8a17-7cb31370796b">MNQQK3WED2Z4-1979369051-6</_dlc_DocId>
    <_dlc_DocIdUrl xmlns="037a4da8-0c14-402d-8a17-7cb31370796b">
      <Url>https://ep.riosalado.edu/dept/ia/_layouts/15/DocIdRedir.aspx?ID=MNQQK3WED2Z4-1979369051-6</Url>
      <Description>MNQQK3WED2Z4-1979369051-6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631A3A-6D09-4C34-A9FE-62AC308D348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88215E6-BD42-476A-8138-B463C9B43F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7a4da8-0c14-402d-8a17-7cb3137079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41F84F-FD5D-4FAB-B8C9-1CB6F93498C6}">
  <ds:schemaRefs>
    <ds:schemaRef ds:uri="037a4da8-0c14-402d-8a17-7cb31370796b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</ds:schemaRefs>
</ds:datastoreItem>
</file>

<file path=customXml/itemProps4.xml><?xml version="1.0" encoding="utf-8"?>
<ds:datastoreItem xmlns:ds="http://schemas.openxmlformats.org/officeDocument/2006/customXml" ds:itemID="{F3C193EC-24A2-43F1-881D-7DD19E50D0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4803</TotalTime>
  <Words>954</Words>
  <Application>Microsoft Office PowerPoint</Application>
  <PresentationFormat>Widescreen</PresentationFormat>
  <Paragraphs>137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Montserrat</vt:lpstr>
      <vt:lpstr>Montserrat Medium</vt:lpstr>
      <vt:lpstr>Open Sans</vt:lpstr>
      <vt:lpstr>Wingdings</vt:lpstr>
      <vt:lpstr>Wingdings 2</vt:lpstr>
      <vt:lpstr>Office Theme</vt:lpstr>
      <vt:lpstr>What You Need to Know About Financial Aid</vt:lpstr>
      <vt:lpstr>Topics We Will Discuss</vt:lpstr>
      <vt:lpstr>What is Financial Aid?</vt:lpstr>
      <vt:lpstr>What is Cost of Attendance (COA)?</vt:lpstr>
      <vt:lpstr>What is Expected Family Contribution (EFC)?</vt:lpstr>
      <vt:lpstr>What is Financial Need?</vt:lpstr>
      <vt:lpstr>Types of Financial Assistance</vt:lpstr>
      <vt:lpstr>Scholarships – Gift Aid</vt:lpstr>
      <vt:lpstr>Grants – Gift Aid</vt:lpstr>
      <vt:lpstr>Loans – Self Help</vt:lpstr>
      <vt:lpstr>Loans – Self Help</vt:lpstr>
      <vt:lpstr>Loan Limits</vt:lpstr>
      <vt:lpstr>Federal Work Study – Self Help</vt:lpstr>
      <vt:lpstr>Free Application for Federal Student (FAFSA)</vt:lpstr>
      <vt:lpstr>FAFSA</vt:lpstr>
      <vt:lpstr>Ways to Complete the FAFSA</vt:lpstr>
      <vt:lpstr>FAFSA on the Web (FOTW)</vt:lpstr>
      <vt:lpstr>Benefits of Using FOTW</vt:lpstr>
      <vt:lpstr>FSA ID</vt:lpstr>
      <vt:lpstr>IRS Data Retrieval Tool (DRT)</vt:lpstr>
      <vt:lpstr>IRS Data Retrieval Tool</vt:lpstr>
      <vt:lpstr>Who Is Included in Household Size?</vt:lpstr>
      <vt:lpstr>Special Circumstances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Nanci Regehr</cp:lastModifiedBy>
  <cp:revision>41</cp:revision>
  <cp:lastPrinted>2022-10-21T16:17:50Z</cp:lastPrinted>
  <dcterms:created xsi:type="dcterms:W3CDTF">2020-12-18T18:25:34Z</dcterms:created>
  <dcterms:modified xsi:type="dcterms:W3CDTF">2022-10-25T15:12:05Z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0x01010074B2A7C13EC935468A74961C5189585A</vt:lpwstr>
  </property>
  <property fmtid="{D5CDD505-2E9C-101B-9397-08002B2CF9AE}" pid="3" name="_dlc_DocIdItemGuid">
    <vt:lpwstr>6fabcdf1-89b0-4353-ae6b-5ffdf0b3d72d</vt:lpwstr>
  </property>
</Properties>
</file>