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73" r:id="rId8"/>
    <p:sldId id="264" r:id="rId9"/>
    <p:sldId id="267" r:id="rId10"/>
    <p:sldId id="268" r:id="rId11"/>
    <p:sldId id="270" r:id="rId12"/>
    <p:sldId id="266" r:id="rId13"/>
    <p:sldId id="265" r:id="rId14"/>
    <p:sldId id="263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16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" name="Line 56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7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" name="Line 63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" name="Line 64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Arc 6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75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" name="Arc 69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7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0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1" name="Rectangle 7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398FB4-939E-42A3-A5B5-E32188FA138B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EA471-355F-468D-8D5A-1A287E2AC7C6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F6A27D-BCA3-4FA4-97CA-38DF5402165D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5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0623F-915C-4A84-92C7-8BA0F584DAD2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8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20A38C-4147-4D42-9BF8-DB92955AF3ED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8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D8C11D-4F31-4268-8DB5-58BE37F81FF1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8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3DF2BB-F544-4D43-8585-CCBCC510F913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3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A7872A-E34C-4FDA-A784-64B5669B2CC4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3783B1-844B-4476-B3E0-7384ED90ED12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5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5CC23B-66C2-4010-9C04-2BB15D07154B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6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34B2-995A-4E14-B3AD-618C63019311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9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ED677B-9CBF-4712-A11D-0465E9EA1ACE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5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6858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40458C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40458C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0458C"/>
              </a:solidFill>
            </a:endParaRPr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42D190-9528-4B32-9E03-63ABF7E7C819}" type="slidenum">
              <a:rPr lang="en-US" altLang="en-US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1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Physical v Chemical Properties Recap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Which questions represent physical properties?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Which questions represent chemical properties?</a:t>
            </a:r>
          </a:p>
        </p:txBody>
      </p:sp>
    </p:spTree>
    <p:extLst>
      <p:ext uri="{BB962C8B-B14F-4D97-AF65-F5344CB8AC3E}">
        <p14:creationId xmlns:p14="http://schemas.microsoft.com/office/powerpoint/2010/main" val="424001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These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083495"/>
              </p:ext>
            </p:extLst>
          </p:nvPr>
        </p:nvGraphicFramePr>
        <p:xfrm>
          <a:off x="609600" y="2629737"/>
          <a:ext cx="8186740" cy="3851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48">
                  <a:extLst>
                    <a:ext uri="{9D8B030D-6E8A-4147-A177-3AD203B41FA5}">
                      <a16:colId xmlns:a16="http://schemas.microsoft.com/office/drawing/2014/main" val="3615172872"/>
                    </a:ext>
                  </a:extLst>
                </a:gridCol>
                <a:gridCol w="1637348">
                  <a:extLst>
                    <a:ext uri="{9D8B030D-6E8A-4147-A177-3AD203B41FA5}">
                      <a16:colId xmlns:a16="http://schemas.microsoft.com/office/drawing/2014/main" val="4156034226"/>
                    </a:ext>
                  </a:extLst>
                </a:gridCol>
                <a:gridCol w="1637348">
                  <a:extLst>
                    <a:ext uri="{9D8B030D-6E8A-4147-A177-3AD203B41FA5}">
                      <a16:colId xmlns:a16="http://schemas.microsoft.com/office/drawing/2014/main" val="1993590357"/>
                    </a:ext>
                  </a:extLst>
                </a:gridCol>
                <a:gridCol w="1637348">
                  <a:extLst>
                    <a:ext uri="{9D8B030D-6E8A-4147-A177-3AD203B41FA5}">
                      <a16:colId xmlns:a16="http://schemas.microsoft.com/office/drawing/2014/main" val="4175262782"/>
                    </a:ext>
                  </a:extLst>
                </a:gridCol>
                <a:gridCol w="1637348">
                  <a:extLst>
                    <a:ext uri="{9D8B030D-6E8A-4147-A177-3AD203B41FA5}">
                      <a16:colId xmlns:a16="http://schemas.microsoft.com/office/drawing/2014/main" val="2097129896"/>
                    </a:ext>
                  </a:extLst>
                </a:gridCol>
              </a:tblGrid>
              <a:tr h="5902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Water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Mercury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75201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Volume (mL)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Mass (g)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Volume (mL)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Mass (g)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77741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471114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27.1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574611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40.65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44798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54.2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479022"/>
                  </a:ext>
                </a:extLst>
              </a:tr>
              <a:tr h="5434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67.75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9964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7626" y="1455886"/>
            <a:ext cx="81787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graph provided, plot these data points.</a:t>
            </a:r>
          </a:p>
          <a:p>
            <a:r>
              <a:rPr lang="en-US" dirty="0" smtClean="0"/>
              <a:t>Draw a straight line through the points and determine the slope of these lines.</a:t>
            </a:r>
          </a:p>
          <a:p>
            <a:r>
              <a:rPr lang="en-US" dirty="0" smtClean="0"/>
              <a:t>Use the equation </a:t>
            </a:r>
            <a:r>
              <a:rPr lang="en-US" u="sng" dirty="0" smtClean="0"/>
              <a:t>RISE</a:t>
            </a:r>
            <a:r>
              <a:rPr lang="en-US" dirty="0" smtClean="0"/>
              <a:t> = Slope</a:t>
            </a:r>
            <a:endParaRPr lang="en-US" u="sng" dirty="0" smtClean="0"/>
          </a:p>
          <a:p>
            <a:r>
              <a:rPr lang="en-US" dirty="0" smtClean="0"/>
              <a:t>                         RUN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 result for graph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1" t="8918" r="3675" b="9108"/>
          <a:stretch/>
        </p:blipFill>
        <p:spPr bwMode="auto">
          <a:xfrm rot="5400000">
            <a:off x="1118076" y="1979453"/>
            <a:ext cx="3989071" cy="50060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517590"/>
              </p:ext>
            </p:extLst>
          </p:nvPr>
        </p:nvGraphicFramePr>
        <p:xfrm>
          <a:off x="5710930" y="1105882"/>
          <a:ext cx="3430460" cy="249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615">
                  <a:extLst>
                    <a:ext uri="{9D8B030D-6E8A-4147-A177-3AD203B41FA5}">
                      <a16:colId xmlns:a16="http://schemas.microsoft.com/office/drawing/2014/main" val="3615172872"/>
                    </a:ext>
                  </a:extLst>
                </a:gridCol>
                <a:gridCol w="857615">
                  <a:extLst>
                    <a:ext uri="{9D8B030D-6E8A-4147-A177-3AD203B41FA5}">
                      <a16:colId xmlns:a16="http://schemas.microsoft.com/office/drawing/2014/main" val="4156034226"/>
                    </a:ext>
                  </a:extLst>
                </a:gridCol>
                <a:gridCol w="857615">
                  <a:extLst>
                    <a:ext uri="{9D8B030D-6E8A-4147-A177-3AD203B41FA5}">
                      <a16:colId xmlns:a16="http://schemas.microsoft.com/office/drawing/2014/main" val="4175262782"/>
                    </a:ext>
                  </a:extLst>
                </a:gridCol>
                <a:gridCol w="857615">
                  <a:extLst>
                    <a:ext uri="{9D8B030D-6E8A-4147-A177-3AD203B41FA5}">
                      <a16:colId xmlns:a16="http://schemas.microsoft.com/office/drawing/2014/main" val="2097129896"/>
                    </a:ext>
                  </a:extLst>
                </a:gridCol>
              </a:tblGrid>
              <a:tr h="3520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Water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Mercury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75201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Volume (mL)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Mass (g)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Volume (mL)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Mass (g)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77741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471114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27.1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574611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40.65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44798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54.2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479022"/>
                  </a:ext>
                </a:extLst>
              </a:tr>
              <a:tr h="324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67.75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996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7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Determined…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8985"/>
            <a:ext cx="3994623" cy="4114800"/>
          </a:xfrm>
        </p:spPr>
        <p:txBody>
          <a:bodyPr/>
          <a:lstStyle/>
          <a:p>
            <a:r>
              <a:rPr lang="en-US" dirty="0" smtClean="0"/>
              <a:t>Mass and Volume are two types of measured data.</a:t>
            </a:r>
          </a:p>
          <a:p>
            <a:r>
              <a:rPr lang="en-US" u="sng" dirty="0" smtClean="0"/>
              <a:t>The slope of these two properties (volume and mass) reveals the substance’s density at STP</a:t>
            </a:r>
            <a:r>
              <a:rPr lang="en-US" dirty="0" smtClean="0"/>
              <a:t> (at normal temperature and pressure).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223" y="1528985"/>
            <a:ext cx="4359315" cy="32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Standard: The Density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1056"/>
            <a:ext cx="8186928" cy="5102352"/>
          </a:xfrm>
        </p:spPr>
        <p:txBody>
          <a:bodyPr/>
          <a:lstStyle/>
          <a:p>
            <a:r>
              <a:rPr lang="en-US" dirty="0" smtClean="0"/>
              <a:t>Water is the baseline for many measurements. 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Densities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The standard density for water is 1.0g.mL.</a:t>
            </a:r>
          </a:p>
          <a:p>
            <a:r>
              <a:rPr lang="en-US" dirty="0" smtClean="0"/>
              <a:t>But density depends on temperature!</a:t>
            </a:r>
          </a:p>
          <a:p>
            <a:r>
              <a:rPr lang="en-US" dirty="0" smtClean="0"/>
              <a:t>Solid (ice): </a:t>
            </a:r>
            <a:r>
              <a:rPr lang="en-US" dirty="0"/>
              <a:t>0.9167 g/cm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r>
              <a:rPr lang="en-US" dirty="0" smtClean="0"/>
              <a:t>Liquid (water): 1.0 g/cm</a:t>
            </a:r>
            <a:r>
              <a:rPr lang="en-US" baseline="30000" dirty="0" smtClean="0"/>
              <a:t>3 </a:t>
            </a:r>
            <a:r>
              <a:rPr lang="en-US" dirty="0" smtClean="0"/>
              <a:t>(at 4°C)</a:t>
            </a:r>
          </a:p>
          <a:p>
            <a:r>
              <a:rPr lang="en-US" dirty="0" smtClean="0"/>
              <a:t>Gas (</a:t>
            </a:r>
            <a:r>
              <a:rPr lang="en-US" dirty="0"/>
              <a:t>vapor</a:t>
            </a:r>
            <a:r>
              <a:rPr lang="en-US" dirty="0" smtClean="0"/>
              <a:t>): varies considerably</a:t>
            </a:r>
          </a:p>
          <a:p>
            <a:pPr lvl="1"/>
            <a:r>
              <a:rPr lang="en-US" dirty="0" smtClean="0"/>
              <a:t>but warm moist air is less dense than cold dry air, hence the reasons why clouds hover in the sky.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84548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n-lt"/>
              </a:rPr>
              <a:t>Practice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255" y="907708"/>
            <a:ext cx="8530224" cy="4114800"/>
          </a:xfr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en-US" altLang="en-US" sz="2800" dirty="0" smtClean="0"/>
              <a:t>You have 5 minutes to complete this practice.</a:t>
            </a:r>
          </a:p>
          <a:p>
            <a:pPr eaLnBrk="1" hangingPunct="1"/>
            <a:r>
              <a:rPr lang="en-US" altLang="en-US" sz="2800" dirty="0" smtClean="0"/>
              <a:t>Find the area of each side of A (</a:t>
            </a:r>
            <a:r>
              <a:rPr lang="en-US" altLang="en-US" sz="2800" dirty="0" smtClean="0">
                <a:solidFill>
                  <a:srgbClr val="FF0000"/>
                </a:solidFill>
              </a:rPr>
              <a:t>A, B, &amp; C</a:t>
            </a:r>
            <a:r>
              <a:rPr lang="en-US" altLang="en-US" sz="2800" dirty="0" smtClean="0"/>
              <a:t>).</a:t>
            </a:r>
          </a:p>
          <a:p>
            <a:pPr eaLnBrk="1" hangingPunct="1"/>
            <a:r>
              <a:rPr lang="en-US" altLang="en-US" sz="2800" dirty="0" smtClean="0"/>
              <a:t>Find the area of each side of B (use your handouts to calculate the volume of a cylinder)</a:t>
            </a:r>
          </a:p>
          <a:p>
            <a:pPr eaLnBrk="1" hangingPunct="1"/>
            <a:r>
              <a:rPr lang="en-US" altLang="en-US" sz="2800" dirty="0" smtClean="0"/>
              <a:t>Find the volume of A &amp; B.</a:t>
            </a:r>
          </a:p>
          <a:p>
            <a:pPr eaLnBrk="1" hangingPunct="1"/>
            <a:r>
              <a:rPr lang="en-US" altLang="en-US" sz="2800" dirty="0" smtClean="0"/>
              <a:t>Find the density of A &amp; B.</a:t>
            </a:r>
          </a:p>
        </p:txBody>
      </p:sp>
      <p:grpSp>
        <p:nvGrpSpPr>
          <p:cNvPr id="31748" name="Group 3"/>
          <p:cNvGrpSpPr>
            <a:grpSpLocks/>
          </p:cNvGrpSpPr>
          <p:nvPr/>
        </p:nvGrpSpPr>
        <p:grpSpPr bwMode="auto">
          <a:xfrm>
            <a:off x="5410200" y="3886200"/>
            <a:ext cx="3190875" cy="2438400"/>
            <a:chOff x="5410200" y="3886200"/>
            <a:chExt cx="3190875" cy="2438400"/>
          </a:xfrm>
        </p:grpSpPr>
        <p:sp>
          <p:nvSpPr>
            <p:cNvPr id="31755" name="Oval 5"/>
            <p:cNvSpPr>
              <a:spLocks noChangeArrowheads="1"/>
            </p:cNvSpPr>
            <p:nvPr/>
          </p:nvSpPr>
          <p:spPr bwMode="auto">
            <a:xfrm>
              <a:off x="5410200" y="3886200"/>
              <a:ext cx="2438400" cy="2438400"/>
            </a:xfrm>
            <a:prstGeom prst="ellipse">
              <a:avLst/>
            </a:prstGeom>
            <a:solidFill>
              <a:schemeClr val="accent1"/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/>
                <a:t>B.</a:t>
              </a:r>
            </a:p>
            <a:p>
              <a:pPr algn="ctr" eaLnBrk="1" hangingPunct="1"/>
              <a:r>
                <a:rPr lang="en-US" altLang="en-US" dirty="0"/>
                <a:t>r = 3cm</a:t>
              </a:r>
            </a:p>
            <a:p>
              <a:pPr algn="ctr" eaLnBrk="1" hangingPunct="1"/>
              <a:r>
                <a:rPr lang="el-GR" altLang="en-US" dirty="0">
                  <a:cs typeface="Arial" panose="020B0604020202020204" pitchFamily="34" charset="0"/>
                </a:rPr>
                <a:t>π</a:t>
              </a:r>
              <a:r>
                <a:rPr lang="en-US" altLang="en-US" dirty="0">
                  <a:cs typeface="Arial" panose="020B0604020202020204" pitchFamily="34" charset="0"/>
                </a:rPr>
                <a:t> = </a:t>
              </a:r>
              <a:r>
                <a:rPr lang="en-US" altLang="en-US" dirty="0" smtClean="0">
                  <a:cs typeface="Arial" panose="020B0604020202020204" pitchFamily="34" charset="0"/>
                </a:rPr>
                <a:t>3.14</a:t>
              </a:r>
            </a:p>
            <a:p>
              <a:pPr algn="ctr" eaLnBrk="1" hangingPunct="1"/>
              <a:r>
                <a:rPr lang="en-US" altLang="en-US" dirty="0" smtClean="0">
                  <a:cs typeface="Arial" panose="020B0604020202020204" pitchFamily="34" charset="0"/>
                </a:rPr>
                <a:t>Mass = 100g</a:t>
              </a:r>
              <a:endParaRPr lang="el-GR" altLang="en-US" dirty="0">
                <a:cs typeface="Arial" panose="020B0604020202020204" pitchFamily="34" charset="0"/>
              </a:endParaRPr>
            </a:p>
          </p:txBody>
        </p:sp>
        <p:sp>
          <p:nvSpPr>
            <p:cNvPr id="31756" name="Text Box 7"/>
            <p:cNvSpPr txBox="1">
              <a:spLocks noChangeArrowheads="1"/>
            </p:cNvSpPr>
            <p:nvPr/>
          </p:nvSpPr>
          <p:spPr bwMode="auto">
            <a:xfrm>
              <a:off x="7985125" y="5599113"/>
              <a:ext cx="6159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4cm</a:t>
              </a:r>
            </a:p>
          </p:txBody>
        </p:sp>
      </p:grpSp>
      <p:grpSp>
        <p:nvGrpSpPr>
          <p:cNvPr id="31749" name="Group 2"/>
          <p:cNvGrpSpPr>
            <a:grpSpLocks/>
          </p:cNvGrpSpPr>
          <p:nvPr/>
        </p:nvGrpSpPr>
        <p:grpSpPr bwMode="auto">
          <a:xfrm>
            <a:off x="838200" y="4343400"/>
            <a:ext cx="3054350" cy="1600200"/>
            <a:chOff x="838200" y="4343400"/>
            <a:chExt cx="3054350" cy="1600200"/>
          </a:xfrm>
        </p:grpSpPr>
        <p:sp>
          <p:nvSpPr>
            <p:cNvPr id="31750" name="Rectangle 4"/>
            <p:cNvSpPr>
              <a:spLocks noChangeArrowheads="1"/>
            </p:cNvSpPr>
            <p:nvPr/>
          </p:nvSpPr>
          <p:spPr bwMode="auto">
            <a:xfrm>
              <a:off x="838200" y="4800600"/>
              <a:ext cx="2057400" cy="11430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        A. mass = 64g</a:t>
              </a:r>
            </a:p>
            <a:p>
              <a:pPr eaLnBrk="1" hangingPunct="1"/>
              <a:r>
                <a:rPr lang="en-US" altLang="en-US"/>
                <a:t>2cm       </a:t>
              </a:r>
            </a:p>
            <a:p>
              <a:pPr eaLnBrk="1" hangingPunct="1"/>
              <a:r>
                <a:rPr lang="en-US" altLang="en-US"/>
                <a:t>          4cm          </a:t>
              </a:r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3276600" y="5410200"/>
              <a:ext cx="6159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4cm</a:t>
              </a:r>
            </a:p>
          </p:txBody>
        </p:sp>
        <p:sp>
          <p:nvSpPr>
            <p:cNvPr id="31752" name="TextBox 1"/>
            <p:cNvSpPr txBox="1">
              <a:spLocks noChangeArrowheads="1"/>
            </p:cNvSpPr>
            <p:nvPr/>
          </p:nvSpPr>
          <p:spPr bwMode="auto">
            <a:xfrm>
              <a:off x="983248" y="4920734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31753" name="TextBox 8"/>
            <p:cNvSpPr txBox="1">
              <a:spLocks noChangeArrowheads="1"/>
            </p:cNvSpPr>
            <p:nvPr/>
          </p:nvSpPr>
          <p:spPr bwMode="auto">
            <a:xfrm>
              <a:off x="2925222" y="4736068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31754" name="TextBox 9"/>
            <p:cNvSpPr txBox="1">
              <a:spLocks noChangeArrowheads="1"/>
            </p:cNvSpPr>
            <p:nvPr/>
          </p:nvSpPr>
          <p:spPr bwMode="auto">
            <a:xfrm>
              <a:off x="1463737" y="43434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45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been given practice problems to work on.</a:t>
            </a:r>
          </a:p>
          <a:p>
            <a:r>
              <a:rPr lang="en-US" dirty="0" smtClean="0"/>
              <a:t>Work through the example problems until class ends.</a:t>
            </a:r>
          </a:p>
          <a:p>
            <a:r>
              <a:rPr lang="en-US" dirty="0" smtClean="0"/>
              <a:t>These are due tomorrow.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32563" y="3054486"/>
            <a:ext cx="1543308" cy="15982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TopUp"/>
            <a:lightRig rig="threePt" dir="t"/>
          </a:scene3d>
          <a:sp3d extrusionH="812800" prstMaterial="clear">
            <a:extrusionClr>
              <a:schemeClr val="tx2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 = 5m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= 5m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 = 3m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43992" y="3054486"/>
            <a:ext cx="1852645" cy="165118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threePt" dir="t"/>
          </a:scene3d>
          <a:sp3d extrusionH="939800" contourW="12700" prstMaterial="clear">
            <a:extrusionClr>
              <a:schemeClr val="tx2">
                <a:lumMod val="40000"/>
                <a:lumOff val="60000"/>
              </a:schemeClr>
            </a:extrusionClr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 = 5cm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 = 2cm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5252570"/>
            <a:ext cx="2270167" cy="14156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flat" dir="t"/>
          </a:scene3d>
          <a:sp3d extrusionH="1270000"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 = 6cm, w = 2cm, h = 3cm.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Mass 10g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508950" y="5062826"/>
            <a:ext cx="1761365" cy="179517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  <a:sp3d extrusionH="1333500" contourW="12700" prstMaterial="clear"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 = 4m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 = 9m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Mass = 9g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3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7031905" y="4676372"/>
            <a:ext cx="1761365" cy="179517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  <a:sp3d extrusionH="1333500" contourW="12700" prstMaterial="clear"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 = 4m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 = 9m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Mass = 9g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410" y="4676372"/>
            <a:ext cx="2270167" cy="14156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flat" dir="t"/>
          </a:scene3d>
          <a:sp3d extrusionH="1270000"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 = 6cm, w = 2cm, h = 3cm.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Mass 10g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536372"/>
              </p:ext>
            </p:extLst>
          </p:nvPr>
        </p:nvGraphicFramePr>
        <p:xfrm>
          <a:off x="263046" y="263046"/>
          <a:ext cx="8530224" cy="6225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5112">
                  <a:extLst>
                    <a:ext uri="{9D8B030D-6E8A-4147-A177-3AD203B41FA5}">
                      <a16:colId xmlns:a16="http://schemas.microsoft.com/office/drawing/2014/main" val="276769816"/>
                    </a:ext>
                  </a:extLst>
                </a:gridCol>
                <a:gridCol w="4265112">
                  <a:extLst>
                    <a:ext uri="{9D8B030D-6E8A-4147-A177-3AD203B41FA5}">
                      <a16:colId xmlns:a16="http://schemas.microsoft.com/office/drawing/2014/main" val="3284639075"/>
                    </a:ext>
                  </a:extLst>
                </a:gridCol>
              </a:tblGrid>
              <a:tr h="31127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5m x 5m x 3m</a:t>
                      </a:r>
                      <a:r>
                        <a:rPr lang="en-US" sz="2400" baseline="0" dirty="0" smtClean="0"/>
                        <a:t> = 75m</a:t>
                      </a:r>
                      <a:r>
                        <a:rPr lang="en-US" sz="2400" baseline="30000" dirty="0" smtClean="0"/>
                        <a:t>3</a:t>
                      </a:r>
                      <a:endParaRPr lang="en-US" sz="2400" baseline="300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3.14 x (5cm)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x 2cm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3.14 x 25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cm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x 2cm =157cm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400" baseline="300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70331"/>
                  </a:ext>
                </a:extLst>
              </a:tr>
              <a:tr h="3112718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6cm x 2cm x 3cm = </a:t>
                      </a:r>
                      <a:r>
                        <a:rPr lang="en-US" sz="2400" u="none" dirty="0" smtClean="0">
                          <a:solidFill>
                            <a:srgbClr val="000000"/>
                          </a:solidFill>
                        </a:rPr>
                        <a:t>36cm</a:t>
                      </a:r>
                      <a:r>
                        <a:rPr lang="en-US" sz="2400" u="none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u="none" baseline="300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dirty="0" smtClean="0">
                          <a:solidFill>
                            <a:srgbClr val="000000"/>
                          </a:solidFill>
                        </a:rPr>
                        <a:t>           </a:t>
                      </a:r>
                      <a:r>
                        <a:rPr lang="en-US" sz="2400" u="sng" dirty="0" smtClean="0">
                          <a:solidFill>
                            <a:srgbClr val="000000"/>
                          </a:solidFill>
                        </a:rPr>
                        <a:t>10g </a:t>
                      </a:r>
                      <a:r>
                        <a:rPr lang="en-US" sz="2400" u="none" dirty="0" smtClean="0">
                          <a:solidFill>
                            <a:srgbClr val="000000"/>
                          </a:solidFill>
                        </a:rPr>
                        <a:t>= 0.28g/cm</a:t>
                      </a:r>
                      <a:r>
                        <a:rPr lang="en-US" sz="2400" u="none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baseline="0" dirty="0" smtClean="0">
                          <a:solidFill>
                            <a:srgbClr val="000000"/>
                          </a:solidFill>
                        </a:rPr>
                        <a:t>         360cm</a:t>
                      </a:r>
                      <a:r>
                        <a:rPr lang="en-US" sz="2400" u="none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r>
                        <a:rPr lang="en-US" sz="2400" u="sng" baseline="0" dirty="0" smtClean="0">
                          <a:solidFill>
                            <a:srgbClr val="000000"/>
                          </a:solidFill>
                        </a:rPr>
                        <a:t>                    </a:t>
                      </a:r>
                      <a:endParaRPr lang="en-US" sz="2400" u="sng" baseline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000000"/>
                          </a:solidFill>
                        </a:rPr>
                        <a:t>3.14 x (4m)</a:t>
                      </a:r>
                      <a:r>
                        <a:rPr lang="en-US" sz="2300" baseline="30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300" dirty="0" smtClean="0">
                          <a:solidFill>
                            <a:srgbClr val="000000"/>
                          </a:solidFill>
                        </a:rPr>
                        <a:t> x 9m = 452.16m</a:t>
                      </a:r>
                      <a:r>
                        <a:rPr lang="en-US" sz="2300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endParaRPr lang="en-US" sz="23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aseline="0" dirty="0" smtClean="0">
                          <a:solidFill>
                            <a:srgbClr val="000000"/>
                          </a:solidFill>
                        </a:rPr>
                        <a:t>   </a:t>
                      </a:r>
                      <a:r>
                        <a:rPr lang="en-US" sz="2300" u="sng" baseline="0" dirty="0" smtClean="0">
                          <a:solidFill>
                            <a:srgbClr val="000000"/>
                          </a:solidFill>
                        </a:rPr>
                        <a:t>  9g   </a:t>
                      </a:r>
                      <a:r>
                        <a:rPr lang="en-US" sz="2300" u="none" baseline="0" dirty="0" smtClean="0">
                          <a:solidFill>
                            <a:srgbClr val="000000"/>
                          </a:solidFill>
                        </a:rPr>
                        <a:t>   = 0.111g/</a:t>
                      </a:r>
                      <a:r>
                        <a:rPr lang="en-US" sz="2300" dirty="0" smtClean="0">
                          <a:solidFill>
                            <a:srgbClr val="000000"/>
                          </a:solidFill>
                        </a:rPr>
                        <a:t>m</a:t>
                      </a:r>
                      <a:r>
                        <a:rPr lang="en-US" sz="2300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solidFill>
                            <a:srgbClr val="000000"/>
                          </a:solidFill>
                        </a:rPr>
                        <a:t>452.16m</a:t>
                      </a:r>
                      <a:r>
                        <a:rPr lang="en-US" sz="2300" baseline="30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31642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10675" y="746204"/>
            <a:ext cx="1543308" cy="15982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TopUp"/>
            <a:lightRig rig="threePt" dir="t"/>
          </a:scene3d>
          <a:sp3d extrusionH="812800" prstMaterial="clear">
            <a:extrusionClr>
              <a:schemeClr val="tx2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 = 5m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= 5m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 = 3m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05214" y="1398902"/>
            <a:ext cx="1852645" cy="165118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threePt" dir="t"/>
          </a:scene3d>
          <a:sp3d extrusionH="939800" contourW="12700" prstMaterial="clear">
            <a:extrusionClr>
              <a:schemeClr val="tx2">
                <a:lumMod val="40000"/>
                <a:lumOff val="60000"/>
              </a:schemeClr>
            </a:extrusionClr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 = 5cm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 = 2cm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4: Focus on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Objectives:</a:t>
            </a:r>
          </a:p>
          <a:p>
            <a:pPr lvl="1"/>
            <a:r>
              <a:rPr lang="en-US" sz="2400" dirty="0" smtClean="0"/>
              <a:t>Define Density and understand how scientists use density.</a:t>
            </a:r>
          </a:p>
          <a:p>
            <a:pPr lvl="1"/>
            <a:r>
              <a:rPr lang="en-US" sz="2400" dirty="0" smtClean="0"/>
              <a:t>Perform sample calculations with density.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78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 &amp; Its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32962"/>
          </a:xfrm>
        </p:spPr>
        <p:txBody>
          <a:bodyPr/>
          <a:lstStyle/>
          <a:p>
            <a:r>
              <a:rPr lang="en-US" u="sng" dirty="0" smtClean="0"/>
              <a:t>Knowing fundamental physical and chemical properties of matter can help you: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Identify a substance and test its purity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Determine an appropriate substance for a particular application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To separate substances in a mixture</a:t>
            </a:r>
          </a:p>
          <a:p>
            <a:r>
              <a:rPr lang="en-US" dirty="0" smtClean="0"/>
              <a:t>You’ve studied several.</a:t>
            </a:r>
          </a:p>
          <a:p>
            <a:r>
              <a:rPr lang="en-US" dirty="0" smtClean="0"/>
              <a:t>Today we’ll be</a:t>
            </a:r>
          </a:p>
          <a:p>
            <a:pPr lvl="1"/>
            <a:r>
              <a:rPr lang="en-US" dirty="0" smtClean="0"/>
              <a:t>Reviewing some measurement calculations &amp;</a:t>
            </a:r>
          </a:p>
          <a:p>
            <a:pPr lvl="1"/>
            <a:r>
              <a:rPr lang="en-US" dirty="0" smtClean="0"/>
              <a:t>Looking closely at the physical property called density.</a:t>
            </a:r>
          </a:p>
        </p:txBody>
      </p:sp>
    </p:spTree>
    <p:extLst>
      <p:ext uri="{BB962C8B-B14F-4D97-AF65-F5344CB8AC3E}">
        <p14:creationId xmlns:p14="http://schemas.microsoft.com/office/powerpoint/2010/main" val="255086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How to get the units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latin typeface="+mj-lt"/>
              </a:rPr>
              <a:t>It’s important to remember how exactly you get numbers you use for measurements.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latin typeface="+mj-lt"/>
              </a:rPr>
              <a:t>Length (in meters) (therefore area and volume too) are measured using a ruler of some sort.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latin typeface="+mj-lt"/>
              </a:rPr>
              <a:t>Volume (in liters) of a fluid-like or oddly shaped object can be achieved using a graduated cylinder or beaker.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latin typeface="+mj-lt"/>
              </a:rPr>
              <a:t>It can also be calculated when you length, width, and depth.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latin typeface="+mj-lt"/>
              </a:rPr>
              <a:t>Mass (in grams) is measured using a triple beam or digital balance.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latin typeface="+mj-lt"/>
              </a:rPr>
              <a:t>&amp; Remember…</a:t>
            </a:r>
            <a:r>
              <a:rPr lang="en-US" altLang="en-US" sz="2400" u="sng" dirty="0" smtClean="0">
                <a:latin typeface="+mj-lt"/>
              </a:rPr>
              <a:t>all measurements need the ACCURATE NUMBER (the last will always be a decimal) &amp; UNITS to be complete.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494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ube_area_3_4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" t="4167" r="6197"/>
          <a:stretch>
            <a:fillRect/>
          </a:stretch>
        </p:blipFill>
        <p:spPr bwMode="auto">
          <a:xfrm>
            <a:off x="5791200" y="2286000"/>
            <a:ext cx="3048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5858"/>
            <a:ext cx="5867400" cy="499788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u="sng" dirty="0" smtClean="0">
                <a:solidFill>
                  <a:srgbClr val="009999"/>
                </a:solidFill>
              </a:rPr>
              <a:t>Volume</a:t>
            </a:r>
            <a:r>
              <a:rPr lang="en-US" altLang="en-US" sz="2800" u="sng" dirty="0" smtClean="0"/>
              <a:t> is the amount of space an object takes up</a:t>
            </a:r>
            <a:r>
              <a:rPr lang="en-US" altLang="en-US" sz="2800" dirty="0" smtClean="0"/>
              <a:t> and is found by multiplying length times width times height.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800" u="sng" dirty="0" smtClean="0">
                <a:solidFill>
                  <a:srgbClr val="008000"/>
                </a:solidFill>
              </a:rPr>
              <a:t>V = l x w x 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It’s units are read as “cubic units”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is the volume of this cube (it’s in cm)?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5cm x 3cm x 4cm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60cm</a:t>
            </a:r>
            <a:r>
              <a:rPr lang="en-US" altLang="en-US" sz="2800" baseline="30000" dirty="0" smtClean="0"/>
              <a:t>3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You can also calculate volume using a beaker or graduated cylinder.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aseline="30000" dirty="0" smtClean="0"/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885173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Measurements: Recall…</a:t>
            </a:r>
          </a:p>
        </p:txBody>
      </p:sp>
    </p:spTree>
    <p:extLst>
      <p:ext uri="{BB962C8B-B14F-4D97-AF65-F5344CB8AC3E}">
        <p14:creationId xmlns:p14="http://schemas.microsoft.com/office/powerpoint/2010/main" val="201039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78280"/>
            <a:ext cx="5334000" cy="295614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u="sng" dirty="0" smtClean="0">
                <a:solidFill>
                  <a:srgbClr val="009999"/>
                </a:solidFill>
              </a:rPr>
              <a:t>Mass</a:t>
            </a:r>
            <a:r>
              <a:rPr lang="en-US" altLang="en-US" sz="2400" b="1" u="sng" dirty="0" smtClean="0"/>
              <a:t> </a:t>
            </a:r>
            <a:r>
              <a:rPr lang="en-US" altLang="en-US" sz="2400" u="sng" dirty="0" smtClean="0"/>
              <a:t>is the amount of matter in a substance (# of atoms)</a:t>
            </a:r>
            <a:endParaRPr lang="en-US" altLang="en-US" sz="2400" u="sng" dirty="0" smtClean="0">
              <a:solidFill>
                <a:srgbClr val="0099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b="1" u="sng" dirty="0" smtClean="0">
                <a:solidFill>
                  <a:srgbClr val="009999"/>
                </a:solidFill>
              </a:rPr>
              <a:t>Weight </a:t>
            </a:r>
            <a:r>
              <a:rPr lang="en-US" altLang="en-US" u="sng" dirty="0" smtClean="0"/>
              <a:t>is the mass of an object times the force of gravity.</a:t>
            </a:r>
            <a:endParaRPr lang="en-US" altLang="en-US" sz="2400" u="sng" dirty="0" smtClean="0">
              <a:solidFill>
                <a:srgbClr val="0099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b="1" u="sng" dirty="0" smtClean="0">
                <a:solidFill>
                  <a:srgbClr val="009999"/>
                </a:solidFill>
              </a:rPr>
              <a:t>Density</a:t>
            </a:r>
            <a:r>
              <a:rPr lang="en-US" altLang="en-US" sz="2400" u="sng" dirty="0" smtClean="0"/>
              <a:t> is how much of a substance is packed into a given amount of space.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How many actual molecules. </a:t>
            </a: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>
                <a:latin typeface="+mn-lt"/>
              </a:rPr>
              <a:t>Measurements: Recall…</a:t>
            </a:r>
          </a:p>
        </p:txBody>
      </p:sp>
      <p:sp>
        <p:nvSpPr>
          <p:cNvPr id="29700" name="Rectangle 4" descr="60%"/>
          <p:cNvSpPr>
            <a:spLocks noChangeArrowheads="1"/>
          </p:cNvSpPr>
          <p:nvPr/>
        </p:nvSpPr>
        <p:spPr bwMode="auto">
          <a:xfrm rot="440838">
            <a:off x="5349659" y="2346663"/>
            <a:ext cx="2438400" cy="1981200"/>
          </a:xfrm>
          <a:prstGeom prst="rect">
            <a:avLst/>
          </a:prstGeom>
          <a:pattFill prst="pct60">
            <a:fgClr>
              <a:srgbClr val="99CC00"/>
            </a:fgClr>
            <a:bgClr>
              <a:schemeClr val="bg1"/>
            </a:bgClr>
          </a:pattFill>
          <a:ln w="9525">
            <a:miter lim="800000"/>
            <a:headEnd/>
            <a:tailEnd/>
          </a:ln>
          <a:effectLst/>
          <a:scene3d>
            <a:camera prst="legacyObliqueTopRight">
              <a:rot lat="300000" lon="1200000" rev="0"/>
            </a:camera>
            <a:lightRig rig="legacyFlat3" dir="b"/>
          </a:scene3d>
          <a:sp3d extrusionH="1801800" prstMaterial="legacyMetal">
            <a:bevelT w="13500" h="13500" prst="angle"/>
            <a:bevelB w="13500" h="13500" prst="angle"/>
            <a:extrusionClr>
              <a:schemeClr val="folHlink"/>
            </a:extrusionClr>
            <a:contourClr>
              <a:srgbClr val="99CC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m = 120g</a:t>
            </a:r>
          </a:p>
          <a:p>
            <a:pPr algn="ctr" eaLnBrk="1" hangingPunct="1"/>
            <a:r>
              <a:rPr lang="en-US" altLang="en-US"/>
              <a:t>V = 60cm</a:t>
            </a:r>
            <a:r>
              <a:rPr lang="en-US" altLang="en-US" baseline="30000"/>
              <a:t>3</a:t>
            </a:r>
          </a:p>
        </p:txBody>
      </p:sp>
      <p:sp>
        <p:nvSpPr>
          <p:cNvPr id="2" name="Rectangle 1"/>
          <p:cNvSpPr/>
          <p:nvPr/>
        </p:nvSpPr>
        <p:spPr>
          <a:xfrm>
            <a:off x="521515" y="4400490"/>
            <a:ext cx="8259229" cy="244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lvl="0" indent="-2571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Blip>
                <a:blip r:embed="rId2"/>
              </a:buBlip>
            </a:pPr>
            <a:r>
              <a:rPr lang="en-US" altLang="en-US" sz="2400" u="sng" kern="0" dirty="0">
                <a:solidFill>
                  <a:srgbClr val="40458C"/>
                </a:solidFill>
              </a:rPr>
              <a:t>Density is found by mass divided by </a:t>
            </a:r>
            <a:r>
              <a:rPr lang="en-US" altLang="en-US" sz="2400" u="sng" kern="0" dirty="0" smtClean="0">
                <a:solidFill>
                  <a:srgbClr val="40458C"/>
                </a:solidFill>
              </a:rPr>
              <a:t>volume.</a:t>
            </a:r>
          </a:p>
          <a:p>
            <a:pPr marL="257175" lvl="0" indent="-2571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Blip>
                <a:blip r:embed="rId2"/>
              </a:buBlip>
            </a:pPr>
            <a:r>
              <a:rPr lang="en-US" altLang="en-US" sz="2800" u="sng" kern="0" dirty="0" smtClean="0">
                <a:solidFill>
                  <a:srgbClr val="008000"/>
                </a:solidFill>
              </a:rPr>
              <a:t>Density </a:t>
            </a:r>
            <a:r>
              <a:rPr lang="en-US" altLang="en-US" sz="2800" u="sng" kern="0" dirty="0">
                <a:solidFill>
                  <a:srgbClr val="008000"/>
                </a:solidFill>
              </a:rPr>
              <a:t>= </a:t>
            </a:r>
            <a:r>
              <a:rPr lang="en-US" altLang="en-US" sz="2800" u="sng" kern="0" dirty="0" smtClean="0">
                <a:solidFill>
                  <a:srgbClr val="008000"/>
                </a:solidFill>
              </a:rPr>
              <a:t>mass/Volume</a:t>
            </a:r>
            <a:r>
              <a:rPr lang="en-US" altLang="en-US" sz="2800" u="sng" kern="0" dirty="0" smtClean="0">
                <a:solidFill>
                  <a:srgbClr val="40458C"/>
                </a:solidFill>
              </a:rPr>
              <a:t> </a:t>
            </a:r>
          </a:p>
          <a:p>
            <a:pPr marL="257175" lvl="0" indent="-2571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Blip>
                <a:blip r:embed="rId2"/>
              </a:buBlip>
            </a:pPr>
            <a:r>
              <a:rPr lang="en-US" altLang="en-US" sz="2400" kern="0" dirty="0" smtClean="0">
                <a:solidFill>
                  <a:srgbClr val="40458C"/>
                </a:solidFill>
              </a:rPr>
              <a:t>It’s unit is read</a:t>
            </a:r>
            <a:r>
              <a:rPr lang="en-US" altLang="en-US" sz="2400" kern="0" dirty="0">
                <a:solidFill>
                  <a:srgbClr val="40458C"/>
                </a:solidFill>
              </a:rPr>
              <a:t>: “grams per cubic (unit</a:t>
            </a:r>
            <a:r>
              <a:rPr lang="en-US" altLang="en-US" sz="2400" kern="0" dirty="0" smtClean="0">
                <a:solidFill>
                  <a:srgbClr val="40458C"/>
                </a:solidFill>
              </a:rPr>
              <a:t>)”</a:t>
            </a:r>
          </a:p>
          <a:p>
            <a:pPr marL="257175" lvl="0" indent="-2571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Blip>
                <a:blip r:embed="rId2"/>
              </a:buBlip>
            </a:pPr>
            <a:r>
              <a:rPr lang="en-US" altLang="en-US" sz="2400" kern="0" dirty="0" smtClean="0">
                <a:solidFill>
                  <a:srgbClr val="40458C"/>
                </a:solidFill>
              </a:rPr>
              <a:t>If </a:t>
            </a:r>
            <a:r>
              <a:rPr lang="en-US" altLang="en-US" sz="2400" kern="0" dirty="0">
                <a:solidFill>
                  <a:srgbClr val="40458C"/>
                </a:solidFill>
              </a:rPr>
              <a:t>the mass of the same block is 120 grams, what is it’s </a:t>
            </a:r>
            <a:r>
              <a:rPr lang="en-US" altLang="en-US" sz="2400" kern="0" dirty="0" smtClean="0">
                <a:solidFill>
                  <a:srgbClr val="40458C"/>
                </a:solidFill>
              </a:rPr>
              <a:t>density?</a:t>
            </a:r>
          </a:p>
          <a:p>
            <a:pPr marL="257175" lvl="0" indent="-2571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Blip>
                <a:blip r:embed="rId2"/>
              </a:buBlip>
            </a:pPr>
            <a:r>
              <a:rPr lang="en-US" altLang="en-US" sz="2400" kern="0" dirty="0" smtClean="0">
                <a:solidFill>
                  <a:srgbClr val="40458C"/>
                </a:solidFill>
              </a:rPr>
              <a:t>120g/60cm</a:t>
            </a:r>
            <a:r>
              <a:rPr lang="en-US" altLang="en-US" sz="2400" kern="0" baseline="30000" dirty="0" smtClean="0">
                <a:solidFill>
                  <a:srgbClr val="40458C"/>
                </a:solidFill>
              </a:rPr>
              <a:t>3</a:t>
            </a:r>
            <a:r>
              <a:rPr lang="en-US" altLang="en-US" sz="2400" kern="0" dirty="0" smtClean="0">
                <a:solidFill>
                  <a:srgbClr val="40458C"/>
                </a:solidFill>
              </a:rPr>
              <a:t> </a:t>
            </a:r>
            <a:r>
              <a:rPr lang="en-US" altLang="en-US" sz="2400" kern="0" dirty="0">
                <a:solidFill>
                  <a:srgbClr val="40458C"/>
                </a:solidFill>
              </a:rPr>
              <a:t>= 2grams per cubic cm</a:t>
            </a:r>
            <a:endParaRPr lang="en-US" altLang="en-US" sz="2400" kern="0" baseline="30000" dirty="0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62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47" y="2596932"/>
            <a:ext cx="6133400" cy="38800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Density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tool can be used to remember the equation for finding density, mass, or volume when working with density problems…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4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Density?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0805"/>
            <a:ext cx="7772400" cy="4428995"/>
          </a:xfrm>
        </p:spPr>
        <p:txBody>
          <a:bodyPr/>
          <a:lstStyle/>
          <a:p>
            <a:r>
              <a:rPr lang="en-US" u="sng" dirty="0" smtClean="0"/>
              <a:t>Density is determined for substances because of several factors:</a:t>
            </a:r>
          </a:p>
          <a:p>
            <a:r>
              <a:rPr lang="en-US" u="sng" dirty="0" smtClean="0"/>
              <a:t>Identification of an unknown.</a:t>
            </a:r>
          </a:p>
          <a:p>
            <a:r>
              <a:rPr lang="en-US" u="sng" dirty="0" smtClean="0"/>
              <a:t>The density of a substance can determine its purity.</a:t>
            </a:r>
          </a:p>
          <a:p>
            <a:pPr lvl="1"/>
            <a:r>
              <a:rPr lang="en-US" dirty="0" smtClean="0"/>
              <a:t>What is the difference between 24ca. And 14 ca. gold?</a:t>
            </a:r>
          </a:p>
          <a:p>
            <a:pPr lvl="1"/>
            <a:r>
              <a:rPr lang="en-US" dirty="0" smtClean="0"/>
              <a:t>Silver, copper, cadmium, iron, nickel, zinc, all can be added</a:t>
            </a:r>
          </a:p>
          <a:p>
            <a:r>
              <a:rPr lang="en-US" u="sng" dirty="0" smtClean="0"/>
              <a:t>Mixing substances of varying densities can change the properties of the mixture.</a:t>
            </a:r>
          </a:p>
          <a:p>
            <a:pPr lvl="1"/>
            <a:r>
              <a:rPr lang="en-US" dirty="0" smtClean="0"/>
              <a:t>We can increase the viscosity of a substance by mixing in denser fluids</a:t>
            </a:r>
          </a:p>
          <a:p>
            <a:r>
              <a:rPr lang="en-US" u="sng" dirty="0" smtClean="0"/>
              <a:t>Denser objects sink in substances of lower densities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Measuring Fluid Density: With a Graduated Cylinder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5753"/>
            <a:ext cx="8001000" cy="4935255"/>
          </a:xfrm>
        </p:spPr>
        <p:txBody>
          <a:bodyPr/>
          <a:lstStyle/>
          <a:p>
            <a:r>
              <a:rPr lang="en-US" dirty="0" smtClean="0"/>
              <a:t>Density of a liquid can be determined by weighing an accurately known volume of a liquid, using a graduated cylinder.</a:t>
            </a:r>
          </a:p>
          <a:p>
            <a:r>
              <a:rPr lang="en-US" dirty="0" smtClean="0"/>
              <a:t>Measure a container’s mass using a balance.</a:t>
            </a:r>
          </a:p>
          <a:p>
            <a:r>
              <a:rPr lang="en-US" dirty="0" smtClean="0"/>
              <a:t>Pour a known (or measured) volume of a fluid in the container to measure its volume.</a:t>
            </a:r>
          </a:p>
          <a:p>
            <a:r>
              <a:rPr lang="en-US" dirty="0" smtClean="0"/>
              <a:t>Measure the new mass.</a:t>
            </a:r>
          </a:p>
          <a:p>
            <a:r>
              <a:rPr lang="en-US" dirty="0" smtClean="0"/>
              <a:t>Subtract the new mass from the original mass to determine the mass of the solution.</a:t>
            </a:r>
          </a:p>
          <a:p>
            <a:r>
              <a:rPr lang="en-US" dirty="0" smtClean="0"/>
              <a:t>Divide the mass by the volume. </a:t>
            </a:r>
          </a:p>
          <a:p>
            <a:r>
              <a:rPr lang="en-US" dirty="0" smtClean="0"/>
              <a:t>When reading the volume of a liquid, take the reading at the lowest part of the meniscus.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5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1072</Words>
  <Application>Microsoft Office PowerPoint</Application>
  <PresentationFormat>On-screen Show (4:3)</PresentationFormat>
  <Paragraphs>189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Blueprint</vt:lpstr>
      <vt:lpstr>Physical v Chemical Properties Recap</vt:lpstr>
      <vt:lpstr>Section 4: Focus on Density</vt:lpstr>
      <vt:lpstr>Matter &amp; Its Properties</vt:lpstr>
      <vt:lpstr>How to get the units</vt:lpstr>
      <vt:lpstr>Measurements: Recall…</vt:lpstr>
      <vt:lpstr>Measurements: Recall…</vt:lpstr>
      <vt:lpstr>The Density Triangle</vt:lpstr>
      <vt:lpstr>Why Study Density?</vt:lpstr>
      <vt:lpstr>Application: Measuring Fluid Density: With a Graduated Cylinder</vt:lpstr>
      <vt:lpstr>Plot These Data</vt:lpstr>
      <vt:lpstr>PowerPoint Presentation</vt:lpstr>
      <vt:lpstr>What You Have Determined…</vt:lpstr>
      <vt:lpstr>Standard: The Density of Water</vt:lpstr>
      <vt:lpstr>Practice</vt:lpstr>
      <vt:lpstr>Independent Practice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v Chemical Properties Recap</dc:title>
  <dc:creator>Ives, Keith</dc:creator>
  <cp:lastModifiedBy>Chiang, Kwok him</cp:lastModifiedBy>
  <cp:revision>27</cp:revision>
  <dcterms:created xsi:type="dcterms:W3CDTF">2017-09-22T17:44:16Z</dcterms:created>
  <dcterms:modified xsi:type="dcterms:W3CDTF">2018-09-07T15:33:29Z</dcterms:modified>
</cp:coreProperties>
</file>