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1" r:id="rId6"/>
    <p:sldId id="262" r:id="rId7"/>
    <p:sldId id="343" r:id="rId8"/>
    <p:sldId id="264" r:id="rId9"/>
    <p:sldId id="265" r:id="rId10"/>
    <p:sldId id="267" r:id="rId11"/>
    <p:sldId id="344" r:id="rId12"/>
    <p:sldId id="339" r:id="rId13"/>
    <p:sldId id="268" r:id="rId14"/>
    <p:sldId id="269" r:id="rId15"/>
    <p:sldId id="347" r:id="rId16"/>
    <p:sldId id="350" r:id="rId17"/>
    <p:sldId id="270" r:id="rId18"/>
    <p:sldId id="271" r:id="rId19"/>
    <p:sldId id="272" r:id="rId20"/>
    <p:sldId id="273" r:id="rId21"/>
    <p:sldId id="274" r:id="rId22"/>
    <p:sldId id="349" r:id="rId23"/>
    <p:sldId id="276" r:id="rId24"/>
    <p:sldId id="277" r:id="rId25"/>
    <p:sldId id="278" r:id="rId26"/>
    <p:sldId id="279" r:id="rId27"/>
    <p:sldId id="280" r:id="rId28"/>
    <p:sldId id="351" r:id="rId29"/>
    <p:sldId id="352" r:id="rId30"/>
    <p:sldId id="35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7529C2-2AF3-45F5-AC7A-19A7A85A85D0}" type="datetimeFigureOut">
              <a:rPr lang="en-US" smtClean="0"/>
              <a:t>3/28/2019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E9A65-6974-4924-9C0A-8887748B7222}" type="slidenum">
              <a:rPr lang="en-US" smtClean="0"/>
              <a:t>‹#›</a:t>
            </a:fld>
            <a:endParaRPr lang="en-US"/>
          </a:p>
        </p:txBody>
      </p:sp>
    </p:spTree>
    <p:extLst>
      <p:ext uri="{BB962C8B-B14F-4D97-AF65-F5344CB8AC3E}">
        <p14:creationId xmlns:p14="http://schemas.microsoft.com/office/powerpoint/2010/main" val="1724772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15013D-2B7B-46BB-AC29-4986A1384BA2}"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2984749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5013D-2B7B-46BB-AC29-4986A1384BA2}"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835148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5013D-2B7B-46BB-AC29-4986A1384BA2}"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368606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5013D-2B7B-46BB-AC29-4986A1384BA2}"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102048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5013D-2B7B-46BB-AC29-4986A1384BA2}"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218400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15013D-2B7B-46BB-AC29-4986A1384BA2}"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991116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15013D-2B7B-46BB-AC29-4986A1384BA2}" type="datetimeFigureOut">
              <a:rPr lang="en-US" smtClean="0"/>
              <a:t>3/28/2019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200974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15013D-2B7B-46BB-AC29-4986A1384BA2}" type="datetimeFigureOut">
              <a:rPr lang="en-US" smtClean="0"/>
              <a:t>3/28/2019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120106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5013D-2B7B-46BB-AC29-4986A1384BA2}" type="datetimeFigureOut">
              <a:rPr lang="en-US" smtClean="0"/>
              <a:t>3/28/2019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130067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5013D-2B7B-46BB-AC29-4986A1384BA2}"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3078825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5013D-2B7B-46BB-AC29-4986A1384BA2}" type="datetimeFigureOut">
              <a:rPr lang="en-US" smtClean="0"/>
              <a:t>3/28/2019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10FDD9-5F60-45E2-81D4-1B7D47360DA4}" type="slidenum">
              <a:rPr lang="en-US" smtClean="0"/>
              <a:t>‹#›</a:t>
            </a:fld>
            <a:endParaRPr lang="en-US"/>
          </a:p>
        </p:txBody>
      </p:sp>
    </p:spTree>
    <p:extLst>
      <p:ext uri="{BB962C8B-B14F-4D97-AF65-F5344CB8AC3E}">
        <p14:creationId xmlns:p14="http://schemas.microsoft.com/office/powerpoint/2010/main" val="3739968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5013D-2B7B-46BB-AC29-4986A1384BA2}" type="datetimeFigureOut">
              <a:rPr lang="en-US" smtClean="0"/>
              <a:t>3/28/2019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0FDD9-5F60-45E2-81D4-1B7D47360DA4}" type="slidenum">
              <a:rPr lang="en-US" smtClean="0"/>
              <a:t>‹#›</a:t>
            </a:fld>
            <a:endParaRPr lang="en-US"/>
          </a:p>
        </p:txBody>
      </p:sp>
    </p:spTree>
    <p:extLst>
      <p:ext uri="{BB962C8B-B14F-4D97-AF65-F5344CB8AC3E}">
        <p14:creationId xmlns:p14="http://schemas.microsoft.com/office/powerpoint/2010/main" val="43797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6975" y="2245613"/>
            <a:ext cx="6117025" cy="458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91200" cy="227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 y="2297940"/>
            <a:ext cx="3771156"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140" y="0"/>
            <a:ext cx="3913860" cy="285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778084" y="487415"/>
            <a:ext cx="5365916" cy="1295400"/>
          </a:xfrm>
        </p:spPr>
        <p:txBody>
          <a:bodyPr>
            <a:normAutofit/>
          </a:bodyPr>
          <a:lstStyle/>
          <a:p>
            <a:r>
              <a:rPr lang="en-US" b="1" dirty="0" smtClean="0">
                <a:solidFill>
                  <a:schemeClr val="bg1"/>
                </a:solidFill>
              </a:rPr>
              <a:t>Part 1. Ecosystems</a:t>
            </a:r>
            <a:endParaRPr lang="en-US" b="1" dirty="0">
              <a:solidFill>
                <a:schemeClr val="bg1"/>
              </a:solidFill>
            </a:endParaRPr>
          </a:p>
        </p:txBody>
      </p:sp>
      <p:pic>
        <p:nvPicPr>
          <p:cNvPr id="1026" name="Picture 2" descr="http://ts4.mm.bing.net/th?id=HN.608006638606812915&amp;pid=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97" y="4761913"/>
            <a:ext cx="3383392" cy="210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412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t>The Effects of Biodiversity.</a:t>
            </a:r>
          </a:p>
        </p:txBody>
      </p:sp>
      <p:sp>
        <p:nvSpPr>
          <p:cNvPr id="15363" name="Rectangle 3"/>
          <p:cNvSpPr>
            <a:spLocks noGrp="1" noChangeArrowheads="1"/>
          </p:cNvSpPr>
          <p:nvPr>
            <p:ph type="body" idx="1"/>
          </p:nvPr>
        </p:nvSpPr>
        <p:spPr/>
        <p:txBody>
          <a:bodyPr>
            <a:normAutofit fontScale="92500" lnSpcReduction="10000"/>
          </a:bodyPr>
          <a:lstStyle/>
          <a:p>
            <a:pPr eaLnBrk="1" hangingPunct="1">
              <a:lnSpc>
                <a:spcPct val="90000"/>
              </a:lnSpc>
              <a:spcBef>
                <a:spcPct val="0"/>
              </a:spcBef>
            </a:pPr>
            <a:r>
              <a:rPr lang="en-US" dirty="0" smtClean="0">
                <a:solidFill>
                  <a:schemeClr val="bg1"/>
                </a:solidFill>
              </a:rPr>
              <a:t>Systems with low biodiversity can be severely damaged easily. </a:t>
            </a:r>
          </a:p>
          <a:p>
            <a:pPr eaLnBrk="1" hangingPunct="1">
              <a:lnSpc>
                <a:spcPct val="90000"/>
              </a:lnSpc>
              <a:spcBef>
                <a:spcPct val="0"/>
              </a:spcBef>
            </a:pPr>
            <a:r>
              <a:rPr lang="en-US" dirty="0" smtClean="0">
                <a:solidFill>
                  <a:schemeClr val="bg1"/>
                </a:solidFill>
              </a:rPr>
              <a:t>This is because of the low number of organisms to have offspring (plants, food sources, prey, and predators alike).</a:t>
            </a:r>
          </a:p>
          <a:p>
            <a:pPr eaLnBrk="1" hangingPunct="1">
              <a:lnSpc>
                <a:spcPct val="90000"/>
              </a:lnSpc>
              <a:spcBef>
                <a:spcPct val="0"/>
              </a:spcBef>
            </a:pPr>
            <a:r>
              <a:rPr lang="en-US" dirty="0" smtClean="0">
                <a:solidFill>
                  <a:schemeClr val="bg1"/>
                </a:solidFill>
              </a:rPr>
              <a:t>When biodiversity changes in any ecosystem, that ecosystem’s health changes too. </a:t>
            </a:r>
          </a:p>
          <a:p>
            <a:pPr eaLnBrk="1" hangingPunct="1">
              <a:lnSpc>
                <a:spcPct val="90000"/>
              </a:lnSpc>
              <a:spcBef>
                <a:spcPct val="0"/>
              </a:spcBef>
            </a:pPr>
            <a:r>
              <a:rPr lang="en-US" i="1" dirty="0" smtClean="0"/>
              <a:t>Regardless, </a:t>
            </a:r>
            <a:r>
              <a:rPr lang="en-US" i="1" u="sng" dirty="0" smtClean="0"/>
              <a:t>an ecosystem will respond (when it can) in such a way as to restore the ecosystem back to equilibrium &amp; balance.</a:t>
            </a:r>
          </a:p>
          <a:p>
            <a:pPr eaLnBrk="1" hangingPunct="1">
              <a:lnSpc>
                <a:spcPct val="90000"/>
              </a:lnSpc>
              <a:spcBef>
                <a:spcPct val="0"/>
              </a:spcBef>
            </a:pPr>
            <a:r>
              <a:rPr lang="en-US" dirty="0" smtClean="0">
                <a:solidFill>
                  <a:schemeClr val="bg1"/>
                </a:solidFill>
              </a:rPr>
              <a:t>The higher the biodiversity the easier it is to stay in equilibrium.</a:t>
            </a:r>
          </a:p>
          <a:p>
            <a:pPr eaLnBrk="1" hangingPunct="1">
              <a:lnSpc>
                <a:spcPct val="90000"/>
              </a:lnSpc>
            </a:pPr>
            <a:endParaRPr lang="en-US" dirty="0" smtClean="0"/>
          </a:p>
        </p:txBody>
      </p:sp>
    </p:spTree>
    <p:extLst>
      <p:ext uri="{BB962C8B-B14F-4D97-AF65-F5344CB8AC3E}">
        <p14:creationId xmlns:p14="http://schemas.microsoft.com/office/powerpoint/2010/main" val="1213187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Check</a:t>
            </a:r>
            <a:endParaRPr lang="en-US" dirty="0"/>
          </a:p>
        </p:txBody>
      </p:sp>
      <p:sp>
        <p:nvSpPr>
          <p:cNvPr id="3" name="Content Placeholder 2"/>
          <p:cNvSpPr>
            <a:spLocks noGrp="1"/>
          </p:cNvSpPr>
          <p:nvPr>
            <p:ph idx="1"/>
          </p:nvPr>
        </p:nvSpPr>
        <p:spPr/>
        <p:txBody>
          <a:bodyPr>
            <a:normAutofit lnSpcReduction="10000"/>
          </a:bodyPr>
          <a:lstStyle/>
          <a:p>
            <a:r>
              <a:rPr lang="en-US" dirty="0" smtClean="0"/>
              <a:t>Get into groups.</a:t>
            </a:r>
          </a:p>
          <a:p>
            <a:r>
              <a:rPr lang="en-US" sz="3600" b="1" dirty="0" smtClean="0"/>
              <a:t>Examine the following ecosystems. Rate the ecosystems 1-4 (1 being the lowest) based upon the biodiversity. Give 2 pieces of evidence as support.</a:t>
            </a:r>
          </a:p>
          <a:p>
            <a:r>
              <a:rPr lang="en-US" sz="3600" b="1" dirty="0" smtClean="0"/>
              <a:t>Identify how this ecosystem would respond to great change and how easy it would be to return to equilibrium.</a:t>
            </a:r>
            <a:endParaRPr lang="en-US" sz="3600" b="1" dirty="0"/>
          </a:p>
        </p:txBody>
      </p:sp>
    </p:spTree>
    <p:extLst>
      <p:ext uri="{BB962C8B-B14F-4D97-AF65-F5344CB8AC3E}">
        <p14:creationId xmlns:p14="http://schemas.microsoft.com/office/powerpoint/2010/main" val="34398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upload.wikimedia.org/wikipedia/commons/1/15/Franz_Josef_glacier.JPG"/>
          <p:cNvPicPr>
            <a:picLocks noChangeAspect="1" noChangeArrowheads="1"/>
          </p:cNvPicPr>
          <p:nvPr/>
        </p:nvPicPr>
        <p:blipFill rotWithShape="1">
          <a:blip r:embed="rId2">
            <a:extLst>
              <a:ext uri="{28A0092B-C50C-407E-A947-70E740481C1C}">
                <a14:useLocalDpi xmlns:a14="http://schemas.microsoft.com/office/drawing/2010/main" val="0"/>
              </a:ext>
            </a:extLst>
          </a:blip>
          <a:srcRect b="18614"/>
          <a:stretch/>
        </p:blipFill>
        <p:spPr bwMode="auto">
          <a:xfrm>
            <a:off x="-17537" y="3364197"/>
            <a:ext cx="4562764" cy="34938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oregonstate.edu/cimrs/sites/default/files/imagecache/cap059.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05025"/>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37890" name="Picture 2" descr="http://imgs.abduzeedo.com/files/articles/photos_alaska/idyllic-alaska-by-walt-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3" y="3364197"/>
            <a:ext cx="4786031" cy="3493804"/>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www.destinosdeviagem.com/wp-content/gallery/deserto-savana-floresta-africa/savana.jpg"/>
          <p:cNvPicPr>
            <a:picLocks noChangeAspect="1" noChangeArrowheads="1"/>
          </p:cNvPicPr>
          <p:nvPr/>
        </p:nvPicPr>
        <p:blipFill rotWithShape="1">
          <a:blip r:embed="rId5">
            <a:extLst>
              <a:ext uri="{28A0092B-C50C-407E-A947-70E740481C1C}">
                <a14:useLocalDpi xmlns:a14="http://schemas.microsoft.com/office/drawing/2010/main" val="0"/>
              </a:ext>
            </a:extLst>
          </a:blip>
          <a:srcRect r="8164" b="468"/>
          <a:stretch/>
        </p:blipFill>
        <p:spPr bwMode="auto">
          <a:xfrm>
            <a:off x="0" y="-64804"/>
            <a:ext cx="4594472" cy="3445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675765"/>
            <a:ext cx="3103414" cy="707886"/>
          </a:xfrm>
          <a:prstGeom prst="rect">
            <a:avLst/>
          </a:prstGeom>
          <a:noFill/>
        </p:spPr>
        <p:txBody>
          <a:bodyPr wrap="none" rtlCol="0">
            <a:spAutoFit/>
          </a:bodyPr>
          <a:lstStyle/>
          <a:p>
            <a:r>
              <a:rPr lang="en-US" sz="4000" b="1" dirty="0" smtClean="0">
                <a:solidFill>
                  <a:prstClr val="white"/>
                </a:solidFill>
              </a:rPr>
              <a:t>1. The Savana</a:t>
            </a:r>
            <a:endParaRPr lang="en-US" sz="4000" b="1" dirty="0">
              <a:solidFill>
                <a:prstClr val="white"/>
              </a:solidFill>
            </a:endParaRPr>
          </a:p>
        </p:txBody>
      </p:sp>
      <p:sp>
        <p:nvSpPr>
          <p:cNvPr id="9" name="TextBox 8"/>
          <p:cNvSpPr txBox="1"/>
          <p:nvPr/>
        </p:nvSpPr>
        <p:spPr>
          <a:xfrm>
            <a:off x="159703" y="3867546"/>
            <a:ext cx="4158347" cy="1323439"/>
          </a:xfrm>
          <a:prstGeom prst="rect">
            <a:avLst/>
          </a:prstGeom>
          <a:noFill/>
        </p:spPr>
        <p:txBody>
          <a:bodyPr wrap="square" rtlCol="0">
            <a:spAutoFit/>
          </a:bodyPr>
          <a:lstStyle/>
          <a:p>
            <a:r>
              <a:rPr lang="en-US" sz="4000" b="1" dirty="0" smtClean="0">
                <a:solidFill>
                  <a:prstClr val="white"/>
                </a:solidFill>
              </a:rPr>
              <a:t>3. Southeastern Alaska</a:t>
            </a:r>
            <a:endParaRPr lang="en-US" sz="4000" b="1" dirty="0">
              <a:solidFill>
                <a:prstClr val="white"/>
              </a:solidFill>
            </a:endParaRPr>
          </a:p>
        </p:txBody>
      </p:sp>
      <p:pic>
        <p:nvPicPr>
          <p:cNvPr id="5" name="Picture 11" descr="http://faculty.nwacc.edu/bhintert/images/saguarocacti.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6" t="1862" r="9617" b="7874"/>
          <a:stretch/>
        </p:blipFill>
        <p:spPr bwMode="auto">
          <a:xfrm>
            <a:off x="4493262" y="-35997"/>
            <a:ext cx="4643070" cy="3986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s://lh3.googleusercontent.com/4n3A4QI4PxRgwanDiAt9DYkjXDaNeR-zgcZzFyPp7rTFwoxD3PGVNnTKVlW9e7KocHD5-Ni497HKj_yrW1B4Xz99sABwmyuc9wIV3ngkSA5n5JKlgd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5595" y="3364196"/>
            <a:ext cx="4658405" cy="34938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23891" y="608973"/>
            <a:ext cx="4315309" cy="1323439"/>
          </a:xfrm>
          <a:prstGeom prst="rect">
            <a:avLst/>
          </a:prstGeom>
          <a:noFill/>
        </p:spPr>
        <p:txBody>
          <a:bodyPr wrap="square" rtlCol="0">
            <a:spAutoFit/>
          </a:bodyPr>
          <a:lstStyle/>
          <a:p>
            <a:r>
              <a:rPr lang="en-US" sz="4000" b="1" dirty="0" smtClean="0">
                <a:solidFill>
                  <a:prstClr val="white"/>
                </a:solidFill>
              </a:rPr>
              <a:t>2. The Sonoran Desert</a:t>
            </a:r>
            <a:endParaRPr lang="en-US" sz="4000" b="1" dirty="0">
              <a:solidFill>
                <a:prstClr val="white"/>
              </a:solidFill>
            </a:endParaRPr>
          </a:p>
        </p:txBody>
      </p:sp>
      <p:sp>
        <p:nvSpPr>
          <p:cNvPr id="10" name="TextBox 9"/>
          <p:cNvSpPr txBox="1"/>
          <p:nvPr/>
        </p:nvSpPr>
        <p:spPr>
          <a:xfrm>
            <a:off x="4968804" y="3778996"/>
            <a:ext cx="3920369" cy="707886"/>
          </a:xfrm>
          <a:prstGeom prst="rect">
            <a:avLst/>
          </a:prstGeom>
          <a:noFill/>
        </p:spPr>
        <p:txBody>
          <a:bodyPr wrap="none" rtlCol="0">
            <a:spAutoFit/>
          </a:bodyPr>
          <a:lstStyle/>
          <a:p>
            <a:r>
              <a:rPr lang="en-US" sz="4000" b="1" dirty="0" smtClean="0">
                <a:solidFill>
                  <a:prstClr val="white"/>
                </a:solidFill>
              </a:rPr>
              <a:t>4. Gulf of Mexico </a:t>
            </a:r>
            <a:endParaRPr lang="en-US" sz="4000" b="1" dirty="0">
              <a:solidFill>
                <a:prstClr val="white"/>
              </a:solidFill>
            </a:endParaRPr>
          </a:p>
        </p:txBody>
      </p:sp>
      <p:sp>
        <p:nvSpPr>
          <p:cNvPr id="6" name="TextBox 5"/>
          <p:cNvSpPr txBox="1"/>
          <p:nvPr/>
        </p:nvSpPr>
        <p:spPr>
          <a:xfrm>
            <a:off x="901014" y="-21834"/>
            <a:ext cx="7315200" cy="830997"/>
          </a:xfrm>
          <a:prstGeom prst="rect">
            <a:avLst/>
          </a:prstGeom>
          <a:solidFill>
            <a:schemeClr val="tx1"/>
          </a:solidFill>
        </p:spPr>
        <p:txBody>
          <a:bodyPr wrap="square" rtlCol="0">
            <a:spAutoFit/>
          </a:bodyPr>
          <a:lstStyle/>
          <a:p>
            <a:pPr algn="ctr"/>
            <a:r>
              <a:rPr lang="en-US" sz="2400" b="1" dirty="0" smtClean="0">
                <a:solidFill>
                  <a:schemeClr val="bg1"/>
                </a:solidFill>
              </a:rPr>
              <a:t>Rate the ecosystems according to its biodiversity on a scale of 1-4. Give 2 pieces of support.</a:t>
            </a:r>
            <a:endParaRPr lang="en-US" sz="2400" b="1" dirty="0">
              <a:solidFill>
                <a:schemeClr val="bg1"/>
              </a:solidFill>
            </a:endParaRPr>
          </a:p>
        </p:txBody>
      </p:sp>
    </p:spTree>
    <p:extLst>
      <p:ext uri="{BB962C8B-B14F-4D97-AF65-F5344CB8AC3E}">
        <p14:creationId xmlns:p14="http://schemas.microsoft.com/office/powerpoint/2010/main" val="7641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052"/>
                                        </p:tgtEl>
                                        <p:attrNameLst>
                                          <p:attrName>ppt_w</p:attrName>
                                        </p:attrNameLst>
                                      </p:cBhvr>
                                      <p:tavLst>
                                        <p:tav tm="0">
                                          <p:val>
                                            <p:strVal val="ppt_w"/>
                                          </p:val>
                                        </p:tav>
                                        <p:tav tm="100000">
                                          <p:val>
                                            <p:fltVal val="0"/>
                                          </p:val>
                                        </p:tav>
                                      </p:tavLst>
                                    </p:anim>
                                    <p:anim calcmode="lin" valueType="num">
                                      <p:cBhvr>
                                        <p:cTn id="7" dur="1000"/>
                                        <p:tgtEl>
                                          <p:spTgt spid="2052"/>
                                        </p:tgtEl>
                                        <p:attrNameLst>
                                          <p:attrName>ppt_h</p:attrName>
                                        </p:attrNameLst>
                                      </p:cBhvr>
                                      <p:tavLst>
                                        <p:tav tm="0">
                                          <p:val>
                                            <p:strVal val="ppt_h"/>
                                          </p:val>
                                        </p:tav>
                                        <p:tav tm="100000">
                                          <p:val>
                                            <p:fltVal val="0"/>
                                          </p:val>
                                        </p:tav>
                                      </p:tavLst>
                                    </p:anim>
                                    <p:anim calcmode="lin" valueType="num">
                                      <p:cBhvr>
                                        <p:cTn id="8" dur="1000"/>
                                        <p:tgtEl>
                                          <p:spTgt spid="2052"/>
                                        </p:tgtEl>
                                        <p:attrNameLst>
                                          <p:attrName>style.rotation</p:attrName>
                                        </p:attrNameLst>
                                      </p:cBhvr>
                                      <p:tavLst>
                                        <p:tav tm="0">
                                          <p:val>
                                            <p:fltVal val="0"/>
                                          </p:val>
                                        </p:tav>
                                        <p:tav tm="100000">
                                          <p:val>
                                            <p:fltVal val="90"/>
                                          </p:val>
                                        </p:tav>
                                      </p:tavLst>
                                    </p:anim>
                                    <p:animEffect transition="out" filter="fade">
                                      <p:cBhvr>
                                        <p:cTn id="9" dur="1000"/>
                                        <p:tgtEl>
                                          <p:spTgt spid="2052"/>
                                        </p:tgtEl>
                                      </p:cBhvr>
                                    </p:animEffect>
                                    <p:set>
                                      <p:cBhvr>
                                        <p:cTn id="10" dur="1" fill="hold">
                                          <p:stCondLst>
                                            <p:cond delay="999"/>
                                          </p:stCondLst>
                                        </p:cTn>
                                        <p:tgtEl>
                                          <p:spTgt spid="20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37890"/>
                                        </p:tgtEl>
                                        <p:attrNameLst>
                                          <p:attrName>ppt_w</p:attrName>
                                        </p:attrNameLst>
                                      </p:cBhvr>
                                      <p:tavLst>
                                        <p:tav tm="0">
                                          <p:val>
                                            <p:strVal val="ppt_w"/>
                                          </p:val>
                                        </p:tav>
                                        <p:tav tm="100000">
                                          <p:val>
                                            <p:fltVal val="0"/>
                                          </p:val>
                                        </p:tav>
                                      </p:tavLst>
                                    </p:anim>
                                    <p:anim calcmode="lin" valueType="num">
                                      <p:cBhvr>
                                        <p:cTn id="15" dur="1000"/>
                                        <p:tgtEl>
                                          <p:spTgt spid="37890"/>
                                        </p:tgtEl>
                                        <p:attrNameLst>
                                          <p:attrName>ppt_h</p:attrName>
                                        </p:attrNameLst>
                                      </p:cBhvr>
                                      <p:tavLst>
                                        <p:tav tm="0">
                                          <p:val>
                                            <p:strVal val="ppt_h"/>
                                          </p:val>
                                        </p:tav>
                                        <p:tav tm="100000">
                                          <p:val>
                                            <p:fltVal val="0"/>
                                          </p:val>
                                        </p:tav>
                                      </p:tavLst>
                                    </p:anim>
                                    <p:anim calcmode="lin" valueType="num">
                                      <p:cBhvr>
                                        <p:cTn id="16" dur="1000"/>
                                        <p:tgtEl>
                                          <p:spTgt spid="37890"/>
                                        </p:tgtEl>
                                        <p:attrNameLst>
                                          <p:attrName>style.rotation</p:attrName>
                                        </p:attrNameLst>
                                      </p:cBhvr>
                                      <p:tavLst>
                                        <p:tav tm="0">
                                          <p:val>
                                            <p:fltVal val="0"/>
                                          </p:val>
                                        </p:tav>
                                        <p:tav tm="100000">
                                          <p:val>
                                            <p:fltVal val="90"/>
                                          </p:val>
                                        </p:tav>
                                      </p:tavLst>
                                    </p:anim>
                                    <p:animEffect transition="out" filter="fade">
                                      <p:cBhvr>
                                        <p:cTn id="17" dur="1000"/>
                                        <p:tgtEl>
                                          <p:spTgt spid="37890"/>
                                        </p:tgtEl>
                                      </p:cBhvr>
                                    </p:animEffect>
                                    <p:set>
                                      <p:cBhvr>
                                        <p:cTn id="18" dur="1" fill="hold">
                                          <p:stCondLst>
                                            <p:cond delay="999"/>
                                          </p:stCondLst>
                                        </p:cTn>
                                        <p:tgtEl>
                                          <p:spTgt spid="37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r>
              <a:rPr lang="en-US" dirty="0" smtClean="0"/>
              <a:t>Evolution of an Ecosystem:</a:t>
            </a:r>
            <a:br>
              <a:rPr lang="en-US" dirty="0" smtClean="0"/>
            </a:br>
            <a:r>
              <a:rPr lang="en-US" dirty="0" smtClean="0"/>
              <a:t>Succession</a:t>
            </a:r>
          </a:p>
        </p:txBody>
      </p:sp>
      <p:sp>
        <p:nvSpPr>
          <p:cNvPr id="16387" name="Rectangle 3"/>
          <p:cNvSpPr>
            <a:spLocks noGrp="1" noChangeArrowheads="1"/>
          </p:cNvSpPr>
          <p:nvPr>
            <p:ph type="body" idx="1"/>
          </p:nvPr>
        </p:nvSpPr>
        <p:spPr>
          <a:xfrm>
            <a:off x="457200" y="1600200"/>
            <a:ext cx="8229600" cy="4876800"/>
          </a:xfrm>
        </p:spPr>
        <p:txBody>
          <a:bodyPr>
            <a:noAutofit/>
          </a:bodyPr>
          <a:lstStyle/>
          <a:p>
            <a:pPr eaLnBrk="1" hangingPunct="1"/>
            <a:r>
              <a:rPr lang="en-US" sz="2800" dirty="0" smtClean="0"/>
              <a:t>Some ecosystems respond rapidly to change, some are very gradual…almost unnoticeable. </a:t>
            </a:r>
          </a:p>
          <a:p>
            <a:pPr lvl="1"/>
            <a:r>
              <a:rPr lang="en-US" sz="2400" dirty="0" smtClean="0"/>
              <a:t>Environmental organizations claim that every ecosystem goes through great changes over long periods of time.</a:t>
            </a:r>
          </a:p>
          <a:p>
            <a:pPr eaLnBrk="1" hangingPunct="1"/>
            <a:r>
              <a:rPr lang="en-US" sz="2800" dirty="0" smtClean="0"/>
              <a:t>The estimate is that roughly every 10,000 years every climate can change drastically, causing a shift in the biodiversity of an ecosystem.</a:t>
            </a:r>
          </a:p>
          <a:p>
            <a:pPr eaLnBrk="1" hangingPunct="1"/>
            <a:r>
              <a:rPr lang="en-US" sz="2800" u="sng" dirty="0" smtClean="0"/>
              <a:t>The process where one community replaces another community over long periods of time is </a:t>
            </a:r>
            <a:r>
              <a:rPr lang="en-US" sz="2800" u="sng" dirty="0" smtClean="0">
                <a:solidFill>
                  <a:schemeClr val="accent2"/>
                </a:solidFill>
              </a:rPr>
              <a:t>succession</a:t>
            </a:r>
            <a:r>
              <a:rPr lang="en-US" sz="2800" u="sng" dirty="0" smtClean="0"/>
              <a:t>.</a:t>
            </a:r>
          </a:p>
          <a:p>
            <a:pPr eaLnBrk="1" hangingPunct="1"/>
            <a:r>
              <a:rPr lang="en-US" sz="2800" dirty="0" smtClean="0"/>
              <a:t>This could be considered the </a:t>
            </a:r>
            <a:r>
              <a:rPr lang="en-US" sz="2800" i="1" dirty="0" smtClean="0"/>
              <a:t>evolution</a:t>
            </a:r>
            <a:r>
              <a:rPr lang="en-US" sz="2800" dirty="0" smtClean="0"/>
              <a:t> of an ecosystem.</a:t>
            </a:r>
          </a:p>
        </p:txBody>
      </p:sp>
    </p:spTree>
    <p:extLst>
      <p:ext uri="{BB962C8B-B14F-4D97-AF65-F5344CB8AC3E}">
        <p14:creationId xmlns:p14="http://schemas.microsoft.com/office/powerpoint/2010/main" val="3421212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s2.mm.bing.net/th?id=HN.608052448729368555&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6898578" cy="5181600"/>
          </a:xfrm>
          <a:prstGeom prst="rect">
            <a:avLst/>
          </a:prstGeom>
          <a:noFill/>
          <a:extLst>
            <a:ext uri="{909E8E84-426E-40DD-AFC4-6F175D3DCCD1}">
              <a14:hiddenFill xmlns:a14="http://schemas.microsoft.com/office/drawing/2010/main">
                <a:solidFill>
                  <a:srgbClr val="FFFFFF"/>
                </a:solidFill>
              </a14:hiddenFill>
            </a:ext>
          </a:extLst>
        </p:spPr>
      </p:pic>
      <p:sp>
        <p:nvSpPr>
          <p:cNvPr id="2051" name="Text Box 2"/>
          <p:cNvSpPr>
            <a:spLocks noGrp="1" noChangeArrowheads="1"/>
          </p:cNvSpPr>
          <p:nvPr>
            <p:ph type="title"/>
          </p:nvPr>
        </p:nvSpPr>
        <p:spPr>
          <a:noFill/>
        </p:spPr>
        <p:txBody>
          <a:bodyPr/>
          <a:lstStyle/>
          <a:p>
            <a:pPr eaLnBrk="1" hangingPunct="1"/>
            <a:r>
              <a:rPr lang="en-US" dirty="0" smtClean="0">
                <a:solidFill>
                  <a:schemeClr val="bg1"/>
                </a:solidFill>
              </a:rPr>
              <a:t>Pioneer Species </a:t>
            </a:r>
          </a:p>
        </p:txBody>
      </p:sp>
      <p:sp>
        <p:nvSpPr>
          <p:cNvPr id="91146" name="Rectangle 10"/>
          <p:cNvSpPr>
            <a:spLocks noChangeArrowheads="1"/>
          </p:cNvSpPr>
          <p:nvPr/>
        </p:nvSpPr>
        <p:spPr bwMode="auto">
          <a:xfrm>
            <a:off x="4572000" y="1295400"/>
            <a:ext cx="4419600" cy="5181600"/>
          </a:xfrm>
          <a:prstGeom prst="rect">
            <a:avLst/>
          </a:prstGeom>
          <a:solidFill>
            <a:schemeClr val="bg1">
              <a:alpha val="63000"/>
            </a:schemeClr>
          </a:solidFill>
          <a:ln>
            <a:noFill/>
          </a:ln>
          <a:effectLst/>
        </p:spPr>
        <p:txBody>
          <a:bodyPr/>
          <a:lstStyle/>
          <a:p>
            <a:pPr marL="342900" indent="-342900">
              <a:buFontTx/>
              <a:buChar char="•"/>
            </a:pPr>
            <a:r>
              <a:rPr lang="en-US" sz="2400" dirty="0" smtClean="0"/>
              <a:t>When an ecosystem is created life is initiated by a pioneer species.</a:t>
            </a:r>
          </a:p>
          <a:p>
            <a:pPr marL="342900" indent="-342900">
              <a:buFontTx/>
              <a:buChar char="•"/>
            </a:pPr>
            <a:r>
              <a:rPr lang="en-US" sz="2400" u="sng" dirty="0" smtClean="0"/>
              <a:t>Primary Succession starts with a </a:t>
            </a:r>
            <a:r>
              <a:rPr lang="en-US" sz="2400" i="1" u="sng" dirty="0" smtClean="0">
                <a:solidFill>
                  <a:schemeClr val="accent1"/>
                </a:solidFill>
              </a:rPr>
              <a:t>pioneer species</a:t>
            </a:r>
            <a:r>
              <a:rPr lang="en-US" sz="2400" i="1" dirty="0" smtClean="0">
                <a:solidFill>
                  <a:schemeClr val="accent1"/>
                </a:solidFill>
              </a:rPr>
              <a:t>. </a:t>
            </a:r>
          </a:p>
          <a:p>
            <a:pPr marL="742950" lvl="1" indent="-285750">
              <a:buFontTx/>
              <a:buChar char="–"/>
            </a:pPr>
            <a:r>
              <a:rPr lang="en-US" sz="2000" u="sng" dirty="0" smtClean="0"/>
              <a:t>the </a:t>
            </a:r>
            <a:r>
              <a:rPr lang="en-US" sz="2000" u="sng" dirty="0"/>
              <a:t>first organisms to appear in a newly made habitat. </a:t>
            </a:r>
          </a:p>
          <a:p>
            <a:pPr marL="342900" indent="-342900">
              <a:buFontTx/>
              <a:buChar char="•"/>
            </a:pPr>
            <a:r>
              <a:rPr lang="en-US" sz="2400" dirty="0"/>
              <a:t>Often they change the habitat in such a way that other species can live in the ecosystem.</a:t>
            </a:r>
          </a:p>
          <a:p>
            <a:pPr marL="742950" lvl="1" indent="-285750">
              <a:buFontTx/>
              <a:buChar char="–"/>
            </a:pPr>
            <a:r>
              <a:rPr lang="en-US" sz="2000" dirty="0"/>
              <a:t>By decomposing and providing nutrients for new species</a:t>
            </a:r>
            <a:r>
              <a:rPr lang="en-US" sz="2000" dirty="0" smtClean="0"/>
              <a:t>.</a:t>
            </a:r>
          </a:p>
          <a:p>
            <a:pPr marL="285750" indent="-285750">
              <a:buFontTx/>
              <a:buChar char="–"/>
            </a:pPr>
            <a:r>
              <a:rPr lang="en-US" sz="2000" dirty="0" smtClean="0"/>
              <a:t>EX. Lichen or moss</a:t>
            </a:r>
            <a:endParaRPr lang="en-US" sz="2000" dirty="0"/>
          </a:p>
        </p:txBody>
      </p:sp>
    </p:spTree>
    <p:extLst>
      <p:ext uri="{BB962C8B-B14F-4D97-AF65-F5344CB8AC3E}">
        <p14:creationId xmlns:p14="http://schemas.microsoft.com/office/powerpoint/2010/main" val="476908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4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146">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146">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1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1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Primary Succession Occurs</a:t>
            </a:r>
            <a:endParaRPr lang="en-US" dirty="0"/>
          </a:p>
        </p:txBody>
      </p:sp>
      <p:sp>
        <p:nvSpPr>
          <p:cNvPr id="3" name="Content Placeholder 2"/>
          <p:cNvSpPr>
            <a:spLocks noGrp="1"/>
          </p:cNvSpPr>
          <p:nvPr>
            <p:ph idx="1"/>
          </p:nvPr>
        </p:nvSpPr>
        <p:spPr>
          <a:xfrm>
            <a:off x="0" y="1371600"/>
            <a:ext cx="3319976" cy="5257800"/>
          </a:xfrm>
        </p:spPr>
        <p:txBody>
          <a:bodyPr>
            <a:normAutofit fontScale="85000" lnSpcReduction="20000"/>
          </a:bodyPr>
          <a:lstStyle/>
          <a:p>
            <a:r>
              <a:rPr lang="en-US" dirty="0" smtClean="0"/>
              <a:t>Once the lichen &amp; moss have deposited their remains in the soil it will become fertile enough for the larger weeds.</a:t>
            </a:r>
          </a:p>
          <a:p>
            <a:r>
              <a:rPr lang="en-US" dirty="0" smtClean="0"/>
              <a:t>Then they’ll die &amp; decompose, further fertilizing the soil.</a:t>
            </a:r>
          </a:p>
          <a:p>
            <a:r>
              <a:rPr lang="en-US" dirty="0" smtClean="0"/>
              <a:t>Then larger and larger plants can grow and be sustained.</a:t>
            </a:r>
            <a:endParaRPr lang="en-US" dirty="0"/>
          </a:p>
        </p:txBody>
      </p:sp>
      <p:sp>
        <p:nvSpPr>
          <p:cNvPr id="4" name="TextBox 3"/>
          <p:cNvSpPr txBox="1"/>
          <p:nvPr/>
        </p:nvSpPr>
        <p:spPr>
          <a:xfrm>
            <a:off x="3319976" y="5890965"/>
            <a:ext cx="2561792" cy="461665"/>
          </a:xfrm>
          <a:prstGeom prst="rect">
            <a:avLst/>
          </a:prstGeom>
          <a:noFill/>
        </p:spPr>
        <p:txBody>
          <a:bodyPr wrap="none" rtlCol="0">
            <a:spAutoFit/>
          </a:bodyPr>
          <a:lstStyle/>
          <a:p>
            <a:r>
              <a:rPr lang="en-US" sz="2400" dirty="0" smtClean="0"/>
              <a:t>Primary </a:t>
            </a:r>
            <a:r>
              <a:rPr lang="en-US" sz="2400" dirty="0" smtClean="0">
                <a:sym typeface="Wingdings" pitchFamily="2" charset="2"/>
              </a:rPr>
              <a:t>succession</a:t>
            </a:r>
            <a:endParaRPr lang="en-US" sz="2400" dirty="0"/>
          </a:p>
        </p:txBody>
      </p:sp>
      <p:grpSp>
        <p:nvGrpSpPr>
          <p:cNvPr id="6" name="Group 5"/>
          <p:cNvGrpSpPr/>
          <p:nvPr/>
        </p:nvGrpSpPr>
        <p:grpSpPr>
          <a:xfrm>
            <a:off x="3319976" y="1371600"/>
            <a:ext cx="5824024" cy="4519365"/>
            <a:chOff x="3319976" y="1371600"/>
            <a:chExt cx="5824024" cy="4519365"/>
          </a:xfrm>
        </p:grpSpPr>
        <p:pic>
          <p:nvPicPr>
            <p:cNvPr id="2052" name="Picture 4" descr="http://www.ux1.eiu.edu/~cfruf/images/bio3002/second4.jpg"/>
            <p:cNvPicPr>
              <a:picLocks noChangeAspect="1" noChangeArrowheads="1"/>
            </p:cNvPicPr>
            <p:nvPr/>
          </p:nvPicPr>
          <p:blipFill rotWithShape="1">
            <a:blip r:embed="rId2">
              <a:extLst>
                <a:ext uri="{28A0092B-C50C-407E-A947-70E740481C1C}">
                  <a14:useLocalDpi xmlns:a14="http://schemas.microsoft.com/office/drawing/2010/main" val="0"/>
                </a:ext>
              </a:extLst>
            </a:blip>
            <a:srcRect l="11016" t="11531" r="11901" b="11038"/>
            <a:stretch/>
          </p:blipFill>
          <p:spPr bwMode="auto">
            <a:xfrm>
              <a:off x="3319976" y="1371600"/>
              <a:ext cx="5824024" cy="4519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19976" y="1429830"/>
              <a:ext cx="1984389" cy="369332"/>
            </a:xfrm>
            <a:prstGeom prst="rect">
              <a:avLst/>
            </a:prstGeom>
            <a:noFill/>
          </p:spPr>
          <p:txBody>
            <a:bodyPr wrap="none" rtlCol="0">
              <a:spAutoFit/>
            </a:bodyPr>
            <a:lstStyle/>
            <a:p>
              <a:r>
                <a:rPr lang="en-US" dirty="0" smtClean="0"/>
                <a:t>Primary Succession</a:t>
              </a:r>
              <a:endParaRPr lang="en-US" dirty="0"/>
            </a:p>
          </p:txBody>
        </p:sp>
      </p:grpSp>
    </p:spTree>
    <p:extLst>
      <p:ext uri="{BB962C8B-B14F-4D97-AF65-F5344CB8AC3E}">
        <p14:creationId xmlns:p14="http://schemas.microsoft.com/office/powerpoint/2010/main" val="1395932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a:xfrm>
            <a:off x="457200" y="1166018"/>
            <a:ext cx="8229600" cy="2974573"/>
          </a:xfrm>
        </p:spPr>
        <p:txBody>
          <a:bodyPr>
            <a:normAutofit fontScale="85000" lnSpcReduction="10000"/>
          </a:bodyPr>
          <a:lstStyle/>
          <a:p>
            <a:r>
              <a:rPr lang="en-US" dirty="0" smtClean="0"/>
              <a:t>Succession can also occur in an established ecosystem.</a:t>
            </a:r>
          </a:p>
          <a:p>
            <a:r>
              <a:rPr lang="en-US" dirty="0" smtClean="0"/>
              <a:t>When a catastrophic event takes place, such as a forest fire or volcano, the barren soil left behind will recover.</a:t>
            </a:r>
          </a:p>
          <a:p>
            <a:r>
              <a:rPr lang="en-US" u="sng" dirty="0" smtClean="0"/>
              <a:t>Secondary succession happen when a previously established ecosystem recovers from a natural disaster.</a:t>
            </a:r>
          </a:p>
          <a:p>
            <a:r>
              <a:rPr lang="en-US" dirty="0" smtClean="0"/>
              <a:t>The biodiversity of surrounding ecosystems will play a role in how fast this occurs.</a:t>
            </a:r>
            <a:endParaRPr lang="en-US" dirty="0"/>
          </a:p>
        </p:txBody>
      </p:sp>
      <p:pic>
        <p:nvPicPr>
          <p:cNvPr id="3074" name="Picture 2" descr="http://resource.rockyview.ab.ca/rvlc/science7/Secondarysuccession.jpg"/>
          <p:cNvPicPr>
            <a:picLocks noChangeAspect="1" noChangeArrowheads="1"/>
          </p:cNvPicPr>
          <p:nvPr/>
        </p:nvPicPr>
        <p:blipFill rotWithShape="1">
          <a:blip r:embed="rId2">
            <a:extLst>
              <a:ext uri="{28A0092B-C50C-407E-A947-70E740481C1C}">
                <a14:useLocalDpi xmlns:a14="http://schemas.microsoft.com/office/drawing/2010/main" val="0"/>
              </a:ext>
            </a:extLst>
          </a:blip>
          <a:srcRect b="4903"/>
          <a:stretch/>
        </p:blipFill>
        <p:spPr bwMode="auto">
          <a:xfrm>
            <a:off x="958745" y="3967090"/>
            <a:ext cx="7226509"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912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1" name="Picture 11" descr="succession"/>
          <p:cNvPicPr>
            <a:picLocks noChangeAspect="1" noChangeArrowheads="1"/>
          </p:cNvPicPr>
          <p:nvPr/>
        </p:nvPicPr>
        <p:blipFill>
          <a:blip r:embed="rId2">
            <a:extLst>
              <a:ext uri="{28A0092B-C50C-407E-A947-70E740481C1C}">
                <a14:useLocalDpi xmlns:a14="http://schemas.microsoft.com/office/drawing/2010/main" val="0"/>
              </a:ext>
            </a:extLst>
          </a:blip>
          <a:srcRect r="66667"/>
          <a:stretch>
            <a:fillRect/>
          </a:stretch>
        </p:blipFill>
        <p:spPr bwMode="auto">
          <a:xfrm>
            <a:off x="0" y="0"/>
            <a:ext cx="4406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Picture 12" descr="succession"/>
          <p:cNvPicPr>
            <a:picLocks noChangeAspect="1" noChangeArrowheads="1"/>
          </p:cNvPicPr>
          <p:nvPr/>
        </p:nvPicPr>
        <p:blipFill>
          <a:blip r:embed="rId2">
            <a:extLst>
              <a:ext uri="{28A0092B-C50C-407E-A947-70E740481C1C}">
                <a14:useLocalDpi xmlns:a14="http://schemas.microsoft.com/office/drawing/2010/main" val="0"/>
              </a:ext>
            </a:extLst>
          </a:blip>
          <a:srcRect l="35001" r="34999"/>
          <a:stretch>
            <a:fillRect/>
          </a:stretch>
        </p:blipFill>
        <p:spPr bwMode="auto">
          <a:xfrm>
            <a:off x="2362200" y="685800"/>
            <a:ext cx="45069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Picture 13" descr="succession"/>
          <p:cNvPicPr>
            <a:picLocks noChangeAspect="1" noChangeArrowheads="1"/>
          </p:cNvPicPr>
          <p:nvPr/>
        </p:nvPicPr>
        <p:blipFill>
          <a:blip r:embed="rId2">
            <a:extLst>
              <a:ext uri="{28A0092B-C50C-407E-A947-70E740481C1C}">
                <a14:useLocalDpi xmlns:a14="http://schemas.microsoft.com/office/drawing/2010/main" val="0"/>
              </a:ext>
            </a:extLst>
          </a:blip>
          <a:srcRect l="67500"/>
          <a:stretch>
            <a:fillRect/>
          </a:stretch>
        </p:blipFill>
        <p:spPr bwMode="auto">
          <a:xfrm>
            <a:off x="5041900" y="2286000"/>
            <a:ext cx="41021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3"/>
          <p:cNvSpPr>
            <a:spLocks noGrp="1" noChangeArrowheads="1"/>
          </p:cNvSpPr>
          <p:nvPr>
            <p:ph type="title"/>
          </p:nvPr>
        </p:nvSpPr>
        <p:spPr>
          <a:xfrm>
            <a:off x="457200" y="609600"/>
            <a:ext cx="8229600" cy="731838"/>
          </a:xfrm>
          <a:noFill/>
        </p:spPr>
        <p:txBody>
          <a:bodyPr>
            <a:normAutofit fontScale="90000"/>
          </a:bodyPr>
          <a:lstStyle/>
          <a:p>
            <a:pPr eaLnBrk="1" hangingPunct="1"/>
            <a:r>
              <a:rPr lang="en-US" dirty="0" smtClean="0"/>
              <a:t>Ecological Succession at Glacier Bay</a:t>
            </a:r>
          </a:p>
        </p:txBody>
      </p:sp>
    </p:spTree>
    <p:extLst>
      <p:ext uri="{BB962C8B-B14F-4D97-AF65-F5344CB8AC3E}">
        <p14:creationId xmlns:p14="http://schemas.microsoft.com/office/powerpoint/2010/main" val="2422839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71"/>
                                        </p:tgtEl>
                                        <p:attrNameLst>
                                          <p:attrName>style.visibility</p:attrName>
                                        </p:attrNameLst>
                                      </p:cBhvr>
                                      <p:to>
                                        <p:strVal val="visible"/>
                                      </p:to>
                                    </p:set>
                                    <p:animEffect transition="in" filter="dissolve">
                                      <p:cBhvr>
                                        <p:cTn id="7" dur="500"/>
                                        <p:tgtEl>
                                          <p:spTgt spid="92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72"/>
                                        </p:tgtEl>
                                        <p:attrNameLst>
                                          <p:attrName>style.visibility</p:attrName>
                                        </p:attrNameLst>
                                      </p:cBhvr>
                                      <p:to>
                                        <p:strVal val="visible"/>
                                      </p:to>
                                    </p:set>
                                    <p:animEffect transition="in" filter="dissolve">
                                      <p:cBhvr>
                                        <p:cTn id="12" dur="500"/>
                                        <p:tgtEl>
                                          <p:spTgt spid="92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2173"/>
                                        </p:tgtEl>
                                        <p:attrNameLst>
                                          <p:attrName>style.visibility</p:attrName>
                                        </p:attrNameLst>
                                      </p:cBhvr>
                                      <p:to>
                                        <p:strVal val="visible"/>
                                      </p:to>
                                    </p:set>
                                    <p:animEffect transition="in" filter="dissolve">
                                      <p:cBhvr>
                                        <p:cTn id="17" dur="500"/>
                                        <p:tgtEl>
                                          <p:spTgt spid="92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p:txBody>
          <a:bodyPr>
            <a:normAutofit lnSpcReduction="10000"/>
          </a:bodyPr>
          <a:lstStyle/>
          <a:p>
            <a:pPr eaLnBrk="1" hangingPunct="1">
              <a:lnSpc>
                <a:spcPct val="90000"/>
              </a:lnSpc>
            </a:pPr>
            <a:r>
              <a:rPr lang="en-US" dirty="0" smtClean="0"/>
              <a:t>After millions of years of evolution, erosion, natural disasters, shifting climates, plate tectonics, and everything else that has shaped our Earth, we are given the extreme diversity in habitats we see today.</a:t>
            </a:r>
          </a:p>
          <a:p>
            <a:pPr eaLnBrk="1" hangingPunct="1">
              <a:lnSpc>
                <a:spcPct val="90000"/>
              </a:lnSpc>
            </a:pPr>
            <a:r>
              <a:rPr lang="en-US" dirty="0" smtClean="0"/>
              <a:t>The physical landscapes helped shape the biodiversity present.</a:t>
            </a:r>
          </a:p>
          <a:p>
            <a:pPr eaLnBrk="1" hangingPunct="1">
              <a:lnSpc>
                <a:spcPct val="90000"/>
              </a:lnSpc>
            </a:pPr>
            <a:r>
              <a:rPr lang="en-US" dirty="0" smtClean="0"/>
              <a:t>Biology would be incomplete if we didn’t take time to study the environments that influence life. </a:t>
            </a:r>
          </a:p>
        </p:txBody>
      </p:sp>
      <p:pic>
        <p:nvPicPr>
          <p:cNvPr id="117764" name="Picture 4" descr="Major biological communities"/>
          <p:cNvPicPr>
            <a:picLocks noChangeAspect="1" noChangeArrowheads="1"/>
          </p:cNvPicPr>
          <p:nvPr/>
        </p:nvPicPr>
        <p:blipFill>
          <a:blip r:embed="rId2">
            <a:extLst>
              <a:ext uri="{28A0092B-C50C-407E-A947-70E740481C1C}">
                <a14:useLocalDpi xmlns:a14="http://schemas.microsoft.com/office/drawing/2010/main" val="0"/>
              </a:ext>
            </a:extLst>
          </a:blip>
          <a:srcRect l="35251" r="44676" b="31326"/>
          <a:stretch>
            <a:fillRect/>
          </a:stretch>
        </p:blipFill>
        <p:spPr bwMode="auto">
          <a:xfrm>
            <a:off x="0" y="0"/>
            <a:ext cx="44958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descr="Major biological communities"/>
          <p:cNvPicPr>
            <a:picLocks noChangeAspect="1" noChangeArrowheads="1"/>
          </p:cNvPicPr>
          <p:nvPr/>
        </p:nvPicPr>
        <p:blipFill>
          <a:blip r:embed="rId2">
            <a:extLst>
              <a:ext uri="{28A0092B-C50C-407E-A947-70E740481C1C}">
                <a14:useLocalDpi xmlns:a14="http://schemas.microsoft.com/office/drawing/2010/main" val="0"/>
              </a:ext>
            </a:extLst>
          </a:blip>
          <a:srcRect l="79315" b="31042"/>
          <a:stretch>
            <a:fillRect/>
          </a:stretch>
        </p:blipFill>
        <p:spPr bwMode="auto">
          <a:xfrm>
            <a:off x="4495800" y="0"/>
            <a:ext cx="4648200"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Major biological communities"/>
          <p:cNvPicPr>
            <a:picLocks noChangeAspect="1" noChangeArrowheads="1"/>
          </p:cNvPicPr>
          <p:nvPr/>
        </p:nvPicPr>
        <p:blipFill>
          <a:blip r:embed="rId2">
            <a:extLst>
              <a:ext uri="{28A0092B-C50C-407E-A947-70E740481C1C}">
                <a14:useLocalDpi xmlns:a14="http://schemas.microsoft.com/office/drawing/2010/main" val="0"/>
              </a:ext>
            </a:extLst>
          </a:blip>
          <a:srcRect l="56793" r="22154" b="31036"/>
          <a:stretch>
            <a:fillRect/>
          </a:stretch>
        </p:blipFill>
        <p:spPr bwMode="auto">
          <a:xfrm>
            <a:off x="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8" descr="Bayou and coral reef"/>
          <p:cNvPicPr>
            <a:picLocks noChangeAspect="1" noChangeArrowheads="1"/>
          </p:cNvPicPr>
          <p:nvPr/>
        </p:nvPicPr>
        <p:blipFill>
          <a:blip r:embed="rId3">
            <a:extLst>
              <a:ext uri="{28A0092B-C50C-407E-A947-70E740481C1C}">
                <a14:useLocalDpi xmlns:a14="http://schemas.microsoft.com/office/drawing/2010/main" val="0"/>
              </a:ext>
            </a:extLst>
          </a:blip>
          <a:srcRect l="2000" t="4286" r="46800" b="19032"/>
          <a:stretch>
            <a:fillRect/>
          </a:stretch>
        </p:blipFill>
        <p:spPr bwMode="auto">
          <a:xfrm>
            <a:off x="4419600" y="3886200"/>
            <a:ext cx="472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11" descr="http://faculty.nwacc.edu/bhintert/images/saguarocacti.jpg"/>
          <p:cNvPicPr>
            <a:picLocks noChangeAspect="1" noChangeArrowheads="1"/>
          </p:cNvPicPr>
          <p:nvPr/>
        </p:nvPicPr>
        <p:blipFill>
          <a:blip r:embed="rId4">
            <a:extLst>
              <a:ext uri="{28A0092B-C50C-407E-A947-70E740481C1C}">
                <a14:useLocalDpi xmlns:a14="http://schemas.microsoft.com/office/drawing/2010/main" val="0"/>
              </a:ext>
            </a:extLst>
          </a:blip>
          <a:srcRect l="1836" t="1862" r="1836" b="7874"/>
          <a:stretch>
            <a:fillRect/>
          </a:stretch>
        </p:blipFill>
        <p:spPr bwMode="auto">
          <a:xfrm>
            <a:off x="1652588" y="1004888"/>
            <a:ext cx="5534025"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457200" y="830580"/>
            <a:ext cx="8229600" cy="1143000"/>
          </a:xfrm>
        </p:spPr>
        <p:txBody>
          <a:bodyPr/>
          <a:lstStyle/>
          <a:p>
            <a:pPr eaLnBrk="1" hangingPunct="1"/>
            <a:r>
              <a:rPr lang="en-US" dirty="0" smtClean="0"/>
              <a:t>Ecosystems The Earth Has Now</a:t>
            </a:r>
          </a:p>
        </p:txBody>
      </p:sp>
    </p:spTree>
    <p:extLst>
      <p:ext uri="{BB962C8B-B14F-4D97-AF65-F5344CB8AC3E}">
        <p14:creationId xmlns:p14="http://schemas.microsoft.com/office/powerpoint/2010/main" val="131042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wheel(4)">
                                      <p:cBhvr>
                                        <p:cTn id="7" dur="500"/>
                                        <p:tgtEl>
                                          <p:spTgt spid="11776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17765"/>
                                        </p:tgtEl>
                                        <p:attrNameLst>
                                          <p:attrName>style.visibility</p:attrName>
                                        </p:attrNameLst>
                                      </p:cBhvr>
                                      <p:to>
                                        <p:strVal val="visible"/>
                                      </p:to>
                                    </p:set>
                                    <p:animEffect transition="in" filter="wheel(4)">
                                      <p:cBhvr>
                                        <p:cTn id="12" dur="500"/>
                                        <p:tgtEl>
                                          <p:spTgt spid="11776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117768"/>
                                        </p:tgtEl>
                                        <p:attrNameLst>
                                          <p:attrName>style.visibility</p:attrName>
                                        </p:attrNameLst>
                                      </p:cBhvr>
                                      <p:to>
                                        <p:strVal val="visible"/>
                                      </p:to>
                                    </p:set>
                                    <p:animEffect transition="in" filter="wheel(4)">
                                      <p:cBhvr>
                                        <p:cTn id="17" dur="500"/>
                                        <p:tgtEl>
                                          <p:spTgt spid="11776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17766"/>
                                        </p:tgtEl>
                                        <p:attrNameLst>
                                          <p:attrName>style.visibility</p:attrName>
                                        </p:attrNameLst>
                                      </p:cBhvr>
                                      <p:to>
                                        <p:strVal val="visible"/>
                                      </p:to>
                                    </p:set>
                                    <p:animEffect transition="in" filter="wheel(4)">
                                      <p:cBhvr>
                                        <p:cTn id="22" dur="500"/>
                                        <p:tgtEl>
                                          <p:spTgt spid="11776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7771"/>
                                        </p:tgtEl>
                                        <p:attrNameLst>
                                          <p:attrName>style.visibility</p:attrName>
                                        </p:attrNameLst>
                                      </p:cBhvr>
                                      <p:to>
                                        <p:strVal val="visible"/>
                                      </p:to>
                                    </p:set>
                                    <p:animEffect transition="in" filter="wheel(1)">
                                      <p:cBhvr>
                                        <p:cTn id="27" dur="500"/>
                                        <p:tgtEl>
                                          <p:spTgt spid="117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dirty="0" smtClean="0"/>
              <a:t>Biomes: Major Biological Communities</a:t>
            </a:r>
          </a:p>
        </p:txBody>
      </p:sp>
      <p:sp>
        <p:nvSpPr>
          <p:cNvPr id="68611" name="Rectangle 3"/>
          <p:cNvSpPr>
            <a:spLocks noGrp="1" noChangeArrowheads="1"/>
          </p:cNvSpPr>
          <p:nvPr>
            <p:ph type="body" idx="1"/>
          </p:nvPr>
        </p:nvSpPr>
        <p:spPr>
          <a:xfrm>
            <a:off x="304800" y="1143000"/>
            <a:ext cx="8534400" cy="5562600"/>
          </a:xfrm>
        </p:spPr>
        <p:txBody>
          <a:bodyPr>
            <a:normAutofit/>
          </a:bodyPr>
          <a:lstStyle/>
          <a:p>
            <a:pPr>
              <a:lnSpc>
                <a:spcPct val="80000"/>
              </a:lnSpc>
              <a:spcBef>
                <a:spcPct val="0"/>
              </a:spcBef>
            </a:pPr>
            <a:r>
              <a:rPr lang="en-US" sz="2000" u="sng" dirty="0">
                <a:solidFill>
                  <a:schemeClr val="tx1">
                    <a:lumMod val="75000"/>
                    <a:lumOff val="25000"/>
                  </a:schemeClr>
                </a:solidFill>
              </a:rPr>
              <a:t>A</a:t>
            </a:r>
            <a:r>
              <a:rPr lang="en-US" sz="2800" u="sng" dirty="0">
                <a:solidFill>
                  <a:schemeClr val="tx1">
                    <a:lumMod val="75000"/>
                    <a:lumOff val="25000"/>
                  </a:schemeClr>
                </a:solidFill>
              </a:rPr>
              <a:t> </a:t>
            </a:r>
            <a:r>
              <a:rPr lang="en-US" sz="2800" b="1" u="sng" dirty="0">
                <a:solidFill>
                  <a:srgbClr val="C00000"/>
                </a:solidFill>
              </a:rPr>
              <a:t>biome</a:t>
            </a:r>
            <a:r>
              <a:rPr lang="en-US" sz="2800" u="sng" dirty="0">
                <a:solidFill>
                  <a:schemeClr val="tx1">
                    <a:lumMod val="75000"/>
                    <a:lumOff val="25000"/>
                  </a:schemeClr>
                </a:solidFill>
              </a:rPr>
              <a:t> is a region, much larger than an ecosystem, characterized by a specific kind of climate and certain kinds of plant and animal communities</a:t>
            </a:r>
            <a:r>
              <a:rPr lang="en-US" sz="2800" dirty="0">
                <a:solidFill>
                  <a:schemeClr val="tx1">
                    <a:lumMod val="75000"/>
                    <a:lumOff val="25000"/>
                  </a:schemeClr>
                </a:solidFill>
              </a:rPr>
              <a:t>.</a:t>
            </a:r>
          </a:p>
          <a:p>
            <a:pPr eaLnBrk="1" hangingPunct="1">
              <a:lnSpc>
                <a:spcPct val="80000"/>
              </a:lnSpc>
              <a:spcBef>
                <a:spcPct val="0"/>
              </a:spcBef>
            </a:pPr>
            <a:r>
              <a:rPr lang="en-US" sz="2400" dirty="0" smtClean="0">
                <a:solidFill>
                  <a:schemeClr val="bg1"/>
                </a:solidFill>
              </a:rPr>
              <a:t>It’s the environment that really defines what can live where.</a:t>
            </a:r>
          </a:p>
          <a:p>
            <a:pPr eaLnBrk="1" hangingPunct="1">
              <a:lnSpc>
                <a:spcPct val="80000"/>
              </a:lnSpc>
              <a:spcBef>
                <a:spcPct val="0"/>
              </a:spcBef>
            </a:pPr>
            <a:r>
              <a:rPr lang="en-US" sz="2400" dirty="0" smtClean="0">
                <a:solidFill>
                  <a:schemeClr val="bg1"/>
                </a:solidFill>
              </a:rPr>
              <a:t>The kinds of species that live in a particular place are determined partly, if not completely, by </a:t>
            </a:r>
            <a:r>
              <a:rPr lang="en-US" sz="3600" b="1" dirty="0" smtClean="0">
                <a:solidFill>
                  <a:srgbClr val="C00000"/>
                </a:solidFill>
              </a:rPr>
              <a:t>climate</a:t>
            </a:r>
            <a:r>
              <a:rPr lang="en-US" sz="2400" dirty="0" smtClean="0">
                <a:solidFill>
                  <a:schemeClr val="bg1"/>
                </a:solidFill>
              </a:rPr>
              <a:t>. </a:t>
            </a:r>
          </a:p>
          <a:p>
            <a:pPr lvl="1" eaLnBrk="1" hangingPunct="1">
              <a:lnSpc>
                <a:spcPct val="80000"/>
              </a:lnSpc>
              <a:spcBef>
                <a:spcPct val="0"/>
              </a:spcBef>
            </a:pPr>
            <a:r>
              <a:rPr lang="en-US" u="sng" dirty="0" smtClean="0">
                <a:solidFill>
                  <a:schemeClr val="tx1">
                    <a:lumMod val="75000"/>
                    <a:lumOff val="25000"/>
                  </a:schemeClr>
                </a:solidFill>
              </a:rPr>
              <a:t>the average weather conditions (sunlight, rain &amp; temperature) in an area over a long period of time</a:t>
            </a:r>
            <a:r>
              <a:rPr lang="en-US" dirty="0" smtClean="0">
                <a:solidFill>
                  <a:schemeClr val="tx1">
                    <a:lumMod val="75000"/>
                    <a:lumOff val="25000"/>
                  </a:schemeClr>
                </a:solidFill>
              </a:rPr>
              <a:t>.</a:t>
            </a:r>
          </a:p>
          <a:p>
            <a:pPr eaLnBrk="1" hangingPunct="1">
              <a:lnSpc>
                <a:spcPct val="80000"/>
              </a:lnSpc>
              <a:spcBef>
                <a:spcPct val="0"/>
              </a:spcBef>
            </a:pPr>
            <a:r>
              <a:rPr lang="en-US" sz="2400" dirty="0" smtClean="0">
                <a:solidFill>
                  <a:schemeClr val="bg1"/>
                </a:solidFill>
              </a:rPr>
              <a:t>You can notice this just by driving from here to Flagstaff.</a:t>
            </a:r>
          </a:p>
          <a:p>
            <a:pPr eaLnBrk="1" hangingPunct="1">
              <a:lnSpc>
                <a:spcPct val="80000"/>
              </a:lnSpc>
              <a:spcBef>
                <a:spcPct val="0"/>
              </a:spcBef>
            </a:pPr>
            <a:r>
              <a:rPr lang="en-US" sz="2400" dirty="0" smtClean="0">
                <a:solidFill>
                  <a:schemeClr val="bg1"/>
                </a:solidFill>
              </a:rPr>
              <a:t>How many different species of life (not just animal – plants included) can you find from here to there?</a:t>
            </a:r>
          </a:p>
          <a:p>
            <a:pPr eaLnBrk="1" hangingPunct="1">
              <a:lnSpc>
                <a:spcPct val="80000"/>
              </a:lnSpc>
              <a:spcBef>
                <a:spcPct val="0"/>
              </a:spcBef>
            </a:pPr>
            <a:r>
              <a:rPr lang="en-US" sz="2400" dirty="0" smtClean="0">
                <a:solidFill>
                  <a:schemeClr val="bg1"/>
                </a:solidFill>
              </a:rPr>
              <a:t>As a result of the diversity in habitat, species (trees, animals, insects) that live in a climate do so because they are specifically built for it, as a part of a biome.</a:t>
            </a:r>
          </a:p>
        </p:txBody>
      </p:sp>
    </p:spTree>
    <p:extLst>
      <p:ext uri="{BB962C8B-B14F-4D97-AF65-F5344CB8AC3E}">
        <p14:creationId xmlns:p14="http://schemas.microsoft.com/office/powerpoint/2010/main" val="811894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Objectives Part I: Ecosystems</a:t>
            </a:r>
          </a:p>
        </p:txBody>
      </p:sp>
      <p:sp>
        <p:nvSpPr>
          <p:cNvPr id="6147" name="Rectangle 3"/>
          <p:cNvSpPr>
            <a:spLocks noGrp="1" noChangeArrowheads="1"/>
          </p:cNvSpPr>
          <p:nvPr>
            <p:ph type="body" idx="1"/>
          </p:nvPr>
        </p:nvSpPr>
        <p:spPr/>
        <p:txBody>
          <a:bodyPr>
            <a:normAutofit lnSpcReduction="10000"/>
          </a:bodyPr>
          <a:lstStyle/>
          <a:p>
            <a:pPr eaLnBrk="1" hangingPunct="1"/>
            <a:r>
              <a:rPr lang="en-US" dirty="0" smtClean="0"/>
              <a:t>Describe the difference between an ecosystem and a community.</a:t>
            </a:r>
          </a:p>
          <a:p>
            <a:pPr eaLnBrk="1" hangingPunct="1"/>
            <a:r>
              <a:rPr lang="en-US" dirty="0" smtClean="0"/>
              <a:t>Explain how an ecosystem responds to change.</a:t>
            </a:r>
          </a:p>
          <a:p>
            <a:pPr eaLnBrk="1" hangingPunct="1"/>
            <a:r>
              <a:rPr lang="en-US" dirty="0" smtClean="0"/>
              <a:t>Identify the three major groups of terrestrial biomes.</a:t>
            </a:r>
          </a:p>
          <a:p>
            <a:pPr eaLnBrk="1" hangingPunct="1"/>
            <a:r>
              <a:rPr lang="en-US" dirty="0" smtClean="0"/>
              <a:t>Describe the four types of aquatic ecosystems.</a:t>
            </a:r>
          </a:p>
          <a:p>
            <a:pPr eaLnBrk="1" hangingPunct="1"/>
            <a:r>
              <a:rPr lang="en-US" dirty="0" smtClean="0"/>
              <a:t>Identify two factors of climate that determine a biome.</a:t>
            </a:r>
          </a:p>
        </p:txBody>
      </p:sp>
    </p:spTree>
    <p:extLst>
      <p:ext uri="{BB962C8B-B14F-4D97-AF65-F5344CB8AC3E}">
        <p14:creationId xmlns:p14="http://schemas.microsoft.com/office/powerpoint/2010/main" val="933521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457200" y="609600"/>
            <a:ext cx="8229600" cy="731838"/>
          </a:xfrm>
          <a:noFill/>
        </p:spPr>
        <p:txBody>
          <a:bodyPr>
            <a:normAutofit fontScale="90000"/>
          </a:bodyPr>
          <a:lstStyle/>
          <a:p>
            <a:pPr eaLnBrk="1" hangingPunct="1"/>
            <a:r>
              <a:rPr lang="en-US" smtClean="0"/>
              <a:t>Elements of Climate</a:t>
            </a:r>
          </a:p>
        </p:txBody>
      </p:sp>
      <p:pic>
        <p:nvPicPr>
          <p:cNvPr id="20483" name="Picture 10" descr="E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79525"/>
            <a:ext cx="75438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743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US" dirty="0" smtClean="0"/>
              <a:t>Major Biological Communities</a:t>
            </a:r>
            <a:endParaRPr lang="en-US" b="0" i="1" dirty="0" smtClean="0"/>
          </a:p>
        </p:txBody>
      </p:sp>
      <p:pic>
        <p:nvPicPr>
          <p:cNvPr id="69637" name="Picture 5" descr="E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09" y="2133600"/>
            <a:ext cx="9144000" cy="474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body" idx="1"/>
          </p:nvPr>
        </p:nvSpPr>
        <p:spPr>
          <a:xfrm>
            <a:off x="457200" y="1371600"/>
            <a:ext cx="8229600" cy="4114800"/>
          </a:xfrm>
        </p:spPr>
        <p:txBody>
          <a:bodyPr>
            <a:normAutofit/>
          </a:bodyPr>
          <a:lstStyle/>
          <a:p>
            <a:pPr eaLnBrk="1" hangingPunct="1">
              <a:spcBef>
                <a:spcPct val="0"/>
              </a:spcBef>
            </a:pPr>
            <a:r>
              <a:rPr lang="en-US" sz="2000" dirty="0" smtClean="0"/>
              <a:t>Biomes are very diverse but can be categorized into major groups.</a:t>
            </a:r>
          </a:p>
          <a:p>
            <a:pPr eaLnBrk="1" hangingPunct="1">
              <a:spcBef>
                <a:spcPct val="0"/>
              </a:spcBef>
            </a:pPr>
            <a:r>
              <a:rPr lang="en-US" sz="2000" dirty="0" smtClean="0"/>
              <a:t>Their </a:t>
            </a:r>
            <a:r>
              <a:rPr lang="en-US" sz="2000" dirty="0" smtClean="0"/>
              <a:t>boundaries are determined first by latitude, then by climate.</a:t>
            </a:r>
          </a:p>
        </p:txBody>
      </p:sp>
    </p:spTree>
    <p:extLst>
      <p:ext uri="{BB962C8B-B14F-4D97-AF65-F5344CB8AC3E}">
        <p14:creationId xmlns:p14="http://schemas.microsoft.com/office/powerpoint/2010/main" val="1518109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9637"/>
                                        </p:tgtEl>
                                        <p:attrNameLst>
                                          <p:attrName>style.visibility</p:attrName>
                                        </p:attrNameLst>
                                      </p:cBhvr>
                                      <p:to>
                                        <p:strVal val="visible"/>
                                      </p:to>
                                    </p:set>
                                    <p:animEffect transition="in" filter="dissolve">
                                      <p:cBhvr>
                                        <p:cTn id="15"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220200" cy="555134"/>
          </a:xfrm>
        </p:spPr>
        <p:txBody>
          <a:bodyPr>
            <a:normAutofit fontScale="90000"/>
          </a:bodyPr>
          <a:lstStyle/>
          <a:p>
            <a:r>
              <a:rPr lang="en-US" dirty="0" smtClean="0"/>
              <a:t>1</a:t>
            </a:r>
            <a:r>
              <a:rPr lang="en-US" baseline="30000" dirty="0" smtClean="0"/>
              <a:t>st</a:t>
            </a:r>
            <a:r>
              <a:rPr lang="en-US" dirty="0" smtClean="0"/>
              <a:t> Basic Ecosystem Condition: Latitude</a:t>
            </a:r>
            <a:endParaRPr lang="en-US" dirty="0"/>
          </a:p>
        </p:txBody>
      </p:sp>
      <p:grpSp>
        <p:nvGrpSpPr>
          <p:cNvPr id="8" name="Group 7"/>
          <p:cNvGrpSpPr/>
          <p:nvPr/>
        </p:nvGrpSpPr>
        <p:grpSpPr>
          <a:xfrm>
            <a:off x="448153" y="2361092"/>
            <a:ext cx="8400093" cy="4421104"/>
            <a:chOff x="743907" y="1676400"/>
            <a:chExt cx="8400093" cy="4421104"/>
          </a:xfrm>
        </p:grpSpPr>
        <p:pic>
          <p:nvPicPr>
            <p:cNvPr id="4" name="Picture 2" descr="http://www.brockmann-consult.de/iavisa-info-web/images/fallback-climate-zone-classific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07" y="1676400"/>
              <a:ext cx="8400093" cy="4421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45639" y="1834608"/>
              <a:ext cx="2216761" cy="369332"/>
            </a:xfrm>
            <a:prstGeom prst="rect">
              <a:avLst/>
            </a:prstGeom>
            <a:solidFill>
              <a:schemeClr val="accent4"/>
            </a:solidFill>
          </p:spPr>
          <p:txBody>
            <a:bodyPr wrap="none" rtlCol="0">
              <a:spAutoFit/>
            </a:bodyPr>
            <a:lstStyle/>
            <a:p>
              <a:r>
                <a:rPr lang="en-US" b="1" dirty="0" smtClean="0"/>
                <a:t>High Latitude Biomes</a:t>
              </a:r>
              <a:endParaRPr lang="en-US" b="1" dirty="0"/>
            </a:p>
          </p:txBody>
        </p:sp>
        <p:sp>
          <p:nvSpPr>
            <p:cNvPr id="6" name="TextBox 5"/>
            <p:cNvSpPr txBox="1"/>
            <p:nvPr/>
          </p:nvSpPr>
          <p:spPr>
            <a:xfrm>
              <a:off x="1739804" y="2565009"/>
              <a:ext cx="2222596" cy="369332"/>
            </a:xfrm>
            <a:prstGeom prst="rect">
              <a:avLst/>
            </a:prstGeom>
            <a:solidFill>
              <a:schemeClr val="accent4"/>
            </a:solidFill>
          </p:spPr>
          <p:txBody>
            <a:bodyPr wrap="none" rtlCol="0">
              <a:spAutoFit/>
            </a:bodyPr>
            <a:lstStyle/>
            <a:p>
              <a:r>
                <a:rPr lang="en-US" b="1" dirty="0" smtClean="0"/>
                <a:t>Temperate Biomes     </a:t>
              </a:r>
              <a:endParaRPr lang="en-US" b="1" dirty="0"/>
            </a:p>
          </p:txBody>
        </p:sp>
        <p:sp>
          <p:nvSpPr>
            <p:cNvPr id="7" name="TextBox 6"/>
            <p:cNvSpPr txBox="1"/>
            <p:nvPr/>
          </p:nvSpPr>
          <p:spPr>
            <a:xfrm>
              <a:off x="1745639" y="3704769"/>
              <a:ext cx="2218877" cy="369332"/>
            </a:xfrm>
            <a:prstGeom prst="rect">
              <a:avLst/>
            </a:prstGeom>
            <a:solidFill>
              <a:schemeClr val="accent4"/>
            </a:solidFill>
          </p:spPr>
          <p:txBody>
            <a:bodyPr wrap="none" rtlCol="0">
              <a:spAutoFit/>
            </a:bodyPr>
            <a:lstStyle/>
            <a:p>
              <a:r>
                <a:rPr lang="en-US" b="1" dirty="0" smtClean="0"/>
                <a:t>Tropical Biomes          </a:t>
              </a:r>
              <a:endParaRPr lang="en-US" b="1" dirty="0"/>
            </a:p>
          </p:txBody>
        </p:sp>
        <p:sp>
          <p:nvSpPr>
            <p:cNvPr id="9" name="TextBox 8"/>
            <p:cNvSpPr txBox="1"/>
            <p:nvPr/>
          </p:nvSpPr>
          <p:spPr>
            <a:xfrm>
              <a:off x="1745639" y="5728172"/>
              <a:ext cx="2216761" cy="369332"/>
            </a:xfrm>
            <a:prstGeom prst="rect">
              <a:avLst/>
            </a:prstGeom>
            <a:solidFill>
              <a:schemeClr val="accent4"/>
            </a:solidFill>
          </p:spPr>
          <p:txBody>
            <a:bodyPr wrap="none" rtlCol="0">
              <a:spAutoFit/>
            </a:bodyPr>
            <a:lstStyle/>
            <a:p>
              <a:r>
                <a:rPr lang="en-US" b="1" dirty="0" smtClean="0"/>
                <a:t>High Latitude Biomes</a:t>
              </a:r>
              <a:endParaRPr lang="en-US" b="1" dirty="0"/>
            </a:p>
          </p:txBody>
        </p:sp>
        <p:sp>
          <p:nvSpPr>
            <p:cNvPr id="10" name="TextBox 9"/>
            <p:cNvSpPr txBox="1"/>
            <p:nvPr/>
          </p:nvSpPr>
          <p:spPr>
            <a:xfrm>
              <a:off x="1745639" y="4876800"/>
              <a:ext cx="2222596" cy="369332"/>
            </a:xfrm>
            <a:prstGeom prst="rect">
              <a:avLst/>
            </a:prstGeom>
            <a:solidFill>
              <a:schemeClr val="accent4"/>
            </a:solidFill>
          </p:spPr>
          <p:txBody>
            <a:bodyPr wrap="none" rtlCol="0">
              <a:spAutoFit/>
            </a:bodyPr>
            <a:lstStyle/>
            <a:p>
              <a:r>
                <a:rPr lang="en-US" b="1" dirty="0" smtClean="0"/>
                <a:t>Temperate Biomes     </a:t>
              </a:r>
              <a:endParaRPr lang="en-US" b="1" dirty="0"/>
            </a:p>
          </p:txBody>
        </p:sp>
      </p:grpSp>
      <p:sp>
        <p:nvSpPr>
          <p:cNvPr id="11" name="TextBox 10"/>
          <p:cNvSpPr txBox="1"/>
          <p:nvPr/>
        </p:nvSpPr>
        <p:spPr>
          <a:xfrm>
            <a:off x="304800" y="891820"/>
            <a:ext cx="8686800" cy="1477328"/>
          </a:xfrm>
          <a:prstGeom prst="rect">
            <a:avLst/>
          </a:prstGeom>
          <a:noFill/>
        </p:spPr>
        <p:txBody>
          <a:bodyPr wrap="square" rtlCol="0">
            <a:spAutoFit/>
          </a:bodyPr>
          <a:lstStyle/>
          <a:p>
            <a:r>
              <a:rPr lang="en-US" dirty="0" smtClean="0"/>
              <a:t>The first condition to define a biome is by how close to the equator it is. </a:t>
            </a:r>
          </a:p>
          <a:p>
            <a:r>
              <a:rPr lang="en-US" dirty="0" smtClean="0"/>
              <a:t>Give us three major categories:</a:t>
            </a:r>
          </a:p>
          <a:p>
            <a:pPr marL="285750" indent="-285750">
              <a:buFontTx/>
              <a:buChar char="-"/>
            </a:pPr>
            <a:r>
              <a:rPr lang="en-US" dirty="0" smtClean="0"/>
              <a:t>Tropical</a:t>
            </a:r>
          </a:p>
          <a:p>
            <a:pPr marL="285750" indent="-285750">
              <a:buFontTx/>
              <a:buChar char="-"/>
            </a:pPr>
            <a:r>
              <a:rPr lang="en-US" dirty="0" smtClean="0"/>
              <a:t>Temperate</a:t>
            </a:r>
          </a:p>
          <a:p>
            <a:pPr marL="285750" indent="-285750">
              <a:buFontTx/>
              <a:buChar char="-"/>
            </a:pPr>
            <a:r>
              <a:rPr lang="en-US" dirty="0" smtClean="0"/>
              <a:t>High-latitude</a:t>
            </a:r>
            <a:endParaRPr lang="en-US" dirty="0"/>
          </a:p>
        </p:txBody>
      </p:sp>
    </p:spTree>
    <p:extLst>
      <p:ext uri="{BB962C8B-B14F-4D97-AF65-F5344CB8AC3E}">
        <p14:creationId xmlns:p14="http://schemas.microsoft.com/office/powerpoint/2010/main" val="1189047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228600"/>
            <a:ext cx="5867400" cy="731838"/>
          </a:xfrm>
        </p:spPr>
        <p:txBody>
          <a:bodyPr>
            <a:normAutofit fontScale="90000"/>
          </a:bodyPr>
          <a:lstStyle/>
          <a:p>
            <a:pPr eaLnBrk="1" hangingPunct="1"/>
            <a:r>
              <a:rPr lang="en-US" dirty="0" smtClean="0"/>
              <a:t>Terrestrial Biomes, </a:t>
            </a:r>
            <a:endParaRPr lang="en-US" b="0" i="1" dirty="0" smtClean="0"/>
          </a:p>
        </p:txBody>
      </p:sp>
      <p:sp>
        <p:nvSpPr>
          <p:cNvPr id="70659" name="Rectangle 3"/>
          <p:cNvSpPr>
            <a:spLocks noGrp="1" noChangeArrowheads="1"/>
          </p:cNvSpPr>
          <p:nvPr>
            <p:ph type="body" idx="1"/>
          </p:nvPr>
        </p:nvSpPr>
        <p:spPr>
          <a:xfrm>
            <a:off x="152400" y="1219200"/>
            <a:ext cx="6019800" cy="5257800"/>
          </a:xfrm>
        </p:spPr>
        <p:txBody>
          <a:bodyPr>
            <a:normAutofit/>
          </a:bodyPr>
          <a:lstStyle/>
          <a:p>
            <a:pPr eaLnBrk="1" hangingPunct="1">
              <a:lnSpc>
                <a:spcPct val="90000"/>
              </a:lnSpc>
              <a:spcBef>
                <a:spcPct val="0"/>
              </a:spcBef>
              <a:buFontTx/>
              <a:buNone/>
            </a:pPr>
            <a:r>
              <a:rPr lang="en-US" sz="2400" b="1" u="sng" dirty="0" smtClean="0"/>
              <a:t>Tropical Biomes</a:t>
            </a:r>
            <a:endParaRPr lang="en-US" sz="2400" b="1" dirty="0" smtClean="0"/>
          </a:p>
          <a:p>
            <a:pPr eaLnBrk="1" hangingPunct="1">
              <a:lnSpc>
                <a:spcPct val="90000"/>
              </a:lnSpc>
              <a:spcBef>
                <a:spcPct val="0"/>
              </a:spcBef>
            </a:pPr>
            <a:r>
              <a:rPr lang="en-US" sz="2400" dirty="0" smtClean="0">
                <a:solidFill>
                  <a:schemeClr val="bg1"/>
                </a:solidFill>
              </a:rPr>
              <a:t>Because they are located at low latitudes near the equator, all tropical biomes are warm.</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Tropical rain forests</a:t>
            </a:r>
            <a:r>
              <a:rPr lang="en-US" sz="2400" i="1" dirty="0" smtClean="0">
                <a:solidFill>
                  <a:schemeClr val="bg1"/>
                </a:solidFill>
              </a:rPr>
              <a:t> </a:t>
            </a:r>
            <a:r>
              <a:rPr lang="en-US" sz="2400" dirty="0" smtClean="0">
                <a:solidFill>
                  <a:schemeClr val="bg1"/>
                </a:solidFill>
              </a:rPr>
              <a:t>receive large amounts of rain and are warm all year. They have the greatest biodiversity of any land biome.</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Savannas</a:t>
            </a:r>
            <a:r>
              <a:rPr lang="en-US" sz="2400" dirty="0" smtClean="0">
                <a:solidFill>
                  <a:schemeClr val="bg1"/>
                </a:solidFill>
              </a:rPr>
              <a:t> are tropical grasslands that have long dry seasons and shorter wet seasons.</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Tropical deserts</a:t>
            </a:r>
            <a:r>
              <a:rPr lang="en-US" sz="2400" dirty="0" smtClean="0">
                <a:solidFill>
                  <a:schemeClr val="bg1"/>
                </a:solidFill>
              </a:rPr>
              <a:t> get very little rain. Because deserts are drier, they have fewer plants and animals than other biomes.</a:t>
            </a:r>
            <a:endParaRPr lang="en-US" sz="2400" dirty="0" smtClean="0"/>
          </a:p>
        </p:txBody>
      </p:sp>
      <p:pic>
        <p:nvPicPr>
          <p:cNvPr id="1026" name="Picture 2" descr="http://goingplacesblog.com/RainForest/Mos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colibrary.org/images/full_image/Savanna_w_zebras_and_impalas_Tanzania_DP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449945"/>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ngm.nationalgeographic.com/2008/04/sahel/img/2-dunes-desert-6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6142" y="4671290"/>
            <a:ext cx="3101694" cy="205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63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06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065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06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4495800" cy="731838"/>
          </a:xfrm>
        </p:spPr>
        <p:txBody>
          <a:bodyPr>
            <a:normAutofit fontScale="90000"/>
          </a:bodyPr>
          <a:lstStyle/>
          <a:p>
            <a:pPr eaLnBrk="1" hangingPunct="1"/>
            <a:r>
              <a:rPr lang="en-US" dirty="0" smtClean="0"/>
              <a:t>Terrestrial Biomes, </a:t>
            </a:r>
            <a:r>
              <a:rPr lang="en-US" b="0" i="1" dirty="0" smtClean="0"/>
              <a:t>continued</a:t>
            </a:r>
          </a:p>
        </p:txBody>
      </p:sp>
      <p:sp>
        <p:nvSpPr>
          <p:cNvPr id="72707" name="Rectangle 3"/>
          <p:cNvSpPr>
            <a:spLocks noGrp="1" noChangeArrowheads="1"/>
          </p:cNvSpPr>
          <p:nvPr>
            <p:ph type="body" idx="1"/>
          </p:nvPr>
        </p:nvSpPr>
        <p:spPr>
          <a:xfrm>
            <a:off x="0" y="1219200"/>
            <a:ext cx="5867400" cy="5486400"/>
          </a:xfrm>
        </p:spPr>
        <p:txBody>
          <a:bodyPr>
            <a:normAutofit/>
          </a:bodyPr>
          <a:lstStyle/>
          <a:p>
            <a:pPr eaLnBrk="1" hangingPunct="1">
              <a:lnSpc>
                <a:spcPct val="90000"/>
              </a:lnSpc>
              <a:spcBef>
                <a:spcPct val="0"/>
              </a:spcBef>
              <a:buFontTx/>
              <a:buNone/>
            </a:pPr>
            <a:r>
              <a:rPr lang="en-US" sz="2400" b="1" u="sng" dirty="0" smtClean="0"/>
              <a:t>Temperate Biomes</a:t>
            </a:r>
            <a:endParaRPr lang="en-US" sz="2400" b="1" dirty="0" smtClean="0"/>
          </a:p>
          <a:p>
            <a:pPr eaLnBrk="1" hangingPunct="1">
              <a:lnSpc>
                <a:spcPct val="90000"/>
              </a:lnSpc>
              <a:spcBef>
                <a:spcPct val="0"/>
              </a:spcBef>
            </a:pPr>
            <a:r>
              <a:rPr lang="en-US" sz="2400" dirty="0" smtClean="0">
                <a:solidFill>
                  <a:schemeClr val="bg1"/>
                </a:solidFill>
              </a:rPr>
              <a:t>Biomes at mid-latitudes have a wide range of temperatures throughout the year. </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Temperate grasslands</a:t>
            </a:r>
            <a:r>
              <a:rPr lang="en-US" sz="2400" i="1" dirty="0" smtClean="0">
                <a:solidFill>
                  <a:schemeClr val="bg1"/>
                </a:solidFill>
              </a:rPr>
              <a:t> </a:t>
            </a:r>
            <a:r>
              <a:rPr lang="en-US" sz="2400" dirty="0" smtClean="0">
                <a:solidFill>
                  <a:schemeClr val="bg1"/>
                </a:solidFill>
              </a:rPr>
              <a:t>have moderate precipitation and cooler temperatures than savannas do. Temperate grasslands are often used for agriculture. </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Temperate forests</a:t>
            </a:r>
            <a:r>
              <a:rPr lang="en-US" sz="2400" i="1" dirty="0" smtClean="0">
                <a:solidFill>
                  <a:schemeClr val="bg1"/>
                </a:solidFill>
              </a:rPr>
              <a:t> </a:t>
            </a:r>
            <a:r>
              <a:rPr lang="en-US" sz="2400" dirty="0" smtClean="0">
                <a:solidFill>
                  <a:schemeClr val="bg1"/>
                </a:solidFill>
              </a:rPr>
              <a:t>grow in mild climates that receive plenty of rain. </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Temperate deserts</a:t>
            </a:r>
            <a:r>
              <a:rPr lang="en-US" sz="2400" i="1" dirty="0" smtClean="0">
                <a:solidFill>
                  <a:schemeClr val="bg1"/>
                </a:solidFill>
              </a:rPr>
              <a:t> </a:t>
            </a:r>
            <a:r>
              <a:rPr lang="en-US" sz="2400" dirty="0" smtClean="0">
                <a:solidFill>
                  <a:schemeClr val="bg1"/>
                </a:solidFill>
              </a:rPr>
              <a:t>receive little precipitation, but have a wide temperature range throughout the year.</a:t>
            </a:r>
          </a:p>
        </p:txBody>
      </p:sp>
      <p:pic>
        <p:nvPicPr>
          <p:cNvPr id="2050" name="Picture 2" descr="http://www.blueplanetbiomes.org/images/grasslands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20" y="76200"/>
            <a:ext cx="3183123" cy="2387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4/4c/A_deciduous_beech_forest_in_Slove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457" y="2438401"/>
            <a:ext cx="3076286" cy="23040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1.gstatic.com/images?q=tbn:ANd9GcTUtgWLoIWh-VUhgOwbsR-rTVwrK3ZzJuskOl3kVQcJOa12bUAcBA"/>
          <p:cNvPicPr>
            <a:picLocks noChangeAspect="1" noChangeArrowheads="1"/>
          </p:cNvPicPr>
          <p:nvPr/>
        </p:nvPicPr>
        <p:blipFill rotWithShape="1">
          <a:blip r:embed="rId4">
            <a:extLst>
              <a:ext uri="{28A0092B-C50C-407E-A947-70E740481C1C}">
                <a14:useLocalDpi xmlns:a14="http://schemas.microsoft.com/office/drawing/2010/main" val="0"/>
              </a:ext>
            </a:extLst>
          </a:blip>
          <a:srcRect l="10789"/>
          <a:stretch/>
        </p:blipFill>
        <p:spPr bwMode="auto">
          <a:xfrm>
            <a:off x="5867400" y="4742425"/>
            <a:ext cx="3117039" cy="196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31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0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7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228600"/>
            <a:ext cx="8229600" cy="731838"/>
          </a:xfrm>
        </p:spPr>
        <p:txBody>
          <a:bodyPr>
            <a:normAutofit fontScale="90000"/>
          </a:bodyPr>
          <a:lstStyle/>
          <a:p>
            <a:pPr eaLnBrk="1" hangingPunct="1"/>
            <a:r>
              <a:rPr lang="en-US" dirty="0" smtClean="0"/>
              <a:t>Terrestrial Biomes, </a:t>
            </a:r>
            <a:r>
              <a:rPr lang="en-US" b="0" i="1" dirty="0" smtClean="0"/>
              <a:t>continued</a:t>
            </a:r>
          </a:p>
        </p:txBody>
      </p:sp>
      <p:sp>
        <p:nvSpPr>
          <p:cNvPr id="82947" name="Rectangle 3"/>
          <p:cNvSpPr>
            <a:spLocks noGrp="1" noChangeArrowheads="1"/>
          </p:cNvSpPr>
          <p:nvPr>
            <p:ph type="body" idx="1"/>
          </p:nvPr>
        </p:nvSpPr>
        <p:spPr>
          <a:xfrm>
            <a:off x="3752273" y="990600"/>
            <a:ext cx="5410200" cy="5638800"/>
          </a:xfrm>
        </p:spPr>
        <p:txBody>
          <a:bodyPr>
            <a:normAutofit/>
          </a:bodyPr>
          <a:lstStyle/>
          <a:p>
            <a:pPr eaLnBrk="1" hangingPunct="1">
              <a:lnSpc>
                <a:spcPct val="90000"/>
              </a:lnSpc>
              <a:spcBef>
                <a:spcPct val="0"/>
              </a:spcBef>
              <a:buFontTx/>
              <a:buNone/>
            </a:pPr>
            <a:r>
              <a:rPr lang="en-US" sz="2800" u="sng" dirty="0" smtClean="0"/>
              <a:t>High-Latitude Biomes</a:t>
            </a:r>
            <a:endParaRPr lang="en-US" sz="2800" dirty="0" smtClean="0"/>
          </a:p>
          <a:p>
            <a:pPr eaLnBrk="1" hangingPunct="1">
              <a:lnSpc>
                <a:spcPct val="90000"/>
              </a:lnSpc>
              <a:spcBef>
                <a:spcPct val="0"/>
              </a:spcBef>
            </a:pPr>
            <a:r>
              <a:rPr lang="en-US" sz="2800" dirty="0" smtClean="0"/>
              <a:t>Biomes at high latitudes have cold temperatures.</a:t>
            </a:r>
            <a:endParaRPr lang="en-US" sz="2800" i="1" dirty="0" smtClean="0"/>
          </a:p>
          <a:p>
            <a:pPr eaLnBrk="1" hangingPunct="1">
              <a:lnSpc>
                <a:spcPct val="90000"/>
              </a:lnSpc>
              <a:spcBef>
                <a:spcPct val="0"/>
              </a:spcBef>
            </a:pPr>
            <a:endParaRPr lang="en-US" sz="2800" dirty="0" smtClean="0">
              <a:solidFill>
                <a:schemeClr val="bg1"/>
              </a:solidFill>
            </a:endParaRPr>
          </a:p>
          <a:p>
            <a:pPr eaLnBrk="1" hangingPunct="1">
              <a:lnSpc>
                <a:spcPct val="90000"/>
              </a:lnSpc>
              <a:spcBef>
                <a:spcPct val="0"/>
              </a:spcBef>
            </a:pPr>
            <a:r>
              <a:rPr lang="en-US" sz="2800" dirty="0" smtClean="0">
                <a:solidFill>
                  <a:schemeClr val="bg1"/>
                </a:solidFill>
              </a:rPr>
              <a:t>Coniferous forests in cold, wet climates are called </a:t>
            </a:r>
            <a:r>
              <a:rPr lang="en-US" sz="2800" i="1" dirty="0" smtClean="0">
                <a:solidFill>
                  <a:schemeClr val="accent1"/>
                </a:solidFill>
              </a:rPr>
              <a:t>taiga</a:t>
            </a:r>
            <a:r>
              <a:rPr lang="en-US" sz="2800" dirty="0" smtClean="0">
                <a:solidFill>
                  <a:schemeClr val="bg1"/>
                </a:solidFill>
              </a:rPr>
              <a:t>. Winters are long and cold. Most of the precipitation falls in the summer. </a:t>
            </a:r>
          </a:p>
          <a:p>
            <a:pPr eaLnBrk="1" hangingPunct="1">
              <a:lnSpc>
                <a:spcPct val="90000"/>
              </a:lnSpc>
              <a:spcBef>
                <a:spcPct val="0"/>
              </a:spcBef>
            </a:pPr>
            <a:endParaRPr lang="en-US" sz="2800" dirty="0" smtClean="0">
              <a:solidFill>
                <a:schemeClr val="bg1"/>
              </a:solidFill>
            </a:endParaRPr>
          </a:p>
          <a:p>
            <a:pPr eaLnBrk="1" hangingPunct="1">
              <a:lnSpc>
                <a:spcPct val="90000"/>
              </a:lnSpc>
              <a:spcBef>
                <a:spcPct val="0"/>
              </a:spcBef>
            </a:pPr>
            <a:r>
              <a:rPr lang="en-US" sz="2800" dirty="0" smtClean="0">
                <a:solidFill>
                  <a:schemeClr val="bg1"/>
                </a:solidFill>
              </a:rPr>
              <a:t>The </a:t>
            </a:r>
            <a:r>
              <a:rPr lang="en-US" sz="2800" i="1" dirty="0" smtClean="0">
                <a:solidFill>
                  <a:schemeClr val="accent1"/>
                </a:solidFill>
              </a:rPr>
              <a:t>tundra</a:t>
            </a:r>
            <a:r>
              <a:rPr lang="en-US" sz="2800" i="1" dirty="0" smtClean="0">
                <a:solidFill>
                  <a:schemeClr val="bg1"/>
                </a:solidFill>
              </a:rPr>
              <a:t> </a:t>
            </a:r>
            <a:r>
              <a:rPr lang="en-US" sz="2800" dirty="0" smtClean="0">
                <a:solidFill>
                  <a:schemeClr val="bg1"/>
                </a:solidFill>
              </a:rPr>
              <a:t>gets very little rain, so plants are short. Much of the water in the soil is not available because the water is frozen for most of the year. </a:t>
            </a:r>
          </a:p>
          <a:p>
            <a:pPr eaLnBrk="1" hangingPunct="1">
              <a:lnSpc>
                <a:spcPct val="90000"/>
              </a:lnSpc>
              <a:spcBef>
                <a:spcPct val="0"/>
              </a:spcBef>
            </a:pPr>
            <a:endParaRPr lang="en-US" sz="2800" dirty="0" smtClean="0"/>
          </a:p>
        </p:txBody>
      </p:sp>
      <p:pic>
        <p:nvPicPr>
          <p:cNvPr id="3074" name="Picture 2" descr="http://www.wildnatureimages.com/S%20to%20Z/TEK-SUMM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3752273" cy="2476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rcticstudies.pbworks.com/f/tundra_ice_mounds_Alaska_DDS21_LMC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43400"/>
            <a:ext cx="3700780" cy="244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74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94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2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Aquatic Ecosystems</a:t>
            </a:r>
          </a:p>
        </p:txBody>
      </p:sp>
      <p:sp>
        <p:nvSpPr>
          <p:cNvPr id="59395" name="Rectangle 3"/>
          <p:cNvSpPr>
            <a:spLocks noGrp="1" noChangeArrowheads="1"/>
          </p:cNvSpPr>
          <p:nvPr>
            <p:ph type="body" idx="1"/>
          </p:nvPr>
        </p:nvSpPr>
        <p:spPr>
          <a:xfrm>
            <a:off x="3511818" y="1371600"/>
            <a:ext cx="5638800" cy="5257800"/>
          </a:xfrm>
        </p:spPr>
        <p:txBody>
          <a:bodyPr/>
          <a:lstStyle/>
          <a:p>
            <a:pPr eaLnBrk="1" hangingPunct="1">
              <a:lnSpc>
                <a:spcPct val="90000"/>
              </a:lnSpc>
              <a:spcBef>
                <a:spcPct val="0"/>
              </a:spcBef>
            </a:pPr>
            <a:r>
              <a:rPr lang="en-US" sz="2400" u="sng" dirty="0" smtClean="0">
                <a:solidFill>
                  <a:schemeClr val="bg1"/>
                </a:solidFill>
              </a:rPr>
              <a:t>Aquatic ecosystems are organized into freshwater ecosystems, wetlands, estuaries, and marine ecosystems</a:t>
            </a:r>
            <a:r>
              <a:rPr lang="en-US" sz="2400" dirty="0" smtClean="0">
                <a:solidFill>
                  <a:schemeClr val="bg1"/>
                </a:solidFill>
              </a:rPr>
              <a:t>.</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Freshwater ecosystems</a:t>
            </a:r>
            <a:r>
              <a:rPr lang="en-US" sz="2400" i="1" dirty="0" smtClean="0">
                <a:solidFill>
                  <a:schemeClr val="bg1"/>
                </a:solidFill>
              </a:rPr>
              <a:t> </a:t>
            </a:r>
            <a:r>
              <a:rPr lang="en-US" sz="2400" dirty="0" smtClean="0">
                <a:solidFill>
                  <a:schemeClr val="bg1"/>
                </a:solidFill>
              </a:rPr>
              <a:t>are located in bodies of fresh water, such as lakes, ponds, and rivers. These ecosystems have a variety of plants, fish, arthropods, mollusks, and other invertebrates.</a:t>
            </a:r>
          </a:p>
          <a:p>
            <a:pPr eaLnBrk="1" hangingPunct="1">
              <a:lnSpc>
                <a:spcPct val="90000"/>
              </a:lnSpc>
              <a:spcBef>
                <a:spcPct val="0"/>
              </a:spcBef>
            </a:pPr>
            <a:endParaRPr lang="en-US" sz="2400" dirty="0" smtClean="0">
              <a:solidFill>
                <a:schemeClr val="bg1"/>
              </a:solidFill>
            </a:endParaRPr>
          </a:p>
          <a:p>
            <a:pPr eaLnBrk="1" hangingPunct="1">
              <a:lnSpc>
                <a:spcPct val="90000"/>
              </a:lnSpc>
              <a:spcBef>
                <a:spcPct val="0"/>
              </a:spcBef>
            </a:pPr>
            <a:r>
              <a:rPr lang="en-US" sz="2400" i="1" dirty="0" smtClean="0">
                <a:solidFill>
                  <a:schemeClr val="accent1"/>
                </a:solidFill>
              </a:rPr>
              <a:t>Wetlands</a:t>
            </a:r>
            <a:r>
              <a:rPr lang="en-US" sz="2400" i="1" dirty="0" smtClean="0">
                <a:solidFill>
                  <a:schemeClr val="bg1"/>
                </a:solidFill>
              </a:rPr>
              <a:t> </a:t>
            </a:r>
            <a:r>
              <a:rPr lang="en-US" sz="2400" dirty="0" smtClean="0">
                <a:solidFill>
                  <a:schemeClr val="bg1"/>
                </a:solidFill>
              </a:rPr>
              <a:t>provide a link between the land and fully aquatic habitats. Water-loving plants dominate wetlands. Wetlands moderate flooding and clean the water that flows through them.</a:t>
            </a:r>
          </a:p>
        </p:txBody>
      </p:sp>
      <p:pic>
        <p:nvPicPr>
          <p:cNvPr id="3076" name="Picture 4" descr="http://1.bp.blogspot.com/_ZmY5w2pHE3c/TEddTSx6qMI/AAAAAAAAAA4/nkDa1_qjRvk/s1600/2004_0310_134035A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85" y="3886200"/>
            <a:ext cx="3494233" cy="26206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ucmp.berkeley.edu/images/biomes/fresh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1" y="1371600"/>
            <a:ext cx="3494233" cy="237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928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Aquatic Ecosystems</a:t>
            </a:r>
            <a:endParaRPr lang="en-US" b="0" i="1" dirty="0" smtClean="0"/>
          </a:p>
        </p:txBody>
      </p:sp>
      <p:sp>
        <p:nvSpPr>
          <p:cNvPr id="84995" name="Rectangle 3"/>
          <p:cNvSpPr>
            <a:spLocks noGrp="1" noChangeArrowheads="1"/>
          </p:cNvSpPr>
          <p:nvPr>
            <p:ph type="body" idx="1"/>
          </p:nvPr>
        </p:nvSpPr>
        <p:spPr>
          <a:xfrm>
            <a:off x="0" y="1371600"/>
            <a:ext cx="5334000" cy="5410200"/>
          </a:xfrm>
        </p:spPr>
        <p:txBody>
          <a:bodyPr>
            <a:normAutofit/>
          </a:bodyPr>
          <a:lstStyle/>
          <a:p>
            <a:pPr eaLnBrk="1" hangingPunct="1">
              <a:spcBef>
                <a:spcPct val="0"/>
              </a:spcBef>
            </a:pPr>
            <a:r>
              <a:rPr lang="en-US" sz="2400" dirty="0" smtClean="0">
                <a:solidFill>
                  <a:schemeClr val="bg1"/>
                </a:solidFill>
              </a:rPr>
              <a:t>An </a:t>
            </a:r>
            <a:r>
              <a:rPr lang="en-US" sz="2400" i="1" dirty="0" smtClean="0">
                <a:solidFill>
                  <a:schemeClr val="accent1"/>
                </a:solidFill>
              </a:rPr>
              <a:t>estuary</a:t>
            </a:r>
            <a:r>
              <a:rPr lang="en-US" sz="2400" i="1" dirty="0" smtClean="0">
                <a:solidFill>
                  <a:schemeClr val="bg1"/>
                </a:solidFill>
              </a:rPr>
              <a:t> </a:t>
            </a:r>
            <a:r>
              <a:rPr lang="en-US" sz="2400" dirty="0" smtClean="0">
                <a:solidFill>
                  <a:schemeClr val="bg1"/>
                </a:solidFill>
              </a:rPr>
              <a:t>is an area where fresh water from a river mixes with salt water from an ocean. Estuaries are productive ecosystems because they constantly receive fresh nutrients from the river and the ocean.</a:t>
            </a:r>
          </a:p>
          <a:p>
            <a:pPr eaLnBrk="1" hangingPunct="1">
              <a:spcBef>
                <a:spcPct val="0"/>
              </a:spcBef>
            </a:pPr>
            <a:endParaRPr lang="en-US" sz="2400" dirty="0" smtClean="0">
              <a:solidFill>
                <a:schemeClr val="bg1"/>
              </a:solidFill>
            </a:endParaRPr>
          </a:p>
          <a:p>
            <a:pPr eaLnBrk="1" hangingPunct="1">
              <a:spcBef>
                <a:spcPct val="0"/>
              </a:spcBef>
            </a:pPr>
            <a:r>
              <a:rPr lang="en-US" sz="2400" i="1" dirty="0" smtClean="0">
                <a:solidFill>
                  <a:schemeClr val="accent1"/>
                </a:solidFill>
              </a:rPr>
              <a:t>Marine ecosystems</a:t>
            </a:r>
            <a:r>
              <a:rPr lang="en-US" sz="2400" i="1" dirty="0" smtClean="0">
                <a:solidFill>
                  <a:schemeClr val="bg1"/>
                </a:solidFill>
              </a:rPr>
              <a:t> </a:t>
            </a:r>
            <a:r>
              <a:rPr lang="en-US" sz="2400" dirty="0" smtClean="0">
                <a:solidFill>
                  <a:schemeClr val="bg1"/>
                </a:solidFill>
              </a:rPr>
              <a:t>are found in the salty waters of the oceans. Kelp forests, </a:t>
            </a:r>
            <a:r>
              <a:rPr lang="en-US" sz="2400" dirty="0" err="1" smtClean="0">
                <a:solidFill>
                  <a:schemeClr val="bg1"/>
                </a:solidFill>
              </a:rPr>
              <a:t>seagrass</a:t>
            </a:r>
            <a:r>
              <a:rPr lang="en-US" sz="2400" dirty="0" smtClean="0">
                <a:solidFill>
                  <a:schemeClr val="bg1"/>
                </a:solidFill>
              </a:rPr>
              <a:t> communities, and coral reefs are found near land. The open ocean, far from land, has plankton and large predators, such as dolphins, whales, and sharks.</a:t>
            </a:r>
          </a:p>
          <a:p>
            <a:pPr eaLnBrk="1" hangingPunct="1">
              <a:spcBef>
                <a:spcPct val="0"/>
              </a:spcBef>
            </a:pPr>
            <a:endParaRPr lang="en-US" sz="2400" dirty="0" smtClean="0">
              <a:solidFill>
                <a:schemeClr val="bg1"/>
              </a:solidFill>
            </a:endParaRPr>
          </a:p>
        </p:txBody>
      </p:sp>
      <p:pic>
        <p:nvPicPr>
          <p:cNvPr id="4098" name="Picture 2" descr="http://www.nceas.ucsb.edu/files/research/crmp/estuariesnoa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991" y="1406769"/>
            <a:ext cx="3773009"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redorbit.com/media/uploads/2012/09/seaturt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542" y="4343400"/>
            <a:ext cx="3729586"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448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Levels of Organization</a:t>
            </a:r>
            <a:endParaRPr lang="en-US" dirty="0"/>
          </a:p>
        </p:txBody>
      </p:sp>
      <p:pic>
        <p:nvPicPr>
          <p:cNvPr id="4" name="Picture 3"/>
          <p:cNvPicPr>
            <a:picLocks noChangeAspect="1"/>
          </p:cNvPicPr>
          <p:nvPr/>
        </p:nvPicPr>
        <p:blipFill>
          <a:blip r:embed="rId2"/>
          <a:stretch>
            <a:fillRect/>
          </a:stretch>
        </p:blipFill>
        <p:spPr>
          <a:xfrm>
            <a:off x="457200" y="1371600"/>
            <a:ext cx="8331200" cy="5410200"/>
          </a:xfrm>
          <a:prstGeom prst="rect">
            <a:avLst/>
          </a:prstGeom>
        </p:spPr>
      </p:pic>
      <p:sp>
        <p:nvSpPr>
          <p:cNvPr id="9" name="Rectangle 8"/>
          <p:cNvSpPr/>
          <p:nvPr/>
        </p:nvSpPr>
        <p:spPr>
          <a:xfrm>
            <a:off x="533400" y="1524000"/>
            <a:ext cx="5490670" cy="523220"/>
          </a:xfrm>
          <a:prstGeom prst="rect">
            <a:avLst/>
          </a:prstGeom>
        </p:spPr>
        <p:txBody>
          <a:bodyPr wrap="none">
            <a:spAutoFit/>
          </a:bodyPr>
          <a:lstStyle/>
          <a:p>
            <a:pPr marL="0" lvl="1"/>
            <a:r>
              <a:rPr lang="en-US" sz="2800" dirty="0" smtClean="0"/>
              <a:t>How do these concepts fit together?</a:t>
            </a:r>
            <a:endParaRPr lang="en-US" sz="2800" dirty="0"/>
          </a:p>
        </p:txBody>
      </p:sp>
    </p:spTree>
    <p:extLst>
      <p:ext uri="{BB962C8B-B14F-4D97-AF65-F5344CB8AC3E}">
        <p14:creationId xmlns:p14="http://schemas.microsoft.com/office/powerpoint/2010/main" val="246529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Concept Check</a:t>
            </a:r>
            <a:endParaRPr lang="en-US" dirty="0"/>
          </a:p>
        </p:txBody>
      </p:sp>
      <p:sp>
        <p:nvSpPr>
          <p:cNvPr id="3" name="Content Placeholder 2"/>
          <p:cNvSpPr>
            <a:spLocks noGrp="1"/>
          </p:cNvSpPr>
          <p:nvPr>
            <p:ph idx="1"/>
          </p:nvPr>
        </p:nvSpPr>
        <p:spPr>
          <a:xfrm>
            <a:off x="457200" y="1066800"/>
            <a:ext cx="8229600" cy="5410200"/>
          </a:xfrm>
        </p:spPr>
        <p:txBody>
          <a:bodyPr>
            <a:normAutofit fontScale="77500" lnSpcReduction="20000"/>
          </a:bodyPr>
          <a:lstStyle/>
          <a:p>
            <a:pPr lvl="0"/>
            <a:r>
              <a:rPr lang="en-US" dirty="0" smtClean="0"/>
              <a:t>Which is bigger and more inclusive, communities or populations?</a:t>
            </a:r>
          </a:p>
          <a:p>
            <a:pPr lvl="0"/>
            <a:r>
              <a:rPr lang="en-US" dirty="0" smtClean="0"/>
              <a:t>Which has only 1 type of organism?</a:t>
            </a:r>
          </a:p>
          <a:p>
            <a:pPr lvl="0"/>
            <a:r>
              <a:rPr lang="en-US" dirty="0" smtClean="0"/>
              <a:t>If a new island formed in the Pacific Ocean, what kind of organism would be the first to establish a population there?</a:t>
            </a:r>
          </a:p>
          <a:p>
            <a:pPr lvl="0"/>
            <a:r>
              <a:rPr lang="en-US" dirty="0" smtClean="0"/>
              <a:t>After </a:t>
            </a:r>
            <a:r>
              <a:rPr lang="en-US" dirty="0"/>
              <a:t>a volcanic eruption has covered an area with lava, what type of ecological succession occurs</a:t>
            </a:r>
            <a:r>
              <a:rPr lang="en-US" dirty="0" smtClean="0"/>
              <a:t>?</a:t>
            </a:r>
          </a:p>
          <a:p>
            <a:pPr lvl="0"/>
            <a:r>
              <a:rPr lang="en-US" dirty="0" smtClean="0"/>
              <a:t>What is biodiversity?</a:t>
            </a:r>
          </a:p>
          <a:p>
            <a:pPr lvl="0"/>
            <a:r>
              <a:rPr lang="en-US" dirty="0" smtClean="0"/>
              <a:t>Why is biodiversity important to take notice of?</a:t>
            </a:r>
          </a:p>
          <a:p>
            <a:pPr lvl="0"/>
            <a:r>
              <a:rPr lang="en-US" dirty="0" smtClean="0"/>
              <a:t>What type of biome would include the grasslands of the Serengeti? </a:t>
            </a:r>
          </a:p>
          <a:p>
            <a:pPr lvl="0"/>
            <a:r>
              <a:rPr lang="en-US" dirty="0" smtClean="0"/>
              <a:t>What type of biome do we live in here in Arizona?</a:t>
            </a:r>
          </a:p>
          <a:p>
            <a:pPr lvl="0"/>
            <a:r>
              <a:rPr lang="en-US" dirty="0" smtClean="0"/>
              <a:t>What type of biome has the most biodiversity on Earth?</a:t>
            </a:r>
          </a:p>
          <a:p>
            <a:pPr lvl="0"/>
            <a:r>
              <a:rPr lang="en-US" dirty="0" smtClean="0"/>
              <a:t>What type of biome has the least biodiversity on Earth?</a:t>
            </a:r>
            <a:endParaRPr lang="en-US" dirty="0"/>
          </a:p>
          <a:p>
            <a:endParaRPr lang="en-US" dirty="0"/>
          </a:p>
        </p:txBody>
      </p:sp>
    </p:spTree>
    <p:extLst>
      <p:ext uri="{BB962C8B-B14F-4D97-AF65-F5344CB8AC3E}">
        <p14:creationId xmlns:p14="http://schemas.microsoft.com/office/powerpoint/2010/main" val="483146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solidFill>
                  <a:schemeClr val="accent2"/>
                </a:solidFill>
              </a:rPr>
              <a:t>Vocabulary</a:t>
            </a:r>
          </a:p>
        </p:txBody>
      </p:sp>
      <p:sp>
        <p:nvSpPr>
          <p:cNvPr id="7171" name="Rectangle 3"/>
          <p:cNvSpPr>
            <a:spLocks noGrp="1" noChangeArrowheads="1"/>
          </p:cNvSpPr>
          <p:nvPr>
            <p:ph type="body" idx="1"/>
          </p:nvPr>
        </p:nvSpPr>
        <p:spPr/>
        <p:txBody>
          <a:bodyPr/>
          <a:lstStyle/>
          <a:p>
            <a:pPr eaLnBrk="1" hangingPunct="1"/>
            <a:r>
              <a:rPr lang="en-US" smtClean="0">
                <a:solidFill>
                  <a:schemeClr val="accent2"/>
                </a:solidFill>
              </a:rPr>
              <a:t>Community</a:t>
            </a:r>
          </a:p>
          <a:p>
            <a:pPr eaLnBrk="1" hangingPunct="1"/>
            <a:r>
              <a:rPr lang="en-US" smtClean="0">
                <a:solidFill>
                  <a:schemeClr val="accent2"/>
                </a:solidFill>
              </a:rPr>
              <a:t>Ecosystem</a:t>
            </a:r>
          </a:p>
          <a:p>
            <a:pPr eaLnBrk="1" hangingPunct="1"/>
            <a:r>
              <a:rPr lang="en-US" smtClean="0">
                <a:solidFill>
                  <a:schemeClr val="accent2"/>
                </a:solidFill>
              </a:rPr>
              <a:t>Habitat</a:t>
            </a:r>
          </a:p>
          <a:p>
            <a:pPr eaLnBrk="1" hangingPunct="1"/>
            <a:r>
              <a:rPr lang="en-US" smtClean="0">
                <a:solidFill>
                  <a:schemeClr val="accent2"/>
                </a:solidFill>
              </a:rPr>
              <a:t>Biodiversity</a:t>
            </a:r>
          </a:p>
          <a:p>
            <a:pPr eaLnBrk="1" hangingPunct="1"/>
            <a:r>
              <a:rPr lang="en-US" smtClean="0">
                <a:solidFill>
                  <a:schemeClr val="accent2"/>
                </a:solidFill>
              </a:rPr>
              <a:t>Succession</a:t>
            </a:r>
          </a:p>
          <a:p>
            <a:pPr eaLnBrk="1" hangingPunct="1"/>
            <a:r>
              <a:rPr lang="en-US" smtClean="0">
                <a:solidFill>
                  <a:schemeClr val="accent2"/>
                </a:solidFill>
              </a:rPr>
              <a:t>Climate</a:t>
            </a:r>
          </a:p>
          <a:p>
            <a:pPr eaLnBrk="1" hangingPunct="1"/>
            <a:r>
              <a:rPr lang="en-US" smtClean="0">
                <a:solidFill>
                  <a:schemeClr val="accent2"/>
                </a:solidFill>
              </a:rPr>
              <a:t>Biome</a:t>
            </a:r>
          </a:p>
          <a:p>
            <a:pPr eaLnBrk="1" hangingPunct="1"/>
            <a:endParaRPr lang="en-US" smtClean="0">
              <a:solidFill>
                <a:schemeClr val="accent2"/>
              </a:solidFill>
            </a:endParaRPr>
          </a:p>
        </p:txBody>
      </p:sp>
    </p:spTree>
    <p:extLst>
      <p:ext uri="{BB962C8B-B14F-4D97-AF65-F5344CB8AC3E}">
        <p14:creationId xmlns:p14="http://schemas.microsoft.com/office/powerpoint/2010/main" val="3919366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0"/>
            <a:ext cx="4038600" cy="6781800"/>
          </a:xfrm>
        </p:spPr>
        <p:txBody>
          <a:bodyPr>
            <a:noAutofit/>
          </a:bodyPr>
          <a:lstStyle/>
          <a:p>
            <a:pPr marL="0" indent="0">
              <a:buNone/>
            </a:pPr>
            <a:r>
              <a:rPr lang="en-US" sz="1300" dirty="0"/>
              <a:t>POGIL Answers.</a:t>
            </a:r>
            <a:endParaRPr lang="en-US" sz="1300" dirty="0" smtClean="0"/>
          </a:p>
          <a:p>
            <a:pPr marL="514350" indent="-514350">
              <a:buAutoNum type="arabicPeriod"/>
            </a:pPr>
            <a:r>
              <a:rPr lang="en-US" sz="1300" dirty="0" smtClean="0"/>
              <a:t>Tundra/Desert</a:t>
            </a:r>
          </a:p>
          <a:p>
            <a:pPr marL="514350" indent="-514350">
              <a:buAutoNum type="arabicPeriod"/>
            </a:pPr>
            <a:r>
              <a:rPr lang="en-US" sz="1300" dirty="0" smtClean="0"/>
              <a:t>Tropical rainforest</a:t>
            </a:r>
          </a:p>
          <a:p>
            <a:pPr marL="514350" indent="-514350">
              <a:buAutoNum type="arabicPeriod"/>
            </a:pPr>
            <a:r>
              <a:rPr lang="en-US" sz="1300" dirty="0" smtClean="0"/>
              <a:t>Deserts</a:t>
            </a:r>
          </a:p>
          <a:p>
            <a:pPr marL="514350" indent="-514350">
              <a:buAutoNum type="arabicPeriod"/>
            </a:pPr>
            <a:r>
              <a:rPr lang="en-US" sz="1300" dirty="0" smtClean="0"/>
              <a:t>Temperate forests</a:t>
            </a:r>
          </a:p>
          <a:p>
            <a:pPr marL="514350" indent="-514350">
              <a:buAutoNum type="arabicPeriod"/>
            </a:pPr>
            <a:r>
              <a:rPr lang="en-US" sz="1300" dirty="0" smtClean="0"/>
              <a:t>.</a:t>
            </a:r>
          </a:p>
          <a:p>
            <a:pPr marL="914400" lvl="1" indent="-514350">
              <a:buFont typeface="+mj-lt"/>
              <a:buAutoNum type="alphaLcPeriod"/>
            </a:pPr>
            <a:r>
              <a:rPr lang="en-US" sz="1300" dirty="0" smtClean="0"/>
              <a:t>Coniferous, deciduous (temperate), tropical</a:t>
            </a:r>
          </a:p>
          <a:p>
            <a:pPr marL="914400" lvl="1" indent="-514350">
              <a:buFont typeface="+mj-lt"/>
              <a:buAutoNum type="alphaLcPeriod"/>
            </a:pPr>
            <a:r>
              <a:rPr lang="en-US" sz="1300" dirty="0" smtClean="0"/>
              <a:t>Taiga</a:t>
            </a:r>
          </a:p>
          <a:p>
            <a:pPr marL="514350" indent="-514350">
              <a:buAutoNum type="arabicPeriod"/>
            </a:pPr>
            <a:r>
              <a:rPr lang="en-US" sz="1300" dirty="0" smtClean="0"/>
              <a:t>.</a:t>
            </a:r>
          </a:p>
          <a:p>
            <a:pPr marL="914400" lvl="1" indent="-514350">
              <a:buFont typeface="+mj-lt"/>
              <a:buAutoNum type="alphaLcPeriod"/>
            </a:pPr>
            <a:r>
              <a:rPr lang="en-US" sz="1300" dirty="0" smtClean="0"/>
              <a:t>Temperate</a:t>
            </a:r>
          </a:p>
          <a:p>
            <a:pPr marL="914400" lvl="1" indent="-514350">
              <a:buFont typeface="+mj-lt"/>
              <a:buAutoNum type="alphaLcPeriod"/>
            </a:pPr>
            <a:r>
              <a:rPr lang="en-US" sz="1300" dirty="0" smtClean="0"/>
              <a:t>Little water but freezing temps</a:t>
            </a:r>
          </a:p>
          <a:p>
            <a:pPr marL="514350" indent="-514350">
              <a:buAutoNum type="arabicPeriod"/>
            </a:pPr>
            <a:r>
              <a:rPr lang="en-US" sz="1300" dirty="0" smtClean="0"/>
              <a:t>.</a:t>
            </a:r>
          </a:p>
          <a:p>
            <a:pPr marL="914400" lvl="1" indent="-514350">
              <a:buFont typeface="+mj-lt"/>
              <a:buAutoNum type="alphaLcPeriod"/>
            </a:pPr>
            <a:r>
              <a:rPr lang="en-US" sz="1300" dirty="0" smtClean="0"/>
              <a:t>Precipitation</a:t>
            </a:r>
          </a:p>
          <a:p>
            <a:pPr marL="914400" lvl="1" indent="-514350">
              <a:buFont typeface="+mj-lt"/>
              <a:buAutoNum type="alphaLcPeriod"/>
            </a:pPr>
            <a:r>
              <a:rPr lang="en-US" sz="1300" dirty="0" smtClean="0"/>
              <a:t>Not enough water</a:t>
            </a:r>
          </a:p>
          <a:p>
            <a:pPr marL="514350" indent="-514350">
              <a:buAutoNum type="arabicPeriod"/>
            </a:pPr>
            <a:r>
              <a:rPr lang="en-US" sz="1300" dirty="0" smtClean="0"/>
              <a:t>The combination of precipitation and temperature are indicators of these type of forests that exist in the N. American biomes.</a:t>
            </a:r>
          </a:p>
          <a:p>
            <a:pPr marL="514350" indent="-514350">
              <a:buAutoNum type="arabicPeriod"/>
            </a:pPr>
            <a:r>
              <a:rPr lang="en-US" sz="1300" dirty="0" smtClean="0"/>
              <a:t>.</a:t>
            </a:r>
          </a:p>
          <a:p>
            <a:pPr marL="914400" lvl="1" indent="-514350">
              <a:buFont typeface="+mj-lt"/>
              <a:buAutoNum type="alphaLcPeriod"/>
            </a:pPr>
            <a:r>
              <a:rPr lang="en-US" sz="1300" dirty="0" smtClean="0"/>
              <a:t>The trend in biodiversity = how many organisms live in the region.</a:t>
            </a:r>
          </a:p>
          <a:p>
            <a:pPr marL="914400" lvl="1" indent="-514350">
              <a:buFont typeface="+mj-lt"/>
              <a:buAutoNum type="alphaLcPeriod"/>
            </a:pPr>
            <a:r>
              <a:rPr lang="en-US" sz="1300" dirty="0" smtClean="0"/>
              <a:t>How far from the equator the biome is.</a:t>
            </a:r>
          </a:p>
          <a:p>
            <a:pPr marL="914400" lvl="1" indent="-514350">
              <a:buFont typeface="+mj-lt"/>
              <a:buAutoNum type="alphaLcPeriod"/>
            </a:pPr>
            <a:r>
              <a:rPr lang="en-US" sz="1300" dirty="0" smtClean="0"/>
              <a:t>The distance from the equator relates to the average temperatures. The farther from the equator the lower the temps get.</a:t>
            </a:r>
          </a:p>
          <a:p>
            <a:pPr marL="914400" lvl="1" indent="-514350">
              <a:buFont typeface="+mj-lt"/>
              <a:buAutoNum type="alphaLcPeriod"/>
            </a:pPr>
            <a:r>
              <a:rPr lang="en-US" sz="1300" dirty="0" smtClean="0"/>
              <a:t>Q: (Addition) Do you think this graph is set up correctly? Consider the variables involved, do you think that distance responds to biodiversity (as the graph would indicate) or the other way around? A: the dependent variable (in this case biodiversity) goes on the y-axis.</a:t>
            </a:r>
          </a:p>
        </p:txBody>
      </p:sp>
      <p:sp>
        <p:nvSpPr>
          <p:cNvPr id="5" name="Content Placeholder 4"/>
          <p:cNvSpPr>
            <a:spLocks noGrp="1"/>
          </p:cNvSpPr>
          <p:nvPr>
            <p:ph sz="half" idx="2"/>
          </p:nvPr>
        </p:nvSpPr>
        <p:spPr>
          <a:xfrm>
            <a:off x="4343400" y="0"/>
            <a:ext cx="4724400" cy="6781800"/>
          </a:xfrm>
        </p:spPr>
        <p:txBody>
          <a:bodyPr>
            <a:normAutofit/>
          </a:bodyPr>
          <a:lstStyle/>
          <a:p>
            <a:pPr marL="514350" indent="-514350">
              <a:buFont typeface="+mj-lt"/>
              <a:buAutoNum type="arabicPeriod" startAt="10"/>
            </a:pPr>
            <a:r>
              <a:rPr lang="en-US" sz="1300" dirty="0" smtClean="0"/>
              <a:t>.</a:t>
            </a:r>
            <a:endParaRPr lang="en-US" sz="1300" dirty="0"/>
          </a:p>
          <a:p>
            <a:pPr marL="914400" lvl="1" indent="-514350">
              <a:buFont typeface="+mj-lt"/>
              <a:buAutoNum type="alphaLcPeriod"/>
            </a:pPr>
            <a:r>
              <a:rPr lang="en-US" sz="1300" dirty="0"/>
              <a:t>Tundra</a:t>
            </a:r>
          </a:p>
          <a:p>
            <a:pPr marL="914400" lvl="1" indent="-514350">
              <a:buFont typeface="+mj-lt"/>
              <a:buAutoNum type="alphaLcPeriod"/>
            </a:pPr>
            <a:r>
              <a:rPr lang="en-US" sz="1300" dirty="0"/>
              <a:t>Taiga</a:t>
            </a:r>
          </a:p>
          <a:p>
            <a:pPr marL="914400" lvl="1" indent="-514350">
              <a:buFont typeface="+mj-lt"/>
              <a:buAutoNum type="alphaLcPeriod"/>
            </a:pPr>
            <a:r>
              <a:rPr lang="en-US" sz="1300" dirty="0"/>
              <a:t>Desert</a:t>
            </a:r>
          </a:p>
          <a:p>
            <a:pPr marL="914400" lvl="1" indent="-514350">
              <a:buFont typeface="+mj-lt"/>
              <a:buAutoNum type="alphaLcPeriod"/>
            </a:pPr>
            <a:r>
              <a:rPr lang="en-US" sz="1300" dirty="0"/>
              <a:t>Grassland</a:t>
            </a:r>
          </a:p>
          <a:p>
            <a:pPr marL="914400" lvl="1" indent="-514350">
              <a:buFont typeface="+mj-lt"/>
              <a:buAutoNum type="alphaLcPeriod"/>
            </a:pPr>
            <a:r>
              <a:rPr lang="en-US" sz="1300" dirty="0"/>
              <a:t>Deciduous forest</a:t>
            </a:r>
          </a:p>
          <a:p>
            <a:pPr marL="914400" lvl="1" indent="-514350">
              <a:buFont typeface="+mj-lt"/>
              <a:buAutoNum type="alphaLcPeriod"/>
            </a:pPr>
            <a:r>
              <a:rPr lang="en-US" sz="1300" dirty="0"/>
              <a:t>Tropical rain forests</a:t>
            </a:r>
          </a:p>
          <a:p>
            <a:pPr marL="514350" indent="-514350">
              <a:buFont typeface="+mj-lt"/>
              <a:buAutoNum type="arabicPeriod" startAt="10"/>
            </a:pPr>
            <a:r>
              <a:rPr lang="en-US" sz="1300" dirty="0"/>
              <a:t>See Map</a:t>
            </a:r>
          </a:p>
          <a:p>
            <a:pPr marL="514350" indent="-514350">
              <a:buFont typeface="+mj-lt"/>
              <a:buAutoNum type="arabicPeriod" startAt="10"/>
            </a:pPr>
            <a:r>
              <a:rPr lang="en-US" sz="1300" dirty="0"/>
              <a:t>.</a:t>
            </a:r>
          </a:p>
          <a:p>
            <a:pPr marL="914400" lvl="1" indent="-514350">
              <a:buFont typeface="+mj-lt"/>
              <a:buAutoNum type="alphaLcPeriod"/>
            </a:pPr>
            <a:r>
              <a:rPr lang="en-US" sz="1300" dirty="0"/>
              <a:t>Artic</a:t>
            </a:r>
          </a:p>
          <a:p>
            <a:pPr marL="914400" lvl="1" indent="-514350">
              <a:buFont typeface="+mj-lt"/>
              <a:buAutoNum type="alphaLcPeriod"/>
            </a:pPr>
            <a:r>
              <a:rPr lang="en-US" sz="1300" dirty="0"/>
              <a:t>Tundra</a:t>
            </a:r>
          </a:p>
          <a:p>
            <a:pPr marL="914400" lvl="1" indent="-514350">
              <a:buFont typeface="+mj-lt"/>
              <a:buAutoNum type="alphaLcPeriod"/>
            </a:pPr>
            <a:r>
              <a:rPr lang="en-US" sz="1300" dirty="0"/>
              <a:t>Tropical</a:t>
            </a:r>
          </a:p>
          <a:p>
            <a:pPr marL="914400" lvl="1" indent="-514350">
              <a:buFont typeface="+mj-lt"/>
              <a:buAutoNum type="alphaLcPeriod"/>
            </a:pPr>
            <a:r>
              <a:rPr lang="en-US" sz="1300" dirty="0"/>
              <a:t>Rain forest</a:t>
            </a:r>
          </a:p>
          <a:p>
            <a:pPr marL="514350" indent="-514350">
              <a:buFont typeface="+mj-lt"/>
              <a:buAutoNum type="arabicPeriod" startAt="10"/>
            </a:pPr>
            <a:r>
              <a:rPr lang="en-US" sz="1300" dirty="0"/>
              <a:t>.</a:t>
            </a:r>
          </a:p>
          <a:p>
            <a:pPr marL="914400" lvl="1" indent="-514350">
              <a:buFont typeface="+mj-lt"/>
              <a:buAutoNum type="alphaLcPeriod"/>
            </a:pPr>
            <a:r>
              <a:rPr lang="en-US" sz="1300" dirty="0"/>
              <a:t>Tropical rain forest</a:t>
            </a:r>
          </a:p>
          <a:p>
            <a:pPr marL="914400" lvl="1" indent="-514350">
              <a:buFont typeface="+mj-lt"/>
              <a:buAutoNum type="alphaLcPeriod"/>
            </a:pPr>
            <a:r>
              <a:rPr lang="en-US" sz="1300" dirty="0"/>
              <a:t>Moderate temps &amp; lots of rain</a:t>
            </a:r>
          </a:p>
          <a:p>
            <a:pPr marL="914400" lvl="1" indent="-514350">
              <a:buFont typeface="+mj-lt"/>
              <a:buAutoNum type="alphaLcPeriod"/>
            </a:pPr>
            <a:r>
              <a:rPr lang="en-US" sz="1300" dirty="0"/>
              <a:t>Tundra</a:t>
            </a:r>
          </a:p>
          <a:p>
            <a:pPr marL="914400" lvl="1" indent="-514350">
              <a:buFont typeface="+mj-lt"/>
              <a:buAutoNum type="alphaLcPeriod"/>
            </a:pPr>
            <a:r>
              <a:rPr lang="en-US" sz="1300" dirty="0"/>
              <a:t>Low temps, little precipitation</a:t>
            </a:r>
          </a:p>
          <a:p>
            <a:pPr marL="514350" indent="-514350">
              <a:buFont typeface="+mj-lt"/>
              <a:buAutoNum type="arabicPeriod" startAt="10"/>
            </a:pPr>
            <a:r>
              <a:rPr lang="en-US" sz="1300" dirty="0"/>
              <a:t>Biodiversity, dependent upon temps and precipitation, increase moving towards the equator.</a:t>
            </a:r>
          </a:p>
          <a:p>
            <a:pPr marL="514350" indent="-514350">
              <a:buFont typeface="+mj-lt"/>
              <a:buAutoNum type="arabicPeriod" startAt="10"/>
            </a:pPr>
            <a:r>
              <a:rPr lang="en-US" sz="1300" dirty="0"/>
              <a:t>.</a:t>
            </a:r>
          </a:p>
          <a:p>
            <a:pPr marL="914400" lvl="1" indent="-514350">
              <a:buFont typeface="+mj-lt"/>
              <a:buAutoNum type="alphaLcPeriod"/>
            </a:pPr>
            <a:r>
              <a:rPr lang="en-US" sz="1300" dirty="0"/>
              <a:t>Temperatures + Precipitation</a:t>
            </a:r>
          </a:p>
          <a:p>
            <a:pPr marL="914400" lvl="1" indent="-514350">
              <a:buFont typeface="+mj-lt"/>
              <a:buAutoNum type="alphaLcPeriod"/>
            </a:pPr>
            <a:r>
              <a:rPr lang="en-US" sz="1300" dirty="0"/>
              <a:t>Desert</a:t>
            </a:r>
          </a:p>
          <a:p>
            <a:pPr marL="914400" lvl="1" indent="-514350">
              <a:buFont typeface="+mj-lt"/>
              <a:buAutoNum type="alphaLcPeriod"/>
            </a:pPr>
            <a:r>
              <a:rPr lang="en-US" sz="1300" dirty="0"/>
              <a:t>Decreased food supply of the basic grain variety.</a:t>
            </a:r>
          </a:p>
          <a:p>
            <a:pPr marL="514350" indent="-514350">
              <a:buFont typeface="+mj-lt"/>
              <a:buAutoNum type="arabicPeriod" startAt="10"/>
            </a:pPr>
            <a:r>
              <a:rPr lang="en-US" sz="1300" dirty="0"/>
              <a:t>Tropical rain forests support many different organisms. W/out the forests many species would suffer.</a:t>
            </a:r>
          </a:p>
          <a:p>
            <a:pPr marL="0" indent="0">
              <a:buNone/>
            </a:pPr>
            <a:endParaRPr lang="en-US" sz="1300" dirty="0"/>
          </a:p>
        </p:txBody>
      </p:sp>
    </p:spTree>
    <p:extLst>
      <p:ext uri="{BB962C8B-B14F-4D97-AF65-F5344CB8AC3E}">
        <p14:creationId xmlns:p14="http://schemas.microsoft.com/office/powerpoint/2010/main" val="1791905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iomef.wikispaces.com/file/view/rainforest-2.jpg/32964331/rainfores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1676400"/>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3"/>
          <p:cNvSpPr>
            <a:spLocks noGrp="1" noChangeArrowheads="1"/>
          </p:cNvSpPr>
          <p:nvPr>
            <p:ph type="body" idx="1"/>
          </p:nvPr>
        </p:nvSpPr>
        <p:spPr>
          <a:xfrm>
            <a:off x="76200" y="1276350"/>
            <a:ext cx="4705350" cy="5429250"/>
          </a:xfrm>
        </p:spPr>
        <p:txBody>
          <a:bodyPr>
            <a:normAutofit fontScale="77500" lnSpcReduction="20000"/>
          </a:bodyPr>
          <a:lstStyle/>
          <a:p>
            <a:pPr eaLnBrk="1" hangingPunct="1"/>
            <a:r>
              <a:rPr lang="en-US" dirty="0" smtClean="0"/>
              <a:t>In any environment you encounter you witness a multitude of many different organisms.</a:t>
            </a:r>
          </a:p>
          <a:p>
            <a:pPr eaLnBrk="1" hangingPunct="1"/>
            <a:r>
              <a:rPr lang="en-US" dirty="0" smtClean="0"/>
              <a:t>That you may not witness or may not know is that most, if not all, of the organisms in the environment interact.</a:t>
            </a:r>
          </a:p>
          <a:p>
            <a:pPr eaLnBrk="1" hangingPunct="1"/>
            <a:r>
              <a:rPr lang="en-US" dirty="0" smtClean="0"/>
              <a:t>The fact is that </a:t>
            </a:r>
            <a:r>
              <a:rPr lang="en-US" u="sng" dirty="0" smtClean="0">
                <a:solidFill>
                  <a:srgbClr val="FF0000"/>
                </a:solidFill>
              </a:rPr>
              <a:t>all organisms that live together are interdependent</a:t>
            </a:r>
            <a:r>
              <a:rPr lang="en-US" dirty="0" smtClean="0"/>
              <a:t>.</a:t>
            </a:r>
          </a:p>
          <a:p>
            <a:pPr lvl="1" eaLnBrk="1" hangingPunct="1"/>
            <a:r>
              <a:rPr lang="en-US" dirty="0" smtClean="0"/>
              <a:t>Either directly (like predators and prey) or indirectly (like </a:t>
            </a:r>
          </a:p>
          <a:p>
            <a:pPr lvl="1" eaLnBrk="1" hangingPunct="1"/>
            <a:r>
              <a:rPr lang="en-US" dirty="0" smtClean="0"/>
              <a:t>This means they rely upon and are affected by one another.</a:t>
            </a:r>
          </a:p>
        </p:txBody>
      </p:sp>
      <p:sp>
        <p:nvSpPr>
          <p:cNvPr id="8195" name="Rectangle 4"/>
          <p:cNvSpPr>
            <a:spLocks noGrp="1" noChangeArrowheads="1"/>
          </p:cNvSpPr>
          <p:nvPr>
            <p:ph type="title"/>
          </p:nvPr>
        </p:nvSpPr>
        <p:spPr>
          <a:noFill/>
        </p:spPr>
        <p:txBody>
          <a:bodyPr/>
          <a:lstStyle/>
          <a:p>
            <a:pPr eaLnBrk="1" hangingPunct="1"/>
            <a:r>
              <a:rPr lang="en-US" smtClean="0"/>
              <a:t>Ecosystems</a:t>
            </a:r>
          </a:p>
        </p:txBody>
      </p:sp>
    </p:spTree>
    <p:extLst>
      <p:ext uri="{BB962C8B-B14F-4D97-AF65-F5344CB8AC3E}">
        <p14:creationId xmlns:p14="http://schemas.microsoft.com/office/powerpoint/2010/main" val="4232156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4618"/>
            <a:ext cx="8229600" cy="786618"/>
          </a:xfrm>
        </p:spPr>
        <p:txBody>
          <a:bodyPr/>
          <a:lstStyle/>
          <a:p>
            <a:pPr eaLnBrk="1" hangingPunct="1"/>
            <a:r>
              <a:rPr lang="en-US" dirty="0" smtClean="0"/>
              <a:t>Ecosystems</a:t>
            </a:r>
          </a:p>
        </p:txBody>
      </p:sp>
      <p:sp>
        <p:nvSpPr>
          <p:cNvPr id="10243" name="Rectangle 3"/>
          <p:cNvSpPr>
            <a:spLocks noGrp="1" noChangeArrowheads="1"/>
          </p:cNvSpPr>
          <p:nvPr>
            <p:ph type="body" idx="1"/>
          </p:nvPr>
        </p:nvSpPr>
        <p:spPr>
          <a:xfrm>
            <a:off x="6477000" y="761999"/>
            <a:ext cx="2667000" cy="4538473"/>
          </a:xfrm>
        </p:spPr>
        <p:txBody>
          <a:bodyPr>
            <a:normAutofit/>
          </a:bodyPr>
          <a:lstStyle/>
          <a:p>
            <a:pPr eaLnBrk="1" hangingPunct="1">
              <a:lnSpc>
                <a:spcPct val="90000"/>
              </a:lnSpc>
              <a:spcBef>
                <a:spcPct val="0"/>
              </a:spcBef>
            </a:pPr>
            <a:r>
              <a:rPr lang="en-US" sz="2800" u="sng" dirty="0" smtClean="0">
                <a:solidFill>
                  <a:srgbClr val="FF0000"/>
                </a:solidFill>
              </a:rPr>
              <a:t>A group of organisms, along with the living and nonliving environment, make up an </a:t>
            </a:r>
            <a:r>
              <a:rPr lang="en-US" sz="2800" b="1" u="sng" dirty="0" smtClean="0">
                <a:solidFill>
                  <a:srgbClr val="7030A0"/>
                </a:solidFill>
              </a:rPr>
              <a:t>ecosystem</a:t>
            </a:r>
            <a:r>
              <a:rPr lang="en-US" sz="2800" b="1" dirty="0" smtClean="0">
                <a:solidFill>
                  <a:srgbClr val="7030A0"/>
                </a:solidFill>
              </a:rPr>
              <a:t>.</a:t>
            </a:r>
            <a:r>
              <a:rPr lang="en-US" sz="2800" dirty="0" smtClean="0">
                <a:solidFill>
                  <a:srgbClr val="FF0000"/>
                </a:solidFill>
              </a:rPr>
              <a:t> </a:t>
            </a:r>
          </a:p>
        </p:txBody>
      </p:sp>
      <p:pic>
        <p:nvPicPr>
          <p:cNvPr id="1026" name="Picture 2" descr="http://1.bp.blogspot.com/_frwRl0XXY_o/Sz0wo2Jm7kI/AAAAAAAAAD0/1xUi6QHZJPY/s1600/Alaska+River+Ecosystem+fo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8" y="838200"/>
            <a:ext cx="6340706" cy="44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486400"/>
            <a:ext cx="8610601" cy="1200329"/>
          </a:xfrm>
          <a:prstGeom prst="rect">
            <a:avLst/>
          </a:prstGeom>
          <a:noFill/>
        </p:spPr>
        <p:txBody>
          <a:bodyPr wrap="square" rtlCol="0">
            <a:spAutoFit/>
          </a:bodyPr>
          <a:lstStyle/>
          <a:p>
            <a:r>
              <a:rPr lang="en-US" sz="2400" dirty="0" smtClean="0"/>
              <a:t>Every ecosystem is unique and if you apply yourselves, you will learn to identify the key features of an ecosystem and identify the interconnectedness that exists in any you encounter.</a:t>
            </a:r>
            <a:endParaRPr lang="en-US" sz="2400" dirty="0"/>
          </a:p>
        </p:txBody>
      </p:sp>
    </p:spTree>
    <p:extLst>
      <p:ext uri="{BB962C8B-B14F-4D97-AF65-F5344CB8AC3E}">
        <p14:creationId xmlns:p14="http://schemas.microsoft.com/office/powerpoint/2010/main" val="238754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t>Ecosystems</a:t>
            </a:r>
            <a:endParaRPr lang="en-US" b="0" i="1" dirty="0" smtClean="0"/>
          </a:p>
        </p:txBody>
      </p:sp>
      <p:sp>
        <p:nvSpPr>
          <p:cNvPr id="65539" name="Rectangle 3"/>
          <p:cNvSpPr>
            <a:spLocks noGrp="1" noChangeArrowheads="1"/>
          </p:cNvSpPr>
          <p:nvPr>
            <p:ph type="body" idx="1"/>
          </p:nvPr>
        </p:nvSpPr>
        <p:spPr>
          <a:xfrm>
            <a:off x="457200" y="1371600"/>
            <a:ext cx="8229600" cy="4724400"/>
          </a:xfrm>
        </p:spPr>
        <p:txBody>
          <a:bodyPr>
            <a:normAutofit lnSpcReduction="10000"/>
          </a:bodyPr>
          <a:lstStyle/>
          <a:p>
            <a:pPr eaLnBrk="1" hangingPunct="1">
              <a:spcBef>
                <a:spcPct val="0"/>
              </a:spcBef>
            </a:pPr>
            <a:r>
              <a:rPr lang="en-US" u="sng" dirty="0" smtClean="0"/>
              <a:t>Are broken down into two parts.</a:t>
            </a:r>
          </a:p>
          <a:p>
            <a:pPr eaLnBrk="1" hangingPunct="1">
              <a:spcBef>
                <a:spcPct val="0"/>
              </a:spcBef>
            </a:pPr>
            <a:r>
              <a:rPr lang="en-US" b="1" u="sng" dirty="0" smtClean="0">
                <a:solidFill>
                  <a:schemeClr val="tx2">
                    <a:lumMod val="60000"/>
                    <a:lumOff val="40000"/>
                  </a:schemeClr>
                </a:solidFill>
              </a:rPr>
              <a:t>Biotic</a:t>
            </a:r>
            <a:r>
              <a:rPr lang="en-US" u="sng" dirty="0" smtClean="0"/>
              <a:t> = The living part of an ecosystem involve the </a:t>
            </a:r>
            <a:r>
              <a:rPr lang="en-US" u="sng" dirty="0" smtClean="0">
                <a:solidFill>
                  <a:schemeClr val="accent2"/>
                </a:solidFill>
              </a:rPr>
              <a:t>communities</a:t>
            </a:r>
            <a:r>
              <a:rPr lang="en-US" u="sng" dirty="0" smtClean="0"/>
              <a:t> of organisms that live there</a:t>
            </a:r>
            <a:r>
              <a:rPr lang="en-US" dirty="0" smtClean="0"/>
              <a:t>. </a:t>
            </a:r>
          </a:p>
          <a:p>
            <a:pPr lvl="1" eaLnBrk="1" hangingPunct="1">
              <a:spcBef>
                <a:spcPct val="0"/>
              </a:spcBef>
            </a:pPr>
            <a:r>
              <a:rPr lang="en-US" dirty="0" smtClean="0"/>
              <a:t>This includes the animals and plants of the ecosystem.</a:t>
            </a:r>
          </a:p>
          <a:p>
            <a:pPr>
              <a:spcBef>
                <a:spcPct val="0"/>
              </a:spcBef>
            </a:pPr>
            <a:r>
              <a:rPr lang="en-US" b="1" u="sng" dirty="0" smtClean="0">
                <a:solidFill>
                  <a:schemeClr val="tx2">
                    <a:lumMod val="60000"/>
                    <a:lumOff val="40000"/>
                  </a:schemeClr>
                </a:solidFill>
              </a:rPr>
              <a:t>Abiotic</a:t>
            </a:r>
            <a:r>
              <a:rPr lang="en-US" u="sng" dirty="0" smtClean="0"/>
              <a:t> </a:t>
            </a:r>
            <a:r>
              <a:rPr lang="en-US" u="sng" dirty="0"/>
              <a:t>= </a:t>
            </a:r>
            <a:r>
              <a:rPr lang="en-US" u="sng" dirty="0" smtClean="0"/>
              <a:t>The physical</a:t>
            </a:r>
            <a:r>
              <a:rPr lang="en-US" u="sng" dirty="0"/>
              <a:t>, non-living </a:t>
            </a:r>
            <a:r>
              <a:rPr lang="en-US" u="sng" dirty="0" smtClean="0"/>
              <a:t>part. </a:t>
            </a:r>
          </a:p>
          <a:p>
            <a:pPr lvl="1">
              <a:spcBef>
                <a:spcPct val="0"/>
              </a:spcBef>
            </a:pPr>
            <a:r>
              <a:rPr lang="en-US" dirty="0" smtClean="0"/>
              <a:t>Includes an organism’s </a:t>
            </a:r>
            <a:r>
              <a:rPr lang="en-US" u="sng" dirty="0" smtClean="0">
                <a:solidFill>
                  <a:schemeClr val="accent2"/>
                </a:solidFill>
              </a:rPr>
              <a:t>habitat </a:t>
            </a:r>
            <a:r>
              <a:rPr lang="en-US" u="sng" dirty="0" smtClean="0"/>
              <a:t>= the physical makeup of where it lives</a:t>
            </a:r>
            <a:r>
              <a:rPr lang="en-US" dirty="0" smtClean="0"/>
              <a:t>.</a:t>
            </a:r>
          </a:p>
          <a:p>
            <a:pPr lvl="1" eaLnBrk="1" hangingPunct="1">
              <a:spcBef>
                <a:spcPct val="0"/>
              </a:spcBef>
            </a:pPr>
            <a:r>
              <a:rPr lang="en-US" dirty="0" smtClean="0"/>
              <a:t>Examples: the air (oxygen), water, rocks, sand, sunlight, temperature, and climate.</a:t>
            </a:r>
            <a:endParaRPr lang="en-US" i="1" dirty="0" smtClean="0"/>
          </a:p>
        </p:txBody>
      </p:sp>
    </p:spTree>
    <p:extLst>
      <p:ext uri="{BB962C8B-B14F-4D97-AF65-F5344CB8AC3E}">
        <p14:creationId xmlns:p14="http://schemas.microsoft.com/office/powerpoint/2010/main" val="154500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5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6469da.medialib.edu.glogster.com/media/b8/b85d14078d619d4996477a3d36060a3870805646948e6ce82552dd49d7f41c9c/sonoran-desert-33-081359-n112-4315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03" y="9378"/>
            <a:ext cx="9131497" cy="68486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9378"/>
            <a:ext cx="5579809" cy="1143000"/>
          </a:xfrm>
        </p:spPr>
        <p:txBody>
          <a:bodyPr>
            <a:normAutofit fontScale="90000"/>
          </a:bodyPr>
          <a:lstStyle/>
          <a:p>
            <a:r>
              <a:rPr lang="en-US" dirty="0" smtClean="0"/>
              <a:t>Ecosystems &amp; Abiotic Factors</a:t>
            </a:r>
            <a:endParaRPr lang="en-US" dirty="0"/>
          </a:p>
        </p:txBody>
      </p:sp>
      <p:sp>
        <p:nvSpPr>
          <p:cNvPr id="3" name="Content Placeholder 2"/>
          <p:cNvSpPr>
            <a:spLocks noGrp="1"/>
          </p:cNvSpPr>
          <p:nvPr>
            <p:ph idx="1"/>
          </p:nvPr>
        </p:nvSpPr>
        <p:spPr>
          <a:xfrm>
            <a:off x="-57799" y="1185906"/>
            <a:ext cx="6094808" cy="4830763"/>
          </a:xfrm>
        </p:spPr>
        <p:txBody>
          <a:bodyPr>
            <a:normAutofit lnSpcReduction="10000"/>
          </a:bodyPr>
          <a:lstStyle/>
          <a:p>
            <a:r>
              <a:rPr lang="en-US" dirty="0" smtClean="0">
                <a:solidFill>
                  <a:srgbClr val="FFFF00"/>
                </a:solidFill>
              </a:rPr>
              <a:t>Abiotic factors </a:t>
            </a:r>
            <a:r>
              <a:rPr lang="en-US" dirty="0" smtClean="0"/>
              <a:t>are the non-living factors that affect life. </a:t>
            </a:r>
          </a:p>
          <a:p>
            <a:r>
              <a:rPr lang="en-US" dirty="0" smtClean="0"/>
              <a:t>They are what’s left after everything living has been taken out.</a:t>
            </a:r>
          </a:p>
          <a:p>
            <a:r>
              <a:rPr lang="en-US" dirty="0" smtClean="0">
                <a:solidFill>
                  <a:srgbClr val="FFFF00"/>
                </a:solidFill>
              </a:rPr>
              <a:t>Examples:</a:t>
            </a:r>
          </a:p>
          <a:p>
            <a:r>
              <a:rPr lang="en-US" dirty="0" smtClean="0">
                <a:solidFill>
                  <a:srgbClr val="92D050"/>
                </a:solidFill>
              </a:rPr>
              <a:t>Biotic factors </a:t>
            </a:r>
            <a:r>
              <a:rPr lang="en-US" dirty="0" smtClean="0">
                <a:solidFill>
                  <a:schemeClr val="bg1"/>
                </a:solidFill>
              </a:rPr>
              <a:t>are the living influences on life.</a:t>
            </a:r>
          </a:p>
          <a:p>
            <a:r>
              <a:rPr lang="en-US" dirty="0" smtClean="0">
                <a:solidFill>
                  <a:srgbClr val="92D050"/>
                </a:solidFill>
              </a:rPr>
              <a:t>Examples:</a:t>
            </a:r>
          </a:p>
        </p:txBody>
      </p:sp>
      <p:sp>
        <p:nvSpPr>
          <p:cNvPr id="4" name="Down Arrow 3"/>
          <p:cNvSpPr/>
          <p:nvPr/>
        </p:nvSpPr>
        <p:spPr>
          <a:xfrm rot="1947708">
            <a:off x="5316244" y="4457329"/>
            <a:ext cx="1868200" cy="21668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soil</a:t>
            </a:r>
            <a:endParaRPr lang="en-US" dirty="0">
              <a:solidFill>
                <a:schemeClr val="tx1"/>
              </a:solidFill>
            </a:endParaRPr>
          </a:p>
        </p:txBody>
      </p:sp>
      <p:sp>
        <p:nvSpPr>
          <p:cNvPr id="6" name="Down Arrow 5"/>
          <p:cNvSpPr/>
          <p:nvPr/>
        </p:nvSpPr>
        <p:spPr>
          <a:xfrm rot="16856746">
            <a:off x="4241855" y="2631102"/>
            <a:ext cx="1868200" cy="21668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habitat</a:t>
            </a:r>
            <a:endParaRPr lang="en-US" dirty="0">
              <a:solidFill>
                <a:schemeClr val="tx1"/>
              </a:solidFill>
            </a:endParaRPr>
          </a:p>
        </p:txBody>
      </p:sp>
      <p:sp>
        <p:nvSpPr>
          <p:cNvPr id="7" name="Down Arrow 6"/>
          <p:cNvSpPr/>
          <p:nvPr/>
        </p:nvSpPr>
        <p:spPr>
          <a:xfrm rot="4647018">
            <a:off x="6363408" y="-283207"/>
            <a:ext cx="1868200" cy="2166832"/>
          </a:xfrm>
          <a:prstGeom prst="downArrow">
            <a:avLst>
              <a:gd name="adj1" fmla="val 63882"/>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weather &amp; climate</a:t>
            </a:r>
            <a:endParaRPr lang="en-US" dirty="0">
              <a:solidFill>
                <a:schemeClr val="tx1"/>
              </a:solidFill>
            </a:endParaRPr>
          </a:p>
        </p:txBody>
      </p:sp>
      <p:sp>
        <p:nvSpPr>
          <p:cNvPr id="8" name="Down Arrow 7"/>
          <p:cNvSpPr/>
          <p:nvPr/>
        </p:nvSpPr>
        <p:spPr>
          <a:xfrm rot="20528771">
            <a:off x="7045028" y="3368727"/>
            <a:ext cx="1868200" cy="216683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plant life</a:t>
            </a:r>
            <a:endParaRPr lang="en-US" dirty="0">
              <a:solidFill>
                <a:schemeClr val="tx1"/>
              </a:solidFill>
            </a:endParaRPr>
          </a:p>
        </p:txBody>
      </p:sp>
      <p:sp>
        <p:nvSpPr>
          <p:cNvPr id="9" name="Down Arrow 8"/>
          <p:cNvSpPr/>
          <p:nvPr/>
        </p:nvSpPr>
        <p:spPr>
          <a:xfrm rot="18032493">
            <a:off x="5643597" y="1671127"/>
            <a:ext cx="2264085" cy="216683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moving organisms</a:t>
            </a:r>
            <a:endParaRPr lang="en-US" dirty="0">
              <a:solidFill>
                <a:schemeClr val="tx1"/>
              </a:solidFill>
            </a:endParaRPr>
          </a:p>
        </p:txBody>
      </p:sp>
    </p:spTree>
    <p:extLst>
      <p:ext uri="{BB962C8B-B14F-4D97-AF65-F5344CB8AC3E}">
        <p14:creationId xmlns:p14="http://schemas.microsoft.com/office/powerpoint/2010/main" val="397094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5169"/>
            <a:ext cx="8229600" cy="1143000"/>
          </a:xfrm>
        </p:spPr>
        <p:txBody>
          <a:bodyPr/>
          <a:lstStyle/>
          <a:p>
            <a:pPr eaLnBrk="1" hangingPunct="1"/>
            <a:r>
              <a:rPr lang="en-US" dirty="0" smtClean="0"/>
              <a:t>Ecosystems &amp; Biotic Factors</a:t>
            </a:r>
            <a:endParaRPr lang="en-US" b="0" i="1" dirty="0" smtClean="0"/>
          </a:p>
        </p:txBody>
      </p:sp>
      <p:sp>
        <p:nvSpPr>
          <p:cNvPr id="80899" name="Rectangle 3"/>
          <p:cNvSpPr>
            <a:spLocks noGrp="1" noChangeArrowheads="1"/>
          </p:cNvSpPr>
          <p:nvPr>
            <p:ph type="body" idx="1"/>
          </p:nvPr>
        </p:nvSpPr>
        <p:spPr>
          <a:xfrm>
            <a:off x="304800" y="914400"/>
            <a:ext cx="8534400" cy="5562600"/>
          </a:xfrm>
        </p:spPr>
        <p:txBody>
          <a:bodyPr>
            <a:normAutofit fontScale="92500" lnSpcReduction="20000"/>
          </a:bodyPr>
          <a:lstStyle/>
          <a:p>
            <a:pPr eaLnBrk="1" hangingPunct="1">
              <a:lnSpc>
                <a:spcPct val="110000"/>
              </a:lnSpc>
              <a:spcBef>
                <a:spcPct val="0"/>
              </a:spcBef>
            </a:pPr>
            <a:r>
              <a:rPr lang="en-US" u="sng" dirty="0" smtClean="0">
                <a:solidFill>
                  <a:schemeClr val="bg1"/>
                </a:solidFill>
              </a:rPr>
              <a:t>A </a:t>
            </a:r>
            <a:r>
              <a:rPr lang="en-US" u="sng" dirty="0" smtClean="0">
                <a:solidFill>
                  <a:schemeClr val="accent1"/>
                </a:solidFill>
              </a:rPr>
              <a:t>community</a:t>
            </a:r>
            <a:r>
              <a:rPr lang="en-US" u="sng" dirty="0" smtClean="0">
                <a:solidFill>
                  <a:schemeClr val="bg1"/>
                </a:solidFill>
              </a:rPr>
              <a:t> includes everything (</a:t>
            </a:r>
            <a:r>
              <a:rPr lang="en-US" u="sng" dirty="0" smtClean="0"/>
              <a:t>all plants, animals, bugs etc.</a:t>
            </a:r>
            <a:r>
              <a:rPr lang="en-US" u="sng" dirty="0" smtClean="0">
                <a:solidFill>
                  <a:schemeClr val="bg1"/>
                </a:solidFill>
              </a:rPr>
              <a:t>) that is </a:t>
            </a:r>
            <a:r>
              <a:rPr lang="en-US" b="1" u="sng" dirty="0" smtClean="0">
                <a:solidFill>
                  <a:srgbClr val="FFC000"/>
                </a:solidFill>
              </a:rPr>
              <a:t>alive</a:t>
            </a:r>
            <a:r>
              <a:rPr lang="en-US" u="sng" dirty="0" smtClean="0">
                <a:solidFill>
                  <a:schemeClr val="bg1"/>
                </a:solidFill>
              </a:rPr>
              <a:t> in a location</a:t>
            </a:r>
            <a:r>
              <a:rPr lang="en-US" dirty="0" smtClean="0">
                <a:solidFill>
                  <a:schemeClr val="bg1"/>
                </a:solidFill>
              </a:rPr>
              <a:t>, </a:t>
            </a:r>
          </a:p>
          <a:p>
            <a:pPr eaLnBrk="1" hangingPunct="1">
              <a:lnSpc>
                <a:spcPct val="110000"/>
              </a:lnSpc>
              <a:spcBef>
                <a:spcPct val="0"/>
              </a:spcBef>
            </a:pPr>
            <a:endParaRPr lang="en-US" dirty="0" smtClean="0">
              <a:solidFill>
                <a:schemeClr val="bg1"/>
              </a:solidFill>
            </a:endParaRPr>
          </a:p>
          <a:p>
            <a:pPr eaLnBrk="1" hangingPunct="1">
              <a:lnSpc>
                <a:spcPct val="110000"/>
              </a:lnSpc>
              <a:spcBef>
                <a:spcPct val="0"/>
              </a:spcBef>
            </a:pPr>
            <a:r>
              <a:rPr lang="en-US" dirty="0" smtClean="0">
                <a:solidFill>
                  <a:schemeClr val="bg1"/>
                </a:solidFill>
              </a:rPr>
              <a:t>But not every ecosystem is the same when you look across the world.</a:t>
            </a:r>
          </a:p>
          <a:p>
            <a:pPr eaLnBrk="1" hangingPunct="1">
              <a:lnSpc>
                <a:spcPct val="110000"/>
              </a:lnSpc>
              <a:spcBef>
                <a:spcPct val="0"/>
              </a:spcBef>
            </a:pPr>
            <a:r>
              <a:rPr lang="en-US" dirty="0" smtClean="0">
                <a:solidFill>
                  <a:schemeClr val="bg1"/>
                </a:solidFill>
              </a:rPr>
              <a:t>The differences are evidence in the diversity of life all across the Earth’s many ecosystems.</a:t>
            </a:r>
          </a:p>
          <a:p>
            <a:pPr eaLnBrk="1" hangingPunct="1">
              <a:lnSpc>
                <a:spcPct val="110000"/>
              </a:lnSpc>
              <a:spcBef>
                <a:spcPct val="0"/>
              </a:spcBef>
            </a:pPr>
            <a:r>
              <a:rPr lang="en-US" dirty="0" smtClean="0">
                <a:solidFill>
                  <a:schemeClr val="bg1"/>
                </a:solidFill>
              </a:rPr>
              <a:t>Meaning…that there is a great number of different types of organisms in any one area.</a:t>
            </a:r>
          </a:p>
          <a:p>
            <a:pPr eaLnBrk="1" hangingPunct="1">
              <a:lnSpc>
                <a:spcPct val="110000"/>
              </a:lnSpc>
              <a:spcBef>
                <a:spcPct val="0"/>
              </a:spcBef>
            </a:pPr>
            <a:endParaRPr lang="en-US" dirty="0" smtClean="0">
              <a:solidFill>
                <a:schemeClr val="bg1"/>
              </a:solidFill>
            </a:endParaRPr>
          </a:p>
          <a:p>
            <a:pPr eaLnBrk="1" hangingPunct="1">
              <a:lnSpc>
                <a:spcPct val="110000"/>
              </a:lnSpc>
              <a:spcBef>
                <a:spcPct val="0"/>
              </a:spcBef>
            </a:pPr>
            <a:r>
              <a:rPr lang="en-US" u="sng" dirty="0" smtClean="0">
                <a:solidFill>
                  <a:schemeClr val="bg1"/>
                </a:solidFill>
              </a:rPr>
              <a:t>The measure of the variety of organisms </a:t>
            </a:r>
            <a:r>
              <a:rPr lang="en-US" i="1" u="sng" dirty="0" smtClean="0">
                <a:solidFill>
                  <a:schemeClr val="accent1"/>
                </a:solidFill>
              </a:rPr>
              <a:t>in a given area</a:t>
            </a:r>
            <a:r>
              <a:rPr lang="en-US" u="sng" dirty="0" smtClean="0">
                <a:solidFill>
                  <a:schemeClr val="bg1"/>
                </a:solidFill>
              </a:rPr>
              <a:t> determines the ecosystem’s </a:t>
            </a:r>
            <a:r>
              <a:rPr lang="en-US" b="1" u="sng" dirty="0" smtClean="0">
                <a:solidFill>
                  <a:schemeClr val="accent2"/>
                </a:solidFill>
              </a:rPr>
              <a:t>biodiversity.</a:t>
            </a:r>
          </a:p>
          <a:p>
            <a:pPr eaLnBrk="1" hangingPunct="1">
              <a:lnSpc>
                <a:spcPct val="110000"/>
              </a:lnSpc>
              <a:spcBef>
                <a:spcPct val="0"/>
              </a:spcBef>
            </a:pPr>
            <a:endParaRPr lang="en-US" b="1" dirty="0" smtClean="0">
              <a:solidFill>
                <a:schemeClr val="tx2"/>
              </a:solidFill>
            </a:endParaRPr>
          </a:p>
        </p:txBody>
      </p:sp>
    </p:spTree>
    <p:extLst>
      <p:ext uri="{BB962C8B-B14F-4D97-AF65-F5344CB8AC3E}">
        <p14:creationId xmlns:p14="http://schemas.microsoft.com/office/powerpoint/2010/main" val="166368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08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Ecosystem Diversity = Biodiversity</a:t>
            </a:r>
            <a:endParaRPr lang="en-US" b="0" i="1" dirty="0" smtClean="0"/>
          </a:p>
        </p:txBody>
      </p:sp>
      <p:sp>
        <p:nvSpPr>
          <p:cNvPr id="115715" name="Rectangle 3"/>
          <p:cNvSpPr>
            <a:spLocks noGrp="1" noChangeArrowheads="1"/>
          </p:cNvSpPr>
          <p:nvPr>
            <p:ph type="body" idx="1"/>
          </p:nvPr>
        </p:nvSpPr>
        <p:spPr/>
        <p:txBody>
          <a:bodyPr>
            <a:normAutofit fontScale="92500" lnSpcReduction="10000"/>
          </a:bodyPr>
          <a:lstStyle/>
          <a:p>
            <a:pPr eaLnBrk="1" hangingPunct="1">
              <a:lnSpc>
                <a:spcPct val="90000"/>
              </a:lnSpc>
            </a:pPr>
            <a:r>
              <a:rPr lang="en-US" dirty="0" smtClean="0"/>
              <a:t>Biodiversity is an important aspect when studying ecosystems.</a:t>
            </a:r>
          </a:p>
          <a:p>
            <a:pPr lvl="1">
              <a:lnSpc>
                <a:spcPct val="90000"/>
              </a:lnSpc>
            </a:pPr>
            <a:r>
              <a:rPr lang="en-US" dirty="0" smtClean="0"/>
              <a:t>Tells how healthy and responsive an ecosystem is.</a:t>
            </a:r>
          </a:p>
          <a:p>
            <a:pPr eaLnBrk="1" hangingPunct="1">
              <a:lnSpc>
                <a:spcPct val="90000"/>
              </a:lnSpc>
            </a:pPr>
            <a:r>
              <a:rPr lang="en-US" u="sng" dirty="0" smtClean="0"/>
              <a:t>The biodiversity of the ecosystem will determine how well it responds to changing abiotic factors </a:t>
            </a:r>
            <a:r>
              <a:rPr lang="en-US" dirty="0" smtClean="0"/>
              <a:t>(such as temperature and rainfall), as well as, natural and man-made disasters (such as…?).</a:t>
            </a:r>
          </a:p>
          <a:p>
            <a:pPr eaLnBrk="1" hangingPunct="1">
              <a:lnSpc>
                <a:spcPct val="90000"/>
              </a:lnSpc>
            </a:pPr>
            <a:r>
              <a:rPr lang="en-US" u="sng" dirty="0" smtClean="0"/>
              <a:t>Ecosystems with high biodiversity are better at responding to change, therefore more resilient. </a:t>
            </a:r>
          </a:p>
          <a:p>
            <a:pPr eaLnBrk="1" hangingPunct="1">
              <a:lnSpc>
                <a:spcPct val="90000"/>
              </a:lnSpc>
            </a:pPr>
            <a:r>
              <a:rPr lang="en-US" dirty="0" smtClean="0"/>
              <a:t>This response is measured by how quickly life can return to normal levels after a disaster.</a:t>
            </a:r>
          </a:p>
        </p:txBody>
      </p:sp>
    </p:spTree>
    <p:extLst>
      <p:ext uri="{BB962C8B-B14F-4D97-AF65-F5344CB8AC3E}">
        <p14:creationId xmlns:p14="http://schemas.microsoft.com/office/powerpoint/2010/main" val="920451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animEffect transition="in" filter="wipe(left)">
                                      <p:cBhvr>
                                        <p:cTn id="7" dur="500"/>
                                        <p:tgtEl>
                                          <p:spTgt spid="1157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5715">
                                            <p:txEl>
                                              <p:pRg st="2" end="2"/>
                                            </p:txEl>
                                          </p:spTgt>
                                        </p:tgtEl>
                                        <p:attrNameLst>
                                          <p:attrName>style.visibility</p:attrName>
                                        </p:attrNameLst>
                                      </p:cBhvr>
                                      <p:to>
                                        <p:strVal val="visible"/>
                                      </p:to>
                                    </p:set>
                                    <p:animEffect transition="in" filter="wipe(left)">
                                      <p:cBhvr>
                                        <p:cTn id="12" dur="500"/>
                                        <p:tgtEl>
                                          <p:spTgt spid="115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5715">
                                            <p:txEl>
                                              <p:pRg st="3" end="3"/>
                                            </p:txEl>
                                          </p:spTgt>
                                        </p:tgtEl>
                                        <p:attrNameLst>
                                          <p:attrName>style.visibility</p:attrName>
                                        </p:attrNameLst>
                                      </p:cBhvr>
                                      <p:to>
                                        <p:strVal val="visible"/>
                                      </p:to>
                                    </p:set>
                                    <p:animEffect transition="in" filter="wipe(left)">
                                      <p:cBhvr>
                                        <p:cTn id="17" dur="500"/>
                                        <p:tgtEl>
                                          <p:spTgt spid="1157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15715">
                                            <p:txEl>
                                              <p:pRg st="4" end="4"/>
                                            </p:txEl>
                                          </p:spTgt>
                                        </p:tgtEl>
                                        <p:attrNameLst>
                                          <p:attrName>style.visibility</p:attrName>
                                        </p:attrNameLst>
                                      </p:cBhvr>
                                      <p:to>
                                        <p:strVal val="visible"/>
                                      </p:to>
                                    </p:set>
                                    <p:animEffect transition="in" filter="wipe(left)">
                                      <p:cBhvr>
                                        <p:cTn id="22" dur="500"/>
                                        <p:tgtEl>
                                          <p:spTgt spid="1157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2839</TotalTime>
  <Words>2005</Words>
  <Application>Microsoft Office PowerPoint</Application>
  <PresentationFormat>On-screen Show (4:3)</PresentationFormat>
  <Paragraphs>215</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Office Theme</vt:lpstr>
      <vt:lpstr>Part 1. Ecosystems</vt:lpstr>
      <vt:lpstr>Objectives Part I: Ecosystems</vt:lpstr>
      <vt:lpstr>Vocabulary</vt:lpstr>
      <vt:lpstr>Ecosystems</vt:lpstr>
      <vt:lpstr>Ecosystems</vt:lpstr>
      <vt:lpstr>Ecosystems</vt:lpstr>
      <vt:lpstr>Ecosystems &amp; Abiotic Factors</vt:lpstr>
      <vt:lpstr>Ecosystems &amp; Biotic Factors</vt:lpstr>
      <vt:lpstr>Ecosystem Diversity = Biodiversity</vt:lpstr>
      <vt:lpstr>The Effects of Biodiversity.</vt:lpstr>
      <vt:lpstr>Concept Check</vt:lpstr>
      <vt:lpstr>PowerPoint Presentation</vt:lpstr>
      <vt:lpstr>Evolution of an Ecosystem: Succession</vt:lpstr>
      <vt:lpstr>Pioneer Species </vt:lpstr>
      <vt:lpstr>Then Primary Succession Occurs</vt:lpstr>
      <vt:lpstr>Secondary Succession</vt:lpstr>
      <vt:lpstr>Ecological Succession at Glacier Bay</vt:lpstr>
      <vt:lpstr>Ecosystems The Earth Has Now</vt:lpstr>
      <vt:lpstr>Biomes: Major Biological Communities</vt:lpstr>
      <vt:lpstr>Elements of Climate</vt:lpstr>
      <vt:lpstr>Major Biological Communities</vt:lpstr>
      <vt:lpstr>1st Basic Ecosystem Condition: Latitude</vt:lpstr>
      <vt:lpstr>Terrestrial Biomes, </vt:lpstr>
      <vt:lpstr>Terrestrial Biomes, continued</vt:lpstr>
      <vt:lpstr>Terrestrial Biomes, continued</vt:lpstr>
      <vt:lpstr>Aquatic Ecosystems</vt:lpstr>
      <vt:lpstr>Aquatic Ecosystems</vt:lpstr>
      <vt:lpstr>Ecosystem Levels of Organization</vt:lpstr>
      <vt:lpstr>Concept Check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Ives, Keith</dc:creator>
  <cp:lastModifiedBy>Chiang, Kwok him</cp:lastModifiedBy>
  <cp:revision>63</cp:revision>
  <dcterms:created xsi:type="dcterms:W3CDTF">2012-04-03T19:00:56Z</dcterms:created>
  <dcterms:modified xsi:type="dcterms:W3CDTF">2019-03-28T14:06:55Z</dcterms:modified>
</cp:coreProperties>
</file>