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handoutMasterIdLst>
    <p:handoutMasterId r:id="rId26"/>
  </p:handoutMasterIdLst>
  <p:sldIdLst>
    <p:sldId id="256" r:id="rId2"/>
    <p:sldId id="257" r:id="rId3"/>
    <p:sldId id="258" r:id="rId4"/>
    <p:sldId id="270" r:id="rId5"/>
    <p:sldId id="277" r:id="rId6"/>
    <p:sldId id="266" r:id="rId7"/>
    <p:sldId id="275" r:id="rId8"/>
    <p:sldId id="279" r:id="rId9"/>
    <p:sldId id="278" r:id="rId10"/>
    <p:sldId id="260" r:id="rId11"/>
    <p:sldId id="261" r:id="rId12"/>
    <p:sldId id="262" r:id="rId13"/>
    <p:sldId id="263" r:id="rId14"/>
    <p:sldId id="276" r:id="rId15"/>
    <p:sldId id="264" r:id="rId16"/>
    <p:sldId id="265" r:id="rId17"/>
    <p:sldId id="283" r:id="rId18"/>
    <p:sldId id="290" r:id="rId19"/>
    <p:sldId id="268" r:id="rId20"/>
    <p:sldId id="285" r:id="rId21"/>
    <p:sldId id="269" r:id="rId22"/>
    <p:sldId id="272" r:id="rId23"/>
    <p:sldId id="288" r:id="rId24"/>
    <p:sldId id="289" r:id="rId2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6D09C"/>
    <a:srgbClr val="B85D23"/>
    <a:srgbClr val="EAB290"/>
    <a:srgbClr val="E0CAA2"/>
    <a:srgbClr val="D0AE73"/>
    <a:srgbClr val="B5A34F"/>
    <a:srgbClr val="819F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4" autoAdjust="0"/>
    <p:restoredTop sz="94660"/>
  </p:normalViewPr>
  <p:slideViewPr>
    <p:cSldViewPr snapToGrid="0">
      <p:cViewPr varScale="1">
        <p:scale>
          <a:sx n="105" d="100"/>
          <a:sy n="105" d="100"/>
        </p:scale>
        <p:origin x="12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6B0A0DA-0D1E-477A-B33F-9ED38C09469D}" type="datetimeFigureOut">
              <a:rPr lang="en-US" smtClean="0"/>
              <a:t>1/30/2019</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E23B41A-20EA-4952-B65C-1B5E1B162355}" type="slidenum">
              <a:rPr lang="en-US" smtClean="0"/>
              <a:t>‹#›</a:t>
            </a:fld>
            <a:endParaRPr lang="en-US"/>
          </a:p>
        </p:txBody>
      </p:sp>
    </p:spTree>
    <p:extLst>
      <p:ext uri="{BB962C8B-B14F-4D97-AF65-F5344CB8AC3E}">
        <p14:creationId xmlns:p14="http://schemas.microsoft.com/office/powerpoint/2010/main" val="3362957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smtClean="0"/>
              <a:t>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0469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5E0FA7-C445-42F7-AF66-A4F5A6FC8A9C}" type="datetimeFigureOut">
              <a:rPr lang="en-US" smtClean="0"/>
              <a:t>1/30/2019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3274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5AC5C5-1A57-4420-8AFB-CE41693A794B}" type="datetimeFigureOut">
              <a:rPr lang="en-US" smtClean="0"/>
              <a:t>1/30/2019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52915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4C08AF-84E6-4329-8E67-FEA434B47075}" type="datetimeFigureOut">
              <a:rPr lang="en-US" smtClean="0"/>
              <a:t>1/30/2019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8259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4F6EE328-6AFF-436B-881F-213D56084544}" type="datetimeFigureOut">
              <a:rPr lang="en-US" smtClean="0"/>
              <a:t>1/30/2019</a:t>
            </a:fld>
            <a:endParaRPr lang="en-US" dirty="0"/>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103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smtClean="0"/>
              <a:t>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2741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smtClean="0"/>
              <a:t>1/30/2019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8628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8872C98D-A273-4547-9B92-97D7769F71A6}" type="datetimeFigureOut">
              <a:rPr lang="en-US" smtClean="0"/>
              <a:t>1/30/2019</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1780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smtClean="0"/>
              <a:t>1/30/2019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562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1480828-6983-48AD-9E27-CBD3696F837E}" type="datetimeFigureOut">
              <a:rPr lang="en-US" smtClean="0"/>
              <a:t>1/30/2019</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6496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2C5EFB91-0324-450E-B17F-36DC0ECCE413}" type="datetimeFigureOut">
              <a:rPr lang="en-US" smtClean="0"/>
              <a:t>1/30/2019</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0976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52E37674-C1BA-4107-9B06-6D4CAC3A3DF5}" type="datetimeFigureOut">
              <a:rPr lang="en-US" smtClean="0"/>
              <a:t>1/30/2019</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257080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2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jp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120" y="1265682"/>
            <a:ext cx="7821930" cy="3035808"/>
          </a:xfrm>
        </p:spPr>
        <p:txBody>
          <a:bodyPr/>
          <a:lstStyle/>
          <a:p>
            <a:r>
              <a:rPr lang="en-US" dirty="0" smtClean="0"/>
              <a:t>Paleoclimatology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35236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Mediums for Evidence</a:t>
            </a:r>
            <a:endParaRPr lang="en-US" dirty="0"/>
          </a:p>
        </p:txBody>
      </p:sp>
      <p:sp>
        <p:nvSpPr>
          <p:cNvPr id="3" name="Content Placeholder 2"/>
          <p:cNvSpPr>
            <a:spLocks noGrp="1"/>
          </p:cNvSpPr>
          <p:nvPr>
            <p:ph idx="1"/>
          </p:nvPr>
        </p:nvSpPr>
        <p:spPr>
          <a:xfrm>
            <a:off x="685800" y="1955800"/>
            <a:ext cx="7772400" cy="4216400"/>
          </a:xfrm>
        </p:spPr>
        <p:txBody>
          <a:bodyPr>
            <a:normAutofit/>
          </a:bodyPr>
          <a:lstStyle/>
          <a:p>
            <a:r>
              <a:rPr lang="en-US" sz="2400" dirty="0" smtClean="0"/>
              <a:t>We determine climate over long periods of time by studying artifacts that exist in numerous places and forms on Earth.</a:t>
            </a:r>
          </a:p>
          <a:p>
            <a:r>
              <a:rPr lang="en-US" sz="2400" dirty="0" smtClean="0"/>
              <a:t>Fossils</a:t>
            </a:r>
          </a:p>
          <a:p>
            <a:r>
              <a:rPr lang="en-US" sz="2400" dirty="0" smtClean="0"/>
              <a:t>Natural Hydrocarbons (Oil, Natural Gas, Coal)</a:t>
            </a:r>
          </a:p>
          <a:p>
            <a:r>
              <a:rPr lang="en-US" sz="2400" dirty="0" smtClean="0"/>
              <a:t>Sediment Cores</a:t>
            </a:r>
          </a:p>
          <a:p>
            <a:r>
              <a:rPr lang="en-US" sz="2400" dirty="0" smtClean="0"/>
              <a:t>Ice Cores</a:t>
            </a:r>
          </a:p>
          <a:p>
            <a:r>
              <a:rPr lang="en-US" sz="2400" dirty="0" smtClean="0"/>
              <a:t>Tree Rings</a:t>
            </a:r>
          </a:p>
          <a:p>
            <a:endParaRPr lang="en-US" sz="2400" dirty="0"/>
          </a:p>
        </p:txBody>
      </p:sp>
    </p:spTree>
    <p:extLst>
      <p:ext uri="{BB962C8B-B14F-4D97-AF65-F5344CB8AC3E}">
        <p14:creationId xmlns:p14="http://schemas.microsoft.com/office/powerpoint/2010/main" val="2615794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9966"/>
            <a:ext cx="3260902" cy="759968"/>
          </a:xfrm>
        </p:spPr>
        <p:txBody>
          <a:bodyPr/>
          <a:lstStyle/>
          <a:p>
            <a:r>
              <a:rPr lang="en-US" dirty="0" smtClean="0"/>
              <a:t>3. Fossils</a:t>
            </a:r>
            <a:endParaRPr lang="en-US" dirty="0"/>
          </a:p>
        </p:txBody>
      </p:sp>
      <p:sp>
        <p:nvSpPr>
          <p:cNvPr id="3" name="Content Placeholder 2"/>
          <p:cNvSpPr>
            <a:spLocks noGrp="1"/>
          </p:cNvSpPr>
          <p:nvPr>
            <p:ph idx="1"/>
          </p:nvPr>
        </p:nvSpPr>
        <p:spPr>
          <a:xfrm>
            <a:off x="3759200" y="139700"/>
            <a:ext cx="5143500" cy="6540500"/>
          </a:xfrm>
        </p:spPr>
        <p:txBody>
          <a:bodyPr>
            <a:normAutofit lnSpcReduction="10000"/>
          </a:bodyPr>
          <a:lstStyle/>
          <a:p>
            <a:r>
              <a:rPr lang="en-US" sz="2400" u="sng" dirty="0" smtClean="0"/>
              <a:t>Fossils are the left over remains of organisms that lived long ago.</a:t>
            </a:r>
          </a:p>
          <a:p>
            <a:r>
              <a:rPr lang="en-US" sz="2400" u="sng" dirty="0" smtClean="0"/>
              <a:t>Their carbon-based skeletons (either internal or external) are left behind when the living organism was quickly trapped under sediment or in other mediums (like sap).</a:t>
            </a:r>
          </a:p>
          <a:p>
            <a:r>
              <a:rPr lang="en-US" sz="2400" dirty="0" smtClean="0"/>
              <a:t>They appear as a result of…</a:t>
            </a:r>
          </a:p>
          <a:p>
            <a:pPr lvl="1"/>
            <a:r>
              <a:rPr lang="en-US" sz="2000" dirty="0" smtClean="0"/>
              <a:t>Impressions or molds, which shows an impression of the original</a:t>
            </a:r>
          </a:p>
          <a:p>
            <a:pPr lvl="1"/>
            <a:r>
              <a:rPr lang="en-US" sz="2000" dirty="0" smtClean="0"/>
              <a:t>Replacement chemical reactions: minerals in ground water seepage replace the bones </a:t>
            </a:r>
          </a:p>
          <a:p>
            <a:pPr lvl="1"/>
            <a:r>
              <a:rPr lang="en-US" sz="2000" dirty="0" err="1" smtClean="0"/>
              <a:t>Permineralization</a:t>
            </a:r>
            <a:r>
              <a:rPr lang="en-US" sz="2000" dirty="0" smtClean="0"/>
              <a:t>: minerals from ground water seepage fill up empty spaces in the organism and solidify it.</a:t>
            </a:r>
          </a:p>
          <a:p>
            <a:r>
              <a:rPr lang="en-US" sz="2200" dirty="0" smtClean="0"/>
              <a:t>Fossils are excavated out of fossil beds on land or by taking core samples of ocean, sea, and lake beds.</a:t>
            </a:r>
          </a:p>
        </p:txBody>
      </p:sp>
      <p:pic>
        <p:nvPicPr>
          <p:cNvPr id="4" name="Picture 3"/>
          <p:cNvPicPr>
            <a:picLocks noChangeAspect="1"/>
          </p:cNvPicPr>
          <p:nvPr/>
        </p:nvPicPr>
        <p:blipFill>
          <a:blip r:embed="rId2"/>
          <a:stretch>
            <a:fillRect/>
          </a:stretch>
        </p:blipFill>
        <p:spPr>
          <a:xfrm>
            <a:off x="0" y="34416"/>
            <a:ext cx="3718102" cy="2677033"/>
          </a:xfrm>
          <a:prstGeom prst="rect">
            <a:avLst/>
          </a:prstGeom>
        </p:spPr>
      </p:pic>
      <p:pic>
        <p:nvPicPr>
          <p:cNvPr id="5" name="Picture 4"/>
          <p:cNvPicPr>
            <a:picLocks noChangeAspect="1"/>
          </p:cNvPicPr>
          <p:nvPr/>
        </p:nvPicPr>
        <p:blipFill>
          <a:blip r:embed="rId3"/>
          <a:stretch>
            <a:fillRect/>
          </a:stretch>
        </p:blipFill>
        <p:spPr>
          <a:xfrm>
            <a:off x="-20549" y="4108451"/>
            <a:ext cx="3759200" cy="2507923"/>
          </a:xfrm>
          <a:prstGeom prst="rect">
            <a:avLst/>
          </a:prstGeom>
        </p:spPr>
      </p:pic>
    </p:spTree>
    <p:extLst>
      <p:ext uri="{BB962C8B-B14F-4D97-AF65-F5344CB8AC3E}">
        <p14:creationId xmlns:p14="http://schemas.microsoft.com/office/powerpoint/2010/main" val="2568581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47268"/>
          </a:xfrm>
        </p:spPr>
        <p:txBody>
          <a:bodyPr/>
          <a:lstStyle/>
          <a:p>
            <a:r>
              <a:rPr lang="en-US" dirty="0" smtClean="0"/>
              <a:t>Fossils</a:t>
            </a:r>
            <a:endParaRPr lang="en-US" dirty="0"/>
          </a:p>
        </p:txBody>
      </p:sp>
      <p:sp>
        <p:nvSpPr>
          <p:cNvPr id="3" name="Content Placeholder 2"/>
          <p:cNvSpPr>
            <a:spLocks noGrp="1"/>
          </p:cNvSpPr>
          <p:nvPr>
            <p:ph idx="1"/>
          </p:nvPr>
        </p:nvSpPr>
        <p:spPr>
          <a:xfrm>
            <a:off x="266700" y="1231900"/>
            <a:ext cx="8610600" cy="5492750"/>
          </a:xfrm>
        </p:spPr>
        <p:txBody>
          <a:bodyPr>
            <a:normAutofit lnSpcReduction="10000"/>
          </a:bodyPr>
          <a:lstStyle/>
          <a:p>
            <a:r>
              <a:rPr lang="en-US" sz="2400" dirty="0" smtClean="0"/>
              <a:t>Fossils are useful to study for three reasons:</a:t>
            </a:r>
          </a:p>
          <a:p>
            <a:r>
              <a:rPr lang="en-US" sz="2400" u="sng" dirty="0" smtClean="0"/>
              <a:t>We can determine characteristics of the organism’s habitat (physical surroundings) by how it’s built</a:t>
            </a:r>
            <a:r>
              <a:rPr lang="en-US" sz="2400" dirty="0" smtClean="0"/>
              <a:t>:</a:t>
            </a:r>
          </a:p>
          <a:p>
            <a:pPr lvl="1"/>
            <a:r>
              <a:rPr lang="en-US" sz="2000" dirty="0" smtClean="0"/>
              <a:t>Does it have legs, wings, fins, shells, </a:t>
            </a:r>
            <a:r>
              <a:rPr lang="en-US" sz="2000" dirty="0" err="1" smtClean="0"/>
              <a:t>etc</a:t>
            </a:r>
            <a:r>
              <a:rPr lang="en-US" sz="2000" dirty="0" smtClean="0"/>
              <a:t>? That can tell us if it lived in an aquatic or terrestrial ecosystem.</a:t>
            </a:r>
          </a:p>
          <a:p>
            <a:r>
              <a:rPr lang="en-US" sz="2400" u="sng" dirty="0" smtClean="0"/>
              <a:t>We can sometimes use fossil composition </a:t>
            </a:r>
            <a:r>
              <a:rPr lang="en-US" sz="2400" dirty="0" smtClean="0"/>
              <a:t>[what the fossil is made of] </a:t>
            </a:r>
            <a:r>
              <a:rPr lang="en-US" sz="2400" u="sng" dirty="0" smtClean="0"/>
              <a:t>to determine atmospheric conditions</a:t>
            </a:r>
            <a:r>
              <a:rPr lang="en-US" sz="2400" dirty="0" smtClean="0"/>
              <a:t>.</a:t>
            </a:r>
          </a:p>
          <a:p>
            <a:pPr lvl="1"/>
            <a:r>
              <a:rPr lang="en-US" sz="2000" dirty="0" smtClean="0"/>
              <a:t>For example, shelled creatures create their shells from the minerals in their surroundings. What we find is that there is a different composition to the shells of organisms that lived in different times indicating that the environment has changed.</a:t>
            </a:r>
          </a:p>
          <a:p>
            <a:r>
              <a:rPr lang="en-US" sz="2400" u="sng" dirty="0" smtClean="0"/>
              <a:t>We can obtain the relative ages of the fossils using dating techniques</a:t>
            </a:r>
            <a:r>
              <a:rPr lang="en-US" sz="2400" dirty="0" smtClean="0"/>
              <a:t>.</a:t>
            </a:r>
          </a:p>
          <a:p>
            <a:pPr lvl="1"/>
            <a:r>
              <a:rPr lang="en-US" sz="2000" dirty="0" smtClean="0"/>
              <a:t>We know the order things existed in by determining their age. This becomes a source of debate as science is split on the most reliable dating method (mostly carbon-dating), however, most of science agrees in their order in time.</a:t>
            </a:r>
            <a:endParaRPr lang="en-US" sz="2000" dirty="0"/>
          </a:p>
        </p:txBody>
      </p:sp>
    </p:spTree>
    <p:extLst>
      <p:ext uri="{BB962C8B-B14F-4D97-AF65-F5344CB8AC3E}">
        <p14:creationId xmlns:p14="http://schemas.microsoft.com/office/powerpoint/2010/main" val="413013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34568"/>
          </a:xfrm>
        </p:spPr>
        <p:txBody>
          <a:bodyPr/>
          <a:lstStyle/>
          <a:p>
            <a:r>
              <a:rPr lang="en-US" dirty="0" smtClean="0"/>
              <a:t>4. Natural Hydrocarbons</a:t>
            </a:r>
            <a:endParaRPr lang="en-US" dirty="0"/>
          </a:p>
        </p:txBody>
      </p:sp>
      <p:sp>
        <p:nvSpPr>
          <p:cNvPr id="3" name="Content Placeholder 2"/>
          <p:cNvSpPr>
            <a:spLocks noGrp="1"/>
          </p:cNvSpPr>
          <p:nvPr>
            <p:ph idx="1"/>
          </p:nvPr>
        </p:nvSpPr>
        <p:spPr>
          <a:xfrm>
            <a:off x="0" y="810768"/>
            <a:ext cx="9144000" cy="3037332"/>
          </a:xfrm>
        </p:spPr>
        <p:txBody>
          <a:bodyPr>
            <a:normAutofit fontScale="92500" lnSpcReduction="10000"/>
          </a:bodyPr>
          <a:lstStyle/>
          <a:p>
            <a:r>
              <a:rPr lang="en-US" dirty="0" smtClean="0"/>
              <a:t>The dead remains of organic life forms have accumulated over thousands of generations, being buried by silt and sediment.</a:t>
            </a:r>
          </a:p>
          <a:p>
            <a:r>
              <a:rPr lang="en-US" dirty="0" smtClean="0"/>
              <a:t>As time passed and pressure on top of these organisms built, the remains were transformed into hydrocarbons like oil, natural gas, or coal usually trapped in shale.</a:t>
            </a:r>
          </a:p>
          <a:p>
            <a:r>
              <a:rPr lang="en-US" dirty="0" smtClean="0"/>
              <a:t>This is important because </a:t>
            </a:r>
            <a:r>
              <a:rPr lang="en-US" sz="2400" u="sng" dirty="0" smtClean="0"/>
              <a:t>we can guess that if there are hydrocarbons in a region that must mean that the region has been inhabited by a lot of previous plant and animal life</a:t>
            </a:r>
            <a:r>
              <a:rPr lang="en-US" sz="2400" dirty="0" smtClean="0"/>
              <a:t>. </a:t>
            </a:r>
          </a:p>
          <a:p>
            <a:r>
              <a:rPr lang="en-US" dirty="0" smtClean="0"/>
              <a:t>For example, part of the reason we know that the Arabian peninsula was once a lush forest is because of all the oil there now!</a:t>
            </a:r>
            <a:endParaRPr lang="en-US" dirty="0"/>
          </a:p>
        </p:txBody>
      </p:sp>
      <p:pic>
        <p:nvPicPr>
          <p:cNvPr id="4" name="Picture 3"/>
          <p:cNvPicPr>
            <a:picLocks noChangeAspect="1"/>
          </p:cNvPicPr>
          <p:nvPr/>
        </p:nvPicPr>
        <p:blipFill>
          <a:blip r:embed="rId2"/>
          <a:stretch>
            <a:fillRect/>
          </a:stretch>
        </p:blipFill>
        <p:spPr>
          <a:xfrm>
            <a:off x="1173480" y="3848100"/>
            <a:ext cx="6834274" cy="2552700"/>
          </a:xfrm>
          <a:prstGeom prst="rect">
            <a:avLst/>
          </a:prstGeom>
        </p:spPr>
      </p:pic>
    </p:spTree>
    <p:extLst>
      <p:ext uri="{BB962C8B-B14F-4D97-AF65-F5344CB8AC3E}">
        <p14:creationId xmlns:p14="http://schemas.microsoft.com/office/powerpoint/2010/main" val="857422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78618"/>
            <a:ext cx="9144000" cy="6250782"/>
          </a:xfrm>
          <a:prstGeom prst="rect">
            <a:avLst/>
          </a:prstGeom>
        </p:spPr>
      </p:pic>
      <p:sp>
        <p:nvSpPr>
          <p:cNvPr id="2" name="Title 1"/>
          <p:cNvSpPr>
            <a:spLocks noGrp="1"/>
          </p:cNvSpPr>
          <p:nvPr>
            <p:ph type="title"/>
          </p:nvPr>
        </p:nvSpPr>
        <p:spPr>
          <a:xfrm>
            <a:off x="4711700" y="378618"/>
            <a:ext cx="4432300" cy="991347"/>
          </a:xfrm>
        </p:spPr>
        <p:txBody>
          <a:bodyPr>
            <a:normAutofit fontScale="90000"/>
          </a:bodyPr>
          <a:lstStyle/>
          <a:p>
            <a:r>
              <a:rPr lang="en-US" dirty="0" smtClean="0"/>
              <a:t>Superposition. </a:t>
            </a:r>
            <a:br>
              <a:rPr lang="en-US" dirty="0" smtClean="0"/>
            </a:br>
            <a:r>
              <a:rPr lang="en-US" dirty="0" smtClean="0"/>
              <a:t>Organic Layers</a:t>
            </a:r>
            <a:endParaRPr lang="en-US" dirty="0"/>
          </a:p>
        </p:txBody>
      </p:sp>
    </p:spTree>
    <p:extLst>
      <p:ext uri="{BB962C8B-B14F-4D97-AF65-F5344CB8AC3E}">
        <p14:creationId xmlns:p14="http://schemas.microsoft.com/office/powerpoint/2010/main" val="1978703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91718"/>
          </a:xfrm>
        </p:spPr>
        <p:txBody>
          <a:bodyPr>
            <a:normAutofit/>
          </a:bodyPr>
          <a:lstStyle/>
          <a:p>
            <a:r>
              <a:rPr lang="en-US" dirty="0" smtClean="0"/>
              <a:t>5. Sediment*</a:t>
            </a:r>
            <a:endParaRPr lang="en-US" dirty="0"/>
          </a:p>
        </p:txBody>
      </p:sp>
      <p:sp>
        <p:nvSpPr>
          <p:cNvPr id="3" name="Content Placeholder 2"/>
          <p:cNvSpPr>
            <a:spLocks noGrp="1"/>
          </p:cNvSpPr>
          <p:nvPr>
            <p:ph idx="1"/>
          </p:nvPr>
        </p:nvSpPr>
        <p:spPr>
          <a:xfrm>
            <a:off x="304800" y="1276350"/>
            <a:ext cx="8553450" cy="5378450"/>
          </a:xfrm>
        </p:spPr>
        <p:txBody>
          <a:bodyPr>
            <a:normAutofit/>
          </a:bodyPr>
          <a:lstStyle/>
          <a:p>
            <a:r>
              <a:rPr lang="en-US" sz="2400" dirty="0" smtClean="0"/>
              <a:t>In general, </a:t>
            </a:r>
            <a:r>
              <a:rPr lang="en-US" sz="2400" u="sng" dirty="0" smtClean="0"/>
              <a:t>species composition within sediment can help determine climate conditions when that layer formed.</a:t>
            </a:r>
          </a:p>
          <a:p>
            <a:r>
              <a:rPr lang="en-US" sz="2400" dirty="0" smtClean="0"/>
              <a:t>What is studied:</a:t>
            </a:r>
          </a:p>
          <a:p>
            <a:r>
              <a:rPr lang="en-US" sz="2400" u="sng" dirty="0" smtClean="0"/>
              <a:t>The size of the layers: Indicate the length of climate stage.</a:t>
            </a:r>
          </a:p>
          <a:p>
            <a:r>
              <a:rPr lang="en-US" sz="2400" u="sng" dirty="0" smtClean="0"/>
              <a:t>The number of layers: Indicate the rate at which the climate changed.</a:t>
            </a:r>
          </a:p>
          <a:p>
            <a:r>
              <a:rPr lang="en-US" sz="2400" u="sng" dirty="0" smtClean="0"/>
              <a:t>Microorganisms: the types of living things in the layers and what they’re made of give clues to climate conditions. (because they absorb them)</a:t>
            </a:r>
          </a:p>
          <a:p>
            <a:r>
              <a:rPr lang="en-US" sz="2400" u="sng" dirty="0" smtClean="0"/>
              <a:t>Charcoal: Could indicate major fire events.</a:t>
            </a:r>
          </a:p>
          <a:p>
            <a:r>
              <a:rPr lang="en-US" sz="2400" u="sng" dirty="0" smtClean="0"/>
              <a:t>Pollen: Pollen is released during the reproductive season of plants. The more pollen found in a stratum indicates wetter climates.</a:t>
            </a:r>
            <a:endParaRPr lang="en-US" sz="2400" u="sng" dirty="0"/>
          </a:p>
        </p:txBody>
      </p:sp>
    </p:spTree>
    <p:extLst>
      <p:ext uri="{BB962C8B-B14F-4D97-AF65-F5344CB8AC3E}">
        <p14:creationId xmlns:p14="http://schemas.microsoft.com/office/powerpoint/2010/main" val="6138719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5725"/>
            <a:ext cx="7772400" cy="1077468"/>
          </a:xfrm>
        </p:spPr>
        <p:txBody>
          <a:bodyPr>
            <a:noAutofit/>
          </a:bodyPr>
          <a:lstStyle/>
          <a:p>
            <a:r>
              <a:rPr lang="en-US" sz="2400" dirty="0"/>
              <a:t>A sediment core drilled from </a:t>
            </a:r>
            <a:r>
              <a:rPr lang="en-US" sz="2400" dirty="0" err="1"/>
              <a:t>Blacktail</a:t>
            </a:r>
            <a:r>
              <a:rPr lang="en-US" sz="2400" dirty="0"/>
              <a:t> Pond, Yellowstone National Park. Photo courtesy of the Montana State University Paleoecology Lab.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6554" t="22750" r="7052" b="24041"/>
          <a:stretch/>
        </p:blipFill>
        <p:spPr>
          <a:xfrm>
            <a:off x="159475" y="1270254"/>
            <a:ext cx="8825050" cy="4610100"/>
          </a:xfrm>
          <a:prstGeom prst="rect">
            <a:avLst/>
          </a:prstGeom>
        </p:spPr>
      </p:pic>
    </p:spTree>
    <p:extLst>
      <p:ext uri="{BB962C8B-B14F-4D97-AF65-F5344CB8AC3E}">
        <p14:creationId xmlns:p14="http://schemas.microsoft.com/office/powerpoint/2010/main" val="2581596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1678"/>
          <a:stretch/>
        </p:blipFill>
        <p:spPr>
          <a:xfrm>
            <a:off x="5264149" y="1"/>
            <a:ext cx="3893593" cy="2290762"/>
          </a:xfrm>
          <a:prstGeom prst="rect">
            <a:avLst/>
          </a:prstGeom>
        </p:spPr>
      </p:pic>
      <p:sp>
        <p:nvSpPr>
          <p:cNvPr id="3" name="Content Placeholder 2"/>
          <p:cNvSpPr>
            <a:spLocks noGrp="1"/>
          </p:cNvSpPr>
          <p:nvPr>
            <p:ph idx="1"/>
          </p:nvPr>
        </p:nvSpPr>
        <p:spPr>
          <a:xfrm>
            <a:off x="0" y="177800"/>
            <a:ext cx="5118100" cy="6680200"/>
          </a:xfrm>
        </p:spPr>
        <p:txBody>
          <a:bodyPr>
            <a:normAutofit fontScale="85000" lnSpcReduction="20000"/>
          </a:bodyPr>
          <a:lstStyle/>
          <a:p>
            <a:r>
              <a:rPr lang="en-US" dirty="0" smtClean="0"/>
              <a:t>Glaciers are thick slabs (thousands of feet at times) of permanent ice made of multiple unique layers.</a:t>
            </a:r>
          </a:p>
          <a:p>
            <a:r>
              <a:rPr lang="en-US" dirty="0"/>
              <a:t>Glaciers still exist in several places on Earth.</a:t>
            </a:r>
          </a:p>
          <a:p>
            <a:r>
              <a:rPr lang="en-US" dirty="0" smtClean="0"/>
              <a:t>They form from snow falling on land, but can only form if the snow doesn’t melt year to year.</a:t>
            </a:r>
          </a:p>
          <a:p>
            <a:r>
              <a:rPr lang="en-US" dirty="0" smtClean="0"/>
              <a:t>The snow accumulates over many years.</a:t>
            </a:r>
          </a:p>
          <a:p>
            <a:r>
              <a:rPr lang="en-US" dirty="0" smtClean="0"/>
              <a:t>As the snow accumulates the weight of the snow on top compresses the snow below into ice.</a:t>
            </a:r>
            <a:r>
              <a:rPr lang="en-US" dirty="0"/>
              <a:t> </a:t>
            </a:r>
            <a:endParaRPr lang="en-US" dirty="0" smtClean="0"/>
          </a:p>
          <a:p>
            <a:r>
              <a:rPr lang="en-US" dirty="0" smtClean="0"/>
              <a:t>When the layers on bottom are compressed, any air trapped within the snow is stored in the ice.</a:t>
            </a:r>
          </a:p>
          <a:p>
            <a:r>
              <a:rPr lang="en-US" sz="2800" u="sng" dirty="0" smtClean="0"/>
              <a:t>Scientists can then drill into the glaciers and extract ice cores</a:t>
            </a:r>
            <a:r>
              <a:rPr lang="en-US" dirty="0" smtClean="0"/>
              <a:t>.</a:t>
            </a:r>
          </a:p>
          <a:p>
            <a:r>
              <a:rPr lang="en-US" dirty="0" smtClean="0"/>
              <a:t>These ice cores, which contain samples of the air within the atmosphere when the snow originally fell, can be studied by scientists to get an idea of what the conditions were when made.</a:t>
            </a:r>
          </a:p>
          <a:p>
            <a:r>
              <a:rPr lang="en-US" sz="2800" u="sng" dirty="0" smtClean="0"/>
              <a:t>Two important features of ice cores are important: the depth at which the ice was found (determining age) and what chemicals in the air were trapped inside (determining the composition of the atmosphere).</a:t>
            </a:r>
            <a:endParaRPr lang="en-US" sz="2800" u="sng" dirty="0"/>
          </a:p>
          <a:p>
            <a:endParaRPr lang="en-US" dirty="0" smtClean="0"/>
          </a:p>
        </p:txBody>
      </p:sp>
      <p:pic>
        <p:nvPicPr>
          <p:cNvPr id="5" name="Picture 4"/>
          <p:cNvPicPr>
            <a:picLocks noChangeAspect="1"/>
          </p:cNvPicPr>
          <p:nvPr/>
        </p:nvPicPr>
        <p:blipFill>
          <a:blip r:embed="rId3"/>
          <a:stretch>
            <a:fillRect/>
          </a:stretch>
        </p:blipFill>
        <p:spPr>
          <a:xfrm>
            <a:off x="5264149" y="2041525"/>
            <a:ext cx="3879850" cy="2513281"/>
          </a:xfrm>
          <a:prstGeom prst="rect">
            <a:avLst/>
          </a:prstGeom>
        </p:spPr>
      </p:pic>
      <p:pic>
        <p:nvPicPr>
          <p:cNvPr id="6" name="Picture 5"/>
          <p:cNvPicPr>
            <a:picLocks noChangeAspect="1"/>
          </p:cNvPicPr>
          <p:nvPr/>
        </p:nvPicPr>
        <p:blipFill>
          <a:blip r:embed="rId4"/>
          <a:stretch>
            <a:fillRect/>
          </a:stretch>
        </p:blipFill>
        <p:spPr>
          <a:xfrm>
            <a:off x="5277892" y="4300537"/>
            <a:ext cx="3879850" cy="2428035"/>
          </a:xfrm>
          <a:prstGeom prst="rect">
            <a:avLst/>
          </a:prstGeom>
        </p:spPr>
      </p:pic>
      <p:sp>
        <p:nvSpPr>
          <p:cNvPr id="2" name="Title 1"/>
          <p:cNvSpPr>
            <a:spLocks noGrp="1"/>
          </p:cNvSpPr>
          <p:nvPr>
            <p:ph type="title"/>
          </p:nvPr>
        </p:nvSpPr>
        <p:spPr>
          <a:xfrm>
            <a:off x="5393233" y="5941884"/>
            <a:ext cx="3778252" cy="785368"/>
          </a:xfrm>
        </p:spPr>
        <p:txBody>
          <a:bodyPr>
            <a:normAutofit/>
          </a:bodyPr>
          <a:lstStyle/>
          <a:p>
            <a:r>
              <a:rPr lang="en-US" dirty="0" smtClean="0">
                <a:solidFill>
                  <a:schemeClr val="bg1"/>
                </a:solidFill>
              </a:rPr>
              <a:t>6. Ice Cores*</a:t>
            </a:r>
            <a:endParaRPr lang="en-US" dirty="0">
              <a:solidFill>
                <a:schemeClr val="bg1"/>
              </a:solidFill>
            </a:endParaRPr>
          </a:p>
        </p:txBody>
      </p:sp>
    </p:spTree>
    <p:extLst>
      <p:ext uri="{BB962C8B-B14F-4D97-AF65-F5344CB8AC3E}">
        <p14:creationId xmlns:p14="http://schemas.microsoft.com/office/powerpoint/2010/main" val="13359362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810768"/>
          </a:xfrm>
        </p:spPr>
        <p:txBody>
          <a:bodyPr/>
          <a:lstStyle/>
          <a:p>
            <a:r>
              <a:rPr lang="en-US" dirty="0" smtClean="0"/>
              <a:t>Ice Core Drill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295400"/>
            <a:ext cx="7848600" cy="5232400"/>
          </a:xfrm>
        </p:spPr>
      </p:pic>
    </p:spTree>
    <p:extLst>
      <p:ext uri="{BB962C8B-B14F-4D97-AF65-F5344CB8AC3E}">
        <p14:creationId xmlns:p14="http://schemas.microsoft.com/office/powerpoint/2010/main" val="2246602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3801" y="1003301"/>
            <a:ext cx="9120199" cy="5746870"/>
          </a:xfrm>
          <a:prstGeom prst="rect">
            <a:avLst/>
          </a:prstGeom>
        </p:spPr>
      </p:pic>
      <p:pic>
        <p:nvPicPr>
          <p:cNvPr id="5" name="Picture 4"/>
          <p:cNvPicPr>
            <a:picLocks noChangeAspect="1"/>
          </p:cNvPicPr>
          <p:nvPr/>
        </p:nvPicPr>
        <p:blipFill rotWithShape="1">
          <a:blip r:embed="rId3"/>
          <a:srcRect t="14232" b="12331"/>
          <a:stretch/>
        </p:blipFill>
        <p:spPr>
          <a:xfrm rot="16200000">
            <a:off x="-1059716" y="1178720"/>
            <a:ext cx="3757732" cy="1638300"/>
          </a:xfrm>
          <a:prstGeom prst="rect">
            <a:avLst/>
          </a:prstGeom>
        </p:spPr>
      </p:pic>
      <p:sp>
        <p:nvSpPr>
          <p:cNvPr id="2" name="Title 1"/>
          <p:cNvSpPr>
            <a:spLocks noGrp="1"/>
          </p:cNvSpPr>
          <p:nvPr>
            <p:ph type="title"/>
          </p:nvPr>
        </p:nvSpPr>
        <p:spPr>
          <a:xfrm>
            <a:off x="5115464" y="484632"/>
            <a:ext cx="3342736" cy="944118"/>
          </a:xfrm>
        </p:spPr>
        <p:txBody>
          <a:bodyPr/>
          <a:lstStyle/>
          <a:p>
            <a:r>
              <a:rPr lang="en-US" dirty="0" smtClean="0"/>
              <a:t>Ice Cores*</a:t>
            </a:r>
            <a:endParaRPr lang="en-US" dirty="0"/>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337913" y="2967886"/>
            <a:ext cx="6750171" cy="814399"/>
          </a:xfrm>
          <a:prstGeom prst="rect">
            <a:avLst/>
          </a:prstGeom>
          <a:noFill/>
        </p:spPr>
      </p:pic>
    </p:spTree>
    <p:extLst>
      <p:ext uri="{BB962C8B-B14F-4D97-AF65-F5344CB8AC3E}">
        <p14:creationId xmlns:p14="http://schemas.microsoft.com/office/powerpoint/2010/main" val="404648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898" y="484632"/>
            <a:ext cx="3924301" cy="620268"/>
          </a:xfrm>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4533899" y="1104900"/>
            <a:ext cx="4513881" cy="5753100"/>
          </a:xfrm>
        </p:spPr>
        <p:txBody>
          <a:bodyPr>
            <a:normAutofit/>
          </a:bodyPr>
          <a:lstStyle/>
          <a:p>
            <a:r>
              <a:rPr lang="en-US" dirty="0" smtClean="0"/>
              <a:t>If we think about the differences in climate between Phoenix and Moscow what do we know?</a:t>
            </a:r>
          </a:p>
          <a:p>
            <a:r>
              <a:rPr lang="en-US" dirty="0" smtClean="0"/>
              <a:t>Has this always been the case?</a:t>
            </a:r>
          </a:p>
          <a:p>
            <a:r>
              <a:rPr lang="en-US" dirty="0" smtClean="0"/>
              <a:t>Will this continue to be the case?</a:t>
            </a:r>
          </a:p>
          <a:p>
            <a:r>
              <a:rPr lang="en-US" dirty="0" smtClean="0"/>
              <a:t>Knowing how to predict climate in the current state of things on Earth is one thing.</a:t>
            </a:r>
          </a:p>
          <a:p>
            <a:r>
              <a:rPr lang="en-US" dirty="0" smtClean="0"/>
              <a:t>Being able to analyze long-term data to make predictions is something else entirely.</a:t>
            </a:r>
            <a:endParaRPr lang="en-US" dirty="0"/>
          </a:p>
          <a:p>
            <a:r>
              <a:rPr lang="en-US" dirty="0" smtClean="0"/>
              <a:t>This next section focuses on how scientists use particular types of long-term data to make inferences about historical weather patterns and help shape predictions for the future.</a:t>
            </a:r>
          </a:p>
        </p:txBody>
      </p:sp>
      <p:pic>
        <p:nvPicPr>
          <p:cNvPr id="4" name="Picture 3"/>
          <p:cNvPicPr>
            <a:picLocks noChangeAspect="1"/>
          </p:cNvPicPr>
          <p:nvPr/>
        </p:nvPicPr>
        <p:blipFill>
          <a:blip r:embed="rId2"/>
          <a:stretch>
            <a:fillRect/>
          </a:stretch>
        </p:blipFill>
        <p:spPr>
          <a:xfrm>
            <a:off x="0" y="484632"/>
            <a:ext cx="4430361" cy="2937256"/>
          </a:xfrm>
          <a:prstGeom prst="rect">
            <a:avLst/>
          </a:prstGeom>
        </p:spPr>
      </p:pic>
      <p:pic>
        <p:nvPicPr>
          <p:cNvPr id="5" name="Picture 4"/>
          <p:cNvPicPr>
            <a:picLocks noChangeAspect="1"/>
          </p:cNvPicPr>
          <p:nvPr/>
        </p:nvPicPr>
        <p:blipFill>
          <a:blip r:embed="rId3"/>
          <a:stretch>
            <a:fillRect/>
          </a:stretch>
        </p:blipFill>
        <p:spPr>
          <a:xfrm>
            <a:off x="0" y="3666744"/>
            <a:ext cx="4430361" cy="2953574"/>
          </a:xfrm>
          <a:prstGeom prst="rect">
            <a:avLst/>
          </a:prstGeom>
        </p:spPr>
      </p:pic>
    </p:spTree>
    <p:extLst>
      <p:ext uri="{BB962C8B-B14F-4D97-AF65-F5344CB8AC3E}">
        <p14:creationId xmlns:p14="http://schemas.microsoft.com/office/powerpoint/2010/main" val="37390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759968"/>
          </a:xfrm>
        </p:spPr>
        <p:txBody>
          <a:bodyPr/>
          <a:lstStyle/>
          <a:p>
            <a:r>
              <a:rPr lang="en-US" dirty="0" smtClean="0"/>
              <a:t>Tree Ring Analysis*</a:t>
            </a:r>
            <a:endParaRPr lang="en-US" dirty="0"/>
          </a:p>
        </p:txBody>
      </p:sp>
      <p:sp>
        <p:nvSpPr>
          <p:cNvPr id="3" name="Content Placeholder 2"/>
          <p:cNvSpPr>
            <a:spLocks noGrp="1"/>
          </p:cNvSpPr>
          <p:nvPr>
            <p:ph idx="1"/>
          </p:nvPr>
        </p:nvSpPr>
        <p:spPr>
          <a:xfrm>
            <a:off x="368300" y="1574800"/>
            <a:ext cx="8572500" cy="4597400"/>
          </a:xfrm>
        </p:spPr>
        <p:txBody>
          <a:bodyPr>
            <a:normAutofit/>
          </a:bodyPr>
          <a:lstStyle/>
          <a:p>
            <a:r>
              <a:rPr lang="en-US" sz="2800" u="sng" dirty="0" smtClean="0"/>
              <a:t>The study of annual tree rings is called </a:t>
            </a:r>
            <a:r>
              <a:rPr lang="en-US" sz="2800" u="sng" dirty="0" smtClean="0">
                <a:solidFill>
                  <a:schemeClr val="accent1">
                    <a:lumMod val="75000"/>
                  </a:schemeClr>
                </a:solidFill>
              </a:rPr>
              <a:t>Dendrochronology.</a:t>
            </a:r>
          </a:p>
          <a:p>
            <a:r>
              <a:rPr lang="en-US" sz="2800" dirty="0" smtClean="0"/>
              <a:t>Why it’s done:</a:t>
            </a:r>
          </a:p>
          <a:p>
            <a:r>
              <a:rPr lang="en-US" sz="2800" dirty="0"/>
              <a:t>to put the </a:t>
            </a:r>
            <a:r>
              <a:rPr lang="en-US" sz="2800" dirty="0" smtClean="0"/>
              <a:t>present </a:t>
            </a:r>
            <a:r>
              <a:rPr lang="en-US" sz="2800" dirty="0"/>
              <a:t>in proper historical context</a:t>
            </a:r>
          </a:p>
          <a:p>
            <a:r>
              <a:rPr lang="en-US" sz="2800" dirty="0"/>
              <a:t>to better understand current environmental processes and conditions</a:t>
            </a:r>
          </a:p>
          <a:p>
            <a:r>
              <a:rPr lang="en-US" sz="2800" dirty="0"/>
              <a:t>to improve understanding of possible future environmental issues</a:t>
            </a:r>
          </a:p>
          <a:p>
            <a:endParaRPr lang="en-US" sz="2800" dirty="0"/>
          </a:p>
        </p:txBody>
      </p:sp>
    </p:spTree>
    <p:extLst>
      <p:ext uri="{BB962C8B-B14F-4D97-AF65-F5344CB8AC3E}">
        <p14:creationId xmlns:p14="http://schemas.microsoft.com/office/powerpoint/2010/main" val="1763877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8" y="39116"/>
            <a:ext cx="7772400" cy="772668"/>
          </a:xfrm>
        </p:spPr>
        <p:txBody>
          <a:bodyPr/>
          <a:lstStyle/>
          <a:p>
            <a:r>
              <a:rPr lang="en-US" dirty="0" smtClean="0"/>
              <a:t>Tree Rings*</a:t>
            </a:r>
            <a:endParaRPr lang="en-US" dirty="0"/>
          </a:p>
        </p:txBody>
      </p:sp>
      <p:sp>
        <p:nvSpPr>
          <p:cNvPr id="3" name="Content Placeholder 2"/>
          <p:cNvSpPr>
            <a:spLocks noGrp="1"/>
          </p:cNvSpPr>
          <p:nvPr>
            <p:ph idx="1"/>
          </p:nvPr>
        </p:nvSpPr>
        <p:spPr>
          <a:xfrm>
            <a:off x="1" y="711200"/>
            <a:ext cx="5308600" cy="6146800"/>
          </a:xfrm>
        </p:spPr>
        <p:txBody>
          <a:bodyPr>
            <a:normAutofit/>
          </a:bodyPr>
          <a:lstStyle/>
          <a:p>
            <a:r>
              <a:rPr lang="en-US" dirty="0"/>
              <a:t>Tree ring analysis is </a:t>
            </a:r>
            <a:r>
              <a:rPr lang="en-US" dirty="0" smtClean="0"/>
              <a:t>similar to ice cores, </a:t>
            </a:r>
            <a:r>
              <a:rPr lang="en-US" dirty="0"/>
              <a:t>but you need to understand how a tree </a:t>
            </a:r>
            <a:r>
              <a:rPr lang="en-US" dirty="0" smtClean="0"/>
              <a:t>develops.</a:t>
            </a:r>
            <a:endParaRPr lang="en-US" dirty="0"/>
          </a:p>
          <a:p>
            <a:r>
              <a:rPr lang="en-US" dirty="0" smtClean="0"/>
              <a:t>When </a:t>
            </a:r>
            <a:r>
              <a:rPr lang="en-US" dirty="0"/>
              <a:t>a new tree germinates (breaks through the ground) for the first time it contains only one ring.</a:t>
            </a:r>
          </a:p>
          <a:p>
            <a:r>
              <a:rPr lang="en-US" dirty="0" smtClean="0"/>
              <a:t>The tree develops and matures by absorbing carbon dioxide into its leaves from the atmosphere as well as absorbing nutrients and water into its roots from the ground.</a:t>
            </a:r>
          </a:p>
          <a:p>
            <a:r>
              <a:rPr lang="en-US" u="sng" dirty="0" smtClean="0"/>
              <a:t>As </a:t>
            </a:r>
            <a:r>
              <a:rPr lang="en-US" u="sng" dirty="0"/>
              <a:t>a</a:t>
            </a:r>
            <a:r>
              <a:rPr lang="en-US" u="sng" dirty="0" smtClean="0"/>
              <a:t> </a:t>
            </a:r>
            <a:r>
              <a:rPr lang="en-US" u="sng" dirty="0"/>
              <a:t>tree ages, it gains rings.</a:t>
            </a:r>
          </a:p>
          <a:p>
            <a:pPr lvl="1"/>
            <a:r>
              <a:rPr lang="en-US" dirty="0"/>
              <a:t>Sometimes 1 ring in a few years.</a:t>
            </a:r>
          </a:p>
          <a:p>
            <a:pPr lvl="1"/>
            <a:r>
              <a:rPr lang="en-US" dirty="0"/>
              <a:t>Sometimes multiple rings in one year</a:t>
            </a:r>
            <a:r>
              <a:rPr lang="en-US" dirty="0" smtClean="0"/>
              <a:t>.</a:t>
            </a:r>
          </a:p>
          <a:p>
            <a:r>
              <a:rPr lang="en-US" sz="2400" u="sng" dirty="0" smtClean="0"/>
              <a:t>The size and frequency of the rings are studied to determine climate conditions that resulted in the growth.</a:t>
            </a:r>
            <a:endParaRPr lang="en-US" sz="2400" u="sng" dirty="0"/>
          </a:p>
          <a:p>
            <a:endParaRPr lang="en-US" dirty="0"/>
          </a:p>
        </p:txBody>
      </p:sp>
      <p:pic>
        <p:nvPicPr>
          <p:cNvPr id="10" name="Picture 9"/>
          <p:cNvPicPr>
            <a:picLocks noChangeAspect="1"/>
          </p:cNvPicPr>
          <p:nvPr/>
        </p:nvPicPr>
        <p:blipFill rotWithShape="1">
          <a:blip r:embed="rId2"/>
          <a:srcRect r="7042"/>
          <a:stretch/>
        </p:blipFill>
        <p:spPr>
          <a:xfrm>
            <a:off x="5223544" y="711200"/>
            <a:ext cx="3920456" cy="5384800"/>
          </a:xfrm>
          <a:prstGeom prst="rect">
            <a:avLst/>
          </a:prstGeom>
        </p:spPr>
      </p:pic>
      <p:sp>
        <p:nvSpPr>
          <p:cNvPr id="11" name="Oval 10"/>
          <p:cNvSpPr/>
          <p:nvPr/>
        </p:nvSpPr>
        <p:spPr>
          <a:xfrm>
            <a:off x="5660598" y="711200"/>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CO</a:t>
            </a:r>
            <a:r>
              <a:rPr lang="en-US" baseline="-25000" dirty="0" smtClean="0">
                <a:solidFill>
                  <a:srgbClr val="FF0000"/>
                </a:solidFill>
              </a:rPr>
              <a:t>2</a:t>
            </a:r>
            <a:endParaRPr lang="en-US" dirty="0">
              <a:solidFill>
                <a:srgbClr val="FF0000"/>
              </a:solidFill>
            </a:endParaRPr>
          </a:p>
        </p:txBody>
      </p:sp>
      <p:sp>
        <p:nvSpPr>
          <p:cNvPr id="12" name="Oval 11"/>
          <p:cNvSpPr/>
          <p:nvPr/>
        </p:nvSpPr>
        <p:spPr>
          <a:xfrm>
            <a:off x="6905198" y="5467350"/>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H</a:t>
            </a:r>
            <a:r>
              <a:rPr lang="en-US" baseline="-25000" dirty="0" smtClean="0">
                <a:solidFill>
                  <a:srgbClr val="FF0000"/>
                </a:solidFill>
              </a:rPr>
              <a:t>2</a:t>
            </a:r>
            <a:r>
              <a:rPr lang="en-US" dirty="0" smtClean="0">
                <a:solidFill>
                  <a:srgbClr val="FF0000"/>
                </a:solidFill>
              </a:rPr>
              <a:t>O</a:t>
            </a:r>
            <a:endParaRPr lang="en-US" dirty="0">
              <a:solidFill>
                <a:srgbClr val="FF0000"/>
              </a:solidFill>
            </a:endParaRPr>
          </a:p>
        </p:txBody>
      </p:sp>
      <p:sp>
        <p:nvSpPr>
          <p:cNvPr id="13" name="Oval 12"/>
          <p:cNvSpPr/>
          <p:nvPr/>
        </p:nvSpPr>
        <p:spPr>
          <a:xfrm>
            <a:off x="4932149" y="4641850"/>
            <a:ext cx="1456898" cy="539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Minerals</a:t>
            </a:r>
            <a:endParaRPr lang="en-US" dirty="0">
              <a:solidFill>
                <a:srgbClr val="FF0000"/>
              </a:solidFill>
            </a:endParaRPr>
          </a:p>
        </p:txBody>
      </p:sp>
    </p:spTree>
    <p:extLst>
      <p:ext uri="{BB962C8B-B14F-4D97-AF65-F5344CB8AC3E}">
        <p14:creationId xmlns:p14="http://schemas.microsoft.com/office/powerpoint/2010/main" val="3600109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856" y="0"/>
            <a:ext cx="5056044" cy="772668"/>
          </a:xfrm>
        </p:spPr>
        <p:txBody>
          <a:bodyPr>
            <a:normAutofit fontScale="90000"/>
          </a:bodyPr>
          <a:lstStyle/>
          <a:p>
            <a:r>
              <a:rPr lang="en-US" dirty="0" smtClean="0"/>
              <a:t>Tree Ring Analysis*</a:t>
            </a:r>
            <a:endParaRPr lang="en-US" dirty="0"/>
          </a:p>
        </p:txBody>
      </p:sp>
      <p:sp>
        <p:nvSpPr>
          <p:cNvPr id="3" name="Content Placeholder 2"/>
          <p:cNvSpPr>
            <a:spLocks noGrp="1"/>
          </p:cNvSpPr>
          <p:nvPr>
            <p:ph idx="1"/>
          </p:nvPr>
        </p:nvSpPr>
        <p:spPr>
          <a:xfrm>
            <a:off x="3922856" y="772668"/>
            <a:ext cx="5056044" cy="5907532"/>
          </a:xfrm>
        </p:spPr>
        <p:txBody>
          <a:bodyPr>
            <a:normAutofit fontScale="92500" lnSpcReduction="10000"/>
          </a:bodyPr>
          <a:lstStyle/>
          <a:p>
            <a:r>
              <a:rPr lang="en-US" sz="2400" u="sng" dirty="0" smtClean="0"/>
              <a:t>The number and size of rings a tree gains is directly dependent upon the water, nutrients, &amp; temperature available. </a:t>
            </a:r>
          </a:p>
          <a:p>
            <a:r>
              <a:rPr lang="en-US" sz="2400" u="sng" dirty="0" smtClean="0"/>
              <a:t>Trees rings are analyzed two ways:</a:t>
            </a:r>
          </a:p>
          <a:p>
            <a:pPr lvl="1"/>
            <a:r>
              <a:rPr lang="en-US" sz="2000" u="sng" dirty="0" smtClean="0"/>
              <a:t>The number of rings = helps determine the age of the tree</a:t>
            </a:r>
          </a:p>
          <a:p>
            <a:pPr lvl="1"/>
            <a:r>
              <a:rPr lang="en-US" sz="2000" u="sng" dirty="0" smtClean="0"/>
              <a:t>The thickness of the rings = helps determine the atmospheric conditions when the ring was made.</a:t>
            </a:r>
          </a:p>
          <a:p>
            <a:r>
              <a:rPr lang="en-US" sz="2200" dirty="0" smtClean="0"/>
              <a:t>One tree, however, isn’t enough.</a:t>
            </a:r>
          </a:p>
          <a:p>
            <a:r>
              <a:rPr lang="en-US" sz="2200" dirty="0" smtClean="0"/>
              <a:t>Multiple trees can be sampled, analyzed (called cross-dating), and compared to one another to get a larger understanding of climate change through the lives of trees.</a:t>
            </a:r>
          </a:p>
          <a:p>
            <a:r>
              <a:rPr lang="en-US" sz="2200" dirty="0" smtClean="0"/>
              <a:t>This is limited to about 4,000 years (the age of the oldest living thing on Earth… a bristlecone pine).</a:t>
            </a:r>
            <a:endParaRPr lang="en-US" sz="2200" dirty="0"/>
          </a:p>
        </p:txBody>
      </p:sp>
      <p:pic>
        <p:nvPicPr>
          <p:cNvPr id="5" name="Picture 4"/>
          <p:cNvPicPr>
            <a:picLocks noChangeAspect="1"/>
          </p:cNvPicPr>
          <p:nvPr/>
        </p:nvPicPr>
        <p:blipFill rotWithShape="1">
          <a:blip r:embed="rId2"/>
          <a:srcRect l="4921" r="18304"/>
          <a:stretch/>
        </p:blipFill>
        <p:spPr>
          <a:xfrm>
            <a:off x="0" y="3670299"/>
            <a:ext cx="3892091" cy="323481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330" t="10886" r="16034" b="11476"/>
          <a:stretch/>
        </p:blipFill>
        <p:spPr>
          <a:xfrm>
            <a:off x="-1619" y="0"/>
            <a:ext cx="3893710" cy="3670300"/>
          </a:xfrm>
          <a:prstGeom prst="rect">
            <a:avLst/>
          </a:prstGeom>
        </p:spPr>
      </p:pic>
    </p:spTree>
    <p:extLst>
      <p:ext uri="{BB962C8B-B14F-4D97-AF65-F5344CB8AC3E}">
        <p14:creationId xmlns:p14="http://schemas.microsoft.com/office/powerpoint/2010/main" val="2565398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 name="TextBox 10"/>
          <p:cNvSpPr txBox="1"/>
          <p:nvPr/>
        </p:nvSpPr>
        <p:spPr>
          <a:xfrm>
            <a:off x="2764217" y="4200749"/>
            <a:ext cx="3413049" cy="1200329"/>
          </a:xfrm>
          <a:prstGeom prst="rect">
            <a:avLst/>
          </a:prstGeom>
          <a:noFill/>
        </p:spPr>
        <p:txBody>
          <a:bodyPr wrap="square" rtlCol="0">
            <a:spAutoFit/>
          </a:bodyPr>
          <a:lstStyle/>
          <a:p>
            <a:pPr algn="ctr"/>
            <a:r>
              <a:rPr lang="en-US" sz="2400" dirty="0" smtClean="0"/>
              <a:t>How old is this tree?</a:t>
            </a:r>
          </a:p>
          <a:p>
            <a:pPr algn="ctr"/>
            <a:endParaRPr lang="en-US" sz="2400" dirty="0"/>
          </a:p>
          <a:p>
            <a:pPr algn="ctr"/>
            <a:r>
              <a:rPr lang="en-US" sz="2400" dirty="0" smtClean="0"/>
              <a:t>12 Years old.</a:t>
            </a:r>
            <a:endParaRPr lang="en-US" sz="2400" dirty="0"/>
          </a:p>
        </p:txBody>
      </p:sp>
      <p:pic>
        <p:nvPicPr>
          <p:cNvPr id="9" name="Content Placeholder 8"/>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0" b="100000" l="0" r="100000">
                        <a14:foregroundMark x1="22445" y1="8925" x2="6413" y2="24138"/>
                        <a14:foregroundMark x1="6012" y1="24746" x2="2004" y2="50507"/>
                        <a14:foregroundMark x1="9218" y1="73834" x2="22445" y2="88641"/>
                        <a14:foregroundMark x1="27054" y1="91684" x2="49900" y2="97566"/>
                        <a14:foregroundMark x1="54709" y1="95335" x2="70741" y2="93915"/>
                        <a14:foregroundMark x1="68737" y1="91481" x2="81563" y2="86410"/>
                        <a14:foregroundMark x1="72745" y1="92698" x2="96794" y2="62677"/>
                        <a14:foregroundMark x1="83567" y1="84584" x2="96593" y2="52130"/>
                        <a14:foregroundMark x1="90581" y1="74848" x2="96192" y2="37931"/>
                        <a14:foregroundMark x1="98196" y1="58215" x2="92986" y2="24949"/>
                        <a14:foregroundMark x1="99198" y1="45030" x2="84168" y2="10345"/>
                        <a14:foregroundMark x1="86373" y1="12779" x2="72946" y2="2028"/>
                        <a14:foregroundMark x1="73948" y1="1623" x2="67134" y2="406"/>
                        <a14:foregroundMark x1="32265" y1="2840" x2="14830" y2="12373"/>
                        <a14:foregroundMark x1="13226" y1="14604" x2="8016" y2="20892"/>
                        <a14:foregroundMark x1="9018" y1="19067" x2="2004" y2="31034"/>
                        <a14:foregroundMark x1="1403" y1="33266" x2="401" y2="37525"/>
                      </a14:backgroundRemoval>
                    </a14:imgEffect>
                  </a14:imgLayer>
                </a14:imgProps>
              </a:ext>
              <a:ext uri="{28A0092B-C50C-407E-A947-70E740481C1C}">
                <a14:useLocalDpi xmlns:a14="http://schemas.microsoft.com/office/drawing/2010/main" val="0"/>
              </a:ext>
            </a:extLst>
          </a:blip>
          <a:stretch>
            <a:fillRect/>
          </a:stretch>
        </p:blipFill>
        <p:spPr>
          <a:xfrm>
            <a:off x="1253669" y="181785"/>
            <a:ext cx="6757465" cy="6676215"/>
          </a:xfrm>
        </p:spPr>
      </p:pic>
      <p:sp>
        <p:nvSpPr>
          <p:cNvPr id="6" name="TextBox 5"/>
          <p:cNvSpPr txBox="1"/>
          <p:nvPr/>
        </p:nvSpPr>
        <p:spPr>
          <a:xfrm>
            <a:off x="1221919" y="980664"/>
            <a:ext cx="6757465" cy="1938992"/>
          </a:xfrm>
          <a:prstGeom prst="rect">
            <a:avLst/>
          </a:prstGeom>
          <a:noFill/>
        </p:spPr>
        <p:txBody>
          <a:bodyPr wrap="square" rtlCol="0">
            <a:spAutoFit/>
          </a:bodyPr>
          <a:lstStyle/>
          <a:p>
            <a:r>
              <a:rPr lang="en-US" sz="2000" dirty="0" smtClean="0"/>
              <a:t>Tree cores are cut from the bark to the pith.</a:t>
            </a:r>
          </a:p>
          <a:p>
            <a:r>
              <a:rPr lang="en-US" sz="2000" dirty="0" smtClean="0"/>
              <a:t>This cross section can be examined by looking at the </a:t>
            </a:r>
          </a:p>
          <a:p>
            <a:pPr marL="285750" indent="-285750">
              <a:buFontTx/>
              <a:buChar char="-"/>
            </a:pPr>
            <a:r>
              <a:rPr lang="en-US" sz="2000" dirty="0"/>
              <a:t>N</a:t>
            </a:r>
            <a:r>
              <a:rPr lang="en-US" sz="2000" dirty="0" smtClean="0"/>
              <a:t>umber of rings (determining age from pith to last ring)</a:t>
            </a:r>
          </a:p>
          <a:p>
            <a:pPr marL="285750" indent="-285750">
              <a:buFontTx/>
              <a:buChar char="-"/>
            </a:pPr>
            <a:r>
              <a:rPr lang="en-US" sz="2000" dirty="0" smtClean="0"/>
              <a:t>Width of the rings (determining atmospheric conditions, wider is more growth)</a:t>
            </a:r>
            <a:endParaRPr lang="en-US" sz="2000" dirty="0"/>
          </a:p>
        </p:txBody>
      </p:sp>
      <p:sp>
        <p:nvSpPr>
          <p:cNvPr id="2" name="Title 1"/>
          <p:cNvSpPr>
            <a:spLocks noGrp="1"/>
          </p:cNvSpPr>
          <p:nvPr>
            <p:ph type="title"/>
          </p:nvPr>
        </p:nvSpPr>
        <p:spPr>
          <a:xfrm>
            <a:off x="101600" y="181785"/>
            <a:ext cx="4724400" cy="843052"/>
          </a:xfrm>
          <a:blipFill>
            <a:blip r:embed="rId2"/>
            <a:tile tx="0" ty="0" sx="100000" sy="100000" flip="none" algn="tl"/>
          </a:blipFill>
        </p:spPr>
        <p:txBody>
          <a:bodyPr/>
          <a:lstStyle/>
          <a:p>
            <a:r>
              <a:rPr lang="en-US" dirty="0" smtClean="0"/>
              <a:t>Tree Ring Core*</a:t>
            </a:r>
            <a:endParaRPr lang="en-US" dirty="0"/>
          </a:p>
        </p:txBody>
      </p:sp>
      <p:sp>
        <p:nvSpPr>
          <p:cNvPr id="7" name="TextBox 6"/>
          <p:cNvSpPr txBox="1"/>
          <p:nvPr/>
        </p:nvSpPr>
        <p:spPr>
          <a:xfrm>
            <a:off x="4279899" y="3152552"/>
            <a:ext cx="3794735" cy="369332"/>
          </a:xfrm>
          <a:prstGeom prst="rect">
            <a:avLst/>
          </a:prstGeom>
          <a:noFill/>
        </p:spPr>
        <p:txBody>
          <a:bodyPr wrap="square" rtlCol="0">
            <a:spAutoFit/>
          </a:bodyPr>
          <a:lstStyle/>
          <a:p>
            <a:r>
              <a:rPr lang="en-US" dirty="0" smtClean="0"/>
              <a:t>Pith                             Bark </a:t>
            </a:r>
            <a:r>
              <a:rPr lang="en-US" dirty="0" smtClean="0">
                <a:sym typeface="Wingdings" panose="05000000000000000000" pitchFamily="2" charset="2"/>
              </a:rPr>
              <a:t></a:t>
            </a:r>
            <a:endParaRPr lang="en-US" dirty="0"/>
          </a:p>
        </p:txBody>
      </p:sp>
      <p:pic>
        <p:nvPicPr>
          <p:cNvPr id="10" name="Content Placeholder 8"/>
          <p:cNvPicPr>
            <a:picLocks noChangeAspect="1"/>
          </p:cNvPicPr>
          <p:nvPr/>
        </p:nvPicPr>
        <p:blipFill rotWithShape="1">
          <a:blip r:embed="rId5">
            <a:extLst>
              <a:ext uri="{28A0092B-C50C-407E-A947-70E740481C1C}">
                <a14:useLocalDpi xmlns:a14="http://schemas.microsoft.com/office/drawing/2010/main" val="0"/>
              </a:ext>
            </a:extLst>
          </a:blip>
          <a:srcRect l="45723" t="48828" b="44133"/>
          <a:stretch/>
        </p:blipFill>
        <p:spPr>
          <a:xfrm>
            <a:off x="4343400" y="3441700"/>
            <a:ext cx="3667734" cy="469901"/>
          </a:xfrm>
          <a:prstGeom prst="rect">
            <a:avLst/>
          </a:prstGeom>
        </p:spPr>
      </p:pic>
    </p:spTree>
    <p:extLst>
      <p:ext uri="{BB962C8B-B14F-4D97-AF65-F5344CB8AC3E}">
        <p14:creationId xmlns:p14="http://schemas.microsoft.com/office/powerpoint/2010/main" val="22626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950976"/>
          </a:xfrm>
        </p:spPr>
        <p:txBody>
          <a:bodyPr/>
          <a:lstStyle/>
          <a:p>
            <a:r>
              <a:rPr lang="en-US" dirty="0" smtClean="0"/>
              <a:t>Tree Ring Cross Dating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20741"/>
          <a:stretch/>
        </p:blipFill>
        <p:spPr>
          <a:xfrm>
            <a:off x="0" y="1422400"/>
            <a:ext cx="9144000" cy="5435600"/>
          </a:xfrm>
          <a:prstGeom prst="rect">
            <a:avLst/>
          </a:prstGeom>
        </p:spPr>
      </p:pic>
      <p:sp>
        <p:nvSpPr>
          <p:cNvPr id="5" name="TextBox 4"/>
          <p:cNvSpPr txBox="1"/>
          <p:nvPr/>
        </p:nvSpPr>
        <p:spPr>
          <a:xfrm>
            <a:off x="0" y="4862132"/>
            <a:ext cx="3557252" cy="1477328"/>
          </a:xfrm>
          <a:prstGeom prst="rect">
            <a:avLst/>
          </a:prstGeom>
          <a:solidFill>
            <a:srgbClr val="FFFFFF">
              <a:alpha val="57000"/>
            </a:srgbClr>
          </a:solidFill>
        </p:spPr>
        <p:txBody>
          <a:bodyPr wrap="square" rtlCol="0">
            <a:spAutoFit/>
          </a:bodyPr>
          <a:lstStyle/>
          <a:p>
            <a:r>
              <a:rPr lang="en-US" dirty="0" smtClean="0"/>
              <a:t>Cross Dating:</a:t>
            </a:r>
          </a:p>
          <a:p>
            <a:r>
              <a:rPr lang="en-US" dirty="0" smtClean="0"/>
              <a:t>Different cores taken from the same area are aligned by similar rings patterns to get information for a longer time period.</a:t>
            </a:r>
            <a:endParaRPr lang="en-US" dirty="0"/>
          </a:p>
        </p:txBody>
      </p:sp>
    </p:spTree>
    <p:extLst>
      <p:ext uri="{BB962C8B-B14F-4D97-AF65-F5344CB8AC3E}">
        <p14:creationId xmlns:p14="http://schemas.microsoft.com/office/powerpoint/2010/main" val="1240452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1. Paleoclimatology</a:t>
            </a:r>
            <a:endParaRPr lang="en-US" dirty="0"/>
          </a:p>
        </p:txBody>
      </p:sp>
      <p:sp>
        <p:nvSpPr>
          <p:cNvPr id="3" name="Content Placeholder 2"/>
          <p:cNvSpPr>
            <a:spLocks noGrp="1"/>
          </p:cNvSpPr>
          <p:nvPr>
            <p:ph idx="1"/>
          </p:nvPr>
        </p:nvSpPr>
        <p:spPr>
          <a:xfrm>
            <a:off x="685800" y="1790700"/>
            <a:ext cx="7772400" cy="4381500"/>
          </a:xfrm>
        </p:spPr>
        <p:txBody>
          <a:bodyPr>
            <a:normAutofit/>
          </a:bodyPr>
          <a:lstStyle/>
          <a:p>
            <a:r>
              <a:rPr lang="en-US" sz="2800" u="sng" dirty="0" smtClean="0">
                <a:solidFill>
                  <a:schemeClr val="accent1">
                    <a:lumMod val="75000"/>
                  </a:schemeClr>
                </a:solidFill>
              </a:rPr>
              <a:t>Paleoclimatology</a:t>
            </a:r>
            <a:r>
              <a:rPr lang="en-US" sz="2800" u="sng" dirty="0" smtClean="0"/>
              <a:t> </a:t>
            </a:r>
            <a:r>
              <a:rPr lang="en-US" sz="2800" u="sng" dirty="0"/>
              <a:t>is the study of changes in climate taken on the scale of the entire history of Earth</a:t>
            </a:r>
            <a:r>
              <a:rPr lang="en-US" sz="2800" dirty="0" smtClean="0"/>
              <a:t>. (or at least as much as possible!)</a:t>
            </a:r>
          </a:p>
          <a:p>
            <a:r>
              <a:rPr lang="en-US" sz="2800" dirty="0" smtClean="0"/>
              <a:t>Long-term climate characteristics for the Earth and particular regions therein are determined by using proxy climates.</a:t>
            </a:r>
          </a:p>
          <a:p>
            <a:r>
              <a:rPr lang="en-US" sz="2800" u="sng" dirty="0" smtClean="0">
                <a:solidFill>
                  <a:schemeClr val="accent1">
                    <a:lumMod val="75000"/>
                  </a:schemeClr>
                </a:solidFill>
              </a:rPr>
              <a:t>Proxy climates </a:t>
            </a:r>
            <a:r>
              <a:rPr lang="en-US" sz="2800" u="sng" dirty="0" smtClean="0"/>
              <a:t>are imprints of characteristics of the atmosphere throughout time trapped in several mediums we can examine.</a:t>
            </a:r>
            <a:endParaRPr lang="en-US" sz="2800" u="sng" dirty="0"/>
          </a:p>
          <a:p>
            <a:endParaRPr lang="en-US" sz="2800" dirty="0"/>
          </a:p>
        </p:txBody>
      </p:sp>
    </p:spTree>
    <p:extLst>
      <p:ext uri="{BB962C8B-B14F-4D97-AF65-F5344CB8AC3E}">
        <p14:creationId xmlns:p14="http://schemas.microsoft.com/office/powerpoint/2010/main" val="3163075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Types of Data Exists?</a:t>
            </a:r>
            <a:endParaRPr lang="en-US" dirty="0"/>
          </a:p>
        </p:txBody>
      </p:sp>
      <p:sp>
        <p:nvSpPr>
          <p:cNvPr id="3" name="Content Placeholder 2"/>
          <p:cNvSpPr>
            <a:spLocks noGrp="1"/>
          </p:cNvSpPr>
          <p:nvPr>
            <p:ph idx="1"/>
          </p:nvPr>
        </p:nvSpPr>
        <p:spPr>
          <a:xfrm>
            <a:off x="685800" y="1905000"/>
            <a:ext cx="7772400" cy="4267200"/>
          </a:xfrm>
        </p:spPr>
        <p:txBody>
          <a:bodyPr>
            <a:normAutofit/>
          </a:bodyPr>
          <a:lstStyle/>
          <a:p>
            <a:r>
              <a:rPr lang="en-US" sz="2800" dirty="0" smtClean="0"/>
              <a:t>Geological artifacts</a:t>
            </a:r>
          </a:p>
          <a:p>
            <a:r>
              <a:rPr lang="en-US" sz="2800" dirty="0" smtClean="0"/>
              <a:t>Displaced geological artifacts</a:t>
            </a:r>
          </a:p>
          <a:p>
            <a:r>
              <a:rPr lang="en-US" sz="2800" dirty="0"/>
              <a:t>Fossils</a:t>
            </a:r>
          </a:p>
          <a:p>
            <a:r>
              <a:rPr lang="en-US" sz="2800" dirty="0"/>
              <a:t>Sediment Layers</a:t>
            </a:r>
          </a:p>
          <a:p>
            <a:r>
              <a:rPr lang="en-US" sz="2800" dirty="0" smtClean="0"/>
              <a:t>Ice Cores</a:t>
            </a:r>
          </a:p>
          <a:p>
            <a:r>
              <a:rPr lang="en-US" sz="2800" dirty="0" smtClean="0"/>
              <a:t>Tree Rings</a:t>
            </a:r>
          </a:p>
          <a:p>
            <a:endParaRPr lang="en-US" sz="2800" dirty="0" smtClean="0"/>
          </a:p>
          <a:p>
            <a:endParaRPr lang="en-US" sz="2800" dirty="0"/>
          </a:p>
        </p:txBody>
      </p:sp>
    </p:spTree>
    <p:extLst>
      <p:ext uri="{BB962C8B-B14F-4D97-AF65-F5344CB8AC3E}">
        <p14:creationId xmlns:p14="http://schemas.microsoft.com/office/powerpoint/2010/main" val="2559601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0084"/>
            <a:ext cx="9144000" cy="6087915"/>
          </a:xfrm>
          <a:prstGeom prst="rect">
            <a:avLst/>
          </a:prstGeom>
        </p:spPr>
      </p:pic>
      <p:sp>
        <p:nvSpPr>
          <p:cNvPr id="3" name="Content Placeholder 2"/>
          <p:cNvSpPr>
            <a:spLocks noGrp="1"/>
          </p:cNvSpPr>
          <p:nvPr>
            <p:ph idx="1"/>
          </p:nvPr>
        </p:nvSpPr>
        <p:spPr>
          <a:xfrm>
            <a:off x="292100" y="1651000"/>
            <a:ext cx="3759200" cy="4991100"/>
          </a:xfrm>
        </p:spPr>
        <p:txBody>
          <a:bodyPr>
            <a:normAutofit/>
          </a:bodyPr>
          <a:lstStyle/>
          <a:p>
            <a:r>
              <a:rPr lang="en-US" sz="2800" b="1" dirty="0" smtClean="0">
                <a:solidFill>
                  <a:schemeClr val="bg1"/>
                </a:solidFill>
              </a:rPr>
              <a:t>Most of us have had the opportunity to see this natural wonder of the world.</a:t>
            </a:r>
          </a:p>
          <a:p>
            <a:r>
              <a:rPr lang="en-US" sz="2800" b="1" dirty="0" smtClean="0">
                <a:solidFill>
                  <a:schemeClr val="bg1"/>
                </a:solidFill>
              </a:rPr>
              <a:t>What is one feature of this canyon that could help us investigate historical atmospheric conditions?</a:t>
            </a:r>
            <a:endParaRPr lang="en-US" sz="2800" b="1" dirty="0">
              <a:solidFill>
                <a:schemeClr val="bg1"/>
              </a:solidFill>
            </a:endParaRPr>
          </a:p>
        </p:txBody>
      </p:sp>
      <p:sp>
        <p:nvSpPr>
          <p:cNvPr id="2" name="Title 1"/>
          <p:cNvSpPr>
            <a:spLocks noGrp="1"/>
          </p:cNvSpPr>
          <p:nvPr>
            <p:ph type="title"/>
          </p:nvPr>
        </p:nvSpPr>
        <p:spPr>
          <a:xfrm>
            <a:off x="685800" y="484632"/>
            <a:ext cx="7772400" cy="1166368"/>
          </a:xfrm>
        </p:spPr>
        <p:txBody>
          <a:bodyPr/>
          <a:lstStyle/>
          <a:p>
            <a:r>
              <a:rPr lang="en-US" dirty="0" smtClean="0"/>
              <a:t>The Grand Canyon</a:t>
            </a:r>
            <a:endParaRPr lang="en-US" dirty="0"/>
          </a:p>
        </p:txBody>
      </p:sp>
    </p:spTree>
    <p:extLst>
      <p:ext uri="{BB962C8B-B14F-4D97-AF65-F5344CB8AC3E}">
        <p14:creationId xmlns:p14="http://schemas.microsoft.com/office/powerpoint/2010/main" val="276251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0" y="137034"/>
            <a:ext cx="4330700" cy="1303162"/>
          </a:xfrm>
        </p:spPr>
        <p:txBody>
          <a:bodyPr>
            <a:normAutofit/>
          </a:bodyPr>
          <a:lstStyle/>
          <a:p>
            <a:r>
              <a:rPr lang="en-US" dirty="0" smtClean="0"/>
              <a:t>2. Law of Superposition</a:t>
            </a:r>
            <a:endParaRPr lang="en-US" dirty="0"/>
          </a:p>
        </p:txBody>
      </p:sp>
      <p:sp>
        <p:nvSpPr>
          <p:cNvPr id="3" name="Content Placeholder 2"/>
          <p:cNvSpPr>
            <a:spLocks noGrp="1"/>
          </p:cNvSpPr>
          <p:nvPr>
            <p:ph idx="1"/>
          </p:nvPr>
        </p:nvSpPr>
        <p:spPr>
          <a:xfrm>
            <a:off x="0" y="137034"/>
            <a:ext cx="4368800" cy="6720966"/>
          </a:xfrm>
        </p:spPr>
        <p:txBody>
          <a:bodyPr>
            <a:normAutofit/>
          </a:bodyPr>
          <a:lstStyle/>
          <a:p>
            <a:r>
              <a:rPr lang="en-US" dirty="0" smtClean="0"/>
              <a:t>To help better understand how we use data in paleoclimatology you must understand the Law of Superposition and how it is used to help determine the composition of the ground where data is collected.</a:t>
            </a:r>
          </a:p>
          <a:p>
            <a:r>
              <a:rPr lang="en-US" u="sng" dirty="0" smtClean="0"/>
              <a:t>Superposition is the principle that when layers form the lowest is the oldest.</a:t>
            </a:r>
          </a:p>
          <a:p>
            <a:r>
              <a:rPr lang="en-US" dirty="0" smtClean="0"/>
              <a:t>Superposition works like this.</a:t>
            </a:r>
          </a:p>
          <a:p>
            <a:r>
              <a:rPr lang="en-US" dirty="0" smtClean="0"/>
              <a:t>Land forms (volcanos, etc.).</a:t>
            </a:r>
          </a:p>
          <a:p>
            <a:r>
              <a:rPr lang="en-US" dirty="0" smtClean="0"/>
              <a:t>Some force (like oceans, volcanos, rivers, etc.) brings in more land in (as sediment, ash, silt, sand, etc.)</a:t>
            </a:r>
          </a:p>
          <a:p>
            <a:r>
              <a:rPr lang="en-US" dirty="0" smtClean="0"/>
              <a:t>This new land positions itself on top of the old land.</a:t>
            </a:r>
          </a:p>
          <a:p>
            <a:r>
              <a:rPr lang="en-US" dirty="0" smtClean="0"/>
              <a:t>This process continues over many years making the bed of layers thicker and diversified. </a:t>
            </a:r>
            <a:endParaRPr lang="en-US" dirty="0"/>
          </a:p>
        </p:txBody>
      </p:sp>
      <p:grpSp>
        <p:nvGrpSpPr>
          <p:cNvPr id="24" name="Group 23"/>
          <p:cNvGrpSpPr/>
          <p:nvPr/>
        </p:nvGrpSpPr>
        <p:grpSpPr>
          <a:xfrm>
            <a:off x="4965700" y="3488871"/>
            <a:ext cx="3492500" cy="3025125"/>
            <a:chOff x="3755571" y="3445329"/>
            <a:chExt cx="5078186" cy="3025125"/>
          </a:xfrm>
        </p:grpSpPr>
        <p:sp>
          <p:nvSpPr>
            <p:cNvPr id="25" name="Rectangle 24"/>
            <p:cNvSpPr/>
            <p:nvPr/>
          </p:nvSpPr>
          <p:spPr>
            <a:xfrm>
              <a:off x="3755571" y="3445329"/>
              <a:ext cx="5078186" cy="3025125"/>
            </a:xfrm>
            <a:prstGeom prst="rect">
              <a:avLst/>
            </a:prstGeom>
            <a:scene3d>
              <a:camera prst="isometricOffAxis1Top"/>
              <a:lightRig rig="threePt" dir="t"/>
            </a:scene3d>
            <a:sp3d extrusionH="431800"/>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2800" b="1" dirty="0" smtClean="0">
                <a:solidFill>
                  <a:schemeClr val="tx1"/>
                </a:solidFill>
              </a:endParaRPr>
            </a:p>
          </p:txBody>
        </p:sp>
        <p:sp>
          <p:nvSpPr>
            <p:cNvPr id="26" name="Rectangle 25"/>
            <p:cNvSpPr/>
            <p:nvPr/>
          </p:nvSpPr>
          <p:spPr>
            <a:xfrm>
              <a:off x="5921321" y="5411042"/>
              <a:ext cx="2351314" cy="395806"/>
            </a:xfrm>
            <a:prstGeom prst="rect">
              <a:avLst/>
            </a:prstGeom>
            <a:no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Original Earth</a:t>
              </a:r>
              <a:endParaRPr lang="en-US" dirty="0"/>
            </a:p>
          </p:txBody>
        </p:sp>
      </p:grpSp>
      <p:grpSp>
        <p:nvGrpSpPr>
          <p:cNvPr id="27" name="Group 26"/>
          <p:cNvGrpSpPr/>
          <p:nvPr/>
        </p:nvGrpSpPr>
        <p:grpSpPr>
          <a:xfrm>
            <a:off x="4965700" y="2872017"/>
            <a:ext cx="3492500" cy="3025125"/>
            <a:chOff x="3755571" y="3445329"/>
            <a:chExt cx="5078186" cy="3025125"/>
          </a:xfrm>
        </p:grpSpPr>
        <p:sp>
          <p:nvSpPr>
            <p:cNvPr id="28" name="Rectangle 27"/>
            <p:cNvSpPr/>
            <p:nvPr/>
          </p:nvSpPr>
          <p:spPr>
            <a:xfrm>
              <a:off x="3755571" y="3445329"/>
              <a:ext cx="5078186" cy="3025125"/>
            </a:xfrm>
            <a:prstGeom prst="rect">
              <a:avLst/>
            </a:prstGeom>
            <a:solidFill>
              <a:schemeClr val="bg2">
                <a:lumMod val="75000"/>
              </a:schemeClr>
            </a:solidFill>
            <a:scene3d>
              <a:camera prst="isometricOffAxis1Top"/>
              <a:lightRig rig="threePt" dir="t"/>
            </a:scene3d>
            <a:sp3d extrusionH="635000">
              <a:extrusionClr>
                <a:schemeClr val="bg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2800" b="1" dirty="0" smtClean="0">
                <a:solidFill>
                  <a:schemeClr val="tx1"/>
                </a:solidFill>
              </a:endParaRPr>
            </a:p>
          </p:txBody>
        </p:sp>
        <p:sp>
          <p:nvSpPr>
            <p:cNvPr id="29" name="Rectangle 28"/>
            <p:cNvSpPr/>
            <p:nvPr/>
          </p:nvSpPr>
          <p:spPr>
            <a:xfrm>
              <a:off x="5921321" y="5411042"/>
              <a:ext cx="2351314" cy="395806"/>
            </a:xfrm>
            <a:prstGeom prst="rect">
              <a:avLst/>
            </a:prstGeom>
            <a:noFill/>
            <a:ln>
              <a:noFill/>
            </a:ln>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Sediment</a:t>
              </a:r>
              <a:endParaRPr lang="en-US" dirty="0"/>
            </a:p>
          </p:txBody>
        </p:sp>
      </p:grpSp>
      <p:grpSp>
        <p:nvGrpSpPr>
          <p:cNvPr id="30" name="Group 29"/>
          <p:cNvGrpSpPr/>
          <p:nvPr/>
        </p:nvGrpSpPr>
        <p:grpSpPr>
          <a:xfrm>
            <a:off x="4965700" y="2008424"/>
            <a:ext cx="3492500" cy="3025125"/>
            <a:chOff x="3755571" y="3198590"/>
            <a:chExt cx="5078186" cy="3025125"/>
          </a:xfrm>
        </p:grpSpPr>
        <p:sp>
          <p:nvSpPr>
            <p:cNvPr id="31" name="Rectangle 30"/>
            <p:cNvSpPr/>
            <p:nvPr/>
          </p:nvSpPr>
          <p:spPr>
            <a:xfrm>
              <a:off x="3755571" y="3198590"/>
              <a:ext cx="5078186" cy="3025125"/>
            </a:xfrm>
            <a:prstGeom prst="rect">
              <a:avLst/>
            </a:prstGeom>
            <a:solidFill>
              <a:schemeClr val="bg2">
                <a:lumMod val="75000"/>
              </a:schemeClr>
            </a:solidFill>
            <a:scene3d>
              <a:camera prst="isometricOffAxis1Top"/>
              <a:lightRig rig="threePt" dir="t"/>
            </a:scene3d>
            <a:sp3d extrusionH="895350">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2800" b="1" dirty="0" smtClean="0">
                <a:solidFill>
                  <a:schemeClr val="tx1"/>
                </a:solidFill>
              </a:endParaRPr>
            </a:p>
          </p:txBody>
        </p:sp>
        <p:sp>
          <p:nvSpPr>
            <p:cNvPr id="32" name="Rectangle 31"/>
            <p:cNvSpPr/>
            <p:nvPr/>
          </p:nvSpPr>
          <p:spPr>
            <a:xfrm>
              <a:off x="5921321" y="5411042"/>
              <a:ext cx="2351314" cy="395806"/>
            </a:xfrm>
            <a:prstGeom prst="rect">
              <a:avLst/>
            </a:prstGeom>
            <a:noFill/>
            <a:ln>
              <a:noFill/>
            </a:ln>
            <a:scene3d>
              <a:camera prst="isometricOffAxis1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Silt</a:t>
              </a:r>
              <a:endParaRPr lang="en-US" dirty="0"/>
            </a:p>
          </p:txBody>
        </p:sp>
      </p:grpSp>
      <p:grpSp>
        <p:nvGrpSpPr>
          <p:cNvPr id="33" name="Group 32"/>
          <p:cNvGrpSpPr/>
          <p:nvPr/>
        </p:nvGrpSpPr>
        <p:grpSpPr>
          <a:xfrm>
            <a:off x="4965700" y="1586334"/>
            <a:ext cx="3492500" cy="3025125"/>
            <a:chOff x="3755571" y="3445329"/>
            <a:chExt cx="5078186" cy="3025125"/>
          </a:xfrm>
          <a:solidFill>
            <a:srgbClr val="FFC000"/>
          </a:solidFill>
        </p:grpSpPr>
        <p:sp>
          <p:nvSpPr>
            <p:cNvPr id="34" name="Rectangle 33"/>
            <p:cNvSpPr/>
            <p:nvPr/>
          </p:nvSpPr>
          <p:spPr>
            <a:xfrm>
              <a:off x="3755571" y="3445329"/>
              <a:ext cx="5078186" cy="3025125"/>
            </a:xfrm>
            <a:prstGeom prst="rect">
              <a:avLst/>
            </a:prstGeom>
            <a:grpFill/>
            <a:scene3d>
              <a:camera prst="isometricOffAxis1Top"/>
              <a:lightRig rig="threePt" dir="t"/>
            </a:scene3d>
            <a:sp3d extrusionH="431800">
              <a:extrusionClr>
                <a:schemeClr val="accent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2800" b="1" dirty="0" smtClean="0">
                <a:solidFill>
                  <a:schemeClr val="tx1"/>
                </a:solidFill>
              </a:endParaRPr>
            </a:p>
          </p:txBody>
        </p:sp>
        <p:sp>
          <p:nvSpPr>
            <p:cNvPr id="35" name="Rectangle 34"/>
            <p:cNvSpPr/>
            <p:nvPr/>
          </p:nvSpPr>
          <p:spPr>
            <a:xfrm>
              <a:off x="5921321" y="5411042"/>
              <a:ext cx="2351314" cy="395806"/>
            </a:xfrm>
            <a:prstGeom prst="rect">
              <a:avLst/>
            </a:prstGeom>
            <a:noFill/>
            <a:ln>
              <a:noFill/>
            </a:ln>
            <a:scene3d>
              <a:camera prst="isometricOffAxis1Right"/>
              <a:lightRig rig="threePt" dir="t"/>
            </a:scene3d>
            <a:sp3d>
              <a:extrusionClr>
                <a:schemeClr val="accent2">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Sediment</a:t>
              </a:r>
              <a:endParaRPr lang="en-US" dirty="0"/>
            </a:p>
          </p:txBody>
        </p:sp>
      </p:grpSp>
      <p:grpSp>
        <p:nvGrpSpPr>
          <p:cNvPr id="36" name="Group 35"/>
          <p:cNvGrpSpPr/>
          <p:nvPr/>
        </p:nvGrpSpPr>
        <p:grpSpPr>
          <a:xfrm>
            <a:off x="4965700" y="981214"/>
            <a:ext cx="3492500" cy="3025125"/>
            <a:chOff x="3755571" y="3445329"/>
            <a:chExt cx="5078186" cy="3025125"/>
          </a:xfrm>
        </p:grpSpPr>
        <p:sp>
          <p:nvSpPr>
            <p:cNvPr id="37" name="Rectangle 36"/>
            <p:cNvSpPr/>
            <p:nvPr/>
          </p:nvSpPr>
          <p:spPr>
            <a:xfrm>
              <a:off x="3755571" y="3445329"/>
              <a:ext cx="5078186" cy="3025125"/>
            </a:xfrm>
            <a:prstGeom prst="rect">
              <a:avLst/>
            </a:prstGeom>
            <a:solidFill>
              <a:schemeClr val="bg2">
                <a:lumMod val="75000"/>
              </a:schemeClr>
            </a:solidFill>
            <a:scene3d>
              <a:camera prst="isometricOffAxis1Top"/>
              <a:lightRig rig="threePt" dir="t"/>
            </a:scene3d>
            <a:sp3d extrusionH="635000">
              <a:extrusionClr>
                <a:schemeClr val="accent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2800" b="1" dirty="0" smtClean="0">
                <a:solidFill>
                  <a:schemeClr val="tx1"/>
                </a:solidFill>
              </a:endParaRPr>
            </a:p>
          </p:txBody>
        </p:sp>
        <p:sp>
          <p:nvSpPr>
            <p:cNvPr id="38" name="Rectangle 37"/>
            <p:cNvSpPr/>
            <p:nvPr/>
          </p:nvSpPr>
          <p:spPr>
            <a:xfrm>
              <a:off x="5921321" y="5411042"/>
              <a:ext cx="2351314" cy="395806"/>
            </a:xfrm>
            <a:prstGeom prst="rect">
              <a:avLst/>
            </a:prstGeom>
            <a:noFill/>
            <a:ln>
              <a:noFill/>
            </a:ln>
            <a:scene3d>
              <a:camera prst="isometricOffAxis1Right"/>
              <a:lightRig rig="threePt" dir="t"/>
            </a:scene3d>
            <a:sp3d>
              <a:extrusionClr>
                <a:schemeClr val="accent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Sand </a:t>
              </a:r>
              <a:endParaRPr lang="en-US" dirty="0"/>
            </a:p>
          </p:txBody>
        </p:sp>
      </p:grpSp>
      <p:grpSp>
        <p:nvGrpSpPr>
          <p:cNvPr id="39" name="Group 38"/>
          <p:cNvGrpSpPr/>
          <p:nvPr/>
        </p:nvGrpSpPr>
        <p:grpSpPr>
          <a:xfrm>
            <a:off x="4965700" y="559124"/>
            <a:ext cx="3492500" cy="3025125"/>
            <a:chOff x="3755571" y="3445329"/>
            <a:chExt cx="5078186" cy="3025125"/>
          </a:xfrm>
          <a:solidFill>
            <a:srgbClr val="FFC000"/>
          </a:solidFill>
        </p:grpSpPr>
        <p:sp>
          <p:nvSpPr>
            <p:cNvPr id="40" name="Rectangle 39"/>
            <p:cNvSpPr/>
            <p:nvPr/>
          </p:nvSpPr>
          <p:spPr>
            <a:xfrm>
              <a:off x="3755571" y="3445329"/>
              <a:ext cx="5078186" cy="3025125"/>
            </a:xfrm>
            <a:prstGeom prst="rect">
              <a:avLst/>
            </a:prstGeom>
            <a:grpFill/>
            <a:scene3d>
              <a:camera prst="isometricOffAxis1Top"/>
              <a:lightRig rig="threePt" dir="t"/>
            </a:scene3d>
            <a:sp3d extrusionH="431800">
              <a:extrusionClr>
                <a:schemeClr val="accent4">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2800" b="1" dirty="0" smtClean="0">
                <a:solidFill>
                  <a:schemeClr val="tx1"/>
                </a:solidFill>
              </a:endParaRPr>
            </a:p>
          </p:txBody>
        </p:sp>
        <p:sp>
          <p:nvSpPr>
            <p:cNvPr id="41" name="Rectangle 40"/>
            <p:cNvSpPr/>
            <p:nvPr/>
          </p:nvSpPr>
          <p:spPr>
            <a:xfrm>
              <a:off x="5921321" y="5411042"/>
              <a:ext cx="2351314" cy="395806"/>
            </a:xfrm>
            <a:prstGeom prst="rect">
              <a:avLst/>
            </a:prstGeom>
            <a:noFill/>
            <a:ln>
              <a:noFill/>
            </a:ln>
            <a:scene3d>
              <a:camera prst="isometricOffAxis1Right"/>
              <a:lightRig rig="threePt" dir="t"/>
            </a:scene3d>
            <a:sp3d>
              <a:extrusionClr>
                <a:schemeClr val="accent4">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Sediment</a:t>
              </a:r>
              <a:endParaRPr lang="en-US" dirty="0"/>
            </a:p>
          </p:txBody>
        </p:sp>
      </p:grpSp>
    </p:spTree>
    <p:extLst>
      <p:ext uri="{BB962C8B-B14F-4D97-AF65-F5344CB8AC3E}">
        <p14:creationId xmlns:p14="http://schemas.microsoft.com/office/powerpoint/2010/main" val="82456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strips(downLeft)">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trips(downLeft)">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strips(downLeft)">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strips(downLeft)">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strips(downLeft)">
                                      <p:cBhvr>
                                        <p:cTn id="3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72" y="57355"/>
            <a:ext cx="8166100" cy="886968"/>
          </a:xfrm>
        </p:spPr>
        <p:txBody>
          <a:bodyPr/>
          <a:lstStyle/>
          <a:p>
            <a:r>
              <a:rPr lang="en-US" dirty="0" smtClean="0"/>
              <a:t>What Superposition Tells Us</a:t>
            </a:r>
            <a:endParaRPr lang="en-US" dirty="0"/>
          </a:p>
        </p:txBody>
      </p:sp>
      <p:sp>
        <p:nvSpPr>
          <p:cNvPr id="50" name="Content Placeholder 2"/>
          <p:cNvSpPr>
            <a:spLocks noGrp="1"/>
          </p:cNvSpPr>
          <p:nvPr>
            <p:ph idx="1"/>
          </p:nvPr>
        </p:nvSpPr>
        <p:spPr>
          <a:xfrm>
            <a:off x="4751614" y="944323"/>
            <a:ext cx="4392386" cy="5913677"/>
          </a:xfrm>
        </p:spPr>
        <p:txBody>
          <a:bodyPr>
            <a:normAutofit fontScale="92500" lnSpcReduction="10000"/>
          </a:bodyPr>
          <a:lstStyle/>
          <a:p>
            <a:r>
              <a:rPr lang="en-US" dirty="0" smtClean="0"/>
              <a:t>If we think logically, we can understand that the oldest layers are laid down first.</a:t>
            </a:r>
          </a:p>
          <a:p>
            <a:r>
              <a:rPr lang="en-US" dirty="0" smtClean="0"/>
              <a:t>Followed by younger and younger layers.</a:t>
            </a:r>
          </a:p>
          <a:p>
            <a:r>
              <a:rPr lang="en-US" dirty="0" smtClean="0"/>
              <a:t>Think about anything living there that may be trapped in the layers as they’re laid down.</a:t>
            </a:r>
          </a:p>
          <a:p>
            <a:r>
              <a:rPr lang="en-US" dirty="0" smtClean="0"/>
              <a:t>What do you think would be the result?</a:t>
            </a:r>
          </a:p>
          <a:p>
            <a:r>
              <a:rPr lang="en-US" dirty="0" smtClean="0"/>
              <a:t>If depends on what it is and the speed the layers are laid down.</a:t>
            </a:r>
          </a:p>
          <a:p>
            <a:r>
              <a:rPr lang="en-US" dirty="0" smtClean="0"/>
              <a:t>Rocks and other solid things will be trapped and likely preserved.</a:t>
            </a:r>
          </a:p>
          <a:p>
            <a:r>
              <a:rPr lang="en-US" dirty="0" smtClean="0"/>
              <a:t>If slowly created, then soft organic features of living things dissolve away over time.</a:t>
            </a:r>
          </a:p>
          <a:p>
            <a:r>
              <a:rPr lang="en-US" dirty="0" smtClean="0"/>
              <a:t>If rapid though, remains of living things may be trapped, leaving signs behind, like fossils.</a:t>
            </a:r>
          </a:p>
        </p:txBody>
      </p:sp>
      <p:pic>
        <p:nvPicPr>
          <p:cNvPr id="72" name="Picture 71"/>
          <p:cNvPicPr>
            <a:picLocks noChangeAspect="1"/>
          </p:cNvPicPr>
          <p:nvPr/>
        </p:nvPicPr>
        <p:blipFill>
          <a:blip r:embed="rId2"/>
          <a:stretch>
            <a:fillRect/>
          </a:stretch>
        </p:blipFill>
        <p:spPr>
          <a:xfrm>
            <a:off x="0" y="2141154"/>
            <a:ext cx="4511431" cy="4688230"/>
          </a:xfrm>
          <a:prstGeom prst="rect">
            <a:avLst/>
          </a:prstGeom>
        </p:spPr>
      </p:pic>
      <p:sp>
        <p:nvSpPr>
          <p:cNvPr id="73" name="Rectangle 72"/>
          <p:cNvSpPr/>
          <p:nvPr/>
        </p:nvSpPr>
        <p:spPr>
          <a:xfrm>
            <a:off x="1199754" y="6150708"/>
            <a:ext cx="3460170" cy="448406"/>
          </a:xfrm>
          <a:prstGeom prst="rect">
            <a:avLst/>
          </a:prstGeom>
          <a:solidFill>
            <a:srgbClr val="00B050"/>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OLDEST LAYER</a:t>
            </a:r>
            <a:endParaRPr lang="en-US" dirty="0"/>
          </a:p>
        </p:txBody>
      </p:sp>
      <p:sp>
        <p:nvSpPr>
          <p:cNvPr id="74" name="Rectangle 73"/>
          <p:cNvSpPr/>
          <p:nvPr/>
        </p:nvSpPr>
        <p:spPr>
          <a:xfrm>
            <a:off x="1171352" y="3234592"/>
            <a:ext cx="3488571" cy="448406"/>
          </a:xfrm>
          <a:prstGeom prst="rect">
            <a:avLst/>
          </a:prstGeom>
          <a:solidFill>
            <a:srgbClr val="FF0000"/>
          </a:soli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YOUNGEST LAYER</a:t>
            </a:r>
            <a:endParaRPr lang="en-US" dirty="0"/>
          </a:p>
        </p:txBody>
      </p:sp>
      <p:sp>
        <p:nvSpPr>
          <p:cNvPr id="75" name="Rectangle 74"/>
          <p:cNvSpPr/>
          <p:nvPr/>
        </p:nvSpPr>
        <p:spPr>
          <a:xfrm rot="21105410">
            <a:off x="2154115" y="5693508"/>
            <a:ext cx="1336431" cy="281353"/>
          </a:xfrm>
          <a:prstGeom prst="rect">
            <a:avLst/>
          </a:prstGeom>
          <a:solidFill>
            <a:srgbClr val="D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rot="21105410">
            <a:off x="2154115" y="4993181"/>
            <a:ext cx="1336431" cy="281353"/>
          </a:xfrm>
          <a:prstGeom prst="rect">
            <a:avLst/>
          </a:prstGeom>
          <a:solidFill>
            <a:srgbClr val="E0CA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21105410">
            <a:off x="2154114" y="4373100"/>
            <a:ext cx="1336431" cy="281353"/>
          </a:xfrm>
          <a:prstGeom prst="rect">
            <a:avLst/>
          </a:prstGeom>
          <a:solidFill>
            <a:srgbClr val="EA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21105410">
            <a:off x="2154113" y="3770793"/>
            <a:ext cx="1336431" cy="281353"/>
          </a:xfrm>
          <a:prstGeom prst="rect">
            <a:avLst/>
          </a:prstGeom>
          <a:solidFill>
            <a:srgbClr val="B85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193291" y="817322"/>
            <a:ext cx="4392386" cy="182151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r>
              <a:rPr lang="en-US" sz="2400" u="sng" dirty="0" smtClean="0"/>
              <a:t>Superposition tells us that whatever data we collect from a layer should have occurred during the time the layer formed.</a:t>
            </a:r>
          </a:p>
        </p:txBody>
      </p:sp>
    </p:spTree>
    <p:extLst>
      <p:ext uri="{BB962C8B-B14F-4D97-AF65-F5344CB8AC3E}">
        <p14:creationId xmlns:p14="http://schemas.microsoft.com/office/powerpoint/2010/main" val="174089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xEl>
                                              <p:pRg st="1" end="1"/>
                                            </p:txEl>
                                          </p:spTgt>
                                        </p:tgtEl>
                                        <p:attrNameLst>
                                          <p:attrName>style.visibility</p:attrName>
                                        </p:attrNameLst>
                                      </p:cBhvr>
                                      <p:to>
                                        <p:strVal val="visible"/>
                                      </p:to>
                                    </p:set>
                                    <p:animEffect transition="in" filter="fade">
                                      <p:cBhvr>
                                        <p:cTn id="17" dur="500"/>
                                        <p:tgtEl>
                                          <p:spTgt spid="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xEl>
                                              <p:pRg st="2" end="2"/>
                                            </p:txEl>
                                          </p:spTgt>
                                        </p:tgtEl>
                                        <p:attrNameLst>
                                          <p:attrName>style.visibility</p:attrName>
                                        </p:attrNameLst>
                                      </p:cBhvr>
                                      <p:to>
                                        <p:strVal val="visible"/>
                                      </p:to>
                                    </p:set>
                                    <p:animEffect transition="in" filter="fade">
                                      <p:cBhvr>
                                        <p:cTn id="27" dur="500"/>
                                        <p:tgtEl>
                                          <p:spTgt spid="5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xEl>
                                              <p:pRg st="3" end="3"/>
                                            </p:txEl>
                                          </p:spTgt>
                                        </p:tgtEl>
                                        <p:attrNameLst>
                                          <p:attrName>style.visibility</p:attrName>
                                        </p:attrNameLst>
                                      </p:cBhvr>
                                      <p:to>
                                        <p:strVal val="visible"/>
                                      </p:to>
                                    </p:set>
                                    <p:animEffect transition="in" filter="fade">
                                      <p:cBhvr>
                                        <p:cTn id="32" dur="500"/>
                                        <p:tgtEl>
                                          <p:spTgt spid="5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xEl>
                                              <p:pRg st="4" end="4"/>
                                            </p:txEl>
                                          </p:spTgt>
                                        </p:tgtEl>
                                        <p:attrNameLst>
                                          <p:attrName>style.visibility</p:attrName>
                                        </p:attrNameLst>
                                      </p:cBhvr>
                                      <p:to>
                                        <p:strVal val="visible"/>
                                      </p:to>
                                    </p:set>
                                    <p:animEffect transition="in" filter="fade">
                                      <p:cBhvr>
                                        <p:cTn id="37" dur="500"/>
                                        <p:tgtEl>
                                          <p:spTgt spid="5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0">
                                            <p:txEl>
                                              <p:pRg st="5" end="5"/>
                                            </p:txEl>
                                          </p:spTgt>
                                        </p:tgtEl>
                                        <p:attrNameLst>
                                          <p:attrName>style.visibility</p:attrName>
                                        </p:attrNameLst>
                                      </p:cBhvr>
                                      <p:to>
                                        <p:strVal val="visible"/>
                                      </p:to>
                                    </p:set>
                                    <p:animEffect transition="in" filter="fade">
                                      <p:cBhvr>
                                        <p:cTn id="42" dur="500"/>
                                        <p:tgtEl>
                                          <p:spTgt spid="50">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0">
                                            <p:txEl>
                                              <p:pRg st="6" end="6"/>
                                            </p:txEl>
                                          </p:spTgt>
                                        </p:tgtEl>
                                        <p:attrNameLst>
                                          <p:attrName>style.visibility</p:attrName>
                                        </p:attrNameLst>
                                      </p:cBhvr>
                                      <p:to>
                                        <p:strVal val="visible"/>
                                      </p:to>
                                    </p:set>
                                    <p:animEffect transition="in" filter="fade">
                                      <p:cBhvr>
                                        <p:cTn id="47" dur="500"/>
                                        <p:tgtEl>
                                          <p:spTgt spid="50">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xEl>
                                              <p:pRg st="7" end="7"/>
                                            </p:txEl>
                                          </p:spTgt>
                                        </p:tgtEl>
                                        <p:attrNameLst>
                                          <p:attrName>style.visibility</p:attrName>
                                        </p:attrNameLst>
                                      </p:cBhvr>
                                      <p:to>
                                        <p:strVal val="visible"/>
                                      </p:to>
                                    </p:set>
                                    <p:animEffect transition="in" filter="fade">
                                      <p:cBhvr>
                                        <p:cTn id="52" dur="500"/>
                                        <p:tgtEl>
                                          <p:spTgt spid="50">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fade">
                                      <p:cBhvr>
                                        <p:cTn id="5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uiExpand="1" build="p"/>
      <p:bldP spid="73" grpId="0" animBg="1"/>
      <p:bldP spid="74" grpId="0" animBg="1"/>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5" y="48107"/>
            <a:ext cx="7772400" cy="711771"/>
          </a:xfrm>
        </p:spPr>
        <p:txBody>
          <a:bodyPr/>
          <a:lstStyle/>
          <a:p>
            <a:r>
              <a:rPr lang="en-US" dirty="0" smtClean="0"/>
              <a:t>Other Data</a:t>
            </a:r>
            <a:endParaRPr lang="en-US" dirty="0"/>
          </a:p>
        </p:txBody>
      </p:sp>
      <p:sp>
        <p:nvSpPr>
          <p:cNvPr id="3" name="Content Placeholder 2"/>
          <p:cNvSpPr>
            <a:spLocks noGrp="1"/>
          </p:cNvSpPr>
          <p:nvPr>
            <p:ph idx="1"/>
          </p:nvPr>
        </p:nvSpPr>
        <p:spPr>
          <a:xfrm>
            <a:off x="4490424" y="0"/>
            <a:ext cx="4653576" cy="6858000"/>
          </a:xfrm>
        </p:spPr>
        <p:txBody>
          <a:bodyPr>
            <a:normAutofit lnSpcReduction="10000"/>
          </a:bodyPr>
          <a:lstStyle/>
          <a:p>
            <a:r>
              <a:rPr lang="en-US" sz="2800" dirty="0" smtClean="0"/>
              <a:t>So, oldest on bottom, youngest on top.</a:t>
            </a:r>
          </a:p>
          <a:p>
            <a:r>
              <a:rPr lang="en-US" sz="2800" dirty="0" smtClean="0"/>
              <a:t>What about the fossils then?</a:t>
            </a:r>
          </a:p>
          <a:p>
            <a:r>
              <a:rPr lang="en-US" sz="2800" dirty="0" smtClean="0"/>
              <a:t>The fossils in the bottom layer are presumed to be older than those on top too. </a:t>
            </a:r>
          </a:p>
          <a:p>
            <a:pPr lvl="1"/>
            <a:r>
              <a:rPr lang="en-US" sz="2400" dirty="0" smtClean="0"/>
              <a:t>(if no geological disturbance happens)</a:t>
            </a:r>
          </a:p>
          <a:p>
            <a:r>
              <a:rPr lang="en-US" sz="2600" dirty="0" smtClean="0"/>
              <a:t>In addition, these layers can contain chemical traces of the environment when they were laid down.</a:t>
            </a:r>
          </a:p>
          <a:p>
            <a:pPr lvl="1"/>
            <a:r>
              <a:rPr lang="en-US" sz="2400" dirty="0" smtClean="0"/>
              <a:t>Levels of CO</a:t>
            </a:r>
            <a:r>
              <a:rPr lang="en-US" sz="2400" baseline="-25000" dirty="0" smtClean="0"/>
              <a:t>2</a:t>
            </a:r>
            <a:r>
              <a:rPr lang="en-US" sz="2400" dirty="0" smtClean="0"/>
              <a:t>, O</a:t>
            </a:r>
            <a:r>
              <a:rPr lang="en-US" sz="2400" baseline="-25000" dirty="0" smtClean="0"/>
              <a:t>2</a:t>
            </a:r>
            <a:r>
              <a:rPr lang="en-US" sz="2400" dirty="0" smtClean="0"/>
              <a:t>, Methane, etc.</a:t>
            </a:r>
          </a:p>
          <a:p>
            <a:pPr lvl="1"/>
            <a:r>
              <a:rPr lang="en-US" sz="2400" dirty="0" smtClean="0"/>
              <a:t>Sometimes temperatures and other aspects can be identified. </a:t>
            </a:r>
            <a:endParaRPr lang="en-US" sz="2400" dirty="0"/>
          </a:p>
        </p:txBody>
      </p:sp>
      <p:pic>
        <p:nvPicPr>
          <p:cNvPr id="22" name="Picture 21"/>
          <p:cNvPicPr>
            <a:picLocks noChangeAspect="1"/>
          </p:cNvPicPr>
          <p:nvPr/>
        </p:nvPicPr>
        <p:blipFill>
          <a:blip r:embed="rId2"/>
          <a:stretch>
            <a:fillRect/>
          </a:stretch>
        </p:blipFill>
        <p:spPr>
          <a:xfrm>
            <a:off x="0" y="1893778"/>
            <a:ext cx="4511431" cy="4688230"/>
          </a:xfrm>
          <a:prstGeom prst="rect">
            <a:avLst/>
          </a:prstGeom>
        </p:spPr>
      </p:pic>
      <p:sp>
        <p:nvSpPr>
          <p:cNvPr id="23" name="Rectangle 22"/>
          <p:cNvSpPr/>
          <p:nvPr/>
        </p:nvSpPr>
        <p:spPr>
          <a:xfrm rot="21105410">
            <a:off x="2171700" y="3053989"/>
            <a:ext cx="1336431" cy="281353"/>
          </a:xfrm>
          <a:prstGeom prst="rect">
            <a:avLst/>
          </a:prstGeom>
          <a:solidFill>
            <a:srgbClr val="E6D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a:off x="1637585" y="3392562"/>
            <a:ext cx="1215254" cy="795354"/>
          </a:xfrm>
          <a:prstGeom prst="rect">
            <a:avLst/>
          </a:prstGeom>
        </p:spPr>
      </p:pic>
      <p:pic>
        <p:nvPicPr>
          <p:cNvPr id="27" name="Picture 26"/>
          <p:cNvPicPr>
            <a:picLocks noChangeAspect="1"/>
          </p:cNvPicPr>
          <p:nvPr/>
        </p:nvPicPr>
        <p:blipFill>
          <a:blip r:embed="rId4"/>
          <a:stretch>
            <a:fillRect/>
          </a:stretch>
        </p:blipFill>
        <p:spPr>
          <a:xfrm>
            <a:off x="2558402" y="4618232"/>
            <a:ext cx="571659" cy="652644"/>
          </a:xfrm>
          <a:prstGeom prst="rect">
            <a:avLst/>
          </a:prstGeom>
        </p:spPr>
      </p:pic>
      <p:pic>
        <p:nvPicPr>
          <p:cNvPr id="29" name="Picture 28"/>
          <p:cNvPicPr>
            <a:picLocks noChangeAspect="1"/>
          </p:cNvPicPr>
          <p:nvPr/>
        </p:nvPicPr>
        <p:blipFill>
          <a:blip r:embed="rId5"/>
          <a:stretch>
            <a:fillRect/>
          </a:stretch>
        </p:blipFill>
        <p:spPr>
          <a:xfrm rot="17003217">
            <a:off x="2712656" y="2611617"/>
            <a:ext cx="671712" cy="1008859"/>
          </a:xfrm>
          <a:prstGeom prst="rect">
            <a:avLst/>
          </a:prstGeom>
        </p:spPr>
      </p:pic>
      <p:pic>
        <p:nvPicPr>
          <p:cNvPr id="30" name="Picture 29"/>
          <p:cNvPicPr>
            <a:picLocks noChangeAspect="1"/>
          </p:cNvPicPr>
          <p:nvPr/>
        </p:nvPicPr>
        <p:blipFill>
          <a:blip r:embed="rId6">
            <a:extLst>
              <a:ext uri="{BEBA8EAE-BF5A-486C-A8C5-ECC9F3942E4B}">
                <a14:imgProps xmlns:a14="http://schemas.microsoft.com/office/drawing/2010/main">
                  <a14:imgLayer r:embed="rId7">
                    <a14:imgEffect>
                      <a14:backgroundRemoval t="1942" b="97642" l="3500" r="98375"/>
                    </a14:imgEffect>
                  </a14:imgLayer>
                </a14:imgProps>
              </a:ext>
            </a:extLst>
          </a:blip>
          <a:stretch>
            <a:fillRect/>
          </a:stretch>
        </p:blipFill>
        <p:spPr>
          <a:xfrm>
            <a:off x="1853030" y="5476956"/>
            <a:ext cx="610807" cy="550490"/>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942" b="97642" l="3500" r="98375"/>
                    </a14:imgEffect>
                  </a14:imgLayer>
                </a14:imgProps>
              </a:ext>
            </a:extLst>
          </a:blip>
          <a:stretch>
            <a:fillRect/>
          </a:stretch>
        </p:blipFill>
        <p:spPr>
          <a:xfrm>
            <a:off x="3441142" y="5201711"/>
            <a:ext cx="610807" cy="550490"/>
          </a:xfrm>
          <a:prstGeom prst="rect">
            <a:avLst/>
          </a:prstGeom>
        </p:spPr>
      </p:pic>
      <p:pic>
        <p:nvPicPr>
          <p:cNvPr id="32" name="Picture 31"/>
          <p:cNvPicPr>
            <a:picLocks noChangeAspect="1"/>
          </p:cNvPicPr>
          <p:nvPr/>
        </p:nvPicPr>
        <p:blipFill>
          <a:blip r:embed="rId4"/>
          <a:stretch>
            <a:fillRect/>
          </a:stretch>
        </p:blipFill>
        <p:spPr>
          <a:xfrm rot="18010029">
            <a:off x="3661329" y="4422631"/>
            <a:ext cx="571659" cy="652644"/>
          </a:xfrm>
          <a:prstGeom prst="rect">
            <a:avLst/>
          </a:prstGeom>
        </p:spPr>
      </p:pic>
      <p:pic>
        <p:nvPicPr>
          <p:cNvPr id="33" name="Picture 32"/>
          <p:cNvPicPr>
            <a:picLocks noChangeAspect="1"/>
          </p:cNvPicPr>
          <p:nvPr/>
        </p:nvPicPr>
        <p:blipFill>
          <a:blip r:embed="rId4"/>
          <a:stretch>
            <a:fillRect/>
          </a:stretch>
        </p:blipFill>
        <p:spPr>
          <a:xfrm rot="19846435">
            <a:off x="1661712" y="4641007"/>
            <a:ext cx="704496" cy="804300"/>
          </a:xfrm>
          <a:prstGeom prst="rect">
            <a:avLst/>
          </a:prstGeom>
        </p:spPr>
      </p:pic>
      <p:pic>
        <p:nvPicPr>
          <p:cNvPr id="34" name="Picture 33"/>
          <p:cNvPicPr>
            <a:picLocks noChangeAspect="1"/>
          </p:cNvPicPr>
          <p:nvPr/>
        </p:nvPicPr>
        <p:blipFill>
          <a:blip r:embed="rId3"/>
          <a:stretch>
            <a:fillRect/>
          </a:stretch>
        </p:blipFill>
        <p:spPr>
          <a:xfrm rot="12988244">
            <a:off x="3481752" y="3276461"/>
            <a:ext cx="891566" cy="583508"/>
          </a:xfrm>
          <a:prstGeom prst="rect">
            <a:avLst/>
          </a:prstGeom>
        </p:spPr>
      </p:pic>
      <p:sp>
        <p:nvSpPr>
          <p:cNvPr id="4" name="Right Arrow 3"/>
          <p:cNvSpPr/>
          <p:nvPr/>
        </p:nvSpPr>
        <p:spPr>
          <a:xfrm>
            <a:off x="-5473" y="4773405"/>
            <a:ext cx="2172539" cy="20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Older and simpler organisms</a:t>
            </a:r>
            <a:endParaRPr lang="en-US" dirty="0"/>
          </a:p>
        </p:txBody>
      </p:sp>
      <p:sp>
        <p:nvSpPr>
          <p:cNvPr id="15" name="Right Arrow 14"/>
          <p:cNvSpPr/>
          <p:nvPr/>
        </p:nvSpPr>
        <p:spPr>
          <a:xfrm>
            <a:off x="8523" y="2330303"/>
            <a:ext cx="2172539" cy="20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Younger and more complex organisms</a:t>
            </a:r>
            <a:endParaRPr lang="en-US" dirty="0"/>
          </a:p>
        </p:txBody>
      </p:sp>
      <p:sp>
        <p:nvSpPr>
          <p:cNvPr id="16" name="Content Placeholder 2"/>
          <p:cNvSpPr txBox="1">
            <a:spLocks/>
          </p:cNvSpPr>
          <p:nvPr/>
        </p:nvSpPr>
        <p:spPr>
          <a:xfrm>
            <a:off x="67053" y="767763"/>
            <a:ext cx="4392386" cy="182151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a:lstStyle>
          <a:p>
            <a:r>
              <a:rPr lang="en-US" sz="2400" u="sng" dirty="0" smtClean="0"/>
              <a:t>We can collect data about:</a:t>
            </a:r>
          </a:p>
          <a:p>
            <a:pPr marL="731520" lvl="1" indent="-457200">
              <a:buFont typeface="+mj-lt"/>
              <a:buAutoNum type="arabicPeriod"/>
            </a:pPr>
            <a:r>
              <a:rPr lang="en-US" sz="2200" u="sng" dirty="0" smtClean="0"/>
              <a:t>Organisms</a:t>
            </a:r>
            <a:r>
              <a:rPr lang="en-US" sz="2200" u="sng" dirty="0"/>
              <a:t> </a:t>
            </a:r>
            <a:r>
              <a:rPr lang="en-US" sz="2200" u="sng" dirty="0" smtClean="0"/>
              <a:t>(plants, animals)</a:t>
            </a:r>
          </a:p>
          <a:p>
            <a:pPr marL="731520" lvl="1" indent="-457200">
              <a:buFont typeface="+mj-lt"/>
              <a:buAutoNum type="arabicPeriod"/>
            </a:pPr>
            <a:r>
              <a:rPr lang="en-US" sz="2200" u="sng" dirty="0" smtClean="0"/>
              <a:t>Atmospheric conditions</a:t>
            </a:r>
          </a:p>
          <a:p>
            <a:pPr marL="731520" lvl="1" indent="-457200">
              <a:buFont typeface="+mj-lt"/>
              <a:buAutoNum type="arabicPeriod"/>
            </a:pPr>
            <a:r>
              <a:rPr lang="en-US" sz="2200" u="sng" dirty="0" smtClean="0"/>
              <a:t>Geologic activity that caused the layer.</a:t>
            </a:r>
          </a:p>
        </p:txBody>
      </p:sp>
      <p:sp>
        <p:nvSpPr>
          <p:cNvPr id="18" name="Right Arrow 17"/>
          <p:cNvSpPr/>
          <p:nvPr/>
        </p:nvSpPr>
        <p:spPr>
          <a:xfrm rot="20789455" flipH="1">
            <a:off x="4067331" y="2253911"/>
            <a:ext cx="2635058" cy="1011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Youngest Layer</a:t>
            </a:r>
            <a:endParaRPr lang="en-US" dirty="0"/>
          </a:p>
        </p:txBody>
      </p:sp>
      <p:sp>
        <p:nvSpPr>
          <p:cNvPr id="19" name="Right Arrow 18"/>
          <p:cNvSpPr/>
          <p:nvPr/>
        </p:nvSpPr>
        <p:spPr>
          <a:xfrm rot="20789455" flipH="1">
            <a:off x="4106561" y="5152909"/>
            <a:ext cx="2635058" cy="1011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Oldest Layer</a:t>
            </a:r>
            <a:endParaRPr lang="en-US" dirty="0"/>
          </a:p>
        </p:txBody>
      </p:sp>
    </p:spTree>
    <p:extLst>
      <p:ext uri="{BB962C8B-B14F-4D97-AF65-F5344CB8AC3E}">
        <p14:creationId xmlns:p14="http://schemas.microsoft.com/office/powerpoint/2010/main" val="10608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9"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par>
                                <p:cTn id="43" presetID="9"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dissolve">
                                      <p:cBhvr>
                                        <p:cTn id="45" dur="500"/>
                                        <p:tgtEl>
                                          <p:spTgt spid="27"/>
                                        </p:tgtEl>
                                      </p:cBhvr>
                                    </p:animEffect>
                                  </p:childTnLst>
                                </p:cTn>
                              </p:par>
                              <p:par>
                                <p:cTn id="46" presetID="9"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dissolve">
                                      <p:cBhvr>
                                        <p:cTn id="48" dur="500"/>
                                        <p:tgtEl>
                                          <p:spTgt spid="32"/>
                                        </p:tgtEl>
                                      </p:cBhvr>
                                    </p:animEffect>
                                  </p:childTnLst>
                                </p:cTn>
                              </p:par>
                              <p:par>
                                <p:cTn id="49" presetID="9"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par>
                                <p:cTn id="52" presetID="9"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dissolve">
                                      <p:cBhvr>
                                        <p:cTn id="54" dur="500"/>
                                        <p:tgtEl>
                                          <p:spTgt spid="25"/>
                                        </p:tgtEl>
                                      </p:cBhvr>
                                    </p:animEffect>
                                  </p:childTnLst>
                                </p:cTn>
                              </p:par>
                              <p:par>
                                <p:cTn id="55" presetID="9"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ssolv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0-#ppt_w/2"/>
                                          </p:val>
                                        </p:tav>
                                        <p:tav tm="100000">
                                          <p:val>
                                            <p:strVal val="#ppt_x"/>
                                          </p:val>
                                        </p:tav>
                                      </p:tavLst>
                                    </p:anim>
                                    <p:anim calcmode="lin" valueType="num">
                                      <p:cBhvr additive="base">
                                        <p:cTn id="6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0-#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xEl>
                                              <p:pRg st="0" end="0"/>
                                            </p:txEl>
                                          </p:spTgt>
                                        </p:tgtEl>
                                        <p:attrNameLst>
                                          <p:attrName>style.visibility</p:attrName>
                                        </p:attrNameLst>
                                      </p:cBhvr>
                                      <p:to>
                                        <p:strVal val="visible"/>
                                      </p:to>
                                    </p:set>
                                    <p:animEffect transition="in" filter="fade">
                                      <p:cBhvr>
                                        <p:cTn id="74" dur="500"/>
                                        <p:tgtEl>
                                          <p:spTgt spid="16">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xEl>
                                              <p:pRg st="1" end="1"/>
                                            </p:txEl>
                                          </p:spTgt>
                                        </p:tgtEl>
                                        <p:attrNameLst>
                                          <p:attrName>style.visibility</p:attrName>
                                        </p:attrNameLst>
                                      </p:cBhvr>
                                      <p:to>
                                        <p:strVal val="visible"/>
                                      </p:to>
                                    </p:set>
                                    <p:animEffect transition="in" filter="fade">
                                      <p:cBhvr>
                                        <p:cTn id="77" dur="500"/>
                                        <p:tgtEl>
                                          <p:spTgt spid="16">
                                            <p:txEl>
                                              <p:pRg st="1" end="1"/>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6">
                                            <p:txEl>
                                              <p:pRg st="2" end="2"/>
                                            </p:txEl>
                                          </p:spTgt>
                                        </p:tgtEl>
                                        <p:attrNameLst>
                                          <p:attrName>style.visibility</p:attrName>
                                        </p:attrNameLst>
                                      </p:cBhvr>
                                      <p:to>
                                        <p:strVal val="visible"/>
                                      </p:to>
                                    </p:set>
                                    <p:animEffect transition="in" filter="fade">
                                      <p:cBhvr>
                                        <p:cTn id="80" dur="500"/>
                                        <p:tgtEl>
                                          <p:spTgt spid="16">
                                            <p:txEl>
                                              <p:pRg st="2" end="2"/>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xEl>
                                              <p:pRg st="3" end="3"/>
                                            </p:txEl>
                                          </p:spTgt>
                                        </p:tgtEl>
                                        <p:attrNameLst>
                                          <p:attrName>style.visibility</p:attrName>
                                        </p:attrNameLst>
                                      </p:cBhvr>
                                      <p:to>
                                        <p:strVal val="visible"/>
                                      </p:to>
                                    </p:set>
                                    <p:animEffect transition="in" filter="fade">
                                      <p:cBhvr>
                                        <p:cTn id="83" dur="500"/>
                                        <p:tgtEl>
                                          <p:spTgt spid="16">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0-#ppt_w/2"/>
                                          </p:val>
                                        </p:tav>
                                        <p:tav tm="100000">
                                          <p:val>
                                            <p:strVal val="#ppt_x"/>
                                          </p:val>
                                        </p:tav>
                                      </p:tavLst>
                                    </p:anim>
                                    <p:anim calcmode="lin" valueType="num">
                                      <p:cBhvr additive="base">
                                        <p:cTn id="8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grpId="0"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additive="base">
                                        <p:cTn id="94" dur="500" fill="hold"/>
                                        <p:tgtEl>
                                          <p:spTgt spid="19"/>
                                        </p:tgtEl>
                                        <p:attrNameLst>
                                          <p:attrName>ppt_x</p:attrName>
                                        </p:attrNameLst>
                                      </p:cBhvr>
                                      <p:tavLst>
                                        <p:tav tm="0">
                                          <p:val>
                                            <p:strVal val="0-#ppt_w/2"/>
                                          </p:val>
                                        </p:tav>
                                        <p:tav tm="100000">
                                          <p:val>
                                            <p:strVal val="#ppt_x"/>
                                          </p:val>
                                        </p:tav>
                                      </p:tavLst>
                                    </p:anim>
                                    <p:anim calcmode="lin" valueType="num">
                                      <p:cBhvr additive="base">
                                        <p:cTn id="9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5" grpId="0" animBg="1"/>
      <p:bldP spid="16" grpId="0" uiExpand="1" build="p"/>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585727" y="2667435"/>
            <a:ext cx="7772400" cy="608729"/>
          </a:xfrm>
        </p:spPr>
        <p:txBody>
          <a:bodyPr>
            <a:normAutofit fontScale="90000"/>
          </a:bodyPr>
          <a:lstStyle/>
          <a:p>
            <a:r>
              <a:rPr lang="en-US" dirty="0" smtClean="0"/>
              <a:t>Geological Manipulations</a:t>
            </a:r>
            <a:endParaRPr lang="en-US" dirty="0"/>
          </a:p>
        </p:txBody>
      </p:sp>
      <p:sp>
        <p:nvSpPr>
          <p:cNvPr id="3" name="Content Placeholder 2"/>
          <p:cNvSpPr>
            <a:spLocks noGrp="1"/>
          </p:cNvSpPr>
          <p:nvPr>
            <p:ph idx="1"/>
          </p:nvPr>
        </p:nvSpPr>
        <p:spPr>
          <a:xfrm>
            <a:off x="604838" y="431800"/>
            <a:ext cx="3226933" cy="6426199"/>
          </a:xfrm>
        </p:spPr>
        <p:txBody>
          <a:bodyPr>
            <a:normAutofit/>
          </a:bodyPr>
          <a:lstStyle/>
          <a:p>
            <a:r>
              <a:rPr lang="en-US" dirty="0" smtClean="0"/>
              <a:t>We should also understand that our Earth is constantly changing.</a:t>
            </a:r>
          </a:p>
          <a:p>
            <a:r>
              <a:rPr lang="en-US" dirty="0" smtClean="0"/>
              <a:t>Floods, fault lines, earthquakes, plate tectonics, erosion, volcanos, and other major processes are constantly reshaping the Earth’s layers.</a:t>
            </a:r>
          </a:p>
          <a:p>
            <a:r>
              <a:rPr lang="en-US" dirty="0" smtClean="0"/>
              <a:t>This can create confusion to the untrained eye.</a:t>
            </a:r>
          </a:p>
          <a:p>
            <a:r>
              <a:rPr lang="en-US" dirty="0" smtClean="0"/>
              <a:t>We won’t go into depth on geological features, but understand that looking under the ground is a complex undertaking.</a:t>
            </a:r>
            <a:endParaRPr lang="en-US" dirty="0"/>
          </a:p>
        </p:txBody>
      </p:sp>
      <p:pic>
        <p:nvPicPr>
          <p:cNvPr id="8" name="Picture 7"/>
          <p:cNvPicPr>
            <a:picLocks noChangeAspect="1"/>
          </p:cNvPicPr>
          <p:nvPr/>
        </p:nvPicPr>
        <p:blipFill>
          <a:blip r:embed="rId2"/>
          <a:stretch>
            <a:fillRect/>
          </a:stretch>
        </p:blipFill>
        <p:spPr>
          <a:xfrm>
            <a:off x="6471920" y="0"/>
            <a:ext cx="2672080" cy="3251200"/>
          </a:xfrm>
          <a:prstGeom prst="rect">
            <a:avLst/>
          </a:prstGeom>
        </p:spPr>
      </p:pic>
      <p:pic>
        <p:nvPicPr>
          <p:cNvPr id="9" name="Picture 8"/>
          <p:cNvPicPr>
            <a:picLocks noChangeAspect="1"/>
          </p:cNvPicPr>
          <p:nvPr/>
        </p:nvPicPr>
        <p:blipFill>
          <a:blip r:embed="rId3"/>
          <a:stretch>
            <a:fillRect/>
          </a:stretch>
        </p:blipFill>
        <p:spPr>
          <a:xfrm>
            <a:off x="3831771" y="1105987"/>
            <a:ext cx="3483429" cy="2323012"/>
          </a:xfrm>
          <a:prstGeom prst="rect">
            <a:avLst/>
          </a:prstGeom>
        </p:spPr>
      </p:pic>
      <p:pic>
        <p:nvPicPr>
          <p:cNvPr id="11" name="Picture 10"/>
          <p:cNvPicPr>
            <a:picLocks noChangeAspect="1"/>
          </p:cNvPicPr>
          <p:nvPr/>
        </p:nvPicPr>
        <p:blipFill>
          <a:blip r:embed="rId4"/>
          <a:stretch>
            <a:fillRect/>
          </a:stretch>
        </p:blipFill>
        <p:spPr>
          <a:xfrm>
            <a:off x="5793961" y="2660495"/>
            <a:ext cx="3350039" cy="2233360"/>
          </a:xfrm>
          <a:prstGeom prst="rect">
            <a:avLst/>
          </a:prstGeom>
        </p:spPr>
      </p:pic>
      <p:pic>
        <p:nvPicPr>
          <p:cNvPr id="12" name="Picture 11"/>
          <p:cNvPicPr>
            <a:picLocks noChangeAspect="1"/>
          </p:cNvPicPr>
          <p:nvPr/>
        </p:nvPicPr>
        <p:blipFill>
          <a:blip r:embed="rId5"/>
          <a:stretch>
            <a:fillRect/>
          </a:stretch>
        </p:blipFill>
        <p:spPr>
          <a:xfrm>
            <a:off x="3831771" y="4039788"/>
            <a:ext cx="2872596" cy="2154447"/>
          </a:xfrm>
          <a:prstGeom prst="rect">
            <a:avLst/>
          </a:prstGeom>
        </p:spPr>
      </p:pic>
      <p:pic>
        <p:nvPicPr>
          <p:cNvPr id="13" name="Picture 12"/>
          <p:cNvPicPr>
            <a:picLocks noChangeAspect="1"/>
          </p:cNvPicPr>
          <p:nvPr/>
        </p:nvPicPr>
        <p:blipFill>
          <a:blip r:embed="rId6"/>
          <a:stretch>
            <a:fillRect/>
          </a:stretch>
        </p:blipFill>
        <p:spPr>
          <a:xfrm>
            <a:off x="6237029" y="4614861"/>
            <a:ext cx="2990851" cy="2243138"/>
          </a:xfrm>
          <a:prstGeom prst="rect">
            <a:avLst/>
          </a:prstGeom>
        </p:spPr>
      </p:pic>
    </p:spTree>
    <p:extLst>
      <p:ext uri="{BB962C8B-B14F-4D97-AF65-F5344CB8AC3E}">
        <p14:creationId xmlns:p14="http://schemas.microsoft.com/office/powerpoint/2010/main" val="408103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2000</TotalTime>
  <Words>1813</Words>
  <Application>Microsoft Office PowerPoint</Application>
  <PresentationFormat>On-screen Show (4:3)</PresentationFormat>
  <Paragraphs>156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Georgia</vt:lpstr>
      <vt:lpstr>Trebuchet MS</vt:lpstr>
      <vt:lpstr>Wingdings</vt:lpstr>
      <vt:lpstr>Wood Type</vt:lpstr>
      <vt:lpstr>Paleoclimatology</vt:lpstr>
      <vt:lpstr>Introduction</vt:lpstr>
      <vt:lpstr>Define: 1. Paleoclimatology</vt:lpstr>
      <vt:lpstr>What Types of Data Exists?</vt:lpstr>
      <vt:lpstr>The Grand Canyon</vt:lpstr>
      <vt:lpstr>2. Law of Superposition</vt:lpstr>
      <vt:lpstr>What Superposition Tells Us</vt:lpstr>
      <vt:lpstr>Other Data</vt:lpstr>
      <vt:lpstr>Geological Manipulations</vt:lpstr>
      <vt:lpstr>Mediums for Evidence</vt:lpstr>
      <vt:lpstr>3. Fossils</vt:lpstr>
      <vt:lpstr>Fossils</vt:lpstr>
      <vt:lpstr>4. Natural Hydrocarbons</vt:lpstr>
      <vt:lpstr>Superposition.  Organic Layers</vt:lpstr>
      <vt:lpstr>5. Sediment*</vt:lpstr>
      <vt:lpstr>A sediment core drilled from Blacktail Pond, Yellowstone National Park. Photo courtesy of the Montana State University Paleoecology Lab. </vt:lpstr>
      <vt:lpstr>6. Ice Cores*</vt:lpstr>
      <vt:lpstr>Ice Core Drill</vt:lpstr>
      <vt:lpstr>Ice Cores*</vt:lpstr>
      <vt:lpstr>Tree Ring Analysis*</vt:lpstr>
      <vt:lpstr>Tree Rings*</vt:lpstr>
      <vt:lpstr>Tree Ring Analysis*</vt:lpstr>
      <vt:lpstr>Tree Ring Core*</vt:lpstr>
      <vt:lpstr>Tree Ring Cross Dating</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Paleoclimatology</dc:title>
  <dc:creator>Ives, Keith</dc:creator>
  <cp:lastModifiedBy>Chiang, Kwok him</cp:lastModifiedBy>
  <cp:revision>59</cp:revision>
  <cp:lastPrinted>2018-02-12T18:34:47Z</cp:lastPrinted>
  <dcterms:created xsi:type="dcterms:W3CDTF">2018-01-29T19:57:40Z</dcterms:created>
  <dcterms:modified xsi:type="dcterms:W3CDTF">2019-01-30T21:28:45Z</dcterms:modified>
</cp:coreProperties>
</file>