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8" r:id="rId2"/>
  </p:sldMasterIdLst>
  <p:notesMasterIdLst>
    <p:notesMasterId r:id="rId31"/>
  </p:notesMasterIdLst>
  <p:handoutMasterIdLst>
    <p:handoutMasterId r:id="rId32"/>
  </p:handoutMasterIdLst>
  <p:sldIdLst>
    <p:sldId id="256" r:id="rId3"/>
    <p:sldId id="258" r:id="rId4"/>
    <p:sldId id="259" r:id="rId5"/>
    <p:sldId id="260" r:id="rId6"/>
    <p:sldId id="261" r:id="rId7"/>
    <p:sldId id="262" r:id="rId8"/>
    <p:sldId id="264" r:id="rId9"/>
    <p:sldId id="266" r:id="rId10"/>
    <p:sldId id="267" r:id="rId11"/>
    <p:sldId id="269" r:id="rId12"/>
    <p:sldId id="270" r:id="rId13"/>
    <p:sldId id="271" r:id="rId14"/>
    <p:sldId id="272" r:id="rId15"/>
    <p:sldId id="276" r:id="rId16"/>
    <p:sldId id="383" r:id="rId17"/>
    <p:sldId id="351" r:id="rId18"/>
    <p:sldId id="257" r:id="rId19"/>
    <p:sldId id="278" r:id="rId20"/>
    <p:sldId id="283" r:id="rId21"/>
    <p:sldId id="275" r:id="rId22"/>
    <p:sldId id="357" r:id="rId23"/>
    <p:sldId id="285" r:id="rId24"/>
    <p:sldId id="287" r:id="rId25"/>
    <p:sldId id="288" r:id="rId26"/>
    <p:sldId id="290" r:id="rId27"/>
    <p:sldId id="367" r:id="rId28"/>
    <p:sldId id="375" r:id="rId29"/>
    <p:sldId id="361" r:id="rId30"/>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57" autoAdjust="0"/>
    <p:restoredTop sz="94660"/>
  </p:normalViewPr>
  <p:slideViewPr>
    <p:cSldViewPr>
      <p:cViewPr varScale="1">
        <p:scale>
          <a:sx n="63" d="100"/>
          <a:sy n="63" d="100"/>
        </p:scale>
        <p:origin x="1254" y="60"/>
      </p:cViewPr>
      <p:guideLst>
        <p:guide orient="horz" pos="2160"/>
        <p:guide pos="2880"/>
      </p:guideLst>
    </p:cSldViewPr>
  </p:slideViewPr>
  <p:notesTextViewPr>
    <p:cViewPr>
      <p:scale>
        <a:sx n="1" d="1"/>
        <a:sy n="1" d="1"/>
      </p:scale>
      <p:origin x="0" y="0"/>
    </p:cViewPr>
  </p:notesTextViewPr>
  <p:sorterViewPr>
    <p:cViewPr>
      <p:scale>
        <a:sx n="100" d="100"/>
        <a:sy n="100" d="100"/>
      </p:scale>
      <p:origin x="0" y="688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4820"/>
          </a:xfrm>
          <a:prstGeom prst="rect">
            <a:avLst/>
          </a:prstGeom>
        </p:spPr>
        <p:txBody>
          <a:bodyPr vert="horz" lIns="92830" tIns="46415" rIns="92830" bIns="46415" rtlCol="0"/>
          <a:lstStyle>
            <a:lvl1pPr algn="r">
              <a:defRPr sz="1200"/>
            </a:lvl1pPr>
          </a:lstStyle>
          <a:p>
            <a:fld id="{4D63C28E-BB67-429A-8C83-5484E15EC680}" type="datetimeFigureOut">
              <a:rPr lang="en-US" smtClean="0"/>
              <a:t>4/1/2019</a:t>
            </a:fld>
            <a:endParaRPr lang="en-US"/>
          </a:p>
        </p:txBody>
      </p:sp>
      <p:sp>
        <p:nvSpPr>
          <p:cNvPr id="4" name="Footer Placeholder 3"/>
          <p:cNvSpPr>
            <a:spLocks noGrp="1"/>
          </p:cNvSpPr>
          <p:nvPr>
            <p:ph type="ftr" sz="quarter" idx="2"/>
          </p:nvPr>
        </p:nvSpPr>
        <p:spPr>
          <a:xfrm>
            <a:off x="0" y="8829967"/>
            <a:ext cx="2982119" cy="464820"/>
          </a:xfrm>
          <a:prstGeom prst="rect">
            <a:avLst/>
          </a:prstGeom>
        </p:spPr>
        <p:txBody>
          <a:bodyPr vert="horz" lIns="92830" tIns="46415" rIns="92830" bIns="46415"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2830" tIns="46415" rIns="92830" bIns="46415" rtlCol="0" anchor="b"/>
          <a:lstStyle>
            <a:lvl1pPr algn="r">
              <a:defRPr sz="1200"/>
            </a:lvl1pPr>
          </a:lstStyle>
          <a:p>
            <a:fld id="{61A913AF-D368-428D-B642-3409089B3E1A}" type="slidenum">
              <a:rPr lang="en-US" smtClean="0"/>
              <a:t>‹#›</a:t>
            </a:fld>
            <a:endParaRPr lang="en-US"/>
          </a:p>
        </p:txBody>
      </p:sp>
    </p:spTree>
    <p:extLst>
      <p:ext uri="{BB962C8B-B14F-4D97-AF65-F5344CB8AC3E}">
        <p14:creationId xmlns:p14="http://schemas.microsoft.com/office/powerpoint/2010/main" val="28074360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830" tIns="46415" rIns="92830" bIns="46415" rtlCol="0"/>
          <a:lstStyle>
            <a:lvl1pPr algn="r">
              <a:defRPr sz="1200"/>
            </a:lvl1pPr>
          </a:lstStyle>
          <a:p>
            <a:fld id="{BD042D39-4908-449E-B59A-43A596A61A3D}" type="datetimeFigureOut">
              <a:rPr lang="en-US" smtClean="0"/>
              <a:t>4/1/2019</a:t>
            </a:fld>
            <a:endParaRPr lang="en-US"/>
          </a:p>
        </p:txBody>
      </p:sp>
      <p:sp>
        <p:nvSpPr>
          <p:cNvPr id="4" name="Slide Image Placeholder 3"/>
          <p:cNvSpPr>
            <a:spLocks noGrp="1" noRot="1" noChangeAspect="1"/>
          </p:cNvSpPr>
          <p:nvPr>
            <p:ph type="sldImg" idx="2"/>
          </p:nvPr>
        </p:nvSpPr>
        <p:spPr>
          <a:xfrm>
            <a:off x="1117600" y="696913"/>
            <a:ext cx="4646613" cy="3486150"/>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688182" y="4415791"/>
            <a:ext cx="5505450" cy="4183380"/>
          </a:xfrm>
          <a:prstGeom prst="rect">
            <a:avLst/>
          </a:prstGeom>
        </p:spPr>
        <p:txBody>
          <a:bodyPr vert="horz" lIns="92830" tIns="46415" rIns="92830" bIns="464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830" tIns="46415" rIns="92830" bIns="46415" rtlCol="0" anchor="b"/>
          <a:lstStyle>
            <a:lvl1pPr algn="r">
              <a:defRPr sz="1200"/>
            </a:lvl1pPr>
          </a:lstStyle>
          <a:p>
            <a:fld id="{D843F674-DBEF-4CDB-AC65-FEB32038D5BD}" type="slidenum">
              <a:rPr lang="en-US" smtClean="0"/>
              <a:t>‹#›</a:t>
            </a:fld>
            <a:endParaRPr lang="en-US"/>
          </a:p>
        </p:txBody>
      </p:sp>
    </p:spTree>
    <p:extLst>
      <p:ext uri="{BB962C8B-B14F-4D97-AF65-F5344CB8AC3E}">
        <p14:creationId xmlns:p14="http://schemas.microsoft.com/office/powerpoint/2010/main" val="1049682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defTabSz="912215" eaLnBrk="0" hangingPunct="0">
              <a:defRPr>
                <a:solidFill>
                  <a:schemeClr val="tx1"/>
                </a:solidFill>
                <a:latin typeface="Arial" charset="0"/>
              </a:defRPr>
            </a:lvl1pPr>
            <a:lvl2pPr marL="586424" indent="-225548" defTabSz="912215" eaLnBrk="0" hangingPunct="0">
              <a:defRPr>
                <a:solidFill>
                  <a:schemeClr val="tx1"/>
                </a:solidFill>
                <a:latin typeface="Arial" charset="0"/>
              </a:defRPr>
            </a:lvl2pPr>
            <a:lvl3pPr marL="902191" indent="-180439" defTabSz="912215" eaLnBrk="0" hangingPunct="0">
              <a:defRPr>
                <a:solidFill>
                  <a:schemeClr val="tx1"/>
                </a:solidFill>
                <a:latin typeface="Arial" charset="0"/>
              </a:defRPr>
            </a:lvl3pPr>
            <a:lvl4pPr marL="1263067" indent="-180439" defTabSz="912215" eaLnBrk="0" hangingPunct="0">
              <a:defRPr>
                <a:solidFill>
                  <a:schemeClr val="tx1"/>
                </a:solidFill>
                <a:latin typeface="Arial" charset="0"/>
              </a:defRPr>
            </a:lvl4pPr>
            <a:lvl5pPr marL="1623943" indent="-180439" defTabSz="912215" eaLnBrk="0" hangingPunct="0">
              <a:defRPr>
                <a:solidFill>
                  <a:schemeClr val="tx1"/>
                </a:solidFill>
                <a:latin typeface="Arial" charset="0"/>
              </a:defRPr>
            </a:lvl5pPr>
            <a:lvl6pPr marL="1984820" indent="-180439" defTabSz="912215" eaLnBrk="0" fontAlgn="base" hangingPunct="0">
              <a:spcBef>
                <a:spcPct val="0"/>
              </a:spcBef>
              <a:spcAft>
                <a:spcPct val="0"/>
              </a:spcAft>
              <a:defRPr>
                <a:solidFill>
                  <a:schemeClr val="tx1"/>
                </a:solidFill>
                <a:latin typeface="Arial" charset="0"/>
              </a:defRPr>
            </a:lvl6pPr>
            <a:lvl7pPr marL="2345696" indent="-180439" defTabSz="912215" eaLnBrk="0" fontAlgn="base" hangingPunct="0">
              <a:spcBef>
                <a:spcPct val="0"/>
              </a:spcBef>
              <a:spcAft>
                <a:spcPct val="0"/>
              </a:spcAft>
              <a:defRPr>
                <a:solidFill>
                  <a:schemeClr val="tx1"/>
                </a:solidFill>
                <a:latin typeface="Arial" charset="0"/>
              </a:defRPr>
            </a:lvl7pPr>
            <a:lvl8pPr marL="2706572" indent="-180439" defTabSz="912215" eaLnBrk="0" fontAlgn="base" hangingPunct="0">
              <a:spcBef>
                <a:spcPct val="0"/>
              </a:spcBef>
              <a:spcAft>
                <a:spcPct val="0"/>
              </a:spcAft>
              <a:defRPr>
                <a:solidFill>
                  <a:schemeClr val="tx1"/>
                </a:solidFill>
                <a:latin typeface="Arial" charset="0"/>
              </a:defRPr>
            </a:lvl8pPr>
            <a:lvl9pPr marL="3067448" indent="-180439" defTabSz="912215" eaLnBrk="0" fontAlgn="base" hangingPunct="0">
              <a:spcBef>
                <a:spcPct val="0"/>
              </a:spcBef>
              <a:spcAft>
                <a:spcPct val="0"/>
              </a:spcAft>
              <a:defRPr>
                <a:solidFill>
                  <a:schemeClr val="tx1"/>
                </a:solidFill>
                <a:latin typeface="Arial" charset="0"/>
              </a:defRPr>
            </a:lvl9pPr>
          </a:lstStyle>
          <a:p>
            <a:pPr eaLnBrk="1" hangingPunct="1"/>
            <a:fld id="{77DEFC7F-A7CF-43B4-ACCE-70D4D691FF30}" type="slidenum">
              <a:rPr lang="en-US"/>
              <a:pPr eaLnBrk="1" hangingPunct="1"/>
              <a:t>8</a:t>
            </a:fld>
            <a:endParaRPr lang="en-US"/>
          </a:p>
        </p:txBody>
      </p:sp>
      <p:sp>
        <p:nvSpPr>
          <p:cNvPr id="41987" name="Rectangle 2"/>
          <p:cNvSpPr>
            <a:spLocks noGrp="1" noRot="1" noChangeAspect="1" noChangeArrowheads="1" noTextEdit="1"/>
          </p:cNvSpPr>
          <p:nvPr>
            <p:ph type="sldImg"/>
          </p:nvPr>
        </p:nvSpPr>
        <p:spPr>
          <a:xfrm>
            <a:off x="1117600" y="696913"/>
            <a:ext cx="4646613" cy="3486150"/>
          </a:xfrm>
          <a:ln/>
        </p:spPr>
      </p:sp>
      <p:sp>
        <p:nvSpPr>
          <p:cNvPr id="41988"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325990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F302EF-1648-45B3-980C-A0B3295D6EAD}" type="datetimeFigureOut">
              <a:rPr lang="en-US" smtClean="0"/>
              <a:t>4/1/2019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258218-608E-4B93-85E2-BA7EE945C9A0}" type="slidenum">
              <a:rPr lang="en-US" smtClean="0"/>
              <a:t>‹#›</a:t>
            </a:fld>
            <a:endParaRPr lang="en-US"/>
          </a:p>
        </p:txBody>
      </p:sp>
    </p:spTree>
    <p:extLst>
      <p:ext uri="{BB962C8B-B14F-4D97-AF65-F5344CB8AC3E}">
        <p14:creationId xmlns:p14="http://schemas.microsoft.com/office/powerpoint/2010/main" val="3561932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F302EF-1648-45B3-980C-A0B3295D6EAD}" type="datetimeFigureOut">
              <a:rPr lang="en-US" smtClean="0"/>
              <a:t>4/1/2019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258218-608E-4B93-85E2-BA7EE945C9A0}" type="slidenum">
              <a:rPr lang="en-US" smtClean="0"/>
              <a:t>‹#›</a:t>
            </a:fld>
            <a:endParaRPr lang="en-US"/>
          </a:p>
        </p:txBody>
      </p:sp>
    </p:spTree>
    <p:extLst>
      <p:ext uri="{BB962C8B-B14F-4D97-AF65-F5344CB8AC3E}">
        <p14:creationId xmlns:p14="http://schemas.microsoft.com/office/powerpoint/2010/main" val="3711935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F302EF-1648-45B3-980C-A0B3295D6EAD}" type="datetimeFigureOut">
              <a:rPr lang="en-US" smtClean="0"/>
              <a:t>4/1/2019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258218-608E-4B93-85E2-BA7EE945C9A0}" type="slidenum">
              <a:rPr lang="en-US" smtClean="0"/>
              <a:t>‹#›</a:t>
            </a:fld>
            <a:endParaRPr lang="en-US"/>
          </a:p>
        </p:txBody>
      </p:sp>
    </p:spTree>
    <p:extLst>
      <p:ext uri="{BB962C8B-B14F-4D97-AF65-F5344CB8AC3E}">
        <p14:creationId xmlns:p14="http://schemas.microsoft.com/office/powerpoint/2010/main" val="994804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318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7403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F302EF-1648-45B3-980C-A0B3295D6EAD}" type="datetimeFigureOut">
              <a:rPr lang="en-US" smtClean="0">
                <a:solidFill>
                  <a:prstClr val="black">
                    <a:tint val="75000"/>
                  </a:prstClr>
                </a:solidFill>
              </a:rPr>
              <a:pPr/>
              <a:t>4/1/2019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258218-608E-4B93-85E2-BA7EE945C9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0032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F302EF-1648-45B3-980C-A0B3295D6EAD}" type="datetimeFigureOut">
              <a:rPr lang="en-US" smtClean="0">
                <a:solidFill>
                  <a:prstClr val="black">
                    <a:tint val="75000"/>
                  </a:prstClr>
                </a:solidFill>
              </a:rPr>
              <a:pPr/>
              <a:t>4/1/2019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258218-608E-4B93-85E2-BA7EE945C9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398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F302EF-1648-45B3-980C-A0B3295D6EAD}" type="datetimeFigureOut">
              <a:rPr lang="en-US" smtClean="0">
                <a:solidFill>
                  <a:prstClr val="black">
                    <a:tint val="75000"/>
                  </a:prstClr>
                </a:solidFill>
              </a:rPr>
              <a:pPr/>
              <a:t>4/1/2019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258218-608E-4B93-85E2-BA7EE945C9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6860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F302EF-1648-45B3-980C-A0B3295D6EAD}" type="datetimeFigureOut">
              <a:rPr lang="en-US" smtClean="0">
                <a:solidFill>
                  <a:prstClr val="black">
                    <a:tint val="75000"/>
                  </a:prstClr>
                </a:solidFill>
              </a:rPr>
              <a:pPr/>
              <a:t>4/1/2019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258218-608E-4B93-85E2-BA7EE945C9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7418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F302EF-1648-45B3-980C-A0B3295D6EAD}" type="datetimeFigureOut">
              <a:rPr lang="en-US" smtClean="0">
                <a:solidFill>
                  <a:prstClr val="black">
                    <a:tint val="75000"/>
                  </a:prstClr>
                </a:solidFill>
              </a:rPr>
              <a:pPr/>
              <a:t>4/1/2019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B258218-608E-4B93-85E2-BA7EE945C9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7596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F302EF-1648-45B3-980C-A0B3295D6EAD}" type="datetimeFigureOut">
              <a:rPr lang="en-US" smtClean="0">
                <a:solidFill>
                  <a:prstClr val="black">
                    <a:tint val="75000"/>
                  </a:prstClr>
                </a:solidFill>
              </a:rPr>
              <a:pPr/>
              <a:t>4/1/2019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B258218-608E-4B93-85E2-BA7EE945C9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6590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F302EF-1648-45B3-980C-A0B3295D6EAD}" type="datetimeFigureOut">
              <a:rPr lang="en-US" smtClean="0">
                <a:solidFill>
                  <a:prstClr val="black">
                    <a:tint val="75000"/>
                  </a:prstClr>
                </a:solidFill>
              </a:rPr>
              <a:pPr/>
              <a:t>4/1/2019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B258218-608E-4B93-85E2-BA7EE945C9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307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F302EF-1648-45B3-980C-A0B3295D6EAD}" type="datetimeFigureOut">
              <a:rPr lang="en-US" smtClean="0"/>
              <a:t>4/1/2019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258218-608E-4B93-85E2-BA7EE945C9A0}" type="slidenum">
              <a:rPr lang="en-US" smtClean="0"/>
              <a:t>‹#›</a:t>
            </a:fld>
            <a:endParaRPr lang="en-US"/>
          </a:p>
        </p:txBody>
      </p:sp>
    </p:spTree>
    <p:extLst>
      <p:ext uri="{BB962C8B-B14F-4D97-AF65-F5344CB8AC3E}">
        <p14:creationId xmlns:p14="http://schemas.microsoft.com/office/powerpoint/2010/main" val="25147999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F302EF-1648-45B3-980C-A0B3295D6EAD}" type="datetimeFigureOut">
              <a:rPr lang="en-US" smtClean="0">
                <a:solidFill>
                  <a:prstClr val="black">
                    <a:tint val="75000"/>
                  </a:prstClr>
                </a:solidFill>
              </a:rPr>
              <a:pPr/>
              <a:t>4/1/2019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258218-608E-4B93-85E2-BA7EE945C9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8296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F302EF-1648-45B3-980C-A0B3295D6EAD}" type="datetimeFigureOut">
              <a:rPr lang="en-US" smtClean="0">
                <a:solidFill>
                  <a:prstClr val="black">
                    <a:tint val="75000"/>
                  </a:prstClr>
                </a:solidFill>
              </a:rPr>
              <a:pPr/>
              <a:t>4/1/2019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258218-608E-4B93-85E2-BA7EE945C9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40281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F302EF-1648-45B3-980C-A0B3295D6EAD}" type="datetimeFigureOut">
              <a:rPr lang="en-US" smtClean="0">
                <a:solidFill>
                  <a:prstClr val="black">
                    <a:tint val="75000"/>
                  </a:prstClr>
                </a:solidFill>
              </a:rPr>
              <a:pPr/>
              <a:t>4/1/2019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258218-608E-4B93-85E2-BA7EE945C9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67825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F302EF-1648-45B3-980C-A0B3295D6EAD}" type="datetimeFigureOut">
              <a:rPr lang="en-US" smtClean="0">
                <a:solidFill>
                  <a:prstClr val="black">
                    <a:tint val="75000"/>
                  </a:prstClr>
                </a:solidFill>
              </a:rPr>
              <a:pPr/>
              <a:t>4/1/2019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258218-608E-4B93-85E2-BA7EE945C9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7988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318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840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F302EF-1648-45B3-980C-A0B3295D6EAD}" type="datetimeFigureOut">
              <a:rPr lang="en-US" smtClean="0"/>
              <a:t>4/1/2019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258218-608E-4B93-85E2-BA7EE945C9A0}" type="slidenum">
              <a:rPr lang="en-US" smtClean="0"/>
              <a:t>‹#›</a:t>
            </a:fld>
            <a:endParaRPr lang="en-US"/>
          </a:p>
        </p:txBody>
      </p:sp>
    </p:spTree>
    <p:extLst>
      <p:ext uri="{BB962C8B-B14F-4D97-AF65-F5344CB8AC3E}">
        <p14:creationId xmlns:p14="http://schemas.microsoft.com/office/powerpoint/2010/main" val="2843408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F302EF-1648-45B3-980C-A0B3295D6EAD}" type="datetimeFigureOut">
              <a:rPr lang="en-US" smtClean="0"/>
              <a:t>4/1/2019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258218-608E-4B93-85E2-BA7EE945C9A0}" type="slidenum">
              <a:rPr lang="en-US" smtClean="0"/>
              <a:t>‹#›</a:t>
            </a:fld>
            <a:endParaRPr lang="en-US"/>
          </a:p>
        </p:txBody>
      </p:sp>
    </p:spTree>
    <p:extLst>
      <p:ext uri="{BB962C8B-B14F-4D97-AF65-F5344CB8AC3E}">
        <p14:creationId xmlns:p14="http://schemas.microsoft.com/office/powerpoint/2010/main" val="4248668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F302EF-1648-45B3-980C-A0B3295D6EAD}" type="datetimeFigureOut">
              <a:rPr lang="en-US" smtClean="0"/>
              <a:t>4/1/2019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258218-608E-4B93-85E2-BA7EE945C9A0}" type="slidenum">
              <a:rPr lang="en-US" smtClean="0"/>
              <a:t>‹#›</a:t>
            </a:fld>
            <a:endParaRPr lang="en-US"/>
          </a:p>
        </p:txBody>
      </p:sp>
    </p:spTree>
    <p:extLst>
      <p:ext uri="{BB962C8B-B14F-4D97-AF65-F5344CB8AC3E}">
        <p14:creationId xmlns:p14="http://schemas.microsoft.com/office/powerpoint/2010/main" val="2175994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F302EF-1648-45B3-980C-A0B3295D6EAD}" type="datetimeFigureOut">
              <a:rPr lang="en-US" smtClean="0"/>
              <a:t>4/1/2019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258218-608E-4B93-85E2-BA7EE945C9A0}" type="slidenum">
              <a:rPr lang="en-US" smtClean="0"/>
              <a:t>‹#›</a:t>
            </a:fld>
            <a:endParaRPr lang="en-US"/>
          </a:p>
        </p:txBody>
      </p:sp>
    </p:spTree>
    <p:extLst>
      <p:ext uri="{BB962C8B-B14F-4D97-AF65-F5344CB8AC3E}">
        <p14:creationId xmlns:p14="http://schemas.microsoft.com/office/powerpoint/2010/main" val="1622185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F302EF-1648-45B3-980C-A0B3295D6EAD}" type="datetimeFigureOut">
              <a:rPr lang="en-US" smtClean="0"/>
              <a:t>4/1/2019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258218-608E-4B93-85E2-BA7EE945C9A0}" type="slidenum">
              <a:rPr lang="en-US" smtClean="0"/>
              <a:t>‹#›</a:t>
            </a:fld>
            <a:endParaRPr lang="en-US"/>
          </a:p>
        </p:txBody>
      </p:sp>
    </p:spTree>
    <p:extLst>
      <p:ext uri="{BB962C8B-B14F-4D97-AF65-F5344CB8AC3E}">
        <p14:creationId xmlns:p14="http://schemas.microsoft.com/office/powerpoint/2010/main" val="1036668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F302EF-1648-45B3-980C-A0B3295D6EAD}" type="datetimeFigureOut">
              <a:rPr lang="en-US" smtClean="0"/>
              <a:t>4/1/2019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258218-608E-4B93-85E2-BA7EE945C9A0}" type="slidenum">
              <a:rPr lang="en-US" smtClean="0"/>
              <a:t>‹#›</a:t>
            </a:fld>
            <a:endParaRPr lang="en-US"/>
          </a:p>
        </p:txBody>
      </p:sp>
    </p:spTree>
    <p:extLst>
      <p:ext uri="{BB962C8B-B14F-4D97-AF65-F5344CB8AC3E}">
        <p14:creationId xmlns:p14="http://schemas.microsoft.com/office/powerpoint/2010/main" val="1201443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F302EF-1648-45B3-980C-A0B3295D6EAD}" type="datetimeFigureOut">
              <a:rPr lang="en-US" smtClean="0"/>
              <a:t>4/1/2019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258218-608E-4B93-85E2-BA7EE945C9A0}" type="slidenum">
              <a:rPr lang="en-US" smtClean="0"/>
              <a:t>‹#›</a:t>
            </a:fld>
            <a:endParaRPr lang="en-US"/>
          </a:p>
        </p:txBody>
      </p:sp>
    </p:spTree>
    <p:extLst>
      <p:ext uri="{BB962C8B-B14F-4D97-AF65-F5344CB8AC3E}">
        <p14:creationId xmlns:p14="http://schemas.microsoft.com/office/powerpoint/2010/main" val="459151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F302EF-1648-45B3-980C-A0B3295D6EAD}" type="datetimeFigureOut">
              <a:rPr lang="en-US" smtClean="0"/>
              <a:t>4/1/2019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258218-608E-4B93-85E2-BA7EE945C9A0}" type="slidenum">
              <a:rPr lang="en-US" smtClean="0"/>
              <a:t>‹#›</a:t>
            </a:fld>
            <a:endParaRPr lang="en-US"/>
          </a:p>
        </p:txBody>
      </p:sp>
    </p:spTree>
    <p:extLst>
      <p:ext uri="{BB962C8B-B14F-4D97-AF65-F5344CB8AC3E}">
        <p14:creationId xmlns:p14="http://schemas.microsoft.com/office/powerpoint/2010/main" val="365381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F302EF-1648-45B3-980C-A0B3295D6EAD}" type="datetimeFigureOut">
              <a:rPr lang="en-US" smtClean="0">
                <a:solidFill>
                  <a:prstClr val="black">
                    <a:tint val="75000"/>
                  </a:prstClr>
                </a:solidFill>
              </a:rPr>
              <a:pPr/>
              <a:t>4/1/2019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258218-608E-4B93-85E2-BA7EE945C9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093971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http://z.about.com/d/crossstitch/1/0/o/E/-/-/blank.jpg" TargetMode="External"/><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http://www.biologycorner.com/resources/population_pyramid_stable.jpg" TargetMode="External"/><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http://images.sciencedaily.com/2009/03/090309162125-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6367" y="66965"/>
            <a:ext cx="5715000" cy="3800476"/>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cmsimg.greatfallstribune.com/apps/pbcsi.dll/bilde?Site=G1&amp;Date=20120327&amp;Category=NEWS01&amp;ArtNo=120327006&amp;Ref=AR&amp;MaxW=640&amp;Border=0&amp;Major-Yellowstone-elk-herd-keeps-decli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688359"/>
            <a:ext cx="6096000" cy="408622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k12opened.com/ebooks/ss/ebook-africaphysicalgeography/img/savanna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8160" y="3048000"/>
            <a:ext cx="4476750" cy="3724276"/>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http://static.panoramio.com/photos/original/3450455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66965"/>
            <a:ext cx="5181600" cy="3886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629784" y="2438400"/>
            <a:ext cx="3886200" cy="740641"/>
          </a:xfrm>
          <a:solidFill>
            <a:schemeClr val="bg2">
              <a:alpha val="53000"/>
            </a:schemeClr>
          </a:solidFill>
        </p:spPr>
        <p:txBody>
          <a:bodyPr>
            <a:normAutofit fontScale="90000"/>
          </a:bodyPr>
          <a:lstStyle/>
          <a:p>
            <a:r>
              <a:rPr lang="en-US" b="1" dirty="0" smtClean="0">
                <a:solidFill>
                  <a:schemeClr val="accent4">
                    <a:lumMod val="50000"/>
                  </a:schemeClr>
                </a:solidFill>
              </a:rPr>
              <a:t>Part 2</a:t>
            </a:r>
            <a:endParaRPr lang="en-US" b="1" dirty="0">
              <a:solidFill>
                <a:schemeClr val="accent4">
                  <a:lumMod val="50000"/>
                </a:schemeClr>
              </a:solidFill>
            </a:endParaRPr>
          </a:p>
        </p:txBody>
      </p:sp>
      <p:pic>
        <p:nvPicPr>
          <p:cNvPr id="10" name="Picture 11" descr="p10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743" y="66965"/>
            <a:ext cx="3186858" cy="222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1" descr="harris-hawk"/>
          <p:cNvPicPr>
            <a:picLocks noChangeAspect="1" noChangeArrowheads="1"/>
          </p:cNvPicPr>
          <p:nvPr/>
        </p:nvPicPr>
        <p:blipFill>
          <a:blip r:embed="rId7">
            <a:extLst>
              <a:ext uri="{28A0092B-C50C-407E-A947-70E740481C1C}">
                <a14:useLocalDpi xmlns:a14="http://schemas.microsoft.com/office/drawing/2010/main" val="0"/>
              </a:ext>
            </a:extLst>
          </a:blip>
          <a:srcRect l="15091" r="25273"/>
          <a:stretch>
            <a:fillRect/>
          </a:stretch>
        </p:blipFill>
        <p:spPr bwMode="auto">
          <a:xfrm>
            <a:off x="7517500" y="2010065"/>
            <a:ext cx="154741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5247" y="4650510"/>
            <a:ext cx="1785825"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ubtitle 2"/>
          <p:cNvSpPr>
            <a:spLocks noGrp="1"/>
          </p:cNvSpPr>
          <p:nvPr>
            <p:ph type="subTitle" idx="1"/>
          </p:nvPr>
        </p:nvSpPr>
        <p:spPr>
          <a:xfrm>
            <a:off x="2073560" y="3505200"/>
            <a:ext cx="5029200" cy="697345"/>
          </a:xfrm>
          <a:solidFill>
            <a:schemeClr val="bg2">
              <a:alpha val="41000"/>
            </a:schemeClr>
          </a:solidFill>
        </p:spPr>
        <p:txBody>
          <a:bodyPr/>
          <a:lstStyle/>
          <a:p>
            <a:r>
              <a:rPr lang="en-US" b="1" dirty="0" smtClean="0">
                <a:solidFill>
                  <a:schemeClr val="accent6">
                    <a:lumMod val="75000"/>
                  </a:schemeClr>
                </a:solidFill>
              </a:rPr>
              <a:t>Populations &amp; Communities</a:t>
            </a:r>
            <a:endParaRPr lang="en-US" b="1" dirty="0">
              <a:solidFill>
                <a:schemeClr val="accent6">
                  <a:lumMod val="75000"/>
                </a:schemeClr>
              </a:solidFill>
            </a:endParaRPr>
          </a:p>
        </p:txBody>
      </p:sp>
    </p:spTree>
    <p:extLst>
      <p:ext uri="{BB962C8B-B14F-4D97-AF65-F5344CB8AC3E}">
        <p14:creationId xmlns:p14="http://schemas.microsoft.com/office/powerpoint/2010/main" val="20476490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title"/>
          </p:nvPr>
        </p:nvSpPr>
        <p:spPr>
          <a:xfrm>
            <a:off x="457200" y="0"/>
            <a:ext cx="8229600" cy="731838"/>
          </a:xfrm>
          <a:noFill/>
        </p:spPr>
        <p:txBody>
          <a:bodyPr>
            <a:normAutofit fontScale="90000"/>
          </a:bodyPr>
          <a:lstStyle/>
          <a:p>
            <a:pPr eaLnBrk="1" hangingPunct="1"/>
            <a:r>
              <a:rPr lang="en-US" dirty="0" smtClean="0"/>
              <a:t>Two Population Growth Models</a:t>
            </a:r>
          </a:p>
        </p:txBody>
      </p:sp>
      <p:pic>
        <p:nvPicPr>
          <p:cNvPr id="15363" name="Picture 10" descr="E18_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873" y="2563091"/>
            <a:ext cx="3740727" cy="4294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11" descr="E18_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563091"/>
            <a:ext cx="4572000" cy="4294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12"/>
          <p:cNvSpPr txBox="1">
            <a:spLocks noChangeArrowheads="1"/>
          </p:cNvSpPr>
          <p:nvPr/>
        </p:nvSpPr>
        <p:spPr bwMode="auto">
          <a:xfrm>
            <a:off x="1279524" y="4939145"/>
            <a:ext cx="1439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a:solidFill>
                  <a:srgbClr val="000000"/>
                </a:solidFill>
              </a:rPr>
              <a:t>J-shaped</a:t>
            </a:r>
          </a:p>
        </p:txBody>
      </p:sp>
      <p:sp>
        <p:nvSpPr>
          <p:cNvPr id="15366" name="Text Box 13"/>
          <p:cNvSpPr txBox="1">
            <a:spLocks noChangeArrowheads="1"/>
          </p:cNvSpPr>
          <p:nvPr/>
        </p:nvSpPr>
        <p:spPr bwMode="auto">
          <a:xfrm>
            <a:off x="6379697" y="4939145"/>
            <a:ext cx="1490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a:solidFill>
                  <a:srgbClr val="000000"/>
                </a:solidFill>
              </a:rPr>
              <a:t>S-shaped</a:t>
            </a:r>
          </a:p>
        </p:txBody>
      </p:sp>
      <p:sp>
        <p:nvSpPr>
          <p:cNvPr id="7" name="Rectangle 3"/>
          <p:cNvSpPr txBox="1">
            <a:spLocks noChangeArrowheads="1"/>
          </p:cNvSpPr>
          <p:nvPr/>
        </p:nvSpPr>
        <p:spPr>
          <a:xfrm>
            <a:off x="457200" y="838200"/>
            <a:ext cx="8229600" cy="172489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Bef>
                <a:spcPct val="0"/>
              </a:spcBef>
            </a:pPr>
            <a:r>
              <a:rPr lang="en-US" sz="2400" dirty="0" smtClean="0">
                <a:solidFill>
                  <a:schemeClr val="accent4">
                    <a:lumMod val="50000"/>
                  </a:schemeClr>
                </a:solidFill>
              </a:rPr>
              <a:t>To study populations completely you need to understand the population models and be able to interpret them.</a:t>
            </a:r>
          </a:p>
          <a:p>
            <a:pPr>
              <a:lnSpc>
                <a:spcPct val="80000"/>
              </a:lnSpc>
              <a:spcBef>
                <a:spcPct val="0"/>
              </a:spcBef>
            </a:pPr>
            <a:r>
              <a:rPr lang="en-US" sz="2400" dirty="0" smtClean="0">
                <a:solidFill>
                  <a:schemeClr val="accent4">
                    <a:lumMod val="50000"/>
                  </a:schemeClr>
                </a:solidFill>
              </a:rPr>
              <a:t>A simple population model describes the rate of population growth as the difference between birthrate, death rate, immigration, and emigration as a function of time. </a:t>
            </a:r>
          </a:p>
          <a:p>
            <a:pPr>
              <a:lnSpc>
                <a:spcPct val="80000"/>
              </a:lnSpc>
              <a:spcBef>
                <a:spcPct val="0"/>
              </a:spcBef>
            </a:pPr>
            <a:endParaRPr lang="en-US" sz="2400" dirty="0" smtClean="0">
              <a:solidFill>
                <a:schemeClr val="accent4">
                  <a:lumMod val="50000"/>
                </a:schemeClr>
              </a:solidFill>
            </a:endParaRPr>
          </a:p>
          <a:p>
            <a:pPr>
              <a:lnSpc>
                <a:spcPct val="80000"/>
              </a:lnSpc>
              <a:spcBef>
                <a:spcPct val="0"/>
              </a:spcBef>
            </a:pPr>
            <a:endParaRPr lang="en-US" sz="2400" dirty="0" smtClean="0">
              <a:solidFill>
                <a:schemeClr val="accent4">
                  <a:lumMod val="50000"/>
                </a:schemeClr>
              </a:solidFill>
            </a:endParaRPr>
          </a:p>
        </p:txBody>
      </p:sp>
    </p:spTree>
    <p:extLst>
      <p:ext uri="{BB962C8B-B14F-4D97-AF65-F5344CB8AC3E}">
        <p14:creationId xmlns:p14="http://schemas.microsoft.com/office/powerpoint/2010/main" val="2014358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smtClean="0"/>
              <a:t>Population Growth, </a:t>
            </a:r>
            <a:r>
              <a:rPr lang="en-US" b="0" i="1" smtClean="0"/>
              <a:t>continued</a:t>
            </a:r>
          </a:p>
        </p:txBody>
      </p:sp>
      <p:sp>
        <p:nvSpPr>
          <p:cNvPr id="81923" name="Rectangle 3"/>
          <p:cNvSpPr>
            <a:spLocks noGrp="1" noChangeArrowheads="1"/>
          </p:cNvSpPr>
          <p:nvPr>
            <p:ph type="body" idx="1"/>
          </p:nvPr>
        </p:nvSpPr>
        <p:spPr>
          <a:xfrm>
            <a:off x="304800" y="1600200"/>
            <a:ext cx="5105400" cy="4114800"/>
          </a:xfrm>
        </p:spPr>
        <p:txBody>
          <a:bodyPr/>
          <a:lstStyle/>
          <a:p>
            <a:pPr marL="231775" indent="-231775" eaLnBrk="1" hangingPunct="1">
              <a:lnSpc>
                <a:spcPct val="90000"/>
              </a:lnSpc>
              <a:spcBef>
                <a:spcPct val="0"/>
              </a:spcBef>
            </a:pPr>
            <a:r>
              <a:rPr lang="en-US" sz="2400" b="1" i="1" u="sng" dirty="0" smtClean="0">
                <a:solidFill>
                  <a:schemeClr val="accent6">
                    <a:lumMod val="75000"/>
                  </a:schemeClr>
                </a:solidFill>
              </a:rPr>
              <a:t>Exponential growth </a:t>
            </a:r>
            <a:r>
              <a:rPr lang="en-US" sz="2400" u="sng" dirty="0" smtClean="0">
                <a:solidFill>
                  <a:schemeClr val="accent4">
                    <a:lumMod val="50000"/>
                  </a:schemeClr>
                </a:solidFill>
              </a:rPr>
              <a:t>occurs when numbers increase by a certain factor in each successive time period.</a:t>
            </a:r>
            <a:r>
              <a:rPr lang="en-US" sz="2400" dirty="0" smtClean="0">
                <a:solidFill>
                  <a:schemeClr val="accent4">
                    <a:lumMod val="50000"/>
                  </a:schemeClr>
                </a:solidFill>
              </a:rPr>
              <a:t> </a:t>
            </a:r>
          </a:p>
          <a:p>
            <a:pPr marL="231775" indent="-231775" eaLnBrk="1" hangingPunct="1">
              <a:lnSpc>
                <a:spcPct val="90000"/>
              </a:lnSpc>
              <a:spcBef>
                <a:spcPct val="0"/>
              </a:spcBef>
            </a:pPr>
            <a:r>
              <a:rPr lang="en-US" sz="2400" dirty="0" smtClean="0">
                <a:solidFill>
                  <a:schemeClr val="accent4">
                    <a:lumMod val="50000"/>
                  </a:schemeClr>
                </a:solidFill>
              </a:rPr>
              <a:t>For example:</a:t>
            </a:r>
          </a:p>
          <a:p>
            <a:pPr lvl="1" eaLnBrk="1" hangingPunct="1">
              <a:lnSpc>
                <a:spcPct val="90000"/>
              </a:lnSpc>
              <a:spcBef>
                <a:spcPct val="0"/>
              </a:spcBef>
            </a:pPr>
            <a:r>
              <a:rPr lang="en-US" sz="2000" dirty="0" smtClean="0">
                <a:solidFill>
                  <a:schemeClr val="accent4">
                    <a:lumMod val="50000"/>
                  </a:schemeClr>
                </a:solidFill>
              </a:rPr>
              <a:t> X</a:t>
            </a:r>
            <a:r>
              <a:rPr lang="en-US" sz="2000" baseline="30000" dirty="0" smtClean="0">
                <a:solidFill>
                  <a:schemeClr val="accent4">
                    <a:lumMod val="50000"/>
                  </a:schemeClr>
                </a:solidFill>
              </a:rPr>
              <a:t>2 </a:t>
            </a:r>
            <a:r>
              <a:rPr lang="en-US" sz="2000" dirty="0" smtClean="0">
                <a:solidFill>
                  <a:schemeClr val="accent4">
                    <a:lumMod val="50000"/>
                  </a:schemeClr>
                </a:solidFill>
              </a:rPr>
              <a:t>(time) = Y (# of individuals)</a:t>
            </a:r>
            <a:endParaRPr lang="en-US" sz="2000" baseline="30000" dirty="0" smtClean="0">
              <a:solidFill>
                <a:schemeClr val="accent4">
                  <a:lumMod val="50000"/>
                </a:schemeClr>
              </a:solidFill>
            </a:endParaRPr>
          </a:p>
          <a:p>
            <a:pPr marL="231775" indent="-231775" eaLnBrk="1" hangingPunct="1">
              <a:lnSpc>
                <a:spcPct val="90000"/>
              </a:lnSpc>
              <a:spcBef>
                <a:spcPct val="0"/>
              </a:spcBef>
            </a:pPr>
            <a:r>
              <a:rPr lang="en-US" sz="2400" dirty="0" smtClean="0">
                <a:solidFill>
                  <a:schemeClr val="accent4">
                    <a:lumMod val="50000"/>
                  </a:schemeClr>
                </a:solidFill>
              </a:rPr>
              <a:t>This type of increase gives the            </a:t>
            </a:r>
            <a:r>
              <a:rPr lang="en-US" sz="2400" u="sng" dirty="0" smtClean="0">
                <a:solidFill>
                  <a:schemeClr val="accent4">
                    <a:lumMod val="50000"/>
                  </a:schemeClr>
                </a:solidFill>
              </a:rPr>
              <a:t>J-shaped curve </a:t>
            </a:r>
            <a:r>
              <a:rPr lang="en-US" sz="2400" dirty="0" smtClean="0">
                <a:solidFill>
                  <a:schemeClr val="accent4">
                    <a:lumMod val="50000"/>
                  </a:schemeClr>
                </a:solidFill>
              </a:rPr>
              <a:t>of exponential growth.</a:t>
            </a:r>
          </a:p>
          <a:p>
            <a:pPr marL="231775" indent="-231775" eaLnBrk="1" hangingPunct="1">
              <a:lnSpc>
                <a:spcPct val="90000"/>
              </a:lnSpc>
              <a:spcBef>
                <a:spcPct val="0"/>
              </a:spcBef>
            </a:pPr>
            <a:r>
              <a:rPr lang="en-US" sz="2400" dirty="0" smtClean="0">
                <a:solidFill>
                  <a:schemeClr val="accent4">
                    <a:lumMod val="50000"/>
                  </a:schemeClr>
                </a:solidFill>
              </a:rPr>
              <a:t>In exponential growth, population size grows slowly when it is small. But as the population gets larger, growth speeds up dramatically.</a:t>
            </a:r>
          </a:p>
          <a:p>
            <a:pPr marL="231775" indent="-231775" eaLnBrk="1" hangingPunct="1">
              <a:lnSpc>
                <a:spcPct val="90000"/>
              </a:lnSpc>
              <a:spcBef>
                <a:spcPct val="0"/>
              </a:spcBef>
            </a:pPr>
            <a:endParaRPr lang="en-US" sz="2400" dirty="0" smtClean="0">
              <a:solidFill>
                <a:schemeClr val="accent4">
                  <a:lumMod val="50000"/>
                </a:schemeClr>
              </a:solidFill>
            </a:endParaRPr>
          </a:p>
        </p:txBody>
      </p:sp>
      <p:pic>
        <p:nvPicPr>
          <p:cNvPr id="16388" name="Picture 4" descr="E18_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9725" y="1524000"/>
            <a:ext cx="37242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575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2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192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192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9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z="2800" dirty="0" smtClean="0">
                <a:solidFill>
                  <a:schemeClr val="accent4">
                    <a:lumMod val="50000"/>
                  </a:schemeClr>
                </a:solidFill>
              </a:rPr>
              <a:t>Exponential Growth…Revisit the </a:t>
            </a:r>
            <a:r>
              <a:rPr lang="en-US" sz="2800" dirty="0" smtClean="0">
                <a:solidFill>
                  <a:schemeClr val="accent4">
                    <a:lumMod val="50000"/>
                  </a:schemeClr>
                </a:solidFill>
              </a:rPr>
              <a:t>first question</a:t>
            </a:r>
            <a:endParaRPr lang="en-US" sz="2800" dirty="0" smtClean="0">
              <a:solidFill>
                <a:schemeClr val="accent4">
                  <a:lumMod val="50000"/>
                </a:schemeClr>
              </a:solidFill>
            </a:endParaRPr>
          </a:p>
        </p:txBody>
      </p:sp>
      <p:sp>
        <p:nvSpPr>
          <p:cNvPr id="107523" name="Rectangle 3"/>
          <p:cNvSpPr>
            <a:spLocks noGrp="1" noChangeArrowheads="1"/>
          </p:cNvSpPr>
          <p:nvPr>
            <p:ph type="body" sz="half" idx="1"/>
          </p:nvPr>
        </p:nvSpPr>
        <p:spPr>
          <a:xfrm>
            <a:off x="457200" y="1600200"/>
            <a:ext cx="8153400" cy="4419600"/>
          </a:xfrm>
        </p:spPr>
        <p:txBody>
          <a:bodyPr/>
          <a:lstStyle/>
          <a:p>
            <a:pPr eaLnBrk="1" hangingPunct="1"/>
            <a:r>
              <a:rPr lang="en-US" sz="2000" dirty="0" smtClean="0">
                <a:solidFill>
                  <a:schemeClr val="accent4">
                    <a:lumMod val="50000"/>
                  </a:schemeClr>
                </a:solidFill>
              </a:rPr>
              <a:t>If you start with 1 penny and double it every day after that. </a:t>
            </a:r>
          </a:p>
          <a:p>
            <a:pPr eaLnBrk="1" hangingPunct="1"/>
            <a:r>
              <a:rPr lang="en-US" sz="2000" dirty="0" smtClean="0">
                <a:solidFill>
                  <a:schemeClr val="accent4">
                    <a:lumMod val="50000"/>
                  </a:schemeClr>
                </a:solidFill>
              </a:rPr>
              <a:t>How many pennies would you have after 5 days?</a:t>
            </a:r>
          </a:p>
          <a:p>
            <a:pPr eaLnBrk="1" hangingPunct="1"/>
            <a:r>
              <a:rPr lang="en-US" sz="2000" dirty="0" smtClean="0">
                <a:solidFill>
                  <a:schemeClr val="accent4">
                    <a:lumMod val="50000"/>
                  </a:schemeClr>
                </a:solidFill>
              </a:rPr>
              <a:t>How many after 10 days?</a:t>
            </a:r>
          </a:p>
          <a:p>
            <a:pPr eaLnBrk="1" hangingPunct="1"/>
            <a:r>
              <a:rPr lang="en-US" sz="2000" dirty="0" smtClean="0">
                <a:solidFill>
                  <a:schemeClr val="accent4">
                    <a:lumMod val="50000"/>
                  </a:schemeClr>
                </a:solidFill>
              </a:rPr>
              <a:t>How many after 15 days?</a:t>
            </a:r>
          </a:p>
          <a:p>
            <a:pPr eaLnBrk="1" hangingPunct="1"/>
            <a:r>
              <a:rPr lang="en-US" sz="2000" dirty="0" smtClean="0">
                <a:solidFill>
                  <a:schemeClr val="accent4">
                    <a:lumMod val="50000"/>
                  </a:schemeClr>
                </a:solidFill>
              </a:rPr>
              <a:t>How many after 20 days?/25?/30?</a:t>
            </a:r>
          </a:p>
          <a:p>
            <a:pPr eaLnBrk="1" hangingPunct="1"/>
            <a:endParaRPr lang="en-US" sz="2000" dirty="0" smtClean="0">
              <a:solidFill>
                <a:schemeClr val="accent4">
                  <a:lumMod val="50000"/>
                </a:schemeClr>
              </a:solidFill>
            </a:endParaRPr>
          </a:p>
          <a:p>
            <a:pPr eaLnBrk="1" hangingPunct="1"/>
            <a:endParaRPr lang="en-US" sz="2000" dirty="0" smtClean="0">
              <a:solidFill>
                <a:schemeClr val="accent4">
                  <a:lumMod val="50000"/>
                </a:schemeClr>
              </a:solidFill>
            </a:endParaRPr>
          </a:p>
          <a:p>
            <a:pPr eaLnBrk="1" hangingPunct="1"/>
            <a:endParaRPr lang="en-US" sz="2000" dirty="0" smtClean="0">
              <a:solidFill>
                <a:schemeClr val="accent4">
                  <a:lumMod val="50000"/>
                </a:schemeClr>
              </a:solidFill>
            </a:endParaRPr>
          </a:p>
          <a:p>
            <a:pPr eaLnBrk="1" hangingPunct="1"/>
            <a:endParaRPr lang="en-US" sz="2000" dirty="0" smtClean="0">
              <a:solidFill>
                <a:schemeClr val="accent4">
                  <a:lumMod val="50000"/>
                </a:schemeClr>
              </a:solidFill>
            </a:endParaRPr>
          </a:p>
          <a:p>
            <a:pPr eaLnBrk="1" hangingPunct="1"/>
            <a:endParaRPr lang="en-US" sz="2000" dirty="0" smtClean="0">
              <a:solidFill>
                <a:schemeClr val="accent4">
                  <a:lumMod val="50000"/>
                </a:schemeClr>
              </a:solidFill>
            </a:endParaRPr>
          </a:p>
          <a:p>
            <a:pPr eaLnBrk="1" hangingPunct="1"/>
            <a:endParaRPr lang="en-US" sz="2000" dirty="0" smtClean="0">
              <a:solidFill>
                <a:schemeClr val="accent4">
                  <a:lumMod val="50000"/>
                </a:schemeClr>
              </a:solidFill>
            </a:endParaRPr>
          </a:p>
          <a:p>
            <a:pPr eaLnBrk="1" hangingPunct="1"/>
            <a:r>
              <a:rPr lang="en-US" sz="2000" dirty="0" smtClean="0">
                <a:solidFill>
                  <a:schemeClr val="accent4">
                    <a:lumMod val="50000"/>
                  </a:schemeClr>
                </a:solidFill>
              </a:rPr>
              <a:t>What would graph of time versus pennies look like?</a:t>
            </a:r>
          </a:p>
        </p:txBody>
      </p:sp>
      <p:graphicFrame>
        <p:nvGraphicFramePr>
          <p:cNvPr id="107589" name="Group 69"/>
          <p:cNvGraphicFramePr>
            <a:graphicFrameLocks noGrp="1"/>
          </p:cNvGraphicFramePr>
          <p:nvPr>
            <p:ph sz="half" idx="2"/>
            <p:extLst>
              <p:ext uri="{D42A27DB-BD31-4B8C-83A1-F6EECF244321}">
                <p14:modId xmlns:p14="http://schemas.microsoft.com/office/powerpoint/2010/main" val="963789529"/>
              </p:ext>
            </p:extLst>
          </p:nvPr>
        </p:nvGraphicFramePr>
        <p:xfrm>
          <a:off x="533400" y="3657600"/>
          <a:ext cx="8001000" cy="1828800"/>
        </p:xfrm>
        <a:graphic>
          <a:graphicData uri="http://schemas.openxmlformats.org/drawingml/2006/table">
            <a:tbl>
              <a:tblPr/>
              <a:tblGrid>
                <a:gridCol w="1600200">
                  <a:extLst>
                    <a:ext uri="{9D8B030D-6E8A-4147-A177-3AD203B41FA5}">
                      <a16:colId xmlns:a16="http://schemas.microsoft.com/office/drawing/2014/main" val="20000"/>
                    </a:ext>
                  </a:extLst>
                </a:gridCol>
                <a:gridCol w="1601788">
                  <a:extLst>
                    <a:ext uri="{9D8B030D-6E8A-4147-A177-3AD203B41FA5}">
                      <a16:colId xmlns:a16="http://schemas.microsoft.com/office/drawing/2014/main" val="20001"/>
                    </a:ext>
                  </a:extLst>
                </a:gridCol>
                <a:gridCol w="1597025">
                  <a:extLst>
                    <a:ext uri="{9D8B030D-6E8A-4147-A177-3AD203B41FA5}">
                      <a16:colId xmlns:a16="http://schemas.microsoft.com/office/drawing/2014/main" val="20002"/>
                    </a:ext>
                  </a:extLst>
                </a:gridCol>
                <a:gridCol w="1601787">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tblGrid>
              <a:tr h="185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3300"/>
                          </a:solidFill>
                          <a:effectLst/>
                          <a:latin typeface="Arial"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FF3300"/>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FF3300"/>
                          </a:solidFill>
                          <a:effectLst/>
                          <a:latin typeface="Arial"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FF3300"/>
                          </a:solidFill>
                          <a:effectLst/>
                          <a:latin typeface="Arial"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FF3300"/>
                          </a:solidFill>
                          <a:effectLst/>
                          <a:latin typeface="Arial" charset="0"/>
                        </a:rPr>
                        <a:t>16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85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FF3300"/>
                          </a:solidFill>
                          <a:effectLst/>
                          <a:latin typeface="Arial" charset="0"/>
                        </a:rPr>
                        <a:t>32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FF3300"/>
                          </a:solidFill>
                          <a:effectLst/>
                          <a:latin typeface="Arial" charset="0"/>
                        </a:rPr>
                        <a:t>64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FF3300"/>
                          </a:solidFill>
                          <a:effectLst/>
                          <a:latin typeface="Arial" charset="0"/>
                        </a:rPr>
                        <a:t>128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FF3300"/>
                          </a:solidFill>
                          <a:effectLst/>
                          <a:latin typeface="Arial" charset="0"/>
                        </a:rPr>
                        <a:t>256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FF3300"/>
                          </a:solidFill>
                          <a:effectLst/>
                          <a:latin typeface="Arial" charset="0"/>
                        </a:rPr>
                        <a:t>512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85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FF3300"/>
                          </a:solidFill>
                          <a:effectLst/>
                          <a:latin typeface="Arial" charset="0"/>
                        </a:rPr>
                        <a:t>1024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FF3300"/>
                          </a:solidFill>
                          <a:effectLst/>
                          <a:latin typeface="Arial" charset="0"/>
                        </a:rPr>
                        <a:t>2048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FF3300"/>
                          </a:solidFill>
                          <a:effectLst/>
                          <a:latin typeface="Arial" charset="0"/>
                        </a:rPr>
                        <a:t>4096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FF3300"/>
                          </a:solidFill>
                          <a:effectLst/>
                          <a:latin typeface="Arial" charset="0"/>
                        </a:rPr>
                        <a:t>8192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FF3300"/>
                          </a:solidFill>
                          <a:effectLst/>
                          <a:latin typeface="Arial" charset="0"/>
                        </a:rPr>
                        <a:t>16384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317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FF3300"/>
                          </a:solidFill>
                          <a:effectLst/>
                          <a:latin typeface="Arial" charset="0"/>
                        </a:rPr>
                        <a:t>32768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FF3300"/>
                          </a:solidFill>
                          <a:effectLst/>
                          <a:latin typeface="Arial" charset="0"/>
                        </a:rPr>
                        <a:t>65536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FF3300"/>
                          </a:solidFill>
                          <a:effectLst/>
                          <a:latin typeface="Arial" charset="0"/>
                        </a:rPr>
                        <a:t>131072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FF3300"/>
                          </a:solidFill>
                          <a:effectLst/>
                          <a:latin typeface="Arial" charset="0"/>
                        </a:rPr>
                        <a:t>262144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FF3300"/>
                          </a:solidFill>
                          <a:effectLst/>
                          <a:latin typeface="Arial" charset="0"/>
                        </a:rPr>
                        <a:t>524288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01613">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cap="none" normalizeH="0" baseline="0" dirty="0" smtClean="0">
                          <a:ln>
                            <a:noFill/>
                          </a:ln>
                          <a:solidFill>
                            <a:srgbClr val="FF3300"/>
                          </a:solidFill>
                          <a:effectLst/>
                          <a:latin typeface="Arial" charset="0"/>
                        </a:rPr>
                        <a:t>Day 25 = $167,772.16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rgbClr val="FF33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rgbClr val="FF33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Day 30 = $5,368,709.12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rgbClr val="FF33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07590" name="Rectangle 70"/>
          <p:cNvSpPr>
            <a:spLocks noChangeArrowheads="1"/>
          </p:cNvSpPr>
          <p:nvPr/>
        </p:nvSpPr>
        <p:spPr bwMode="auto">
          <a:xfrm>
            <a:off x="533400" y="3657600"/>
            <a:ext cx="80010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91" name="Rectangle 71"/>
          <p:cNvSpPr>
            <a:spLocks noChangeArrowheads="1"/>
          </p:cNvSpPr>
          <p:nvPr/>
        </p:nvSpPr>
        <p:spPr bwMode="auto">
          <a:xfrm>
            <a:off x="533400" y="4038600"/>
            <a:ext cx="80010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92" name="Rectangle 72"/>
          <p:cNvSpPr>
            <a:spLocks noChangeArrowheads="1"/>
          </p:cNvSpPr>
          <p:nvPr/>
        </p:nvSpPr>
        <p:spPr bwMode="auto">
          <a:xfrm>
            <a:off x="533400" y="4343400"/>
            <a:ext cx="80010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93" name="Rectangle 73"/>
          <p:cNvSpPr>
            <a:spLocks noChangeArrowheads="1"/>
          </p:cNvSpPr>
          <p:nvPr/>
        </p:nvSpPr>
        <p:spPr bwMode="auto">
          <a:xfrm>
            <a:off x="533400" y="4724400"/>
            <a:ext cx="80010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94" name="Rectangle 74"/>
          <p:cNvSpPr>
            <a:spLocks noChangeArrowheads="1"/>
          </p:cNvSpPr>
          <p:nvPr/>
        </p:nvSpPr>
        <p:spPr bwMode="auto">
          <a:xfrm>
            <a:off x="533400" y="5097462"/>
            <a:ext cx="80010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extBox 1"/>
          <p:cNvSpPr txBox="1"/>
          <p:nvPr/>
        </p:nvSpPr>
        <p:spPr>
          <a:xfrm>
            <a:off x="6259931" y="5564465"/>
            <a:ext cx="2256323" cy="369332"/>
          </a:xfrm>
          <a:prstGeom prst="rect">
            <a:avLst/>
          </a:prstGeom>
          <a:noFill/>
        </p:spPr>
        <p:txBody>
          <a:bodyPr wrap="none" rtlCol="0">
            <a:spAutoFit/>
          </a:bodyPr>
          <a:lstStyle/>
          <a:p>
            <a:r>
              <a:rPr lang="en-US" dirty="0"/>
              <a:t>v</a:t>
            </a:r>
            <a:r>
              <a:rPr lang="en-US" dirty="0" smtClean="0"/>
              <a:t>s. $37, 200 @ $50/</a:t>
            </a:r>
            <a:r>
              <a:rPr lang="en-US" dirty="0" err="1" smtClean="0"/>
              <a:t>hr</a:t>
            </a:r>
            <a:endParaRPr lang="en-US" dirty="0"/>
          </a:p>
        </p:txBody>
      </p:sp>
    </p:spTree>
    <p:extLst>
      <p:ext uri="{BB962C8B-B14F-4D97-AF65-F5344CB8AC3E}">
        <p14:creationId xmlns:p14="http://schemas.microsoft.com/office/powerpoint/2010/main" val="2477460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107590"/>
                                        </p:tgtEl>
                                      </p:cBhvr>
                                    </p:animEffect>
                                    <p:set>
                                      <p:cBhvr>
                                        <p:cTn id="7" dur="1" fill="hold">
                                          <p:stCondLst>
                                            <p:cond delay="499"/>
                                          </p:stCondLst>
                                        </p:cTn>
                                        <p:tgtEl>
                                          <p:spTgt spid="10759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107591"/>
                                        </p:tgtEl>
                                      </p:cBhvr>
                                    </p:animEffect>
                                    <p:set>
                                      <p:cBhvr>
                                        <p:cTn id="12" dur="1" fill="hold">
                                          <p:stCondLst>
                                            <p:cond delay="499"/>
                                          </p:stCondLst>
                                        </p:cTn>
                                        <p:tgtEl>
                                          <p:spTgt spid="107591"/>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grpId="0" nodeType="clickEffect">
                                  <p:stCondLst>
                                    <p:cond delay="0"/>
                                  </p:stCondLst>
                                  <p:childTnLst>
                                    <p:animEffect transition="out" filter="wipe(left)">
                                      <p:cBhvr>
                                        <p:cTn id="16" dur="500"/>
                                        <p:tgtEl>
                                          <p:spTgt spid="107592"/>
                                        </p:tgtEl>
                                      </p:cBhvr>
                                    </p:animEffect>
                                    <p:set>
                                      <p:cBhvr>
                                        <p:cTn id="17" dur="1" fill="hold">
                                          <p:stCondLst>
                                            <p:cond delay="499"/>
                                          </p:stCondLst>
                                        </p:cTn>
                                        <p:tgtEl>
                                          <p:spTgt spid="10759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8" fill="hold" grpId="0" nodeType="clickEffect">
                                  <p:stCondLst>
                                    <p:cond delay="0"/>
                                  </p:stCondLst>
                                  <p:childTnLst>
                                    <p:animEffect transition="out" filter="wipe(left)">
                                      <p:cBhvr>
                                        <p:cTn id="21" dur="500"/>
                                        <p:tgtEl>
                                          <p:spTgt spid="107593"/>
                                        </p:tgtEl>
                                      </p:cBhvr>
                                    </p:animEffect>
                                    <p:set>
                                      <p:cBhvr>
                                        <p:cTn id="22" dur="1" fill="hold">
                                          <p:stCondLst>
                                            <p:cond delay="499"/>
                                          </p:stCondLst>
                                        </p:cTn>
                                        <p:tgtEl>
                                          <p:spTgt spid="107593"/>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8" fill="hold" grpId="0" nodeType="clickEffect">
                                  <p:stCondLst>
                                    <p:cond delay="0"/>
                                  </p:stCondLst>
                                  <p:childTnLst>
                                    <p:animEffect transition="out" filter="wipe(left)">
                                      <p:cBhvr>
                                        <p:cTn id="26" dur="500"/>
                                        <p:tgtEl>
                                          <p:spTgt spid="107594"/>
                                        </p:tgtEl>
                                      </p:cBhvr>
                                    </p:animEffect>
                                    <p:set>
                                      <p:cBhvr>
                                        <p:cTn id="27" dur="1" fill="hold">
                                          <p:stCondLst>
                                            <p:cond delay="499"/>
                                          </p:stCondLst>
                                        </p:cTn>
                                        <p:tgtEl>
                                          <p:spTgt spid="107594"/>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107523">
                                            <p:txEl>
                                              <p:pRg st="11" end="11"/>
                                            </p:txEl>
                                          </p:spTgt>
                                        </p:tgtEl>
                                        <p:attrNameLst>
                                          <p:attrName>style.visibility</p:attrName>
                                        </p:attrNameLst>
                                      </p:cBhvr>
                                      <p:to>
                                        <p:strVal val="visible"/>
                                      </p:to>
                                    </p:set>
                                    <p:animEffect transition="in" filter="wipe(right)">
                                      <p:cBhvr>
                                        <p:cTn id="32" dur="500"/>
                                        <p:tgtEl>
                                          <p:spTgt spid="10752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90" grpId="0" animBg="1"/>
      <p:bldP spid="107591" grpId="0" animBg="1"/>
      <p:bldP spid="107592" grpId="0" animBg="1"/>
      <p:bldP spid="107593" grpId="0" animBg="1"/>
      <p:bldP spid="10759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538024"/>
            <a:ext cx="8229600" cy="731838"/>
          </a:xfrm>
        </p:spPr>
        <p:txBody>
          <a:bodyPr/>
          <a:lstStyle/>
          <a:p>
            <a:pPr eaLnBrk="1" hangingPunct="1"/>
            <a:r>
              <a:rPr lang="en-US" sz="2800" dirty="0" smtClean="0"/>
              <a:t>What would graph of time versus pennies look like?</a:t>
            </a:r>
          </a:p>
        </p:txBody>
      </p:sp>
      <p:grpSp>
        <p:nvGrpSpPr>
          <p:cNvPr id="109582" name="Group 14"/>
          <p:cNvGrpSpPr>
            <a:grpSpLocks/>
          </p:cNvGrpSpPr>
          <p:nvPr/>
        </p:nvGrpSpPr>
        <p:grpSpPr bwMode="auto">
          <a:xfrm>
            <a:off x="1518736" y="1202140"/>
            <a:ext cx="6406064" cy="5275011"/>
            <a:chOff x="1821" y="998"/>
            <a:chExt cx="3651" cy="3092"/>
          </a:xfrm>
        </p:grpSpPr>
        <p:pic>
          <p:nvPicPr>
            <p:cNvPr id="18436" name="Picture 5" descr="http://z.about.com/d/crossstitch/1/0/o/E/-/-/blank.jpg"/>
            <p:cNvPicPr>
              <a:picLocks noChangeAspect="1" noChangeArrowheads="1"/>
            </p:cNvPicPr>
            <p:nvPr/>
          </p:nvPicPr>
          <p:blipFill>
            <a:blip r:embed="rId2" r:link="rId3">
              <a:extLst>
                <a:ext uri="{28A0092B-C50C-407E-A947-70E740481C1C}">
                  <a14:useLocalDpi xmlns:a14="http://schemas.microsoft.com/office/drawing/2010/main" val="0"/>
                </a:ext>
              </a:extLst>
            </a:blip>
            <a:srcRect l="36960" t="11244" b="45865"/>
            <a:stretch>
              <a:fillRect/>
            </a:stretch>
          </p:blipFill>
          <p:spPr bwMode="auto">
            <a:xfrm>
              <a:off x="2160" y="1008"/>
              <a:ext cx="3312" cy="27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7" name="Text Box 6"/>
            <p:cNvSpPr txBox="1">
              <a:spLocks noChangeArrowheads="1"/>
            </p:cNvSpPr>
            <p:nvPr/>
          </p:nvSpPr>
          <p:spPr bwMode="auto">
            <a:xfrm>
              <a:off x="2688" y="3714"/>
              <a:ext cx="1987" cy="376"/>
            </a:xfrm>
            <a:prstGeom prst="rect">
              <a:avLst/>
            </a:prstGeom>
            <a:solidFill>
              <a:schemeClr val="bg1">
                <a:alpha val="3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solidFill>
                    <a:srgbClr val="FF3300"/>
                  </a:solidFill>
                </a:rPr>
                <a:t> 5            10           15           20   </a:t>
              </a:r>
            </a:p>
            <a:p>
              <a:pPr eaLnBrk="1" hangingPunct="1"/>
              <a:r>
                <a:rPr lang="en-US" dirty="0">
                  <a:solidFill>
                    <a:srgbClr val="FF3300"/>
                  </a:solidFill>
                </a:rPr>
                <a:t>                       Days</a:t>
              </a:r>
            </a:p>
          </p:txBody>
        </p:sp>
        <p:sp>
          <p:nvSpPr>
            <p:cNvPr id="18438" name="Text Box 7"/>
            <p:cNvSpPr txBox="1">
              <a:spLocks noChangeArrowheads="1"/>
            </p:cNvSpPr>
            <p:nvPr/>
          </p:nvSpPr>
          <p:spPr bwMode="auto">
            <a:xfrm flipV="1">
              <a:off x="1821" y="1425"/>
              <a:ext cx="421" cy="2203"/>
            </a:xfrm>
            <a:prstGeom prst="rect">
              <a:avLst/>
            </a:prstGeom>
            <a:solidFill>
              <a:schemeClr val="bg1">
                <a:alpha val="27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solidFill>
                    <a:srgbClr val="FF3300"/>
                  </a:solidFill>
                </a:rPr>
                <a:t>Number of Pennies (thousands)</a:t>
              </a:r>
            </a:p>
            <a:p>
              <a:pPr eaLnBrk="1" hangingPunct="1"/>
              <a:r>
                <a:rPr lang="en-US" dirty="0">
                  <a:solidFill>
                    <a:srgbClr val="FF3300"/>
                  </a:solidFill>
                </a:rPr>
                <a:t> </a:t>
              </a:r>
              <a:r>
                <a:rPr lang="en-US" dirty="0" smtClean="0">
                  <a:solidFill>
                    <a:srgbClr val="FF3300"/>
                  </a:solidFill>
                </a:rPr>
                <a:t>  </a:t>
              </a:r>
              <a:r>
                <a:rPr lang="en-US" sz="1400" dirty="0" smtClean="0">
                  <a:solidFill>
                    <a:srgbClr val="FF3300"/>
                  </a:solidFill>
                </a:rPr>
                <a:t>1  </a:t>
              </a:r>
              <a:r>
                <a:rPr lang="en-US" sz="1400" dirty="0">
                  <a:solidFill>
                    <a:srgbClr val="FF3300"/>
                  </a:solidFill>
                </a:rPr>
                <a:t>2 </a:t>
              </a:r>
              <a:r>
                <a:rPr lang="en-US" sz="1400" dirty="0" smtClean="0">
                  <a:solidFill>
                    <a:srgbClr val="FF3300"/>
                  </a:solidFill>
                </a:rPr>
                <a:t> 3  4  5  6  7 8  9 10</a:t>
              </a:r>
              <a:endParaRPr lang="en-US" sz="1400" dirty="0">
                <a:solidFill>
                  <a:srgbClr val="FF3300"/>
                </a:solidFill>
              </a:endParaRPr>
            </a:p>
          </p:txBody>
        </p:sp>
        <p:sp>
          <p:nvSpPr>
            <p:cNvPr id="18439" name="Oval 8"/>
            <p:cNvSpPr>
              <a:spLocks noChangeAspect="1" noChangeArrowheads="1"/>
            </p:cNvSpPr>
            <p:nvPr/>
          </p:nvSpPr>
          <p:spPr bwMode="auto">
            <a:xfrm>
              <a:off x="2832" y="3456"/>
              <a:ext cx="58" cy="5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0" name="Oval 9"/>
            <p:cNvSpPr>
              <a:spLocks noChangeAspect="1" noChangeArrowheads="1"/>
            </p:cNvSpPr>
            <p:nvPr/>
          </p:nvSpPr>
          <p:spPr bwMode="auto">
            <a:xfrm>
              <a:off x="3312" y="3456"/>
              <a:ext cx="58" cy="5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1" name="Oval 10"/>
            <p:cNvSpPr>
              <a:spLocks noChangeAspect="1" noChangeArrowheads="1"/>
            </p:cNvSpPr>
            <p:nvPr/>
          </p:nvSpPr>
          <p:spPr bwMode="auto">
            <a:xfrm>
              <a:off x="3888" y="1728"/>
              <a:ext cx="58" cy="5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2" name="Oval 11"/>
            <p:cNvSpPr>
              <a:spLocks noChangeAspect="1" noChangeArrowheads="1"/>
            </p:cNvSpPr>
            <p:nvPr/>
          </p:nvSpPr>
          <p:spPr bwMode="auto">
            <a:xfrm>
              <a:off x="3648" y="3024"/>
              <a:ext cx="58" cy="5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3" name="Oval 12"/>
            <p:cNvSpPr>
              <a:spLocks noChangeAspect="1" noChangeArrowheads="1"/>
            </p:cNvSpPr>
            <p:nvPr/>
          </p:nvSpPr>
          <p:spPr bwMode="auto">
            <a:xfrm>
              <a:off x="3744" y="2544"/>
              <a:ext cx="58" cy="5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4" name="Freeform 13"/>
            <p:cNvSpPr>
              <a:spLocks/>
            </p:cNvSpPr>
            <p:nvPr/>
          </p:nvSpPr>
          <p:spPr bwMode="auto">
            <a:xfrm>
              <a:off x="2309" y="998"/>
              <a:ext cx="1680" cy="2581"/>
            </a:xfrm>
            <a:custGeom>
              <a:avLst/>
              <a:gdLst>
                <a:gd name="T0" fmla="*/ 0 w 2160"/>
                <a:gd name="T1" fmla="*/ 2537 h 2149"/>
                <a:gd name="T2" fmla="*/ 1351 w 2160"/>
                <a:gd name="T3" fmla="*/ 2158 h 2149"/>
                <a:gd name="T4" fmla="*/ 1680 w 2160"/>
                <a:gd name="T5" fmla="*/ 0 h 2149"/>
                <a:gd name="T6" fmla="*/ 0 60000 65536"/>
                <a:gd name="T7" fmla="*/ 0 60000 65536"/>
                <a:gd name="T8" fmla="*/ 0 60000 65536"/>
              </a:gdLst>
              <a:ahLst/>
              <a:cxnLst>
                <a:cxn ang="T6">
                  <a:pos x="T0" y="T1"/>
                </a:cxn>
                <a:cxn ang="T7">
                  <a:pos x="T2" y="T3"/>
                </a:cxn>
                <a:cxn ang="T8">
                  <a:pos x="T4" y="T5"/>
                </a:cxn>
              </a:cxnLst>
              <a:rect l="0" t="0" r="r" b="b"/>
              <a:pathLst>
                <a:path w="2160" h="2149">
                  <a:moveTo>
                    <a:pt x="0" y="2112"/>
                  </a:moveTo>
                  <a:cubicBezTo>
                    <a:pt x="289" y="2060"/>
                    <a:pt x="1377" y="2149"/>
                    <a:pt x="1737" y="1797"/>
                  </a:cubicBezTo>
                  <a:cubicBezTo>
                    <a:pt x="2097" y="1445"/>
                    <a:pt x="2072" y="375"/>
                    <a:pt x="2160" y="0"/>
                  </a:cubicBezTo>
                </a:path>
              </a:pathLst>
            </a:custGeom>
            <a:noFill/>
            <a:ln w="63500">
              <a:solidFill>
                <a:srgbClr val="00FF00"/>
              </a:solidFill>
              <a:round/>
              <a:headEn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cxnSp>
        <p:nvCxnSpPr>
          <p:cNvPr id="3" name="Straight Connector 2"/>
          <p:cNvCxnSpPr/>
          <p:nvPr/>
        </p:nvCxnSpPr>
        <p:spPr>
          <a:xfrm flipV="1">
            <a:off x="2375447" y="4849092"/>
            <a:ext cx="5558589" cy="6825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077200" y="4658535"/>
            <a:ext cx="809837" cy="369332"/>
          </a:xfrm>
          <a:prstGeom prst="rect">
            <a:avLst/>
          </a:prstGeom>
          <a:solidFill>
            <a:srgbClr val="FFFF00"/>
          </a:solidFill>
        </p:spPr>
        <p:txBody>
          <a:bodyPr wrap="none" rtlCol="0">
            <a:spAutoFit/>
          </a:bodyPr>
          <a:lstStyle/>
          <a:p>
            <a:r>
              <a:rPr lang="en-US" dirty="0" smtClean="0"/>
              <a:t>Hourly</a:t>
            </a:r>
            <a:endParaRPr lang="en-US" dirty="0"/>
          </a:p>
        </p:txBody>
      </p:sp>
      <p:sp>
        <p:nvSpPr>
          <p:cNvPr id="15" name="TextBox 14"/>
          <p:cNvSpPr txBox="1"/>
          <p:nvPr/>
        </p:nvSpPr>
        <p:spPr>
          <a:xfrm>
            <a:off x="5410200" y="1219200"/>
            <a:ext cx="2027222" cy="369332"/>
          </a:xfrm>
          <a:prstGeom prst="rect">
            <a:avLst/>
          </a:prstGeom>
          <a:solidFill>
            <a:srgbClr val="FFFF00"/>
          </a:solidFill>
        </p:spPr>
        <p:txBody>
          <a:bodyPr wrap="none" rtlCol="0">
            <a:spAutoFit/>
          </a:bodyPr>
          <a:lstStyle/>
          <a:p>
            <a:r>
              <a:rPr lang="en-US" dirty="0" smtClean="0"/>
              <a:t>Doubling every day.</a:t>
            </a:r>
            <a:endParaRPr lang="en-US" dirty="0"/>
          </a:p>
        </p:txBody>
      </p:sp>
    </p:spTree>
    <p:extLst>
      <p:ext uri="{BB962C8B-B14F-4D97-AF65-F5344CB8AC3E}">
        <p14:creationId xmlns:p14="http://schemas.microsoft.com/office/powerpoint/2010/main" val="1257787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9582"/>
                                        </p:tgtEl>
                                        <p:attrNameLst>
                                          <p:attrName>style.visibility</p:attrName>
                                        </p:attrNameLst>
                                      </p:cBhvr>
                                      <p:to>
                                        <p:strVal val="visible"/>
                                      </p:to>
                                    </p:set>
                                    <p:animEffect transition="in" filter="wipe(down)">
                                      <p:cBhvr>
                                        <p:cTn id="7" dur="500"/>
                                        <p:tgtEl>
                                          <p:spTgt spid="109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dirty="0" smtClean="0"/>
              <a:t>Population Growth</a:t>
            </a:r>
            <a:endParaRPr lang="en-US" b="0" i="1" dirty="0" smtClean="0"/>
          </a:p>
        </p:txBody>
      </p:sp>
      <p:sp>
        <p:nvSpPr>
          <p:cNvPr id="83971" name="Rectangle 3"/>
          <p:cNvSpPr>
            <a:spLocks noGrp="1" noChangeArrowheads="1"/>
          </p:cNvSpPr>
          <p:nvPr>
            <p:ph type="body" idx="1"/>
          </p:nvPr>
        </p:nvSpPr>
        <p:spPr>
          <a:xfrm>
            <a:off x="228600" y="1371600"/>
            <a:ext cx="4572000" cy="4876800"/>
          </a:xfrm>
        </p:spPr>
        <p:txBody>
          <a:bodyPr/>
          <a:lstStyle/>
          <a:p>
            <a:pPr marL="347663" indent="-347663" eaLnBrk="1" hangingPunct="1">
              <a:lnSpc>
                <a:spcPct val="90000"/>
              </a:lnSpc>
              <a:spcBef>
                <a:spcPct val="0"/>
              </a:spcBef>
            </a:pPr>
            <a:r>
              <a:rPr lang="en-US" sz="2400" b="1" i="1" u="sng" dirty="0" smtClean="0">
                <a:solidFill>
                  <a:schemeClr val="accent6">
                    <a:lumMod val="75000"/>
                  </a:schemeClr>
                </a:solidFill>
              </a:rPr>
              <a:t>Logistic growth </a:t>
            </a:r>
            <a:r>
              <a:rPr lang="en-US" sz="2400" u="sng" dirty="0" smtClean="0">
                <a:solidFill>
                  <a:schemeClr val="accent4">
                    <a:lumMod val="50000"/>
                  </a:schemeClr>
                </a:solidFill>
              </a:rPr>
              <a:t>is population growth that starts with a minimum number of individuals and reaches a maximum depending on the </a:t>
            </a:r>
            <a:r>
              <a:rPr lang="en-US" sz="2400" u="sng" dirty="0" smtClean="0">
                <a:solidFill>
                  <a:schemeClr val="accent6">
                    <a:lumMod val="75000"/>
                  </a:schemeClr>
                </a:solidFill>
              </a:rPr>
              <a:t>carrying capacity</a:t>
            </a:r>
            <a:r>
              <a:rPr lang="en-US" sz="2400" u="sng" dirty="0" smtClean="0">
                <a:solidFill>
                  <a:schemeClr val="accent4">
                    <a:lumMod val="50000"/>
                  </a:schemeClr>
                </a:solidFill>
              </a:rPr>
              <a:t> of the habitat.</a:t>
            </a:r>
            <a:r>
              <a:rPr lang="en-US" sz="2400" dirty="0" smtClean="0">
                <a:solidFill>
                  <a:schemeClr val="accent4">
                    <a:lumMod val="50000"/>
                  </a:schemeClr>
                </a:solidFill>
              </a:rPr>
              <a:t> </a:t>
            </a:r>
          </a:p>
          <a:p>
            <a:pPr marL="347663" indent="-347663" eaLnBrk="1" hangingPunct="1">
              <a:lnSpc>
                <a:spcPct val="90000"/>
              </a:lnSpc>
              <a:spcBef>
                <a:spcPct val="0"/>
              </a:spcBef>
              <a:buFontTx/>
              <a:buNone/>
            </a:pPr>
            <a:r>
              <a:rPr lang="en-US" sz="2400" dirty="0" smtClean="0">
                <a:solidFill>
                  <a:schemeClr val="accent4">
                    <a:lumMod val="50000"/>
                  </a:schemeClr>
                </a:solidFill>
              </a:rPr>
              <a:t>There are three growth rates in logistical growth.</a:t>
            </a:r>
          </a:p>
          <a:p>
            <a:pPr marL="347663" indent="-347663" eaLnBrk="1" hangingPunct="1">
              <a:lnSpc>
                <a:spcPct val="90000"/>
              </a:lnSpc>
              <a:spcBef>
                <a:spcPct val="0"/>
              </a:spcBef>
              <a:buFontTx/>
              <a:buAutoNum type="arabicPeriod"/>
            </a:pPr>
            <a:r>
              <a:rPr lang="en-US" sz="2400" u="sng" dirty="0" smtClean="0">
                <a:solidFill>
                  <a:srgbClr val="00B050"/>
                </a:solidFill>
              </a:rPr>
              <a:t>Initial slow growth</a:t>
            </a:r>
          </a:p>
          <a:p>
            <a:pPr marL="347663" indent="-347663" eaLnBrk="1" hangingPunct="1">
              <a:lnSpc>
                <a:spcPct val="90000"/>
              </a:lnSpc>
              <a:spcBef>
                <a:spcPct val="0"/>
              </a:spcBef>
              <a:buFontTx/>
              <a:buAutoNum type="arabicPeriod"/>
            </a:pPr>
            <a:r>
              <a:rPr lang="en-US" sz="2400" u="sng" dirty="0" smtClean="0">
                <a:solidFill>
                  <a:srgbClr val="FFC000"/>
                </a:solidFill>
              </a:rPr>
              <a:t>A stage of exponential growth</a:t>
            </a:r>
          </a:p>
          <a:p>
            <a:pPr marL="347663" indent="-347663" eaLnBrk="1" hangingPunct="1">
              <a:lnSpc>
                <a:spcPct val="90000"/>
              </a:lnSpc>
              <a:spcBef>
                <a:spcPct val="0"/>
              </a:spcBef>
              <a:buFontTx/>
              <a:buAutoNum type="arabicPeriod"/>
            </a:pPr>
            <a:r>
              <a:rPr lang="en-US" sz="2400" u="sng" dirty="0" smtClean="0">
                <a:solidFill>
                  <a:srgbClr val="FF0000"/>
                </a:solidFill>
              </a:rPr>
              <a:t>Stabilization around the carrying capacity.</a:t>
            </a:r>
          </a:p>
          <a:p>
            <a:pPr marL="0" indent="0" eaLnBrk="1" hangingPunct="1">
              <a:lnSpc>
                <a:spcPct val="90000"/>
              </a:lnSpc>
              <a:spcBef>
                <a:spcPct val="0"/>
              </a:spcBef>
              <a:buNone/>
            </a:pPr>
            <a:r>
              <a:rPr lang="en-US" sz="2400" dirty="0" smtClean="0">
                <a:solidFill>
                  <a:schemeClr val="accent4">
                    <a:lumMod val="50000"/>
                  </a:schemeClr>
                </a:solidFill>
              </a:rPr>
              <a:t>Take note of the shape. What does it look like?</a:t>
            </a:r>
          </a:p>
          <a:p>
            <a:pPr marL="347663" indent="-347663" eaLnBrk="1" hangingPunct="1">
              <a:lnSpc>
                <a:spcPct val="90000"/>
              </a:lnSpc>
              <a:spcBef>
                <a:spcPct val="0"/>
              </a:spcBef>
            </a:pPr>
            <a:endParaRPr lang="en-US" sz="2400" dirty="0" smtClean="0">
              <a:solidFill>
                <a:schemeClr val="accent4">
                  <a:lumMod val="50000"/>
                </a:schemeClr>
              </a:solidFill>
            </a:endParaRPr>
          </a:p>
        </p:txBody>
      </p:sp>
      <p:pic>
        <p:nvPicPr>
          <p:cNvPr id="21508" name="Picture 4" descr="E18_b"/>
          <p:cNvPicPr>
            <a:picLocks noChangeAspect="1" noChangeArrowheads="1"/>
          </p:cNvPicPr>
          <p:nvPr/>
        </p:nvPicPr>
        <p:blipFill>
          <a:blip r:embed="rId2">
            <a:extLst>
              <a:ext uri="{28A0092B-C50C-407E-A947-70E740481C1C}">
                <a14:useLocalDpi xmlns:a14="http://schemas.microsoft.com/office/drawing/2010/main" val="0"/>
              </a:ext>
            </a:extLst>
          </a:blip>
          <a:srcRect l="3226" r="4839"/>
          <a:stretch>
            <a:fillRect/>
          </a:stretch>
        </p:blipFill>
        <p:spPr bwMode="auto">
          <a:xfrm>
            <a:off x="4800600" y="1371600"/>
            <a:ext cx="4343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Oval 5"/>
          <p:cNvSpPr>
            <a:spLocks noChangeArrowheads="1"/>
          </p:cNvSpPr>
          <p:nvPr/>
        </p:nvSpPr>
        <p:spPr bwMode="auto">
          <a:xfrm>
            <a:off x="5029200" y="4953000"/>
            <a:ext cx="762000" cy="533400"/>
          </a:xfrm>
          <a:prstGeom prst="ellipse">
            <a:avLst/>
          </a:prstGeom>
          <a:noFill/>
          <a:ln w="28575">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74" name="Oval 6"/>
          <p:cNvSpPr>
            <a:spLocks noChangeArrowheads="1"/>
          </p:cNvSpPr>
          <p:nvPr/>
        </p:nvSpPr>
        <p:spPr bwMode="auto">
          <a:xfrm rot="1161222">
            <a:off x="5562600" y="3581400"/>
            <a:ext cx="1219200" cy="1752600"/>
          </a:xfrm>
          <a:prstGeom prst="ellipse">
            <a:avLst/>
          </a:prstGeom>
          <a:noFill/>
          <a:ln w="38100">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75" name="Oval 7"/>
          <p:cNvSpPr>
            <a:spLocks noChangeArrowheads="1"/>
          </p:cNvSpPr>
          <p:nvPr/>
        </p:nvSpPr>
        <p:spPr bwMode="auto">
          <a:xfrm>
            <a:off x="6629400" y="2895600"/>
            <a:ext cx="2133600" cy="914400"/>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5659856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39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39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397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3971">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397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3971">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3971">
                                            <p:txEl>
                                              <p:pRg st="5" end="5"/>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39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3" grpId="0" animBg="1"/>
      <p:bldP spid="83974" grpId="0" animBg="1"/>
      <p:bldP spid="8397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98120" y="112776"/>
            <a:ext cx="4953000" cy="1143000"/>
          </a:xfrm>
        </p:spPr>
        <p:txBody>
          <a:bodyPr>
            <a:normAutofit fontScale="90000"/>
          </a:bodyPr>
          <a:lstStyle/>
          <a:p>
            <a:pPr eaLnBrk="1" hangingPunct="1"/>
            <a:r>
              <a:rPr lang="en-US" dirty="0" smtClean="0"/>
              <a:t>What’s Limits Population Growth?</a:t>
            </a:r>
            <a:endParaRPr lang="en-US" b="0" i="1" dirty="0" smtClean="0"/>
          </a:p>
        </p:txBody>
      </p:sp>
      <p:sp>
        <p:nvSpPr>
          <p:cNvPr id="82947" name="Rectangle 3"/>
          <p:cNvSpPr>
            <a:spLocks noGrp="1" noChangeArrowheads="1"/>
          </p:cNvSpPr>
          <p:nvPr>
            <p:ph type="body" idx="1"/>
          </p:nvPr>
        </p:nvSpPr>
        <p:spPr>
          <a:xfrm>
            <a:off x="0" y="1371600"/>
            <a:ext cx="5463152" cy="4267200"/>
          </a:xfrm>
        </p:spPr>
        <p:txBody>
          <a:bodyPr>
            <a:normAutofit fontScale="92500" lnSpcReduction="20000"/>
          </a:bodyPr>
          <a:lstStyle/>
          <a:p>
            <a:pPr>
              <a:lnSpc>
                <a:spcPct val="90000"/>
              </a:lnSpc>
              <a:spcBef>
                <a:spcPct val="0"/>
              </a:spcBef>
            </a:pPr>
            <a:r>
              <a:rPr lang="en-US" sz="2400" dirty="0">
                <a:solidFill>
                  <a:schemeClr val="accent4">
                    <a:lumMod val="50000"/>
                  </a:schemeClr>
                </a:solidFill>
              </a:rPr>
              <a:t>Eventually, (even with exponential growth) population growth usually slows and may stabilize or </a:t>
            </a:r>
            <a:r>
              <a:rPr lang="en-US" sz="2400" dirty="0" smtClean="0">
                <a:solidFill>
                  <a:schemeClr val="accent4">
                    <a:lumMod val="50000"/>
                  </a:schemeClr>
                </a:solidFill>
              </a:rPr>
              <a:t>even crash</a:t>
            </a:r>
            <a:r>
              <a:rPr lang="en-US" sz="2400" dirty="0">
                <a:solidFill>
                  <a:schemeClr val="accent4">
                    <a:lumMod val="50000"/>
                  </a:schemeClr>
                </a:solidFill>
              </a:rPr>
              <a:t>.</a:t>
            </a:r>
          </a:p>
          <a:p>
            <a:pPr eaLnBrk="1" hangingPunct="1">
              <a:lnSpc>
                <a:spcPct val="90000"/>
              </a:lnSpc>
              <a:spcBef>
                <a:spcPct val="0"/>
              </a:spcBef>
            </a:pPr>
            <a:r>
              <a:rPr lang="en-US" sz="2400" dirty="0" smtClean="0">
                <a:solidFill>
                  <a:schemeClr val="accent4">
                    <a:lumMod val="50000"/>
                  </a:schemeClr>
                </a:solidFill>
              </a:rPr>
              <a:t>This is because an ecosystem can support only so many organisms due to limited resources such as water and food. </a:t>
            </a:r>
          </a:p>
          <a:p>
            <a:pPr eaLnBrk="1" hangingPunct="1">
              <a:lnSpc>
                <a:spcPct val="90000"/>
              </a:lnSpc>
              <a:spcBef>
                <a:spcPct val="0"/>
              </a:spcBef>
            </a:pPr>
            <a:r>
              <a:rPr lang="en-US" sz="2400" dirty="0" smtClean="0">
                <a:solidFill>
                  <a:schemeClr val="accent4">
                    <a:lumMod val="50000"/>
                  </a:schemeClr>
                </a:solidFill>
              </a:rPr>
              <a:t>Whatever the case, </a:t>
            </a:r>
            <a:r>
              <a:rPr lang="en-US" sz="2400" u="sng" dirty="0" smtClean="0">
                <a:solidFill>
                  <a:schemeClr val="accent4">
                    <a:lumMod val="50000"/>
                  </a:schemeClr>
                </a:solidFill>
              </a:rPr>
              <a:t>the largest population that an environment can sustain (</a:t>
            </a:r>
            <a:r>
              <a:rPr lang="en-US" sz="2400" b="1" i="1" u="sng" dirty="0" smtClean="0">
                <a:solidFill>
                  <a:srgbClr val="7030A0"/>
                </a:solidFill>
              </a:rPr>
              <a:t>support </a:t>
            </a:r>
            <a:r>
              <a:rPr lang="en-US" sz="2400" u="sng" dirty="0" smtClean="0">
                <a:solidFill>
                  <a:schemeClr val="accent4">
                    <a:lumMod val="50000"/>
                  </a:schemeClr>
                </a:solidFill>
              </a:rPr>
              <a:t>for long periods of time) at any given time is called the </a:t>
            </a:r>
            <a:r>
              <a:rPr lang="en-US" sz="2400" b="1" i="1" u="sng" dirty="0" smtClean="0">
                <a:solidFill>
                  <a:schemeClr val="accent6">
                    <a:lumMod val="75000"/>
                  </a:schemeClr>
                </a:solidFill>
              </a:rPr>
              <a:t>carrying capacity</a:t>
            </a:r>
            <a:r>
              <a:rPr lang="en-US" sz="2400" b="1" i="1" dirty="0" smtClean="0">
                <a:solidFill>
                  <a:schemeClr val="accent6">
                    <a:lumMod val="75000"/>
                  </a:schemeClr>
                </a:solidFill>
              </a:rPr>
              <a:t>. </a:t>
            </a:r>
          </a:p>
          <a:p>
            <a:pPr>
              <a:spcBef>
                <a:spcPct val="0"/>
              </a:spcBef>
            </a:pPr>
            <a:r>
              <a:rPr lang="en-US" sz="2400" dirty="0">
                <a:solidFill>
                  <a:schemeClr val="accent4">
                    <a:lumMod val="50000"/>
                  </a:schemeClr>
                </a:solidFill>
              </a:rPr>
              <a:t>When the carrying capacity of an ecosystem is reached, one characteristic exists…</a:t>
            </a:r>
          </a:p>
          <a:p>
            <a:pPr>
              <a:spcBef>
                <a:spcPct val="0"/>
              </a:spcBef>
            </a:pPr>
            <a:r>
              <a:rPr lang="en-US" sz="2400" u="sng" dirty="0">
                <a:solidFill>
                  <a:schemeClr val="accent4">
                    <a:lumMod val="50000"/>
                  </a:schemeClr>
                </a:solidFill>
              </a:rPr>
              <a:t>death rate </a:t>
            </a:r>
            <a:r>
              <a:rPr lang="en-US" sz="2400" u="sng" dirty="0" smtClean="0">
                <a:solidFill>
                  <a:schemeClr val="accent4">
                    <a:lumMod val="50000"/>
                  </a:schemeClr>
                </a:solidFill>
              </a:rPr>
              <a:t>(&amp; other negatives) equals </a:t>
            </a:r>
            <a:r>
              <a:rPr lang="en-US" sz="2400" u="sng" dirty="0">
                <a:solidFill>
                  <a:schemeClr val="accent4">
                    <a:lumMod val="50000"/>
                  </a:schemeClr>
                </a:solidFill>
              </a:rPr>
              <a:t>the </a:t>
            </a:r>
            <a:r>
              <a:rPr lang="en-US" sz="2400" u="sng" dirty="0" smtClean="0">
                <a:solidFill>
                  <a:schemeClr val="accent4">
                    <a:lumMod val="50000"/>
                  </a:schemeClr>
                </a:solidFill>
              </a:rPr>
              <a:t>birthrate (&amp; other positives)</a:t>
            </a:r>
            <a:endParaRPr lang="en-US" sz="2400" b="1" i="1" dirty="0" smtClean="0">
              <a:solidFill>
                <a:schemeClr val="accent6">
                  <a:lumMod val="75000"/>
                </a:schemeClr>
              </a:solidFill>
            </a:endParaRPr>
          </a:p>
        </p:txBody>
      </p:sp>
      <p:pic>
        <p:nvPicPr>
          <p:cNvPr id="4" name="Picture 4" descr="E18_b"/>
          <p:cNvPicPr>
            <a:picLocks noChangeAspect="1" noChangeArrowheads="1"/>
          </p:cNvPicPr>
          <p:nvPr/>
        </p:nvPicPr>
        <p:blipFill>
          <a:blip r:embed="rId2">
            <a:extLst>
              <a:ext uri="{28A0092B-C50C-407E-A947-70E740481C1C}">
                <a14:useLocalDpi xmlns:a14="http://schemas.microsoft.com/office/drawing/2010/main" val="0"/>
              </a:ext>
            </a:extLst>
          </a:blip>
          <a:srcRect l="3226" r="4839"/>
          <a:stretch>
            <a:fillRect/>
          </a:stretch>
        </p:blipFill>
        <p:spPr bwMode="auto">
          <a:xfrm>
            <a:off x="5437244" y="71343"/>
            <a:ext cx="3680847"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5410200"/>
            <a:ext cx="5151120" cy="1200329"/>
          </a:xfrm>
          <a:prstGeom prst="rect">
            <a:avLst/>
          </a:prstGeom>
        </p:spPr>
        <p:txBody>
          <a:bodyPr wrap="square">
            <a:spAutoFit/>
          </a:bodyPr>
          <a:lstStyle/>
          <a:p>
            <a:pPr marL="342900" indent="-342900">
              <a:lnSpc>
                <a:spcPct val="90000"/>
              </a:lnSpc>
              <a:spcBef>
                <a:spcPct val="0"/>
              </a:spcBef>
              <a:buFont typeface="Arial" pitchFamily="34" charset="0"/>
              <a:buChar char="•"/>
            </a:pPr>
            <a:r>
              <a:rPr lang="en-US" sz="2000" dirty="0" smtClean="0">
                <a:solidFill>
                  <a:srgbClr val="909465">
                    <a:lumMod val="50000"/>
                  </a:srgbClr>
                </a:solidFill>
              </a:rPr>
              <a:t>Natural populations </a:t>
            </a:r>
            <a:r>
              <a:rPr lang="en-US" sz="2000" dirty="0">
                <a:solidFill>
                  <a:srgbClr val="909465">
                    <a:lumMod val="50000"/>
                  </a:srgbClr>
                </a:solidFill>
              </a:rPr>
              <a:t>usually fluctuate </a:t>
            </a:r>
            <a:r>
              <a:rPr lang="en-US" sz="2000" dirty="0" smtClean="0">
                <a:solidFill>
                  <a:srgbClr val="909465">
                    <a:lumMod val="50000"/>
                  </a:srgbClr>
                </a:solidFill>
              </a:rPr>
              <a:t>as </a:t>
            </a:r>
            <a:r>
              <a:rPr lang="en-US" sz="2000" dirty="0">
                <a:solidFill>
                  <a:srgbClr val="909465">
                    <a:lumMod val="50000"/>
                  </a:srgbClr>
                </a:solidFill>
              </a:rPr>
              <a:t>they stabilize around the carrying capacity of the environment and reach a balance between the organisms and the resources in the area.</a:t>
            </a:r>
          </a:p>
        </p:txBody>
      </p:sp>
      <p:pic>
        <p:nvPicPr>
          <p:cNvPr id="3" name="Picture 2"/>
          <p:cNvPicPr>
            <a:picLocks noChangeAspect="1"/>
          </p:cNvPicPr>
          <p:nvPr/>
        </p:nvPicPr>
        <p:blipFill>
          <a:blip r:embed="rId3"/>
          <a:stretch>
            <a:fillRect/>
          </a:stretch>
        </p:blipFill>
        <p:spPr>
          <a:xfrm>
            <a:off x="5280220" y="4284059"/>
            <a:ext cx="3837871" cy="2269141"/>
          </a:xfrm>
          <a:prstGeom prst="rect">
            <a:avLst/>
          </a:prstGeom>
        </p:spPr>
      </p:pic>
    </p:spTree>
    <p:extLst>
      <p:ext uri="{BB962C8B-B14F-4D97-AF65-F5344CB8AC3E}">
        <p14:creationId xmlns:p14="http://schemas.microsoft.com/office/powerpoint/2010/main" val="2131559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29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29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94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9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title"/>
          </p:nvPr>
        </p:nvSpPr>
        <p:spPr>
          <a:xfrm>
            <a:off x="457200" y="609600"/>
            <a:ext cx="8229600" cy="731838"/>
          </a:xfrm>
          <a:noFill/>
        </p:spPr>
        <p:txBody>
          <a:bodyPr>
            <a:normAutofit fontScale="90000"/>
          </a:bodyPr>
          <a:lstStyle/>
          <a:p>
            <a:pPr eaLnBrk="1" hangingPunct="1"/>
            <a:r>
              <a:rPr lang="en-US" smtClean="0"/>
              <a:t>Two Population Growth Models</a:t>
            </a:r>
          </a:p>
        </p:txBody>
      </p:sp>
      <p:pic>
        <p:nvPicPr>
          <p:cNvPr id="15363" name="Picture 10" descr="E18_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4114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11" descr="E18_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371600"/>
            <a:ext cx="5029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12"/>
          <p:cNvSpPr txBox="1">
            <a:spLocks noChangeArrowheads="1"/>
          </p:cNvSpPr>
          <p:nvPr/>
        </p:nvSpPr>
        <p:spPr bwMode="auto">
          <a:xfrm>
            <a:off x="1279525" y="2859088"/>
            <a:ext cx="1439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solidFill>
                  <a:srgbClr val="000000"/>
                </a:solidFill>
              </a:rPr>
              <a:t>J-shaped</a:t>
            </a:r>
          </a:p>
        </p:txBody>
      </p:sp>
      <p:sp>
        <p:nvSpPr>
          <p:cNvPr id="15366" name="Text Box 13"/>
          <p:cNvSpPr txBox="1">
            <a:spLocks noChangeArrowheads="1"/>
          </p:cNvSpPr>
          <p:nvPr/>
        </p:nvSpPr>
        <p:spPr bwMode="auto">
          <a:xfrm>
            <a:off x="6400800" y="3733800"/>
            <a:ext cx="1490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solidFill>
                  <a:srgbClr val="000000"/>
                </a:solidFill>
              </a:rPr>
              <a:t>S-shaped</a:t>
            </a:r>
          </a:p>
        </p:txBody>
      </p:sp>
    </p:spTree>
    <p:extLst>
      <p:ext uri="{BB962C8B-B14F-4D97-AF65-F5344CB8AC3E}">
        <p14:creationId xmlns:p14="http://schemas.microsoft.com/office/powerpoint/2010/main" val="361992143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0"/>
            <a:ext cx="9144000" cy="3810000"/>
          </a:xfrm>
        </p:spPr>
        <p:txBody>
          <a:bodyPr>
            <a:normAutofit fontScale="55000" lnSpcReduction="20000"/>
          </a:bodyPr>
          <a:lstStyle/>
          <a:p>
            <a:pPr marL="0" indent="0">
              <a:buNone/>
            </a:pPr>
            <a:r>
              <a:rPr lang="en-US" dirty="0" smtClean="0"/>
              <a:t>1. </a:t>
            </a:r>
            <a:r>
              <a:rPr lang="en-US" dirty="0"/>
              <a:t>Which time period shows the largest growth of the population?</a:t>
            </a:r>
          </a:p>
          <a:p>
            <a:pPr marL="0" indent="0">
              <a:buNone/>
            </a:pPr>
            <a:r>
              <a:rPr lang="pt-BR" dirty="0"/>
              <a:t>a. A </a:t>
            </a:r>
            <a:r>
              <a:rPr lang="pt-BR" dirty="0" smtClean="0"/>
              <a:t>		c. C </a:t>
            </a:r>
          </a:p>
          <a:p>
            <a:pPr marL="0" indent="0">
              <a:buNone/>
            </a:pPr>
            <a:r>
              <a:rPr lang="pt-BR" dirty="0" smtClean="0"/>
              <a:t>b</a:t>
            </a:r>
            <a:r>
              <a:rPr lang="pt-BR" dirty="0"/>
              <a:t>. B </a:t>
            </a:r>
            <a:r>
              <a:rPr lang="pt-BR" dirty="0" smtClean="0"/>
              <a:t>		d</a:t>
            </a:r>
            <a:r>
              <a:rPr lang="pt-BR" dirty="0"/>
              <a:t>. D</a:t>
            </a:r>
          </a:p>
          <a:p>
            <a:pPr marL="0" indent="0">
              <a:buNone/>
            </a:pPr>
            <a:r>
              <a:rPr lang="en-US" dirty="0" smtClean="0"/>
              <a:t>2. During </a:t>
            </a:r>
            <a:r>
              <a:rPr lang="en-US" dirty="0"/>
              <a:t>which time period are the birth rate and death rate equal?</a:t>
            </a:r>
          </a:p>
          <a:p>
            <a:pPr marL="0" indent="0">
              <a:buNone/>
            </a:pPr>
            <a:r>
              <a:rPr lang="pt-BR" dirty="0" smtClean="0"/>
              <a:t>a. A 		c. C </a:t>
            </a:r>
          </a:p>
          <a:p>
            <a:pPr marL="0" indent="0">
              <a:buNone/>
            </a:pPr>
            <a:r>
              <a:rPr lang="pt-BR" dirty="0" smtClean="0"/>
              <a:t>b</a:t>
            </a:r>
            <a:r>
              <a:rPr lang="pt-BR" dirty="0"/>
              <a:t>. B </a:t>
            </a:r>
            <a:r>
              <a:rPr lang="pt-BR" dirty="0" smtClean="0"/>
              <a:t>		d</a:t>
            </a:r>
            <a:r>
              <a:rPr lang="pt-BR" dirty="0"/>
              <a:t>. D</a:t>
            </a:r>
          </a:p>
          <a:p>
            <a:pPr marL="0" indent="0">
              <a:buNone/>
            </a:pPr>
            <a:r>
              <a:rPr lang="en-US" dirty="0" smtClean="0"/>
              <a:t>3. During </a:t>
            </a:r>
            <a:r>
              <a:rPr lang="en-US" dirty="0"/>
              <a:t>which time period does the growth of the population equal</a:t>
            </a:r>
          </a:p>
          <a:p>
            <a:pPr marL="0" indent="0">
              <a:buNone/>
            </a:pPr>
            <a:r>
              <a:rPr lang="en-US" dirty="0"/>
              <a:t>zero?</a:t>
            </a:r>
          </a:p>
          <a:p>
            <a:pPr marL="0" indent="0">
              <a:buNone/>
            </a:pPr>
            <a:r>
              <a:rPr lang="pt-BR" dirty="0" smtClean="0"/>
              <a:t>a. A 		c. C </a:t>
            </a:r>
          </a:p>
          <a:p>
            <a:pPr marL="0" indent="0">
              <a:buNone/>
            </a:pPr>
            <a:r>
              <a:rPr lang="pt-BR" dirty="0" smtClean="0"/>
              <a:t>b</a:t>
            </a:r>
            <a:r>
              <a:rPr lang="pt-BR" dirty="0"/>
              <a:t>. B </a:t>
            </a:r>
            <a:r>
              <a:rPr lang="pt-BR" dirty="0" smtClean="0"/>
              <a:t>		d</a:t>
            </a:r>
            <a:r>
              <a:rPr lang="pt-BR" dirty="0"/>
              <a:t>. D</a:t>
            </a:r>
          </a:p>
          <a:p>
            <a:pPr marL="0" indent="0">
              <a:buNone/>
            </a:pPr>
            <a:r>
              <a:rPr lang="en-US" dirty="0" smtClean="0"/>
              <a:t>4. During </a:t>
            </a:r>
            <a:r>
              <a:rPr lang="en-US" dirty="0"/>
              <a:t>which time period does the population decrease?</a:t>
            </a:r>
          </a:p>
          <a:p>
            <a:pPr marL="0" indent="0">
              <a:buNone/>
            </a:pPr>
            <a:r>
              <a:rPr lang="pt-BR" dirty="0" smtClean="0"/>
              <a:t>a. A 		c. C </a:t>
            </a:r>
          </a:p>
          <a:p>
            <a:pPr marL="0" indent="0">
              <a:buNone/>
            </a:pPr>
            <a:r>
              <a:rPr lang="pt-BR" dirty="0" smtClean="0"/>
              <a:t>b</a:t>
            </a:r>
            <a:r>
              <a:rPr lang="pt-BR" dirty="0"/>
              <a:t>. B </a:t>
            </a:r>
            <a:r>
              <a:rPr lang="pt-BR" dirty="0" smtClean="0"/>
              <a:t>		d</a:t>
            </a:r>
            <a:r>
              <a:rPr lang="pt-BR" dirty="0"/>
              <a:t>. D</a:t>
            </a: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5034" y="685800"/>
            <a:ext cx="5348966" cy="2411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293397"/>
            <a:ext cx="3581400" cy="2544762"/>
          </a:xfrm>
        </p:spPr>
        <p:txBody>
          <a:bodyPr>
            <a:normAutofit/>
          </a:bodyPr>
          <a:lstStyle/>
          <a:p>
            <a:r>
              <a:rPr lang="en-US" dirty="0" smtClean="0"/>
              <a:t>Concept Check</a:t>
            </a:r>
            <a:br>
              <a:rPr lang="en-US" dirty="0" smtClean="0"/>
            </a:br>
            <a:r>
              <a:rPr lang="en-US" sz="3200" dirty="0" smtClean="0"/>
              <a:t>Choose the best answer for these 4 questions.</a:t>
            </a:r>
            <a:endParaRPr lang="en-US" dirty="0"/>
          </a:p>
        </p:txBody>
      </p:sp>
    </p:spTree>
    <p:extLst>
      <p:ext uri="{BB962C8B-B14F-4D97-AF65-F5344CB8AC3E}">
        <p14:creationId xmlns:p14="http://schemas.microsoft.com/office/powerpoint/2010/main" val="33878495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dirty="0" smtClean="0"/>
              <a:t>Population Growth</a:t>
            </a:r>
            <a:endParaRPr lang="en-US" b="0" i="1" dirty="0" smtClean="0"/>
          </a:p>
        </p:txBody>
      </p:sp>
      <p:sp>
        <p:nvSpPr>
          <p:cNvPr id="86019" name="Rectangle 3"/>
          <p:cNvSpPr>
            <a:spLocks noGrp="1" noChangeArrowheads="1"/>
          </p:cNvSpPr>
          <p:nvPr>
            <p:ph type="body" idx="1"/>
          </p:nvPr>
        </p:nvSpPr>
        <p:spPr>
          <a:xfrm>
            <a:off x="457200" y="1371600"/>
            <a:ext cx="8229600" cy="5181600"/>
          </a:xfrm>
        </p:spPr>
        <p:txBody>
          <a:bodyPr>
            <a:noAutofit/>
          </a:bodyPr>
          <a:lstStyle/>
          <a:p>
            <a:pPr eaLnBrk="1" hangingPunct="1">
              <a:lnSpc>
                <a:spcPct val="90000"/>
              </a:lnSpc>
              <a:spcBef>
                <a:spcPct val="0"/>
              </a:spcBef>
            </a:pPr>
            <a:r>
              <a:rPr lang="en-US" sz="2800" dirty="0" smtClean="0">
                <a:solidFill>
                  <a:schemeClr val="accent4">
                    <a:lumMod val="50000"/>
                  </a:schemeClr>
                </a:solidFill>
              </a:rPr>
              <a:t>Things to consider:</a:t>
            </a:r>
          </a:p>
          <a:p>
            <a:pPr eaLnBrk="1" hangingPunct="1">
              <a:lnSpc>
                <a:spcPct val="90000"/>
              </a:lnSpc>
              <a:spcBef>
                <a:spcPct val="0"/>
              </a:spcBef>
            </a:pPr>
            <a:r>
              <a:rPr lang="en-US" sz="2800" dirty="0" smtClean="0">
                <a:solidFill>
                  <a:schemeClr val="accent4">
                    <a:lumMod val="50000"/>
                  </a:schemeClr>
                </a:solidFill>
              </a:rPr>
              <a:t>Growth causes organisms to come into contact more often.</a:t>
            </a:r>
          </a:p>
          <a:p>
            <a:pPr eaLnBrk="1" hangingPunct="1">
              <a:lnSpc>
                <a:spcPct val="90000"/>
              </a:lnSpc>
              <a:spcBef>
                <a:spcPct val="0"/>
              </a:spcBef>
            </a:pPr>
            <a:r>
              <a:rPr lang="en-US" sz="2800" dirty="0" smtClean="0">
                <a:solidFill>
                  <a:schemeClr val="accent4">
                    <a:lumMod val="50000"/>
                  </a:schemeClr>
                </a:solidFill>
              </a:rPr>
              <a:t>Competition for food, shelter, and mates increases between individuals of a population as it grows.</a:t>
            </a:r>
          </a:p>
          <a:p>
            <a:pPr eaLnBrk="1" hangingPunct="1">
              <a:lnSpc>
                <a:spcPct val="90000"/>
              </a:lnSpc>
              <a:spcBef>
                <a:spcPct val="0"/>
              </a:spcBef>
            </a:pPr>
            <a:r>
              <a:rPr lang="en-US" sz="2800" dirty="0" smtClean="0">
                <a:solidFill>
                  <a:schemeClr val="accent4">
                    <a:lumMod val="50000"/>
                  </a:schemeClr>
                </a:solidFill>
              </a:rPr>
              <a:t>Furthermore, the more of a certain type of prey will mean more food to support predators.</a:t>
            </a:r>
          </a:p>
          <a:p>
            <a:pPr eaLnBrk="1" hangingPunct="1">
              <a:lnSpc>
                <a:spcPct val="90000"/>
              </a:lnSpc>
              <a:spcBef>
                <a:spcPct val="0"/>
              </a:spcBef>
            </a:pPr>
            <a:r>
              <a:rPr lang="en-US" sz="2800" dirty="0" smtClean="0">
                <a:solidFill>
                  <a:schemeClr val="accent4">
                    <a:lumMod val="50000"/>
                  </a:schemeClr>
                </a:solidFill>
              </a:rPr>
              <a:t>This infers that predator and prey populations are interdependent.</a:t>
            </a:r>
          </a:p>
          <a:p>
            <a:pPr eaLnBrk="1" hangingPunct="1">
              <a:lnSpc>
                <a:spcPct val="90000"/>
              </a:lnSpc>
              <a:spcBef>
                <a:spcPct val="0"/>
              </a:spcBef>
            </a:pPr>
            <a:r>
              <a:rPr lang="en-US" sz="2800" dirty="0" smtClean="0">
                <a:solidFill>
                  <a:schemeClr val="accent4">
                    <a:lumMod val="50000"/>
                  </a:schemeClr>
                </a:solidFill>
              </a:rPr>
              <a:t>These causes affect the rate of growth and cause it to slow until stability is reached.</a:t>
            </a:r>
          </a:p>
          <a:p>
            <a:pPr eaLnBrk="1" hangingPunct="1">
              <a:lnSpc>
                <a:spcPct val="90000"/>
              </a:lnSpc>
              <a:spcBef>
                <a:spcPct val="0"/>
              </a:spcBef>
            </a:pPr>
            <a:endParaRPr lang="en-US" sz="2800" dirty="0" smtClean="0">
              <a:solidFill>
                <a:schemeClr val="accent4">
                  <a:lumMod val="50000"/>
                </a:schemeClr>
              </a:solidFill>
            </a:endParaRPr>
          </a:p>
          <a:p>
            <a:pPr eaLnBrk="1" hangingPunct="1">
              <a:lnSpc>
                <a:spcPct val="90000"/>
              </a:lnSpc>
              <a:spcBef>
                <a:spcPct val="0"/>
              </a:spcBef>
            </a:pPr>
            <a:endParaRPr lang="en-US" sz="2800" dirty="0" smtClean="0">
              <a:solidFill>
                <a:schemeClr val="accent4">
                  <a:lumMod val="50000"/>
                </a:schemeClr>
              </a:solidFill>
            </a:endParaRPr>
          </a:p>
          <a:p>
            <a:pPr eaLnBrk="1" hangingPunct="1">
              <a:lnSpc>
                <a:spcPct val="90000"/>
              </a:lnSpc>
              <a:spcBef>
                <a:spcPct val="0"/>
              </a:spcBef>
            </a:pPr>
            <a:endParaRPr lang="en-US" sz="3600" dirty="0" smtClean="0">
              <a:solidFill>
                <a:schemeClr val="accent4">
                  <a:lumMod val="50000"/>
                </a:schemeClr>
              </a:solidFill>
            </a:endParaRPr>
          </a:p>
        </p:txBody>
      </p:sp>
    </p:spTree>
    <p:extLst>
      <p:ext uri="{BB962C8B-B14F-4D97-AF65-F5344CB8AC3E}">
        <p14:creationId xmlns:p14="http://schemas.microsoft.com/office/powerpoint/2010/main" val="392134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01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0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019">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60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601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60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dirty="0" smtClean="0">
                <a:solidFill>
                  <a:schemeClr val="accent4">
                    <a:lumMod val="50000"/>
                  </a:schemeClr>
                </a:solidFill>
              </a:rPr>
              <a:t>Factors That Affect Population Size</a:t>
            </a:r>
          </a:p>
        </p:txBody>
      </p:sp>
      <p:sp>
        <p:nvSpPr>
          <p:cNvPr id="67587" name="Rectangle 3"/>
          <p:cNvSpPr>
            <a:spLocks noGrp="1" noChangeArrowheads="1"/>
          </p:cNvSpPr>
          <p:nvPr>
            <p:ph type="body" idx="1"/>
          </p:nvPr>
        </p:nvSpPr>
        <p:spPr>
          <a:xfrm>
            <a:off x="228600" y="1371600"/>
            <a:ext cx="8610600" cy="5486400"/>
          </a:xfrm>
        </p:spPr>
        <p:txBody>
          <a:bodyPr>
            <a:noAutofit/>
          </a:bodyPr>
          <a:lstStyle/>
          <a:p>
            <a:pPr eaLnBrk="1" hangingPunct="1">
              <a:lnSpc>
                <a:spcPct val="90000"/>
              </a:lnSpc>
              <a:spcBef>
                <a:spcPct val="0"/>
              </a:spcBef>
            </a:pPr>
            <a:r>
              <a:rPr lang="en-US" dirty="0" smtClean="0">
                <a:solidFill>
                  <a:schemeClr val="accent4">
                    <a:lumMod val="50000"/>
                  </a:schemeClr>
                </a:solidFill>
              </a:rPr>
              <a:t>Most populations increase or decrease a little. </a:t>
            </a:r>
          </a:p>
          <a:p>
            <a:pPr lvl="1" eaLnBrk="1" hangingPunct="1">
              <a:lnSpc>
                <a:spcPct val="90000"/>
              </a:lnSpc>
              <a:spcBef>
                <a:spcPct val="0"/>
              </a:spcBef>
            </a:pPr>
            <a:r>
              <a:rPr lang="en-US" dirty="0" smtClean="0">
                <a:solidFill>
                  <a:schemeClr val="accent4">
                    <a:lumMod val="50000"/>
                  </a:schemeClr>
                </a:solidFill>
              </a:rPr>
              <a:t>Some change with the seasons. </a:t>
            </a:r>
          </a:p>
          <a:p>
            <a:pPr lvl="1" eaLnBrk="1" hangingPunct="1">
              <a:lnSpc>
                <a:spcPct val="90000"/>
              </a:lnSpc>
              <a:spcBef>
                <a:spcPct val="0"/>
              </a:spcBef>
            </a:pPr>
            <a:r>
              <a:rPr lang="en-US" dirty="0" smtClean="0">
                <a:solidFill>
                  <a:schemeClr val="accent4">
                    <a:lumMod val="50000"/>
                  </a:schemeClr>
                </a:solidFill>
              </a:rPr>
              <a:t>Others have good years and bad years. </a:t>
            </a:r>
          </a:p>
          <a:p>
            <a:pPr eaLnBrk="1" hangingPunct="1">
              <a:lnSpc>
                <a:spcPct val="90000"/>
              </a:lnSpc>
              <a:spcBef>
                <a:spcPct val="0"/>
              </a:spcBef>
            </a:pPr>
            <a:endParaRPr lang="en-US" dirty="0" smtClean="0">
              <a:solidFill>
                <a:schemeClr val="accent4">
                  <a:lumMod val="50000"/>
                </a:schemeClr>
              </a:solidFill>
            </a:endParaRPr>
          </a:p>
          <a:p>
            <a:pPr eaLnBrk="1" hangingPunct="1">
              <a:lnSpc>
                <a:spcPct val="90000"/>
              </a:lnSpc>
              <a:spcBef>
                <a:spcPct val="0"/>
              </a:spcBef>
            </a:pPr>
            <a:r>
              <a:rPr lang="en-US" dirty="0" smtClean="0">
                <a:solidFill>
                  <a:schemeClr val="accent4">
                    <a:lumMod val="50000"/>
                  </a:schemeClr>
                </a:solidFill>
              </a:rPr>
              <a:t>A combination of 4 factors cause populations to grow and shrink. </a:t>
            </a:r>
          </a:p>
          <a:p>
            <a:pPr eaLnBrk="1" hangingPunct="1">
              <a:lnSpc>
                <a:spcPct val="90000"/>
              </a:lnSpc>
              <a:spcBef>
                <a:spcPct val="0"/>
              </a:spcBef>
            </a:pPr>
            <a:r>
              <a:rPr lang="en-US" dirty="0" smtClean="0">
                <a:solidFill>
                  <a:schemeClr val="accent4">
                    <a:lumMod val="50000"/>
                  </a:schemeClr>
                </a:solidFill>
              </a:rPr>
              <a:t>They include;</a:t>
            </a:r>
          </a:p>
          <a:p>
            <a:pPr lvl="1">
              <a:lnSpc>
                <a:spcPct val="90000"/>
              </a:lnSpc>
              <a:spcBef>
                <a:spcPct val="0"/>
              </a:spcBef>
            </a:pPr>
            <a:r>
              <a:rPr lang="en-US" u="sng" dirty="0" smtClean="0">
                <a:solidFill>
                  <a:schemeClr val="tx1">
                    <a:lumMod val="75000"/>
                    <a:lumOff val="25000"/>
                  </a:schemeClr>
                </a:solidFill>
              </a:rPr>
              <a:t>Biotic Factors: Living things</a:t>
            </a:r>
          </a:p>
          <a:p>
            <a:pPr lvl="1">
              <a:lnSpc>
                <a:spcPct val="90000"/>
              </a:lnSpc>
              <a:spcBef>
                <a:spcPct val="0"/>
              </a:spcBef>
            </a:pPr>
            <a:r>
              <a:rPr lang="en-US" u="sng" dirty="0" smtClean="0">
                <a:solidFill>
                  <a:schemeClr val="tx1">
                    <a:lumMod val="75000"/>
                    <a:lumOff val="25000"/>
                  </a:schemeClr>
                </a:solidFill>
              </a:rPr>
              <a:t>Abiotic Factors: Non-living things </a:t>
            </a:r>
          </a:p>
          <a:p>
            <a:pPr lvl="1">
              <a:lnSpc>
                <a:spcPct val="90000"/>
              </a:lnSpc>
              <a:spcBef>
                <a:spcPct val="0"/>
              </a:spcBef>
            </a:pPr>
            <a:r>
              <a:rPr lang="en-US" u="sng" dirty="0" smtClean="0">
                <a:solidFill>
                  <a:srgbClr val="C00000"/>
                </a:solidFill>
              </a:rPr>
              <a:t>Density-Dependent Factors: How close an organism is to another.</a:t>
            </a:r>
          </a:p>
          <a:p>
            <a:pPr lvl="1">
              <a:lnSpc>
                <a:spcPct val="90000"/>
              </a:lnSpc>
              <a:spcBef>
                <a:spcPct val="0"/>
              </a:spcBef>
            </a:pPr>
            <a:r>
              <a:rPr lang="en-US" u="sng" dirty="0" smtClean="0">
                <a:solidFill>
                  <a:srgbClr val="C00000"/>
                </a:solidFill>
              </a:rPr>
              <a:t>Density-Independent Factors: Cause changes regardless of proximity</a:t>
            </a:r>
          </a:p>
        </p:txBody>
      </p:sp>
    </p:spTree>
    <p:extLst>
      <p:ext uri="{BB962C8B-B14F-4D97-AF65-F5344CB8AC3E}">
        <p14:creationId xmlns:p14="http://schemas.microsoft.com/office/powerpoint/2010/main" val="10000166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75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758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58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58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758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7587">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758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dirty="0" smtClean="0">
                <a:solidFill>
                  <a:schemeClr val="accent4">
                    <a:lumMod val="50000"/>
                  </a:schemeClr>
                </a:solidFill>
              </a:rPr>
              <a:t>Question</a:t>
            </a:r>
            <a:endParaRPr lang="en-US" dirty="0" smtClean="0">
              <a:solidFill>
                <a:schemeClr val="accent4">
                  <a:lumMod val="50000"/>
                </a:schemeClr>
              </a:solidFill>
            </a:endParaRPr>
          </a:p>
        </p:txBody>
      </p:sp>
      <p:sp>
        <p:nvSpPr>
          <p:cNvPr id="8195" name="Rectangle 3"/>
          <p:cNvSpPr>
            <a:spLocks noGrp="1" noChangeArrowheads="1"/>
          </p:cNvSpPr>
          <p:nvPr>
            <p:ph type="body" idx="1"/>
          </p:nvPr>
        </p:nvSpPr>
        <p:spPr>
          <a:xfrm>
            <a:off x="457200" y="1371600"/>
            <a:ext cx="8229600" cy="4572000"/>
          </a:xfrm>
        </p:spPr>
        <p:txBody>
          <a:bodyPr/>
          <a:lstStyle/>
          <a:p>
            <a:pPr marL="0" indent="0" eaLnBrk="1" hangingPunct="1">
              <a:lnSpc>
                <a:spcPct val="110000"/>
              </a:lnSpc>
              <a:spcBef>
                <a:spcPct val="50000"/>
              </a:spcBef>
              <a:buFontTx/>
              <a:buNone/>
            </a:pPr>
            <a:r>
              <a:rPr lang="en-US" sz="2400" dirty="0" smtClean="0">
                <a:solidFill>
                  <a:schemeClr val="accent4">
                    <a:lumMod val="50000"/>
                  </a:schemeClr>
                </a:solidFill>
                <a:cs typeface="Times New Roman" pitchFamily="18" charset="0"/>
              </a:rPr>
              <a:t>You have just been hired for a summer job for the month of July. You have two options on how you would be paid. You can be paid $50/hour (Option A). Or (Option B) you can be paid one cent on the first day of the month. Each day following, your pay will be double what it was the previous day. </a:t>
            </a:r>
            <a:r>
              <a:rPr lang="en-US" sz="2400" dirty="0" smtClean="0">
                <a:solidFill>
                  <a:schemeClr val="accent4">
                    <a:lumMod val="50000"/>
                  </a:schemeClr>
                </a:solidFill>
              </a:rPr>
              <a:t>Which </a:t>
            </a:r>
            <a:r>
              <a:rPr lang="en-US" sz="2400" dirty="0" smtClean="0">
                <a:solidFill>
                  <a:schemeClr val="accent4">
                    <a:lumMod val="50000"/>
                  </a:schemeClr>
                </a:solidFill>
              </a:rPr>
              <a:t>option would you choose?</a:t>
            </a:r>
          </a:p>
        </p:txBody>
      </p:sp>
    </p:spTree>
    <p:extLst>
      <p:ext uri="{BB962C8B-B14F-4D97-AF65-F5344CB8AC3E}">
        <p14:creationId xmlns:p14="http://schemas.microsoft.com/office/powerpoint/2010/main" val="4257656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dirty="0" smtClean="0"/>
              <a:t>Population Growth</a:t>
            </a:r>
            <a:endParaRPr lang="en-US" b="0" i="1" dirty="0" smtClean="0"/>
          </a:p>
        </p:txBody>
      </p:sp>
      <p:sp>
        <p:nvSpPr>
          <p:cNvPr id="84995" name="Rectangle 3"/>
          <p:cNvSpPr>
            <a:spLocks noGrp="1" noChangeArrowheads="1"/>
          </p:cNvSpPr>
          <p:nvPr>
            <p:ph type="body" idx="1"/>
          </p:nvPr>
        </p:nvSpPr>
        <p:spPr>
          <a:xfrm>
            <a:off x="304800" y="1143000"/>
            <a:ext cx="8763000" cy="5562600"/>
          </a:xfrm>
        </p:spPr>
        <p:txBody>
          <a:bodyPr>
            <a:normAutofit lnSpcReduction="10000"/>
          </a:bodyPr>
          <a:lstStyle/>
          <a:p>
            <a:pPr eaLnBrk="1" hangingPunct="1">
              <a:lnSpc>
                <a:spcPct val="90000"/>
              </a:lnSpc>
              <a:spcBef>
                <a:spcPct val="0"/>
              </a:spcBef>
            </a:pPr>
            <a:r>
              <a:rPr lang="en-US" sz="2400" dirty="0" smtClean="0">
                <a:solidFill>
                  <a:schemeClr val="accent4">
                    <a:lumMod val="50000"/>
                  </a:schemeClr>
                </a:solidFill>
              </a:rPr>
              <a:t>You learned that biotic and abiotic factors shape ecosystems and influence population growth.</a:t>
            </a:r>
          </a:p>
          <a:p>
            <a:pPr eaLnBrk="1" hangingPunct="1">
              <a:lnSpc>
                <a:spcPct val="90000"/>
              </a:lnSpc>
              <a:spcBef>
                <a:spcPct val="0"/>
              </a:spcBef>
            </a:pPr>
            <a:r>
              <a:rPr lang="en-US" sz="2400" dirty="0" smtClean="0">
                <a:solidFill>
                  <a:schemeClr val="accent4">
                    <a:lumMod val="50000"/>
                  </a:schemeClr>
                </a:solidFill>
              </a:rPr>
              <a:t>Population growth is also controlled by two density-related factors:</a:t>
            </a:r>
          </a:p>
          <a:p>
            <a:pPr lvl="1" eaLnBrk="1" hangingPunct="1">
              <a:lnSpc>
                <a:spcPct val="90000"/>
              </a:lnSpc>
              <a:spcBef>
                <a:spcPct val="0"/>
              </a:spcBef>
            </a:pPr>
            <a:r>
              <a:rPr lang="en-US" sz="2000" i="1" dirty="0" smtClean="0">
                <a:solidFill>
                  <a:schemeClr val="accent4">
                    <a:lumMod val="50000"/>
                  </a:schemeClr>
                </a:solidFill>
              </a:rPr>
              <a:t>Density refers to the number of organisms in a specific habitat</a:t>
            </a:r>
          </a:p>
          <a:p>
            <a:pPr eaLnBrk="1" hangingPunct="1">
              <a:lnSpc>
                <a:spcPct val="90000"/>
              </a:lnSpc>
              <a:spcBef>
                <a:spcPct val="0"/>
              </a:spcBef>
            </a:pPr>
            <a:r>
              <a:rPr lang="en-US" sz="2400" b="1" i="1" u="sng" dirty="0" smtClean="0">
                <a:solidFill>
                  <a:schemeClr val="accent6">
                    <a:lumMod val="75000"/>
                  </a:schemeClr>
                </a:solidFill>
              </a:rPr>
              <a:t>Density-dependent factors </a:t>
            </a:r>
            <a:r>
              <a:rPr lang="en-US" sz="2400" u="sng" dirty="0" smtClean="0">
                <a:solidFill>
                  <a:schemeClr val="accent4">
                    <a:lumMod val="50000"/>
                  </a:schemeClr>
                </a:solidFill>
              </a:rPr>
              <a:t>are variables affected by the number of organisms present in a given area</a:t>
            </a:r>
            <a:r>
              <a:rPr lang="en-US" sz="2400" dirty="0" smtClean="0">
                <a:solidFill>
                  <a:schemeClr val="accent4">
                    <a:lumMod val="50000"/>
                  </a:schemeClr>
                </a:solidFill>
              </a:rPr>
              <a:t>.</a:t>
            </a:r>
          </a:p>
          <a:p>
            <a:pPr lvl="1">
              <a:lnSpc>
                <a:spcPct val="90000"/>
              </a:lnSpc>
              <a:spcBef>
                <a:spcPct val="0"/>
              </a:spcBef>
            </a:pPr>
            <a:r>
              <a:rPr lang="en-US" sz="2000" dirty="0" smtClean="0">
                <a:solidFill>
                  <a:schemeClr val="accent4">
                    <a:lumMod val="50000"/>
                  </a:schemeClr>
                </a:solidFill>
              </a:rPr>
              <a:t>Examples include:</a:t>
            </a:r>
          </a:p>
          <a:p>
            <a:pPr lvl="2">
              <a:lnSpc>
                <a:spcPct val="90000"/>
              </a:lnSpc>
              <a:spcBef>
                <a:spcPct val="0"/>
              </a:spcBef>
            </a:pPr>
            <a:r>
              <a:rPr lang="en-US" sz="1600" dirty="0" smtClean="0">
                <a:solidFill>
                  <a:schemeClr val="accent4">
                    <a:lumMod val="50000"/>
                  </a:schemeClr>
                </a:solidFill>
              </a:rPr>
              <a:t>nesting sites, </a:t>
            </a:r>
          </a:p>
          <a:p>
            <a:pPr lvl="2">
              <a:lnSpc>
                <a:spcPct val="90000"/>
              </a:lnSpc>
              <a:spcBef>
                <a:spcPct val="0"/>
              </a:spcBef>
            </a:pPr>
            <a:r>
              <a:rPr lang="en-US" sz="1600" dirty="0" smtClean="0">
                <a:solidFill>
                  <a:schemeClr val="accent4">
                    <a:lumMod val="50000"/>
                  </a:schemeClr>
                </a:solidFill>
              </a:rPr>
              <a:t>amount of food/water.</a:t>
            </a:r>
          </a:p>
          <a:p>
            <a:pPr eaLnBrk="1" hangingPunct="1">
              <a:lnSpc>
                <a:spcPct val="90000"/>
              </a:lnSpc>
              <a:spcBef>
                <a:spcPct val="0"/>
              </a:spcBef>
            </a:pPr>
            <a:endParaRPr lang="en-US" sz="2400" dirty="0" smtClean="0">
              <a:solidFill>
                <a:schemeClr val="accent4">
                  <a:lumMod val="50000"/>
                </a:schemeClr>
              </a:solidFill>
            </a:endParaRPr>
          </a:p>
          <a:p>
            <a:pPr eaLnBrk="1" hangingPunct="1">
              <a:lnSpc>
                <a:spcPct val="90000"/>
              </a:lnSpc>
              <a:spcBef>
                <a:spcPct val="0"/>
              </a:spcBef>
            </a:pPr>
            <a:r>
              <a:rPr lang="en-US" sz="2400" b="1" i="1" u="sng" dirty="0" smtClean="0">
                <a:solidFill>
                  <a:schemeClr val="accent6">
                    <a:lumMod val="75000"/>
                  </a:schemeClr>
                </a:solidFill>
              </a:rPr>
              <a:t>Density-independent factors </a:t>
            </a:r>
            <a:r>
              <a:rPr lang="en-US" sz="2400" u="sng" dirty="0" smtClean="0">
                <a:solidFill>
                  <a:schemeClr val="accent4">
                    <a:lumMod val="50000"/>
                  </a:schemeClr>
                </a:solidFill>
              </a:rPr>
              <a:t>are variables that affect a population regardless of the population density.</a:t>
            </a:r>
            <a:r>
              <a:rPr lang="en-US" sz="2400" dirty="0" smtClean="0">
                <a:solidFill>
                  <a:schemeClr val="accent4">
                    <a:lumMod val="50000"/>
                  </a:schemeClr>
                </a:solidFill>
              </a:rPr>
              <a:t> </a:t>
            </a:r>
          </a:p>
          <a:p>
            <a:pPr lvl="1">
              <a:lnSpc>
                <a:spcPct val="90000"/>
              </a:lnSpc>
              <a:spcBef>
                <a:spcPct val="0"/>
              </a:spcBef>
            </a:pPr>
            <a:r>
              <a:rPr lang="en-US" sz="2000" dirty="0" smtClean="0">
                <a:solidFill>
                  <a:schemeClr val="accent4">
                    <a:lumMod val="50000"/>
                  </a:schemeClr>
                </a:solidFill>
              </a:rPr>
              <a:t>Examples of density-independent factors are </a:t>
            </a:r>
          </a:p>
          <a:p>
            <a:pPr lvl="2">
              <a:lnSpc>
                <a:spcPct val="90000"/>
              </a:lnSpc>
              <a:spcBef>
                <a:spcPct val="0"/>
              </a:spcBef>
            </a:pPr>
            <a:r>
              <a:rPr lang="en-US" sz="1600" dirty="0" smtClean="0">
                <a:solidFill>
                  <a:schemeClr val="accent4">
                    <a:lumMod val="50000"/>
                  </a:schemeClr>
                </a:solidFill>
              </a:rPr>
              <a:t>weather, </a:t>
            </a:r>
          </a:p>
          <a:p>
            <a:pPr lvl="2">
              <a:lnSpc>
                <a:spcPct val="90000"/>
              </a:lnSpc>
              <a:spcBef>
                <a:spcPct val="0"/>
              </a:spcBef>
            </a:pPr>
            <a:r>
              <a:rPr lang="en-US" sz="1600" dirty="0" smtClean="0">
                <a:solidFill>
                  <a:schemeClr val="accent4">
                    <a:lumMod val="50000"/>
                  </a:schemeClr>
                </a:solidFill>
              </a:rPr>
              <a:t>floods, and </a:t>
            </a:r>
          </a:p>
          <a:p>
            <a:pPr lvl="2">
              <a:lnSpc>
                <a:spcPct val="90000"/>
              </a:lnSpc>
              <a:spcBef>
                <a:spcPct val="0"/>
              </a:spcBef>
            </a:pPr>
            <a:r>
              <a:rPr lang="en-US" sz="1600" dirty="0" smtClean="0">
                <a:solidFill>
                  <a:schemeClr val="accent4">
                    <a:lumMod val="50000"/>
                  </a:schemeClr>
                </a:solidFill>
              </a:rPr>
              <a:t>fires. </a:t>
            </a:r>
          </a:p>
          <a:p>
            <a:pPr lvl="1">
              <a:lnSpc>
                <a:spcPct val="90000"/>
              </a:lnSpc>
              <a:spcBef>
                <a:spcPct val="0"/>
              </a:spcBef>
            </a:pPr>
            <a:r>
              <a:rPr lang="en-US" sz="2000" dirty="0" smtClean="0">
                <a:solidFill>
                  <a:schemeClr val="accent4">
                    <a:lumMod val="50000"/>
                  </a:schemeClr>
                </a:solidFill>
              </a:rPr>
              <a:t>These will happen regardless of how many organisms are alive there…these are the </a:t>
            </a:r>
            <a:r>
              <a:rPr lang="en-US" sz="2000" i="1" dirty="0" smtClean="0">
                <a:solidFill>
                  <a:schemeClr val="accent4">
                    <a:lumMod val="50000"/>
                  </a:schemeClr>
                </a:solidFill>
              </a:rPr>
              <a:t>wild-cards</a:t>
            </a:r>
            <a:r>
              <a:rPr lang="en-US" sz="2000" dirty="0" smtClean="0">
                <a:solidFill>
                  <a:schemeClr val="accent4">
                    <a:lumMod val="50000"/>
                  </a:schemeClr>
                </a:solidFill>
              </a:rPr>
              <a:t> of population growth.</a:t>
            </a:r>
          </a:p>
          <a:p>
            <a:pPr eaLnBrk="1" hangingPunct="1">
              <a:lnSpc>
                <a:spcPct val="90000"/>
              </a:lnSpc>
              <a:spcBef>
                <a:spcPct val="0"/>
              </a:spcBef>
            </a:pPr>
            <a:r>
              <a:rPr lang="en-US" sz="2400" dirty="0" smtClean="0">
                <a:solidFill>
                  <a:schemeClr val="accent4">
                    <a:lumMod val="50000"/>
                  </a:schemeClr>
                </a:solidFill>
              </a:rPr>
              <a:t>What factor do you think </a:t>
            </a:r>
            <a:r>
              <a:rPr lang="en-US" sz="2400" u="sng" dirty="0" smtClean="0">
                <a:solidFill>
                  <a:schemeClr val="accent4">
                    <a:lumMod val="50000"/>
                  </a:schemeClr>
                </a:solidFill>
              </a:rPr>
              <a:t>disease</a:t>
            </a:r>
            <a:r>
              <a:rPr lang="en-US" sz="2400" dirty="0" smtClean="0">
                <a:solidFill>
                  <a:schemeClr val="accent4">
                    <a:lumMod val="50000"/>
                  </a:schemeClr>
                </a:solidFill>
              </a:rPr>
              <a:t> is?</a:t>
            </a:r>
          </a:p>
          <a:p>
            <a:pPr eaLnBrk="1" hangingPunct="1">
              <a:lnSpc>
                <a:spcPct val="90000"/>
              </a:lnSpc>
              <a:spcBef>
                <a:spcPct val="0"/>
              </a:spcBef>
            </a:pPr>
            <a:endParaRPr lang="en-US" sz="2400" dirty="0" smtClean="0">
              <a:solidFill>
                <a:schemeClr val="accent4">
                  <a:lumMod val="50000"/>
                </a:schemeClr>
              </a:solidFill>
            </a:endParaRPr>
          </a:p>
        </p:txBody>
      </p:sp>
    </p:spTree>
    <p:extLst>
      <p:ext uri="{BB962C8B-B14F-4D97-AF65-F5344CB8AC3E}">
        <p14:creationId xmlns:p14="http://schemas.microsoft.com/office/powerpoint/2010/main" val="367382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499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499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84995">
                                            <p:txEl>
                                              <p:pRg st="8" end="8"/>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8499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499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4995">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4995">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4995">
                                            <p:txEl>
                                              <p:pRg st="13" end="13"/>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8499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Factors Affecting Population</a:t>
            </a:r>
            <a:endParaRPr lang="en-US" dirty="0"/>
          </a:p>
        </p:txBody>
      </p:sp>
      <p:sp>
        <p:nvSpPr>
          <p:cNvPr id="4" name="Quad Arrow 3"/>
          <p:cNvSpPr/>
          <p:nvPr/>
        </p:nvSpPr>
        <p:spPr>
          <a:xfrm>
            <a:off x="2699656" y="2061865"/>
            <a:ext cx="3733800" cy="3653135"/>
          </a:xfrm>
          <a:prstGeom prst="quadArrow">
            <a:avLst>
              <a:gd name="adj1" fmla="val 10778"/>
              <a:gd name="adj2" fmla="val 16639"/>
              <a:gd name="adj3" fmla="val 22500"/>
            </a:avLst>
          </a:prstGeom>
          <a:gradFill flip="none" rotWithShape="1">
            <a:gsLst>
              <a:gs pos="55000">
                <a:schemeClr val="accent3">
                  <a:lumMod val="50000"/>
                </a:schemeClr>
              </a:gs>
              <a:gs pos="79000">
                <a:schemeClr val="accent2">
                  <a:lumMod val="50000"/>
                </a:schemeClr>
              </a:gs>
              <a:gs pos="32000">
                <a:schemeClr val="accent1">
                  <a:lumMod val="75000"/>
                </a:scheme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Non-living                             Living</a:t>
            </a:r>
            <a:endParaRPr lang="en-US" dirty="0"/>
          </a:p>
        </p:txBody>
      </p:sp>
      <p:sp>
        <p:nvSpPr>
          <p:cNvPr id="5" name="TextBox 4"/>
          <p:cNvSpPr txBox="1"/>
          <p:nvPr/>
        </p:nvSpPr>
        <p:spPr>
          <a:xfrm>
            <a:off x="3119647" y="1600200"/>
            <a:ext cx="2900153" cy="461665"/>
          </a:xfrm>
          <a:prstGeom prst="rect">
            <a:avLst/>
          </a:prstGeom>
          <a:noFill/>
        </p:spPr>
        <p:txBody>
          <a:bodyPr wrap="none" rtlCol="0">
            <a:spAutoFit/>
          </a:bodyPr>
          <a:lstStyle/>
          <a:p>
            <a:r>
              <a:rPr lang="en-US" sz="2400" b="1" dirty="0" smtClean="0">
                <a:solidFill>
                  <a:srgbClr val="C00000"/>
                </a:solidFill>
              </a:rPr>
              <a:t>DENSITY DEPENDENT</a:t>
            </a:r>
            <a:endParaRPr lang="en-US" sz="2400" b="1" dirty="0">
              <a:solidFill>
                <a:srgbClr val="C00000"/>
              </a:solidFill>
            </a:endParaRPr>
          </a:p>
        </p:txBody>
      </p:sp>
      <p:sp>
        <p:nvSpPr>
          <p:cNvPr id="6" name="TextBox 5"/>
          <p:cNvSpPr txBox="1"/>
          <p:nvPr/>
        </p:nvSpPr>
        <p:spPr>
          <a:xfrm>
            <a:off x="2977780" y="5715000"/>
            <a:ext cx="3183885" cy="461665"/>
          </a:xfrm>
          <a:prstGeom prst="rect">
            <a:avLst/>
          </a:prstGeom>
          <a:noFill/>
        </p:spPr>
        <p:txBody>
          <a:bodyPr wrap="none" rtlCol="0">
            <a:spAutoFit/>
          </a:bodyPr>
          <a:lstStyle/>
          <a:p>
            <a:r>
              <a:rPr lang="en-US" sz="2400" b="1" dirty="0" smtClean="0">
                <a:solidFill>
                  <a:schemeClr val="tx2">
                    <a:lumMod val="60000"/>
                    <a:lumOff val="40000"/>
                  </a:schemeClr>
                </a:solidFill>
              </a:rPr>
              <a:t>DENSITY INDEPENDENT</a:t>
            </a:r>
            <a:endParaRPr lang="en-US" sz="2400" b="1" dirty="0">
              <a:solidFill>
                <a:schemeClr val="tx2">
                  <a:lumMod val="60000"/>
                  <a:lumOff val="40000"/>
                </a:schemeClr>
              </a:solidFill>
            </a:endParaRPr>
          </a:p>
        </p:txBody>
      </p:sp>
      <p:sp>
        <p:nvSpPr>
          <p:cNvPr id="7" name="TextBox 6"/>
          <p:cNvSpPr txBox="1"/>
          <p:nvPr/>
        </p:nvSpPr>
        <p:spPr>
          <a:xfrm>
            <a:off x="6896975" y="3645613"/>
            <a:ext cx="2247025" cy="461665"/>
          </a:xfrm>
          <a:prstGeom prst="rect">
            <a:avLst/>
          </a:prstGeom>
          <a:noFill/>
        </p:spPr>
        <p:txBody>
          <a:bodyPr wrap="none" rtlCol="0">
            <a:spAutoFit/>
          </a:bodyPr>
          <a:lstStyle/>
          <a:p>
            <a:r>
              <a:rPr lang="en-US" sz="2400" b="1" dirty="0" smtClean="0">
                <a:solidFill>
                  <a:schemeClr val="accent3">
                    <a:lumMod val="50000"/>
                  </a:schemeClr>
                </a:solidFill>
              </a:rPr>
              <a:t>BIOTIC FACTORS</a:t>
            </a:r>
            <a:endParaRPr lang="en-US" sz="2400" b="1" dirty="0">
              <a:solidFill>
                <a:schemeClr val="accent3">
                  <a:lumMod val="50000"/>
                </a:schemeClr>
              </a:solidFill>
            </a:endParaRPr>
          </a:p>
        </p:txBody>
      </p:sp>
      <p:sp>
        <p:nvSpPr>
          <p:cNvPr id="8" name="TextBox 7"/>
          <p:cNvSpPr txBox="1"/>
          <p:nvPr/>
        </p:nvSpPr>
        <p:spPr>
          <a:xfrm>
            <a:off x="0" y="3627956"/>
            <a:ext cx="2432974" cy="461665"/>
          </a:xfrm>
          <a:prstGeom prst="rect">
            <a:avLst/>
          </a:prstGeom>
          <a:noFill/>
        </p:spPr>
        <p:txBody>
          <a:bodyPr wrap="none" rtlCol="0">
            <a:spAutoFit/>
          </a:bodyPr>
          <a:lstStyle/>
          <a:p>
            <a:r>
              <a:rPr lang="en-US" sz="2400" b="1" dirty="0" smtClean="0">
                <a:solidFill>
                  <a:schemeClr val="bg1"/>
                </a:solidFill>
              </a:rPr>
              <a:t>ABIOTIC FACTORS</a:t>
            </a:r>
            <a:endParaRPr lang="en-US" sz="2400" b="1" dirty="0">
              <a:solidFill>
                <a:schemeClr val="bg1"/>
              </a:solidFill>
            </a:endParaRPr>
          </a:p>
        </p:txBody>
      </p:sp>
      <p:sp>
        <p:nvSpPr>
          <p:cNvPr id="9" name="TextBox 8"/>
          <p:cNvSpPr txBox="1"/>
          <p:nvPr/>
        </p:nvSpPr>
        <p:spPr>
          <a:xfrm>
            <a:off x="514378" y="4273061"/>
            <a:ext cx="2185278" cy="1200329"/>
          </a:xfrm>
          <a:prstGeom prst="rect">
            <a:avLst/>
          </a:prstGeom>
          <a:noFill/>
        </p:spPr>
        <p:txBody>
          <a:bodyPr wrap="none" rtlCol="0">
            <a:spAutoFit/>
          </a:bodyPr>
          <a:lstStyle/>
          <a:p>
            <a:r>
              <a:rPr lang="en-US" sz="2400" dirty="0" smtClean="0"/>
              <a:t>Weather</a:t>
            </a:r>
          </a:p>
          <a:p>
            <a:r>
              <a:rPr lang="en-US" sz="2400" dirty="0" smtClean="0"/>
              <a:t>Climate</a:t>
            </a:r>
          </a:p>
          <a:p>
            <a:r>
              <a:rPr lang="en-US" sz="2400" dirty="0" smtClean="0"/>
              <a:t>Natural Disaster</a:t>
            </a:r>
          </a:p>
        </p:txBody>
      </p:sp>
      <p:sp>
        <p:nvSpPr>
          <p:cNvPr id="10" name="TextBox 9"/>
          <p:cNvSpPr txBox="1"/>
          <p:nvPr/>
        </p:nvSpPr>
        <p:spPr>
          <a:xfrm>
            <a:off x="514378" y="1600200"/>
            <a:ext cx="2185278" cy="1569660"/>
          </a:xfrm>
          <a:prstGeom prst="rect">
            <a:avLst/>
          </a:prstGeom>
          <a:noFill/>
        </p:spPr>
        <p:txBody>
          <a:bodyPr wrap="none" rtlCol="0">
            <a:spAutoFit/>
          </a:bodyPr>
          <a:lstStyle/>
          <a:p>
            <a:r>
              <a:rPr lang="en-US" sz="2400" dirty="0" smtClean="0"/>
              <a:t>Nesting Sites</a:t>
            </a:r>
          </a:p>
          <a:p>
            <a:r>
              <a:rPr lang="en-US" sz="2400" dirty="0" smtClean="0"/>
              <a:t>Water</a:t>
            </a:r>
          </a:p>
          <a:p>
            <a:r>
              <a:rPr lang="en-US" sz="2400" dirty="0" smtClean="0"/>
              <a:t>Camouflage </a:t>
            </a:r>
          </a:p>
          <a:p>
            <a:r>
              <a:rPr lang="en-US" sz="2400" dirty="0" smtClean="0"/>
              <a:t>Natural Disaster</a:t>
            </a:r>
          </a:p>
        </p:txBody>
      </p:sp>
      <p:sp>
        <p:nvSpPr>
          <p:cNvPr id="11" name="TextBox 10"/>
          <p:cNvSpPr txBox="1"/>
          <p:nvPr/>
        </p:nvSpPr>
        <p:spPr>
          <a:xfrm>
            <a:off x="6383949" y="1607266"/>
            <a:ext cx="2760051" cy="1569660"/>
          </a:xfrm>
          <a:prstGeom prst="rect">
            <a:avLst/>
          </a:prstGeom>
          <a:noFill/>
        </p:spPr>
        <p:txBody>
          <a:bodyPr wrap="none" rtlCol="0">
            <a:spAutoFit/>
          </a:bodyPr>
          <a:lstStyle/>
          <a:p>
            <a:r>
              <a:rPr lang="en-US" sz="2400" dirty="0" smtClean="0"/>
              <a:t>Food</a:t>
            </a:r>
          </a:p>
          <a:p>
            <a:r>
              <a:rPr lang="en-US" sz="2400" dirty="0" smtClean="0"/>
              <a:t>Mates</a:t>
            </a:r>
          </a:p>
          <a:p>
            <a:r>
              <a:rPr lang="en-US" sz="2400" dirty="0" smtClean="0"/>
              <a:t>Number of Offspring</a:t>
            </a:r>
          </a:p>
          <a:p>
            <a:r>
              <a:rPr lang="en-US" sz="2400" dirty="0" smtClean="0"/>
              <a:t>Predation</a:t>
            </a:r>
          </a:p>
        </p:txBody>
      </p:sp>
      <p:sp>
        <p:nvSpPr>
          <p:cNvPr id="12" name="TextBox 11"/>
          <p:cNvSpPr txBox="1"/>
          <p:nvPr/>
        </p:nvSpPr>
        <p:spPr>
          <a:xfrm rot="16200000">
            <a:off x="2703939" y="3669161"/>
            <a:ext cx="3731568" cy="369332"/>
          </a:xfrm>
          <a:prstGeom prst="rect">
            <a:avLst/>
          </a:prstGeom>
          <a:noFill/>
        </p:spPr>
        <p:txBody>
          <a:bodyPr wrap="square" rtlCol="0">
            <a:spAutoFit/>
          </a:bodyPr>
          <a:lstStyle/>
          <a:p>
            <a:r>
              <a:rPr lang="en-US" dirty="0" smtClean="0">
                <a:solidFill>
                  <a:schemeClr val="bg1"/>
                </a:solidFill>
              </a:rPr>
              <a:t>How many individuals live in the area.</a:t>
            </a:r>
          </a:p>
        </p:txBody>
      </p:sp>
      <p:sp>
        <p:nvSpPr>
          <p:cNvPr id="13" name="Rectangle 12"/>
          <p:cNvSpPr/>
          <p:nvPr/>
        </p:nvSpPr>
        <p:spPr>
          <a:xfrm>
            <a:off x="6433456" y="4273061"/>
            <a:ext cx="1143927" cy="1446550"/>
          </a:xfrm>
          <a:prstGeom prst="rect">
            <a:avLst/>
          </a:prstGeom>
          <a:noFill/>
        </p:spPr>
        <p:txBody>
          <a:bodyPr wrap="square" lIns="91440" tIns="45720" rIns="91440" bIns="45720">
            <a:spAutoFit/>
          </a:bodyPr>
          <a:lstStyle/>
          <a:p>
            <a:pPr algn="ctr"/>
            <a:r>
              <a:rPr lang="en-US" sz="8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en-US" sz="8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7601626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Grp="1" noChangeArrowheads="1"/>
          </p:cNvSpPr>
          <p:nvPr>
            <p:ph type="body" idx="1"/>
          </p:nvPr>
        </p:nvSpPr>
        <p:spPr>
          <a:xfrm>
            <a:off x="457200" y="1295400"/>
            <a:ext cx="4497215" cy="4114800"/>
          </a:xfrm>
          <a:noFill/>
        </p:spPr>
        <p:txBody>
          <a:bodyPr/>
          <a:lstStyle/>
          <a:p>
            <a:pPr eaLnBrk="1" hangingPunct="1">
              <a:lnSpc>
                <a:spcPct val="90000"/>
              </a:lnSpc>
              <a:spcBef>
                <a:spcPct val="0"/>
              </a:spcBef>
            </a:pPr>
            <a:r>
              <a:rPr lang="en-US" sz="2400" dirty="0" smtClean="0">
                <a:solidFill>
                  <a:schemeClr val="accent4">
                    <a:lumMod val="75000"/>
                  </a:schemeClr>
                </a:solidFill>
              </a:rPr>
              <a:t>There are always other factors…</a:t>
            </a:r>
          </a:p>
          <a:p>
            <a:pPr eaLnBrk="1" hangingPunct="1">
              <a:lnSpc>
                <a:spcPct val="90000"/>
              </a:lnSpc>
              <a:spcBef>
                <a:spcPct val="0"/>
              </a:spcBef>
            </a:pPr>
            <a:r>
              <a:rPr lang="en-US" sz="2400" dirty="0" smtClean="0">
                <a:solidFill>
                  <a:schemeClr val="accent4">
                    <a:lumMod val="75000"/>
                  </a:schemeClr>
                </a:solidFill>
              </a:rPr>
              <a:t>Humans affect populations of many species as well.</a:t>
            </a:r>
          </a:p>
          <a:p>
            <a:pPr eaLnBrk="1" hangingPunct="1">
              <a:lnSpc>
                <a:spcPct val="90000"/>
              </a:lnSpc>
              <a:spcBef>
                <a:spcPct val="0"/>
              </a:spcBef>
            </a:pPr>
            <a:r>
              <a:rPr lang="en-US" sz="2400" dirty="0" smtClean="0">
                <a:solidFill>
                  <a:schemeClr val="accent4">
                    <a:lumMod val="75000"/>
                  </a:schemeClr>
                </a:solidFill>
              </a:rPr>
              <a:t>Most of the time, humans cause populations to drop by disrupting or destroying habitats, introducing diseases, or introducing nonnative species (invasive species).</a:t>
            </a:r>
          </a:p>
          <a:p>
            <a:pPr eaLnBrk="1" hangingPunct="1">
              <a:lnSpc>
                <a:spcPct val="90000"/>
              </a:lnSpc>
              <a:spcBef>
                <a:spcPct val="0"/>
              </a:spcBef>
            </a:pPr>
            <a:endParaRPr lang="en-US" sz="2400" dirty="0" smtClean="0">
              <a:solidFill>
                <a:schemeClr val="accent4">
                  <a:lumMod val="75000"/>
                </a:schemeClr>
              </a:solidFill>
            </a:endParaRPr>
          </a:p>
          <a:p>
            <a:pPr eaLnBrk="1" hangingPunct="1">
              <a:lnSpc>
                <a:spcPct val="90000"/>
              </a:lnSpc>
              <a:spcBef>
                <a:spcPct val="0"/>
              </a:spcBef>
              <a:buFontTx/>
              <a:buNone/>
            </a:pPr>
            <a:endParaRPr lang="en-US" sz="2400" dirty="0" smtClean="0">
              <a:solidFill>
                <a:schemeClr val="accent4">
                  <a:lumMod val="75000"/>
                </a:schemeClr>
              </a:solidFill>
            </a:endParaRPr>
          </a:p>
          <a:p>
            <a:pPr eaLnBrk="1" hangingPunct="1">
              <a:lnSpc>
                <a:spcPct val="90000"/>
              </a:lnSpc>
              <a:spcBef>
                <a:spcPct val="0"/>
              </a:spcBef>
            </a:pPr>
            <a:endParaRPr lang="en-US" sz="2400" dirty="0" smtClean="0">
              <a:solidFill>
                <a:schemeClr val="accent4">
                  <a:lumMod val="75000"/>
                </a:schemeClr>
              </a:solidFill>
            </a:endParaRPr>
          </a:p>
          <a:p>
            <a:pPr eaLnBrk="1" hangingPunct="1">
              <a:lnSpc>
                <a:spcPct val="90000"/>
              </a:lnSpc>
              <a:spcBef>
                <a:spcPct val="0"/>
              </a:spcBef>
            </a:pPr>
            <a:endParaRPr lang="en-US" sz="2400" dirty="0" smtClean="0">
              <a:solidFill>
                <a:schemeClr val="accent4">
                  <a:lumMod val="75000"/>
                </a:schemeClr>
              </a:solidFill>
            </a:endParaRPr>
          </a:p>
        </p:txBody>
      </p:sp>
      <p:sp>
        <p:nvSpPr>
          <p:cNvPr id="29698" name="Rectangle 2"/>
          <p:cNvSpPr>
            <a:spLocks noGrp="1" noChangeArrowheads="1"/>
          </p:cNvSpPr>
          <p:nvPr>
            <p:ph type="title"/>
          </p:nvPr>
        </p:nvSpPr>
        <p:spPr>
          <a:xfrm>
            <a:off x="0" y="0"/>
            <a:ext cx="4648200" cy="1143000"/>
          </a:xfrm>
        </p:spPr>
        <p:txBody>
          <a:bodyPr>
            <a:normAutofit fontScale="90000"/>
          </a:bodyPr>
          <a:lstStyle/>
          <a:p>
            <a:pPr eaLnBrk="1" hangingPunct="1"/>
            <a:r>
              <a:rPr lang="en-US" dirty="0" smtClean="0"/>
              <a:t>Human Impacts That Affect Populations </a:t>
            </a:r>
            <a:endParaRPr lang="en-US" b="0" i="1" dirty="0" smtClean="0"/>
          </a:p>
        </p:txBody>
      </p:sp>
      <p:pic>
        <p:nvPicPr>
          <p:cNvPr id="88069" name="Picture 5" descr="Giant African Sn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16915">
            <a:off x="4576137" y="3447071"/>
            <a:ext cx="2229099" cy="162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1" name="Picture 7" descr="Africanized Honeyb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2749">
            <a:off x="6270558" y="3189181"/>
            <a:ext cx="2591574" cy="1891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3" name="Picture 9" descr="Common Pine Shoot Beetle - Invasive.or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175969" y="603325"/>
            <a:ext cx="1500941" cy="10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5" name="Picture 11" descr="Cane To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2811">
            <a:off x="6757054" y="476127"/>
            <a:ext cx="2062332" cy="150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7" name="Picture 13" descr="Brown Tree Snak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77946">
            <a:off x="5705765" y="1672434"/>
            <a:ext cx="2332985" cy="170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stretch>
            <a:fillRect/>
          </a:stretch>
        </p:blipFill>
        <p:spPr>
          <a:xfrm>
            <a:off x="0" y="4480560"/>
            <a:ext cx="3007123" cy="2255342"/>
          </a:xfrm>
          <a:prstGeom prst="rect">
            <a:avLst/>
          </a:prstGeom>
        </p:spPr>
      </p:pic>
      <p:pic>
        <p:nvPicPr>
          <p:cNvPr id="1026" name="Picture 2" descr="http://kuentang.com/wp-content/uploads/2013/06/deforestatio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36999" y="4480560"/>
            <a:ext cx="3422401" cy="22907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a:stretch>
            <a:fillRect/>
          </a:stretch>
        </p:blipFill>
        <p:spPr>
          <a:xfrm rot="20786393">
            <a:off x="5932256" y="4729897"/>
            <a:ext cx="2749328" cy="2061996"/>
          </a:xfrm>
          <a:prstGeom prst="rect">
            <a:avLst/>
          </a:prstGeom>
        </p:spPr>
      </p:pic>
    </p:spTree>
    <p:extLst>
      <p:ext uri="{BB962C8B-B14F-4D97-AF65-F5344CB8AC3E}">
        <p14:creationId xmlns:p14="http://schemas.microsoft.com/office/powerpoint/2010/main" val="572773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80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06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806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88073"/>
                                        </p:tgtEl>
                                        <p:attrNameLst>
                                          <p:attrName>style.visibility</p:attrName>
                                        </p:attrNameLst>
                                      </p:cBhvr>
                                      <p:to>
                                        <p:strVal val="visible"/>
                                      </p:to>
                                    </p:set>
                                    <p:animEffect transition="in" filter="dissolve">
                                      <p:cBhvr>
                                        <p:cTn id="19" dur="500"/>
                                        <p:tgtEl>
                                          <p:spTgt spid="8807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88069"/>
                                        </p:tgtEl>
                                        <p:attrNameLst>
                                          <p:attrName>style.visibility</p:attrName>
                                        </p:attrNameLst>
                                      </p:cBhvr>
                                      <p:to>
                                        <p:strVal val="visible"/>
                                      </p:to>
                                    </p:set>
                                    <p:animEffect transition="in" filter="dissolve">
                                      <p:cBhvr>
                                        <p:cTn id="24" dur="500"/>
                                        <p:tgtEl>
                                          <p:spTgt spid="8806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88071"/>
                                        </p:tgtEl>
                                        <p:attrNameLst>
                                          <p:attrName>style.visibility</p:attrName>
                                        </p:attrNameLst>
                                      </p:cBhvr>
                                      <p:to>
                                        <p:strVal val="visible"/>
                                      </p:to>
                                    </p:set>
                                    <p:animEffect transition="in" filter="dissolve">
                                      <p:cBhvr>
                                        <p:cTn id="29" dur="500"/>
                                        <p:tgtEl>
                                          <p:spTgt spid="8807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88075"/>
                                        </p:tgtEl>
                                        <p:attrNameLst>
                                          <p:attrName>style.visibility</p:attrName>
                                        </p:attrNameLst>
                                      </p:cBhvr>
                                      <p:to>
                                        <p:strVal val="visible"/>
                                      </p:to>
                                    </p:set>
                                    <p:animEffect transition="in" filter="dissolve">
                                      <p:cBhvr>
                                        <p:cTn id="34" dur="500"/>
                                        <p:tgtEl>
                                          <p:spTgt spid="8807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nodeType="clickEffect">
                                  <p:stCondLst>
                                    <p:cond delay="0"/>
                                  </p:stCondLst>
                                  <p:childTnLst>
                                    <p:set>
                                      <p:cBhvr>
                                        <p:cTn id="38" dur="1" fill="hold">
                                          <p:stCondLst>
                                            <p:cond delay="0"/>
                                          </p:stCondLst>
                                        </p:cTn>
                                        <p:tgtEl>
                                          <p:spTgt spid="88077"/>
                                        </p:tgtEl>
                                        <p:attrNameLst>
                                          <p:attrName>style.visibility</p:attrName>
                                        </p:attrNameLst>
                                      </p:cBhvr>
                                      <p:to>
                                        <p:strVal val="visible"/>
                                      </p:to>
                                    </p:set>
                                    <p:animEffect transition="in" filter="dissolve">
                                      <p:cBhvr>
                                        <p:cTn id="39" dur="500"/>
                                        <p:tgtEl>
                                          <p:spTgt spid="88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rowded earth"/>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300" b="95050" l="5000" r="95667"/>
                    </a14:imgEffect>
                  </a14:imgLayer>
                </a14:imgProps>
              </a:ext>
              <a:ext uri="{28A0092B-C50C-407E-A947-70E740481C1C}">
                <a14:useLocalDpi xmlns:a14="http://schemas.microsoft.com/office/drawing/2010/main" val="0"/>
              </a:ext>
            </a:extLst>
          </a:blip>
          <a:srcRect/>
          <a:stretch>
            <a:fillRect/>
          </a:stretch>
        </p:blipFill>
        <p:spPr bwMode="auto">
          <a:xfrm>
            <a:off x="2895600" y="-68582"/>
            <a:ext cx="6858000" cy="6926582"/>
          </a:xfrm>
          <a:prstGeom prst="rect">
            <a:avLst/>
          </a:prstGeom>
          <a:noFill/>
          <a:extLst>
            <a:ext uri="{909E8E84-426E-40DD-AFC4-6F175D3DCCD1}">
              <a14:hiddenFill xmlns:a14="http://schemas.microsoft.com/office/drawing/2010/main">
                <a:solidFill>
                  <a:srgbClr val="FFFFFF"/>
                </a:solidFill>
              </a14:hiddenFill>
            </a:ext>
          </a:extLst>
        </p:spPr>
      </p:pic>
      <p:sp>
        <p:nvSpPr>
          <p:cNvPr id="31746" name="Rectangle 2"/>
          <p:cNvSpPr>
            <a:spLocks noGrp="1" noChangeArrowheads="1"/>
          </p:cNvSpPr>
          <p:nvPr>
            <p:ph type="title"/>
          </p:nvPr>
        </p:nvSpPr>
        <p:spPr>
          <a:xfrm>
            <a:off x="152400" y="152400"/>
            <a:ext cx="4642757" cy="1143000"/>
          </a:xfrm>
        </p:spPr>
        <p:txBody>
          <a:bodyPr>
            <a:normAutofit/>
          </a:bodyPr>
          <a:lstStyle/>
          <a:p>
            <a:pPr eaLnBrk="1" hangingPunct="1"/>
            <a:r>
              <a:rPr lang="en-US" b="1" dirty="0" smtClean="0">
                <a:solidFill>
                  <a:srgbClr val="FF0000"/>
                </a:solidFill>
              </a:rPr>
              <a:t>Human Population</a:t>
            </a:r>
            <a:endParaRPr lang="en-US" b="1" i="1" dirty="0" smtClean="0">
              <a:solidFill>
                <a:srgbClr val="FF0000"/>
              </a:solidFill>
            </a:endParaRPr>
          </a:p>
        </p:txBody>
      </p:sp>
      <p:sp>
        <p:nvSpPr>
          <p:cNvPr id="89091" name="Rectangle 3"/>
          <p:cNvSpPr>
            <a:spLocks noGrp="1" noChangeArrowheads="1"/>
          </p:cNvSpPr>
          <p:nvPr>
            <p:ph type="body" idx="1"/>
          </p:nvPr>
        </p:nvSpPr>
        <p:spPr>
          <a:xfrm>
            <a:off x="76200" y="1143000"/>
            <a:ext cx="4419600" cy="4604217"/>
          </a:xfrm>
        </p:spPr>
        <p:txBody>
          <a:bodyPr>
            <a:normAutofit fontScale="92500"/>
          </a:bodyPr>
          <a:lstStyle/>
          <a:p>
            <a:pPr eaLnBrk="1" hangingPunct="1">
              <a:lnSpc>
                <a:spcPct val="90000"/>
              </a:lnSpc>
              <a:spcBef>
                <a:spcPct val="0"/>
              </a:spcBef>
            </a:pPr>
            <a:r>
              <a:rPr lang="en-US" sz="2400" dirty="0" smtClean="0">
                <a:solidFill>
                  <a:schemeClr val="accent4">
                    <a:lumMod val="75000"/>
                  </a:schemeClr>
                </a:solidFill>
              </a:rPr>
              <a:t>For most of human history, there have been fewer than 10 million people on the </a:t>
            </a:r>
            <a:r>
              <a:rPr lang="en-US" sz="2400" b="1" dirty="0" smtClean="0">
                <a:solidFill>
                  <a:srgbClr val="FF0000"/>
                </a:solidFill>
              </a:rPr>
              <a:t>entire planet</a:t>
            </a:r>
            <a:r>
              <a:rPr lang="en-US" sz="2400" dirty="0" smtClean="0">
                <a:solidFill>
                  <a:schemeClr val="accent4">
                    <a:lumMod val="75000"/>
                  </a:schemeClr>
                </a:solidFill>
              </a:rPr>
              <a:t>.</a:t>
            </a:r>
          </a:p>
          <a:p>
            <a:pPr eaLnBrk="1" hangingPunct="1">
              <a:lnSpc>
                <a:spcPct val="90000"/>
              </a:lnSpc>
              <a:spcBef>
                <a:spcPct val="0"/>
              </a:spcBef>
            </a:pPr>
            <a:r>
              <a:rPr lang="en-US" sz="2400" dirty="0" smtClean="0">
                <a:solidFill>
                  <a:schemeClr val="accent4">
                    <a:lumMod val="75000"/>
                  </a:schemeClr>
                </a:solidFill>
              </a:rPr>
              <a:t>Two thousand years ago, there were only 300 million people.</a:t>
            </a:r>
          </a:p>
          <a:p>
            <a:pPr eaLnBrk="1" hangingPunct="1">
              <a:lnSpc>
                <a:spcPct val="90000"/>
              </a:lnSpc>
              <a:spcBef>
                <a:spcPct val="0"/>
              </a:spcBef>
            </a:pPr>
            <a:r>
              <a:rPr lang="en-US" sz="2400" dirty="0" smtClean="0">
                <a:solidFill>
                  <a:schemeClr val="accent4">
                    <a:lumMod val="75000"/>
                  </a:schemeClr>
                </a:solidFill>
              </a:rPr>
              <a:t>Around the time of the Industrial Revolution, (the late 1700s) the human population started to accelerate rapidly, exponentially.</a:t>
            </a:r>
          </a:p>
          <a:p>
            <a:pPr eaLnBrk="1" hangingPunct="1">
              <a:lnSpc>
                <a:spcPct val="90000"/>
              </a:lnSpc>
              <a:spcBef>
                <a:spcPct val="0"/>
              </a:spcBef>
            </a:pPr>
            <a:r>
              <a:rPr lang="en-US" sz="2400" dirty="0" smtClean="0">
                <a:solidFill>
                  <a:schemeClr val="accent4">
                    <a:lumMod val="75000"/>
                  </a:schemeClr>
                </a:solidFill>
              </a:rPr>
              <a:t>Now, there are close to </a:t>
            </a:r>
            <a:r>
              <a:rPr lang="en-US" sz="2400" b="1" dirty="0">
                <a:solidFill>
                  <a:srgbClr val="FF0000"/>
                </a:solidFill>
              </a:rPr>
              <a:t>7</a:t>
            </a:r>
            <a:r>
              <a:rPr lang="en-US" sz="2400" b="1" dirty="0" smtClean="0">
                <a:solidFill>
                  <a:srgbClr val="FF0000"/>
                </a:solidFill>
              </a:rPr>
              <a:t> billion people</a:t>
            </a:r>
            <a:r>
              <a:rPr lang="en-US" sz="2400" dirty="0" smtClean="0">
                <a:solidFill>
                  <a:schemeClr val="accent4">
                    <a:lumMod val="75000"/>
                  </a:schemeClr>
                </a:solidFill>
              </a:rPr>
              <a:t>, and some scientists think that the population will grow to </a:t>
            </a:r>
            <a:r>
              <a:rPr lang="en-US" sz="2400" b="1" dirty="0" smtClean="0">
                <a:solidFill>
                  <a:srgbClr val="FF0000"/>
                </a:solidFill>
              </a:rPr>
              <a:t>9 billion</a:t>
            </a:r>
            <a:r>
              <a:rPr lang="en-US" sz="2400" dirty="0" smtClean="0">
                <a:solidFill>
                  <a:srgbClr val="FF0000"/>
                </a:solidFill>
              </a:rPr>
              <a:t> </a:t>
            </a:r>
            <a:r>
              <a:rPr lang="en-US" sz="2400" dirty="0" smtClean="0">
                <a:solidFill>
                  <a:schemeClr val="accent4">
                    <a:lumMod val="75000"/>
                  </a:schemeClr>
                </a:solidFill>
              </a:rPr>
              <a:t>in 50 years.</a:t>
            </a:r>
          </a:p>
          <a:p>
            <a:pPr eaLnBrk="1" hangingPunct="1">
              <a:lnSpc>
                <a:spcPct val="90000"/>
              </a:lnSpc>
              <a:spcBef>
                <a:spcPct val="0"/>
              </a:spcBef>
            </a:pPr>
            <a:endParaRPr lang="en-US" sz="2400" dirty="0" smtClean="0">
              <a:solidFill>
                <a:schemeClr val="accent4">
                  <a:lumMod val="75000"/>
                </a:schemeClr>
              </a:solidFill>
            </a:endParaRPr>
          </a:p>
        </p:txBody>
      </p:sp>
      <p:sp>
        <p:nvSpPr>
          <p:cNvPr id="2" name="Rectangle 1"/>
          <p:cNvSpPr/>
          <p:nvPr/>
        </p:nvSpPr>
        <p:spPr>
          <a:xfrm>
            <a:off x="32657" y="5747217"/>
            <a:ext cx="9525000" cy="867930"/>
          </a:xfrm>
          <a:prstGeom prst="rect">
            <a:avLst/>
          </a:prstGeom>
        </p:spPr>
        <p:txBody>
          <a:bodyPr wrap="square">
            <a:spAutoFit/>
          </a:bodyPr>
          <a:lstStyle/>
          <a:p>
            <a:pPr marL="342900" lvl="0" indent="-342900">
              <a:lnSpc>
                <a:spcPct val="90000"/>
              </a:lnSpc>
              <a:spcBef>
                <a:spcPct val="0"/>
              </a:spcBef>
              <a:buFont typeface="Arial" pitchFamily="34" charset="0"/>
              <a:buChar char="•"/>
            </a:pPr>
            <a:r>
              <a:rPr lang="en-US" sz="2800" b="1" dirty="0">
                <a:solidFill>
                  <a:srgbClr val="8064A2">
                    <a:lumMod val="75000"/>
                  </a:srgbClr>
                </a:solidFill>
              </a:rPr>
              <a:t>What biotic &amp; abiotic factors are </a:t>
            </a:r>
            <a:r>
              <a:rPr lang="en-US" sz="2800" b="1" dirty="0">
                <a:solidFill>
                  <a:schemeClr val="accent6">
                    <a:lumMod val="60000"/>
                    <a:lumOff val="40000"/>
                  </a:schemeClr>
                </a:solidFill>
              </a:rPr>
              <a:t>going to be a signi</a:t>
            </a:r>
            <a:r>
              <a:rPr lang="en-US" sz="2800" b="1" dirty="0">
                <a:solidFill>
                  <a:srgbClr val="8064A2">
                    <a:lumMod val="75000"/>
                  </a:srgbClr>
                </a:solidFill>
              </a:rPr>
              <a:t>ficant problem?</a:t>
            </a:r>
          </a:p>
        </p:txBody>
      </p:sp>
    </p:spTree>
    <p:extLst>
      <p:ext uri="{BB962C8B-B14F-4D97-AF65-F5344CB8AC3E}">
        <p14:creationId xmlns:p14="http://schemas.microsoft.com/office/powerpoint/2010/main" val="28393448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90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90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90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title"/>
          </p:nvPr>
        </p:nvSpPr>
        <p:spPr>
          <a:xfrm>
            <a:off x="228600" y="533400"/>
            <a:ext cx="8915400" cy="731838"/>
          </a:xfrm>
          <a:noFill/>
        </p:spPr>
        <p:txBody>
          <a:bodyPr/>
          <a:lstStyle/>
          <a:p>
            <a:pPr eaLnBrk="1" hangingPunct="1"/>
            <a:r>
              <a:rPr lang="en-US" sz="2400" smtClean="0"/>
              <a:t>Human Population Growth. What type of growth is this indicative of?</a:t>
            </a:r>
          </a:p>
        </p:txBody>
      </p:sp>
      <p:pic>
        <p:nvPicPr>
          <p:cNvPr id="32771" name="Picture 11" descr="p1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95400"/>
            <a:ext cx="708660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8" name="Picture 12" descr="p107_c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6208713"/>
            <a:ext cx="25908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flipV="1">
            <a:off x="1828800" y="4724400"/>
            <a:ext cx="7086600" cy="1524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4" name="Arc 3"/>
          <p:cNvSpPr/>
          <p:nvPr/>
        </p:nvSpPr>
        <p:spPr>
          <a:xfrm flipV="1">
            <a:off x="7053942" y="32656"/>
            <a:ext cx="914400" cy="4724400"/>
          </a:xfrm>
          <a:prstGeom prst="arc">
            <a:avLst>
              <a:gd name="adj1" fmla="val 16187851"/>
              <a:gd name="adj2" fmla="val 1980612"/>
            </a:avLst>
          </a:prstGeom>
          <a:ln w="44450">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3505200" y="4424218"/>
            <a:ext cx="1706236" cy="400110"/>
          </a:xfrm>
          <a:prstGeom prst="rect">
            <a:avLst/>
          </a:prstGeom>
          <a:noFill/>
        </p:spPr>
        <p:txBody>
          <a:bodyPr wrap="none" rtlCol="0">
            <a:spAutoFit/>
          </a:bodyPr>
          <a:lstStyle/>
          <a:p>
            <a:r>
              <a:rPr lang="en-US" sz="2000" b="1" dirty="0" smtClean="0"/>
              <a:t>Linear Growth</a:t>
            </a:r>
            <a:endParaRPr lang="en-US" sz="2000" b="1" dirty="0"/>
          </a:p>
        </p:txBody>
      </p:sp>
      <p:sp>
        <p:nvSpPr>
          <p:cNvPr id="9" name="TextBox 8"/>
          <p:cNvSpPr txBox="1"/>
          <p:nvPr/>
        </p:nvSpPr>
        <p:spPr>
          <a:xfrm>
            <a:off x="6832598" y="2743200"/>
            <a:ext cx="2311402" cy="400110"/>
          </a:xfrm>
          <a:prstGeom prst="rect">
            <a:avLst/>
          </a:prstGeom>
          <a:noFill/>
        </p:spPr>
        <p:txBody>
          <a:bodyPr wrap="none" rtlCol="0">
            <a:spAutoFit/>
          </a:bodyPr>
          <a:lstStyle/>
          <a:p>
            <a:r>
              <a:rPr lang="en-US" sz="2000" b="1" dirty="0" smtClean="0"/>
              <a:t>Exponential Growth</a:t>
            </a:r>
            <a:endParaRPr lang="en-US" sz="2000" b="1" dirty="0"/>
          </a:p>
        </p:txBody>
      </p:sp>
    </p:spTree>
    <p:extLst>
      <p:ext uri="{BB962C8B-B14F-4D97-AF65-F5344CB8AC3E}">
        <p14:creationId xmlns:p14="http://schemas.microsoft.com/office/powerpoint/2010/main" val="14462760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62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smtClean="0"/>
              <a:t>An Interesting Comparison</a:t>
            </a:r>
          </a:p>
        </p:txBody>
      </p:sp>
      <p:sp>
        <p:nvSpPr>
          <p:cNvPr id="34819" name="Rectangle 3"/>
          <p:cNvSpPr>
            <a:spLocks noGrp="1" noChangeArrowheads="1"/>
          </p:cNvSpPr>
          <p:nvPr>
            <p:ph type="body" idx="1"/>
          </p:nvPr>
        </p:nvSpPr>
        <p:spPr>
          <a:xfrm>
            <a:off x="457200" y="1295400"/>
            <a:ext cx="8229600" cy="5257800"/>
          </a:xfrm>
        </p:spPr>
        <p:txBody>
          <a:bodyPr>
            <a:normAutofit/>
          </a:bodyPr>
          <a:lstStyle/>
          <a:p>
            <a:pPr eaLnBrk="1" hangingPunct="1"/>
            <a:r>
              <a:rPr lang="en-US" sz="2800" dirty="0" smtClean="0">
                <a:solidFill>
                  <a:schemeClr val="accent4">
                    <a:lumMod val="50000"/>
                  </a:schemeClr>
                </a:solidFill>
              </a:rPr>
              <a:t>The human growth rate is unique in nature because we haven’t found our ecosystem’s carrying capacity yet.</a:t>
            </a:r>
          </a:p>
          <a:p>
            <a:pPr eaLnBrk="1" hangingPunct="1"/>
            <a:r>
              <a:rPr lang="en-US" sz="2800" dirty="0" smtClean="0">
                <a:solidFill>
                  <a:schemeClr val="accent4">
                    <a:lumMod val="50000"/>
                  </a:schemeClr>
                </a:solidFill>
              </a:rPr>
              <a:t>WE ARE UNIQUE IN NATURE!!!</a:t>
            </a:r>
          </a:p>
          <a:p>
            <a:pPr lvl="1" eaLnBrk="1" hangingPunct="1"/>
            <a:r>
              <a:rPr lang="en-US" sz="2400" dirty="0" smtClean="0">
                <a:solidFill>
                  <a:schemeClr val="accent4">
                    <a:lumMod val="50000"/>
                  </a:schemeClr>
                </a:solidFill>
              </a:rPr>
              <a:t>We keep increasing and increasing in numbers with no sign of slowing.</a:t>
            </a:r>
          </a:p>
          <a:p>
            <a:pPr lvl="1" eaLnBrk="1" hangingPunct="1"/>
            <a:r>
              <a:rPr lang="en-US" sz="2400" dirty="0" smtClean="0">
                <a:solidFill>
                  <a:schemeClr val="accent4">
                    <a:lumMod val="50000"/>
                  </a:schemeClr>
                </a:solidFill>
              </a:rPr>
              <a:t>What is our ecosystem? </a:t>
            </a:r>
          </a:p>
          <a:p>
            <a:pPr lvl="1" eaLnBrk="1" hangingPunct="1"/>
            <a:r>
              <a:rPr lang="en-US" sz="2400" dirty="0" smtClean="0">
                <a:solidFill>
                  <a:schemeClr val="accent4">
                    <a:lumMod val="50000"/>
                  </a:schemeClr>
                </a:solidFill>
              </a:rPr>
              <a:t>What are abiotic factors that influence our growth?</a:t>
            </a:r>
          </a:p>
          <a:p>
            <a:pPr lvl="2" eaLnBrk="1" hangingPunct="1"/>
            <a:r>
              <a:rPr lang="en-US" sz="2000" dirty="0" smtClean="0">
                <a:solidFill>
                  <a:schemeClr val="accent4">
                    <a:lumMod val="50000"/>
                  </a:schemeClr>
                </a:solidFill>
              </a:rPr>
              <a:t>Global warming? Loss of land? Pollution/trash?</a:t>
            </a:r>
          </a:p>
          <a:p>
            <a:pPr lvl="1" eaLnBrk="1" hangingPunct="1"/>
            <a:r>
              <a:rPr lang="en-US" sz="2400" dirty="0" smtClean="0">
                <a:solidFill>
                  <a:schemeClr val="accent4">
                    <a:lumMod val="50000"/>
                  </a:schemeClr>
                </a:solidFill>
              </a:rPr>
              <a:t>What are the biotic factors that could have an influence?</a:t>
            </a:r>
          </a:p>
          <a:p>
            <a:pPr lvl="2" eaLnBrk="1" hangingPunct="1"/>
            <a:r>
              <a:rPr lang="en-US" sz="2000" dirty="0" smtClean="0">
                <a:solidFill>
                  <a:schemeClr val="accent4">
                    <a:lumMod val="50000"/>
                  </a:schemeClr>
                </a:solidFill>
              </a:rPr>
              <a:t>Lack of food or contaminated food? Disease?</a:t>
            </a:r>
          </a:p>
          <a:p>
            <a:pPr lvl="1" eaLnBrk="1" hangingPunct="1"/>
            <a:r>
              <a:rPr lang="en-US" sz="2400" dirty="0" smtClean="0">
                <a:solidFill>
                  <a:schemeClr val="accent4">
                    <a:lumMod val="50000"/>
                  </a:schemeClr>
                </a:solidFill>
              </a:rPr>
              <a:t>Is disease density-dependent or density dependent?</a:t>
            </a:r>
          </a:p>
        </p:txBody>
      </p:sp>
    </p:spTree>
    <p:extLst>
      <p:ext uri="{BB962C8B-B14F-4D97-AF65-F5344CB8AC3E}">
        <p14:creationId xmlns:p14="http://schemas.microsoft.com/office/powerpoint/2010/main" val="18216230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791894" y="381000"/>
            <a:ext cx="8001000" cy="679450"/>
          </a:xfrm>
        </p:spPr>
        <p:txBody>
          <a:bodyPr>
            <a:noAutofit/>
          </a:bodyPr>
          <a:lstStyle/>
          <a:p>
            <a:pPr eaLnBrk="1" hangingPunct="1"/>
            <a:r>
              <a:rPr lang="en-US" sz="4800" dirty="0" smtClean="0">
                <a:cs typeface="Times New Roman" pitchFamily="18" charset="0"/>
              </a:rPr>
              <a:t>Population Pyramids</a:t>
            </a:r>
          </a:p>
        </p:txBody>
      </p:sp>
      <p:sp>
        <p:nvSpPr>
          <p:cNvPr id="14339" name="Rectangle 3"/>
          <p:cNvSpPr>
            <a:spLocks noGrp="1" noChangeArrowheads="1"/>
          </p:cNvSpPr>
          <p:nvPr>
            <p:ph type="body" idx="1"/>
          </p:nvPr>
        </p:nvSpPr>
        <p:spPr>
          <a:xfrm>
            <a:off x="685800" y="1069975"/>
            <a:ext cx="7772400" cy="4724400"/>
          </a:xfrm>
        </p:spPr>
        <p:txBody>
          <a:bodyPr>
            <a:normAutofit/>
          </a:bodyPr>
          <a:lstStyle/>
          <a:p>
            <a:pPr eaLnBrk="1" hangingPunct="1"/>
            <a:r>
              <a:rPr lang="en-US" sz="2400" dirty="0" smtClean="0">
                <a:cs typeface="Arial" pitchFamily="34" charset="0"/>
              </a:rPr>
              <a:t>Population pyramids break down populations by age and sex to see exactly how these pieces of data compare to  other countries.</a:t>
            </a:r>
          </a:p>
          <a:p>
            <a:pPr eaLnBrk="1" hangingPunct="1"/>
            <a:r>
              <a:rPr lang="en-US" sz="2400" dirty="0" smtClean="0">
                <a:cs typeface="Arial" pitchFamily="34" charset="0"/>
              </a:rPr>
              <a:t>They can indicate whether or not a population is growing, shrinking or stabilized.</a:t>
            </a:r>
          </a:p>
        </p:txBody>
      </p:sp>
      <p:sp>
        <p:nvSpPr>
          <p:cNvPr id="14340" name="Rectangle 4"/>
          <p:cNvSpPr>
            <a:spLocks noChangeArrowheads="1"/>
          </p:cNvSpPr>
          <p:nvPr/>
        </p:nvSpPr>
        <p:spPr bwMode="auto">
          <a:xfrm>
            <a:off x="1771650" y="18716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14341" name="Picture 5" descr="http://www.biologycorner.com/resources/population_pyramid_stable.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124200" y="3276600"/>
            <a:ext cx="58864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81000" y="3048000"/>
            <a:ext cx="2580163" cy="3201988"/>
          </a:xfrm>
          <a:prstGeom prst="rect">
            <a:avLst/>
          </a:prstGeom>
        </p:spPr>
        <p:txBody>
          <a:bodyPr wrap="square">
            <a:normAutofit fontScale="70000" lnSpcReduction="20000"/>
          </a:bodyPr>
          <a:lstStyle/>
          <a:p>
            <a:pPr marL="342900" lvl="0" indent="-342900">
              <a:spcBef>
                <a:spcPct val="20000"/>
              </a:spcBef>
              <a:buFont typeface="Arial" pitchFamily="34" charset="0"/>
              <a:buChar char="•"/>
            </a:pPr>
            <a:r>
              <a:rPr lang="en-US" sz="2400" dirty="0" smtClean="0">
                <a:solidFill>
                  <a:prstClr val="black"/>
                </a:solidFill>
                <a:cs typeface="Arial" pitchFamily="34" charset="0"/>
              </a:rPr>
              <a:t>Factors to consider:</a:t>
            </a:r>
          </a:p>
          <a:p>
            <a:pPr marL="800100" lvl="1" indent="-342900">
              <a:spcBef>
                <a:spcPct val="20000"/>
              </a:spcBef>
              <a:buFont typeface="Arial" pitchFamily="34" charset="0"/>
              <a:buChar char="•"/>
            </a:pPr>
            <a:r>
              <a:rPr lang="en-US" sz="2400" dirty="0" smtClean="0">
                <a:solidFill>
                  <a:prstClr val="black"/>
                </a:solidFill>
                <a:cs typeface="Arial" pitchFamily="34" charset="0"/>
              </a:rPr>
              <a:t>Everyone will die but how many live to see old age?</a:t>
            </a:r>
            <a:r>
              <a:rPr lang="en-US" sz="2400" dirty="0" smtClean="0">
                <a:solidFill>
                  <a:prstClr val="black"/>
                </a:solidFill>
              </a:rPr>
              <a:t> </a:t>
            </a:r>
          </a:p>
          <a:p>
            <a:pPr marL="800100" lvl="1" indent="-342900">
              <a:spcBef>
                <a:spcPct val="20000"/>
              </a:spcBef>
              <a:buFont typeface="Arial" pitchFamily="34" charset="0"/>
              <a:buChar char="•"/>
            </a:pPr>
            <a:r>
              <a:rPr lang="en-US" sz="2400" dirty="0" smtClean="0">
                <a:solidFill>
                  <a:prstClr val="black"/>
                </a:solidFill>
              </a:rPr>
              <a:t>The middle-aged people are the one who have children.</a:t>
            </a:r>
          </a:p>
          <a:p>
            <a:pPr marL="800100" lvl="1" indent="-342900">
              <a:spcBef>
                <a:spcPct val="20000"/>
              </a:spcBef>
              <a:buFont typeface="Arial" pitchFamily="34" charset="0"/>
              <a:buChar char="•"/>
            </a:pPr>
            <a:r>
              <a:rPr lang="en-US" sz="2400" dirty="0" smtClean="0">
                <a:solidFill>
                  <a:prstClr val="black"/>
                </a:solidFill>
              </a:rPr>
              <a:t>Children will soon grow to reproductive age, contributing to the population.</a:t>
            </a:r>
            <a:endParaRPr lang="en-US" sz="2400" dirty="0">
              <a:solidFill>
                <a:prstClr val="black"/>
              </a:solidFill>
            </a:endParaRPr>
          </a:p>
        </p:txBody>
      </p:sp>
      <p:sp>
        <p:nvSpPr>
          <p:cNvPr id="3" name="Rectangle 2"/>
          <p:cNvSpPr/>
          <p:nvPr/>
        </p:nvSpPr>
        <p:spPr>
          <a:xfrm>
            <a:off x="4419600" y="2907268"/>
            <a:ext cx="3389774" cy="369332"/>
          </a:xfrm>
          <a:prstGeom prst="rect">
            <a:avLst/>
          </a:prstGeom>
        </p:spPr>
        <p:txBody>
          <a:bodyPr wrap="none">
            <a:spAutoFit/>
          </a:bodyPr>
          <a:lstStyle/>
          <a:p>
            <a:pPr marL="342900" lvl="0" indent="-342900">
              <a:spcBef>
                <a:spcPct val="20000"/>
              </a:spcBef>
              <a:buFont typeface="Arial" pitchFamily="34" charset="0"/>
              <a:buChar char="•"/>
            </a:pPr>
            <a:r>
              <a:rPr lang="en-US" dirty="0">
                <a:solidFill>
                  <a:prstClr val="black"/>
                </a:solidFill>
                <a:cs typeface="Arial" pitchFamily="34" charset="0"/>
              </a:rPr>
              <a:t>Population of a Stable Country</a:t>
            </a:r>
          </a:p>
        </p:txBody>
      </p:sp>
    </p:spTree>
    <p:extLst>
      <p:ext uri="{BB962C8B-B14F-4D97-AF65-F5344CB8AC3E}">
        <p14:creationId xmlns:p14="http://schemas.microsoft.com/office/powerpoint/2010/main" val="66178270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Population Pyramids</a:t>
            </a:r>
            <a:endParaRPr lang="en-US" dirty="0"/>
          </a:p>
        </p:txBody>
      </p:sp>
      <p:sp>
        <p:nvSpPr>
          <p:cNvPr id="3" name="Content Placeholder 2"/>
          <p:cNvSpPr>
            <a:spLocks noGrp="1"/>
          </p:cNvSpPr>
          <p:nvPr>
            <p:ph idx="1"/>
          </p:nvPr>
        </p:nvSpPr>
        <p:spPr/>
        <p:txBody>
          <a:bodyPr/>
          <a:lstStyle/>
          <a:p>
            <a:r>
              <a:rPr lang="en-US" dirty="0" smtClean="0"/>
              <a:t>Which country is stable?</a:t>
            </a:r>
          </a:p>
          <a:p>
            <a:r>
              <a:rPr lang="en-US" dirty="0" smtClean="0"/>
              <a:t>Which country is facing rapid growth?</a:t>
            </a:r>
            <a:endParaRPr lang="en-US" dirty="0"/>
          </a:p>
        </p:txBody>
      </p:sp>
      <p:pic>
        <p:nvPicPr>
          <p:cNvPr id="1026" name="Picture 2" descr="http://maps.unomaha.edu/Peterson/geog1000/Notes/Notes_Exam1/Population_files/image00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2337" y="2743200"/>
            <a:ext cx="6239326" cy="4022725"/>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381000" y="2560638"/>
            <a:ext cx="1560541" cy="9719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Indication of life spans</a:t>
            </a:r>
            <a:endParaRPr lang="en-US" dirty="0"/>
          </a:p>
        </p:txBody>
      </p:sp>
      <p:sp>
        <p:nvSpPr>
          <p:cNvPr id="6" name="Right Arrow 5"/>
          <p:cNvSpPr/>
          <p:nvPr/>
        </p:nvSpPr>
        <p:spPr>
          <a:xfrm flipH="1">
            <a:off x="6629400" y="5257800"/>
            <a:ext cx="2514600" cy="13406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Babies eventually grow to have babies.</a:t>
            </a:r>
            <a:endParaRPr lang="en-US" dirty="0"/>
          </a:p>
        </p:txBody>
      </p:sp>
      <p:sp>
        <p:nvSpPr>
          <p:cNvPr id="7" name="Right Arrow 6"/>
          <p:cNvSpPr/>
          <p:nvPr/>
        </p:nvSpPr>
        <p:spPr>
          <a:xfrm rot="19157787" flipH="1">
            <a:off x="6274090" y="3722735"/>
            <a:ext cx="2644192" cy="9719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Parents having more babies than parents.</a:t>
            </a:r>
            <a:endParaRPr lang="en-US" dirty="0"/>
          </a:p>
        </p:txBody>
      </p:sp>
    </p:spTree>
    <p:extLst>
      <p:ext uri="{BB962C8B-B14F-4D97-AF65-F5344CB8AC3E}">
        <p14:creationId xmlns:p14="http://schemas.microsoft.com/office/powerpoint/2010/main" val="25218986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8800" y="76200"/>
            <a:ext cx="3429000" cy="6629400"/>
          </a:xfrm>
        </p:spPr>
        <p:txBody>
          <a:bodyPr>
            <a:normAutofit/>
          </a:bodyPr>
          <a:lstStyle/>
          <a:p>
            <a:pPr>
              <a:buAutoNum type="arabicPeriod"/>
            </a:pPr>
            <a:r>
              <a:rPr lang="en-US" sz="1800" dirty="0" smtClean="0"/>
              <a:t>Exponential growth</a:t>
            </a:r>
          </a:p>
          <a:p>
            <a:pPr>
              <a:buAutoNum type="arabicPeriod"/>
            </a:pPr>
            <a:r>
              <a:rPr lang="en-US" sz="1800" dirty="0" smtClean="0"/>
              <a:t>In the beginning, there are just a few breeding pairs.  Growth was slow and linear in the beginning. At a certain point, the population reached a point of exponential growth.</a:t>
            </a:r>
          </a:p>
          <a:p>
            <a:pPr>
              <a:buAutoNum type="arabicPeriod"/>
            </a:pPr>
            <a:r>
              <a:rPr lang="en-US" sz="1800" dirty="0" smtClean="0"/>
              <a:t>Eventually, population will stabilize around its carrying capacity.</a:t>
            </a:r>
          </a:p>
          <a:p>
            <a:pPr>
              <a:buAutoNum type="arabicPeriod"/>
            </a:pPr>
            <a:r>
              <a:rPr lang="en-US" sz="1800" dirty="0" smtClean="0"/>
              <a:t>Roughly 2025.</a:t>
            </a:r>
          </a:p>
          <a:p>
            <a:pPr>
              <a:buAutoNum type="arabicPeriod"/>
            </a:pPr>
            <a:r>
              <a:rPr lang="en-US" sz="1800" dirty="0" smtClean="0"/>
              <a:t>Close to 9 billion.</a:t>
            </a:r>
          </a:p>
          <a:p>
            <a:pPr>
              <a:buAutoNum type="arabicPeriod"/>
            </a:pPr>
            <a:r>
              <a:rPr lang="en-US" sz="1800" dirty="0" smtClean="0"/>
              <a:t>Exponential growth.</a:t>
            </a:r>
          </a:p>
          <a:p>
            <a:pPr>
              <a:buAutoNum type="arabicPeriod"/>
            </a:pPr>
            <a:r>
              <a:rPr lang="en-US" sz="1800" dirty="0" smtClean="0"/>
              <a:t>Predicted out to 3050, based upon the prediction that the growth rate starts to slow, the model will start to look more like the logistical growth model and the population may </a:t>
            </a:r>
            <a:r>
              <a:rPr lang="en-US" sz="1800" smtClean="0"/>
              <a:t>stabilize around 9 million.</a:t>
            </a:r>
            <a:endParaRPr lang="en-US" sz="18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0"/>
            <a:ext cx="5486400" cy="694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53233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Autofit/>
          </a:bodyPr>
          <a:lstStyle/>
          <a:p>
            <a:pPr eaLnBrk="1" hangingPunct="1"/>
            <a:r>
              <a:rPr lang="en-US" sz="4000" dirty="0" smtClean="0">
                <a:solidFill>
                  <a:schemeClr val="accent4">
                    <a:lumMod val="50000"/>
                  </a:schemeClr>
                </a:solidFill>
              </a:rPr>
              <a:t>Where We Came From…</a:t>
            </a:r>
            <a:br>
              <a:rPr lang="en-US" sz="4000" dirty="0" smtClean="0">
                <a:solidFill>
                  <a:schemeClr val="accent4">
                    <a:lumMod val="50000"/>
                  </a:schemeClr>
                </a:solidFill>
              </a:rPr>
            </a:br>
            <a:r>
              <a:rPr lang="en-US" sz="4000" dirty="0" smtClean="0">
                <a:solidFill>
                  <a:schemeClr val="accent4">
                    <a:lumMod val="50000"/>
                  </a:schemeClr>
                </a:solidFill>
              </a:rPr>
              <a:t>Where We’re Going.</a:t>
            </a:r>
          </a:p>
        </p:txBody>
      </p:sp>
      <p:sp>
        <p:nvSpPr>
          <p:cNvPr id="125955" name="Rectangle 3"/>
          <p:cNvSpPr>
            <a:spLocks noGrp="1" noChangeArrowheads="1"/>
          </p:cNvSpPr>
          <p:nvPr>
            <p:ph type="body" idx="1"/>
          </p:nvPr>
        </p:nvSpPr>
        <p:spPr>
          <a:xfrm>
            <a:off x="457200" y="1600200"/>
            <a:ext cx="8229600" cy="4953000"/>
          </a:xfrm>
        </p:spPr>
        <p:txBody>
          <a:bodyPr>
            <a:normAutofit fontScale="77500" lnSpcReduction="20000"/>
          </a:bodyPr>
          <a:lstStyle/>
          <a:p>
            <a:pPr eaLnBrk="1" hangingPunct="1">
              <a:lnSpc>
                <a:spcPct val="90000"/>
              </a:lnSpc>
            </a:pPr>
            <a:r>
              <a:rPr lang="en-US" dirty="0" smtClean="0">
                <a:solidFill>
                  <a:schemeClr val="accent4">
                    <a:lumMod val="50000"/>
                  </a:schemeClr>
                </a:solidFill>
              </a:rPr>
              <a:t>You learned about ecosystems in Part 1.</a:t>
            </a:r>
          </a:p>
          <a:p>
            <a:pPr eaLnBrk="1" hangingPunct="1">
              <a:lnSpc>
                <a:spcPct val="90000"/>
              </a:lnSpc>
            </a:pPr>
            <a:r>
              <a:rPr lang="en-US" dirty="0" smtClean="0">
                <a:solidFill>
                  <a:schemeClr val="accent4">
                    <a:lumMod val="50000"/>
                  </a:schemeClr>
                </a:solidFill>
              </a:rPr>
              <a:t>What are some themes from that section?</a:t>
            </a:r>
          </a:p>
          <a:p>
            <a:pPr lvl="1">
              <a:lnSpc>
                <a:spcPct val="90000"/>
              </a:lnSpc>
            </a:pPr>
            <a:r>
              <a:rPr lang="en-US" b="1" dirty="0" smtClean="0">
                <a:solidFill>
                  <a:srgbClr val="FF0000"/>
                </a:solidFill>
              </a:rPr>
              <a:t>Biodiversity</a:t>
            </a:r>
          </a:p>
          <a:p>
            <a:pPr lvl="1">
              <a:lnSpc>
                <a:spcPct val="90000"/>
              </a:lnSpc>
            </a:pPr>
            <a:r>
              <a:rPr lang="en-US" b="1" dirty="0" smtClean="0">
                <a:solidFill>
                  <a:srgbClr val="FF0000"/>
                </a:solidFill>
              </a:rPr>
              <a:t>Succession</a:t>
            </a:r>
          </a:p>
          <a:p>
            <a:pPr lvl="1">
              <a:lnSpc>
                <a:spcPct val="90000"/>
              </a:lnSpc>
            </a:pPr>
            <a:r>
              <a:rPr lang="en-US" b="1" dirty="0" smtClean="0">
                <a:solidFill>
                  <a:srgbClr val="FF0000"/>
                </a:solidFill>
              </a:rPr>
              <a:t>What defines an ecosystem</a:t>
            </a:r>
          </a:p>
          <a:p>
            <a:pPr lvl="1">
              <a:lnSpc>
                <a:spcPct val="90000"/>
              </a:lnSpc>
            </a:pPr>
            <a:r>
              <a:rPr lang="en-US" b="1" dirty="0" smtClean="0">
                <a:solidFill>
                  <a:srgbClr val="FF0000"/>
                </a:solidFill>
              </a:rPr>
              <a:t>What are the major terrestrial biomes and what distinguishes them from on another.</a:t>
            </a:r>
          </a:p>
          <a:p>
            <a:pPr eaLnBrk="1" hangingPunct="1">
              <a:lnSpc>
                <a:spcPct val="90000"/>
              </a:lnSpc>
            </a:pPr>
            <a:r>
              <a:rPr lang="en-US" b="1" dirty="0" smtClean="0">
                <a:solidFill>
                  <a:srgbClr val="FF0000"/>
                </a:solidFill>
              </a:rPr>
              <a:t>Life is interconnected: this is one that you should remember.</a:t>
            </a:r>
          </a:p>
          <a:p>
            <a:pPr eaLnBrk="1" hangingPunct="1">
              <a:lnSpc>
                <a:spcPct val="90000"/>
              </a:lnSpc>
            </a:pPr>
            <a:r>
              <a:rPr lang="en-US" dirty="0" smtClean="0">
                <a:solidFill>
                  <a:schemeClr val="accent4">
                    <a:lumMod val="50000"/>
                  </a:schemeClr>
                </a:solidFill>
              </a:rPr>
              <a:t>We are going to take this and couple that with another theme of biology… how populations are quantified and what influences them.</a:t>
            </a:r>
          </a:p>
          <a:p>
            <a:pPr>
              <a:lnSpc>
                <a:spcPct val="90000"/>
              </a:lnSpc>
            </a:pPr>
            <a:r>
              <a:rPr lang="en-US" dirty="0" smtClean="0">
                <a:solidFill>
                  <a:schemeClr val="accent4">
                    <a:lumMod val="50000"/>
                  </a:schemeClr>
                </a:solidFill>
              </a:rPr>
              <a:t>Sustainable growth </a:t>
            </a:r>
            <a:r>
              <a:rPr lang="en-US" dirty="0">
                <a:solidFill>
                  <a:schemeClr val="accent4">
                    <a:lumMod val="50000"/>
                  </a:schemeClr>
                </a:solidFill>
              </a:rPr>
              <a:t>can only happen as long as there is balance with everything else we share this Earth with</a:t>
            </a:r>
            <a:r>
              <a:rPr lang="en-US" dirty="0" smtClean="0">
                <a:solidFill>
                  <a:schemeClr val="accent4">
                    <a:lumMod val="50000"/>
                  </a:schemeClr>
                </a:solidFill>
              </a:rPr>
              <a:t>. </a:t>
            </a:r>
          </a:p>
          <a:p>
            <a:pPr>
              <a:lnSpc>
                <a:spcPct val="90000"/>
              </a:lnSpc>
            </a:pPr>
            <a:r>
              <a:rPr lang="en-US" dirty="0" smtClean="0">
                <a:solidFill>
                  <a:schemeClr val="accent4">
                    <a:lumMod val="50000"/>
                  </a:schemeClr>
                </a:solidFill>
              </a:rPr>
              <a:t>This is a fact of life that the human population is going to have to come to terms with.</a:t>
            </a:r>
          </a:p>
        </p:txBody>
      </p:sp>
    </p:spTree>
    <p:extLst>
      <p:ext uri="{BB962C8B-B14F-4D97-AF65-F5344CB8AC3E}">
        <p14:creationId xmlns:p14="http://schemas.microsoft.com/office/powerpoint/2010/main" val="1001646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25955">
                                            <p:txEl>
                                              <p:pRg st="6" end="6"/>
                                            </p:txEl>
                                          </p:spTgt>
                                        </p:tgtEl>
                                        <p:attrNameLst>
                                          <p:attrName>style.visibility</p:attrName>
                                        </p:attrNameLst>
                                      </p:cBhvr>
                                      <p:to>
                                        <p:strVal val="visible"/>
                                      </p:to>
                                    </p:set>
                                    <p:animEffect transition="in" filter="dissolve">
                                      <p:cBhvr>
                                        <p:cTn id="7" dur="500"/>
                                        <p:tgtEl>
                                          <p:spTgt spid="125955">
                                            <p:txEl>
                                              <p:pRg st="6" end="6"/>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25955">
                                            <p:txEl>
                                              <p:pRg st="7" end="7"/>
                                            </p:txEl>
                                          </p:spTgt>
                                        </p:tgtEl>
                                        <p:attrNameLst>
                                          <p:attrName>style.visibility</p:attrName>
                                        </p:attrNameLst>
                                      </p:cBhvr>
                                      <p:to>
                                        <p:strVal val="visible"/>
                                      </p:to>
                                    </p:set>
                                    <p:animEffect transition="in" filter="dissolve">
                                      <p:cBhvr>
                                        <p:cTn id="12" dur="500"/>
                                        <p:tgtEl>
                                          <p:spTgt spid="125955">
                                            <p:txEl>
                                              <p:pRg st="7" end="7"/>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25955">
                                            <p:txEl>
                                              <p:pRg st="8" end="8"/>
                                            </p:txEl>
                                          </p:spTgt>
                                        </p:tgtEl>
                                        <p:attrNameLst>
                                          <p:attrName>style.visibility</p:attrName>
                                        </p:attrNameLst>
                                      </p:cBhvr>
                                      <p:to>
                                        <p:strVal val="visible"/>
                                      </p:to>
                                    </p:set>
                                    <p:animEffect transition="in" filter="dissolve">
                                      <p:cBhvr>
                                        <p:cTn id="17" dur="500"/>
                                        <p:tgtEl>
                                          <p:spTgt spid="125955">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5955">
                                            <p:txEl>
                                              <p:pRg st="9" end="9"/>
                                            </p:txEl>
                                          </p:spTgt>
                                        </p:tgtEl>
                                        <p:attrNameLst>
                                          <p:attrName>style.visibility</p:attrName>
                                        </p:attrNameLst>
                                      </p:cBhvr>
                                      <p:to>
                                        <p:strVal val="visible"/>
                                      </p:to>
                                    </p:set>
                                    <p:animEffect transition="in" filter="dissolve">
                                      <p:cBhvr>
                                        <p:cTn id="22" dur="500"/>
                                        <p:tgtEl>
                                          <p:spTgt spid="12595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dirty="0" smtClean="0">
                <a:solidFill>
                  <a:schemeClr val="accent4">
                    <a:lumMod val="50000"/>
                  </a:schemeClr>
                </a:solidFill>
              </a:rPr>
              <a:t>Objectives Populations</a:t>
            </a:r>
          </a:p>
        </p:txBody>
      </p:sp>
      <p:sp>
        <p:nvSpPr>
          <p:cNvPr id="7171" name="Rectangle 3"/>
          <p:cNvSpPr>
            <a:spLocks noGrp="1" noChangeArrowheads="1"/>
          </p:cNvSpPr>
          <p:nvPr>
            <p:ph type="body" idx="1"/>
          </p:nvPr>
        </p:nvSpPr>
        <p:spPr/>
        <p:txBody>
          <a:bodyPr/>
          <a:lstStyle/>
          <a:p>
            <a:pPr eaLnBrk="1" hangingPunct="1"/>
            <a:r>
              <a:rPr lang="en-US" dirty="0" smtClean="0">
                <a:solidFill>
                  <a:schemeClr val="accent4">
                    <a:lumMod val="50000"/>
                  </a:schemeClr>
                </a:solidFill>
              </a:rPr>
              <a:t>Explain the importance of studying populations.</a:t>
            </a:r>
          </a:p>
          <a:p>
            <a:pPr eaLnBrk="1" hangingPunct="1"/>
            <a:r>
              <a:rPr lang="en-US" dirty="0" smtClean="0">
                <a:solidFill>
                  <a:schemeClr val="accent4">
                    <a:lumMod val="50000"/>
                  </a:schemeClr>
                </a:solidFill>
              </a:rPr>
              <a:t>Compare exponential growth with logistical growth.</a:t>
            </a:r>
          </a:p>
          <a:p>
            <a:pPr eaLnBrk="1" hangingPunct="1"/>
            <a:r>
              <a:rPr lang="en-US" dirty="0" smtClean="0">
                <a:solidFill>
                  <a:schemeClr val="accent4">
                    <a:lumMod val="50000"/>
                  </a:schemeClr>
                </a:solidFill>
              </a:rPr>
              <a:t>Identify factors that affect population sizes.</a:t>
            </a:r>
          </a:p>
          <a:p>
            <a:pPr eaLnBrk="1" hangingPunct="1"/>
            <a:r>
              <a:rPr lang="en-US" dirty="0" smtClean="0">
                <a:solidFill>
                  <a:schemeClr val="accent4">
                    <a:lumMod val="50000"/>
                  </a:schemeClr>
                </a:solidFill>
              </a:rPr>
              <a:t>Explain how science and technology have affected human population growth.</a:t>
            </a:r>
          </a:p>
        </p:txBody>
      </p:sp>
    </p:spTree>
    <p:extLst>
      <p:ext uri="{BB962C8B-B14F-4D97-AF65-F5344CB8AC3E}">
        <p14:creationId xmlns:p14="http://schemas.microsoft.com/office/powerpoint/2010/main" val="38143740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mtClean="0">
                <a:solidFill>
                  <a:schemeClr val="accent2"/>
                </a:solidFill>
              </a:rPr>
              <a:t>Vocabulary</a:t>
            </a:r>
          </a:p>
        </p:txBody>
      </p:sp>
      <p:sp>
        <p:nvSpPr>
          <p:cNvPr id="8195" name="Rectangle 3"/>
          <p:cNvSpPr>
            <a:spLocks noGrp="1" noChangeArrowheads="1"/>
          </p:cNvSpPr>
          <p:nvPr>
            <p:ph type="body" idx="1"/>
          </p:nvPr>
        </p:nvSpPr>
        <p:spPr/>
        <p:txBody>
          <a:bodyPr/>
          <a:lstStyle/>
          <a:p>
            <a:pPr eaLnBrk="1" hangingPunct="1"/>
            <a:r>
              <a:rPr lang="en-US" smtClean="0">
                <a:solidFill>
                  <a:schemeClr val="accent2"/>
                </a:solidFill>
              </a:rPr>
              <a:t>Population</a:t>
            </a:r>
          </a:p>
          <a:p>
            <a:pPr eaLnBrk="1" hangingPunct="1"/>
            <a:r>
              <a:rPr lang="en-US" smtClean="0">
                <a:solidFill>
                  <a:schemeClr val="accent2"/>
                </a:solidFill>
              </a:rPr>
              <a:t>Carrying capacity</a:t>
            </a:r>
          </a:p>
          <a:p>
            <a:pPr eaLnBrk="1" hangingPunct="1"/>
            <a:endParaRPr lang="en-US" smtClean="0">
              <a:solidFill>
                <a:schemeClr val="accent2"/>
              </a:solidFill>
            </a:endParaRPr>
          </a:p>
        </p:txBody>
      </p:sp>
    </p:spTree>
    <p:extLst>
      <p:ext uri="{BB962C8B-B14F-4D97-AF65-F5344CB8AC3E}">
        <p14:creationId xmlns:p14="http://schemas.microsoft.com/office/powerpoint/2010/main" val="30160244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dirty="0" smtClean="0">
                <a:solidFill>
                  <a:schemeClr val="accent4">
                    <a:lumMod val="50000"/>
                  </a:schemeClr>
                </a:solidFill>
              </a:rPr>
              <a:t>Studying populations: A Case Study.</a:t>
            </a:r>
          </a:p>
        </p:txBody>
      </p:sp>
      <p:sp>
        <p:nvSpPr>
          <p:cNvPr id="103427" name="Rectangle 3"/>
          <p:cNvSpPr>
            <a:spLocks noGrp="1" noChangeArrowheads="1"/>
          </p:cNvSpPr>
          <p:nvPr>
            <p:ph type="body" idx="1"/>
          </p:nvPr>
        </p:nvSpPr>
        <p:spPr>
          <a:xfrm>
            <a:off x="533400" y="1295400"/>
            <a:ext cx="8490878" cy="3596408"/>
          </a:xfrm>
        </p:spPr>
        <p:txBody>
          <a:bodyPr>
            <a:normAutofit lnSpcReduction="10000"/>
          </a:bodyPr>
          <a:lstStyle/>
          <a:p>
            <a:pPr eaLnBrk="1" hangingPunct="1"/>
            <a:r>
              <a:rPr lang="en-US" sz="2400" dirty="0" smtClean="0">
                <a:solidFill>
                  <a:schemeClr val="accent4">
                    <a:lumMod val="50000"/>
                  </a:schemeClr>
                </a:solidFill>
              </a:rPr>
              <a:t>In the 1850’s, a man introduced two dozen (24) rabbits were to his new home in Australia, “to remind him of home”.</a:t>
            </a:r>
          </a:p>
          <a:p>
            <a:pPr eaLnBrk="1" hangingPunct="1"/>
            <a:r>
              <a:rPr lang="en-US" sz="2400" dirty="0" smtClean="0">
                <a:solidFill>
                  <a:schemeClr val="accent4">
                    <a:lumMod val="50000"/>
                  </a:schemeClr>
                </a:solidFill>
              </a:rPr>
              <a:t>There was an abundance of food and no predators.</a:t>
            </a:r>
          </a:p>
          <a:p>
            <a:pPr eaLnBrk="1" hangingPunct="1"/>
            <a:r>
              <a:rPr lang="en-US" sz="2400" dirty="0" smtClean="0">
                <a:solidFill>
                  <a:schemeClr val="accent4">
                    <a:lumMod val="50000"/>
                  </a:schemeClr>
                </a:solidFill>
              </a:rPr>
              <a:t>Sounds great for the rabbits!</a:t>
            </a:r>
          </a:p>
          <a:p>
            <a:pPr eaLnBrk="1" hangingPunct="1"/>
            <a:r>
              <a:rPr lang="en-US" sz="2400" dirty="0" smtClean="0">
                <a:solidFill>
                  <a:schemeClr val="accent4">
                    <a:lumMod val="50000"/>
                  </a:schemeClr>
                </a:solidFill>
              </a:rPr>
              <a:t>By the 1950’s there were over 6 million rabbits!</a:t>
            </a:r>
          </a:p>
          <a:p>
            <a:pPr eaLnBrk="1" hangingPunct="1"/>
            <a:r>
              <a:rPr lang="en-US" sz="2400" dirty="0" smtClean="0">
                <a:solidFill>
                  <a:schemeClr val="accent4">
                    <a:lumMod val="50000"/>
                  </a:schemeClr>
                </a:solidFill>
              </a:rPr>
              <a:t>Do you think that the rabbit population had an affect on their new ecosystem?</a:t>
            </a:r>
          </a:p>
          <a:p>
            <a:pPr eaLnBrk="1" hangingPunct="1"/>
            <a:r>
              <a:rPr lang="en-US" sz="2400" dirty="0" smtClean="0">
                <a:solidFill>
                  <a:schemeClr val="accent4">
                    <a:lumMod val="50000"/>
                  </a:schemeClr>
                </a:solidFill>
              </a:rPr>
              <a:t>What do you think was affected by this new organism?</a:t>
            </a:r>
          </a:p>
          <a:p>
            <a:pPr eaLnBrk="1" hangingPunct="1"/>
            <a:r>
              <a:rPr lang="en-US" sz="2400" dirty="0" smtClean="0">
                <a:solidFill>
                  <a:schemeClr val="accent4">
                    <a:lumMod val="50000"/>
                  </a:schemeClr>
                </a:solidFill>
              </a:rPr>
              <a:t>Think about these for a minute.</a:t>
            </a:r>
          </a:p>
        </p:txBody>
      </p:sp>
      <p:pic>
        <p:nvPicPr>
          <p:cNvPr id="36866" name="Picture 2" descr="http://www.auspostalhistory.com/FCK_UPLOADS/RABBIT%20FENCE%20FIG_%2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367" y="4778663"/>
            <a:ext cx="2631168" cy="1966193"/>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http://upload.wikimedia.org/wikipedia/commons/thumb/4/49/Rabbits_MyxomatosisTrial_WardangIsland_1938.jpg/220px-Rabbits_MyxomatosisTrial_WardangIsland_19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9908" y="4401128"/>
            <a:ext cx="282437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http://www.convictcreations.com/animals/images/rabbits.jpg"/>
          <p:cNvPicPr>
            <a:picLocks noChangeAspect="1" noChangeArrowheads="1"/>
          </p:cNvPicPr>
          <p:nvPr/>
        </p:nvPicPr>
        <p:blipFill rotWithShape="1">
          <a:blip r:embed="rId4">
            <a:extLst>
              <a:ext uri="{28A0092B-C50C-407E-A947-70E740481C1C}">
                <a14:useLocalDpi xmlns:a14="http://schemas.microsoft.com/office/drawing/2010/main" val="0"/>
              </a:ext>
            </a:extLst>
          </a:blip>
          <a:srcRect t="18020"/>
          <a:stretch/>
        </p:blipFill>
        <p:spPr bwMode="auto">
          <a:xfrm>
            <a:off x="2877132" y="4952998"/>
            <a:ext cx="3197225" cy="1796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6272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3427">
                                            <p:txEl>
                                              <p:pRg st="3" end="3"/>
                                            </p:txEl>
                                          </p:spTgt>
                                        </p:tgtEl>
                                        <p:attrNameLst>
                                          <p:attrName>style.visibility</p:attrName>
                                        </p:attrNameLst>
                                      </p:cBhvr>
                                      <p:to>
                                        <p:strVal val="visible"/>
                                      </p:to>
                                    </p:set>
                                    <p:animEffect transition="in" filter="wipe(down)">
                                      <p:cBhvr>
                                        <p:cTn id="7" dur="500"/>
                                        <p:tgtEl>
                                          <p:spTgt spid="103427">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03427">
                                            <p:txEl>
                                              <p:pRg st="4" end="4"/>
                                            </p:txEl>
                                          </p:spTgt>
                                        </p:tgtEl>
                                        <p:attrNameLst>
                                          <p:attrName>style.visibility</p:attrName>
                                        </p:attrNameLst>
                                      </p:cBhvr>
                                      <p:to>
                                        <p:strVal val="visible"/>
                                      </p:to>
                                    </p:set>
                                    <p:animEffect transition="in" filter="wipe(down)">
                                      <p:cBhvr>
                                        <p:cTn id="12" dur="500"/>
                                        <p:tgtEl>
                                          <p:spTgt spid="103427">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03427">
                                            <p:txEl>
                                              <p:pRg st="5" end="5"/>
                                            </p:txEl>
                                          </p:spTgt>
                                        </p:tgtEl>
                                        <p:attrNameLst>
                                          <p:attrName>style.visibility</p:attrName>
                                        </p:attrNameLst>
                                      </p:cBhvr>
                                      <p:to>
                                        <p:strVal val="visible"/>
                                      </p:to>
                                    </p:set>
                                    <p:animEffect transition="in" filter="wipe(down)">
                                      <p:cBhvr>
                                        <p:cTn id="17" dur="500"/>
                                        <p:tgtEl>
                                          <p:spTgt spid="103427">
                                            <p:txEl>
                                              <p:pRg st="5" end="5"/>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03427">
                                            <p:txEl>
                                              <p:pRg st="6" end="6"/>
                                            </p:txEl>
                                          </p:spTgt>
                                        </p:tgtEl>
                                        <p:attrNameLst>
                                          <p:attrName>style.visibility</p:attrName>
                                        </p:attrNameLst>
                                      </p:cBhvr>
                                      <p:to>
                                        <p:strVal val="visible"/>
                                      </p:to>
                                    </p:set>
                                    <p:animEffect transition="in" filter="wipe(down)">
                                      <p:cBhvr>
                                        <p:cTn id="22" dur="500"/>
                                        <p:tgtEl>
                                          <p:spTgt spid="103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mtClean="0"/>
              <a:t>What Is a Population?</a:t>
            </a:r>
          </a:p>
        </p:txBody>
      </p:sp>
      <p:sp>
        <p:nvSpPr>
          <p:cNvPr id="10243" name="Rectangle 3"/>
          <p:cNvSpPr>
            <a:spLocks noGrp="1" noChangeArrowheads="1"/>
          </p:cNvSpPr>
          <p:nvPr>
            <p:ph type="body" idx="1"/>
          </p:nvPr>
        </p:nvSpPr>
        <p:spPr>
          <a:xfrm>
            <a:off x="228600" y="1295400"/>
            <a:ext cx="8686800" cy="3200400"/>
          </a:xfrm>
        </p:spPr>
        <p:txBody>
          <a:bodyPr/>
          <a:lstStyle/>
          <a:p>
            <a:pPr eaLnBrk="1" hangingPunct="1">
              <a:lnSpc>
                <a:spcPct val="80000"/>
              </a:lnSpc>
              <a:spcBef>
                <a:spcPct val="0"/>
              </a:spcBef>
            </a:pPr>
            <a:r>
              <a:rPr lang="en-US" sz="2400" u="sng" dirty="0" smtClean="0">
                <a:solidFill>
                  <a:schemeClr val="accent4">
                    <a:lumMod val="50000"/>
                  </a:schemeClr>
                </a:solidFill>
              </a:rPr>
              <a:t>Studying populations and understanding population growth is important because populations of different species interact and affect one another, including human populations</a:t>
            </a:r>
            <a:r>
              <a:rPr lang="en-US" sz="2400" dirty="0" smtClean="0">
                <a:solidFill>
                  <a:schemeClr val="accent4">
                    <a:lumMod val="50000"/>
                  </a:schemeClr>
                </a:solidFill>
              </a:rPr>
              <a:t>.</a:t>
            </a:r>
          </a:p>
          <a:p>
            <a:pPr eaLnBrk="1" hangingPunct="1">
              <a:lnSpc>
                <a:spcPct val="80000"/>
              </a:lnSpc>
              <a:spcBef>
                <a:spcPct val="0"/>
              </a:spcBef>
            </a:pPr>
            <a:endParaRPr lang="en-US" sz="2400" dirty="0" smtClean="0">
              <a:solidFill>
                <a:schemeClr val="accent4">
                  <a:lumMod val="50000"/>
                </a:schemeClr>
              </a:solidFill>
            </a:endParaRPr>
          </a:p>
          <a:p>
            <a:pPr eaLnBrk="1" hangingPunct="1">
              <a:lnSpc>
                <a:spcPct val="80000"/>
              </a:lnSpc>
              <a:spcBef>
                <a:spcPct val="0"/>
              </a:spcBef>
            </a:pPr>
            <a:r>
              <a:rPr lang="en-US" sz="2400" u="sng" dirty="0" smtClean="0">
                <a:solidFill>
                  <a:schemeClr val="accent4">
                    <a:lumMod val="50000"/>
                  </a:schemeClr>
                </a:solidFill>
              </a:rPr>
              <a:t>A </a:t>
            </a:r>
            <a:r>
              <a:rPr lang="en-US" sz="2400" b="1" i="1" u="sng" dirty="0" smtClean="0">
                <a:solidFill>
                  <a:schemeClr val="accent6">
                    <a:lumMod val="75000"/>
                  </a:schemeClr>
                </a:solidFill>
              </a:rPr>
              <a:t>population</a:t>
            </a:r>
            <a:r>
              <a:rPr lang="en-US" sz="2400" u="sng" dirty="0" smtClean="0">
                <a:solidFill>
                  <a:schemeClr val="accent4">
                    <a:lumMod val="50000"/>
                  </a:schemeClr>
                </a:solidFill>
              </a:rPr>
              <a:t> is made up of a group of organisms of the same species that live together in one place at one time and interbreed</a:t>
            </a:r>
            <a:r>
              <a:rPr lang="en-US" sz="2400" dirty="0" smtClean="0">
                <a:solidFill>
                  <a:schemeClr val="accent4">
                    <a:lumMod val="50000"/>
                  </a:schemeClr>
                </a:solidFill>
              </a:rPr>
              <a:t>.</a:t>
            </a:r>
          </a:p>
          <a:p>
            <a:pPr lvl="1" eaLnBrk="1" hangingPunct="1">
              <a:lnSpc>
                <a:spcPct val="80000"/>
              </a:lnSpc>
              <a:spcBef>
                <a:spcPct val="0"/>
              </a:spcBef>
            </a:pPr>
            <a:r>
              <a:rPr lang="en-US" sz="2000" dirty="0" smtClean="0">
                <a:solidFill>
                  <a:schemeClr val="accent4">
                    <a:lumMod val="50000"/>
                  </a:schemeClr>
                </a:solidFill>
              </a:rPr>
              <a:t>Populations can be small or large. </a:t>
            </a:r>
          </a:p>
          <a:p>
            <a:pPr lvl="1" eaLnBrk="1" hangingPunct="1">
              <a:lnSpc>
                <a:spcPct val="80000"/>
              </a:lnSpc>
              <a:spcBef>
                <a:spcPct val="0"/>
              </a:spcBef>
            </a:pPr>
            <a:r>
              <a:rPr lang="en-US" sz="2000" dirty="0" smtClean="0">
                <a:solidFill>
                  <a:schemeClr val="accent4">
                    <a:lumMod val="50000"/>
                  </a:schemeClr>
                </a:solidFill>
              </a:rPr>
              <a:t>Some populations stay stable at nearly the same number for years.</a:t>
            </a:r>
          </a:p>
          <a:p>
            <a:pPr lvl="1" eaLnBrk="1" hangingPunct="1">
              <a:lnSpc>
                <a:spcPct val="80000"/>
              </a:lnSpc>
              <a:spcBef>
                <a:spcPct val="0"/>
              </a:spcBef>
            </a:pPr>
            <a:r>
              <a:rPr lang="en-US" sz="2000" dirty="0" smtClean="0">
                <a:solidFill>
                  <a:schemeClr val="accent4">
                    <a:lumMod val="50000"/>
                  </a:schemeClr>
                </a:solidFill>
              </a:rPr>
              <a:t>Some populations change from lack of resources, disease, man-made influences, migrations, natural disasters, or predation. </a:t>
            </a:r>
          </a:p>
          <a:p>
            <a:pPr lvl="1" eaLnBrk="1" hangingPunct="1">
              <a:lnSpc>
                <a:spcPct val="80000"/>
              </a:lnSpc>
              <a:spcBef>
                <a:spcPct val="0"/>
              </a:spcBef>
            </a:pPr>
            <a:r>
              <a:rPr lang="en-US" sz="2000" dirty="0" smtClean="0">
                <a:solidFill>
                  <a:schemeClr val="accent4">
                    <a:lumMod val="50000"/>
                  </a:schemeClr>
                </a:solidFill>
              </a:rPr>
              <a:t>Other populations can grow rapidly, uncontrolled.</a:t>
            </a:r>
          </a:p>
        </p:txBody>
      </p:sp>
      <p:sp>
        <p:nvSpPr>
          <p:cNvPr id="2" name="Rectangle 1"/>
          <p:cNvSpPr/>
          <p:nvPr/>
        </p:nvSpPr>
        <p:spPr>
          <a:xfrm>
            <a:off x="457200" y="5041533"/>
            <a:ext cx="7924800" cy="1274195"/>
          </a:xfrm>
          <a:prstGeom prst="rect">
            <a:avLst/>
          </a:prstGeom>
        </p:spPr>
        <p:txBody>
          <a:bodyPr wrap="square">
            <a:spAutoFit/>
          </a:bodyPr>
          <a:lstStyle/>
          <a:p>
            <a:pPr marL="342900" lvl="0" indent="-342900">
              <a:lnSpc>
                <a:spcPct val="80000"/>
              </a:lnSpc>
              <a:spcBef>
                <a:spcPct val="0"/>
              </a:spcBef>
              <a:buFont typeface="Arial" pitchFamily="34" charset="0"/>
              <a:buChar char="•"/>
            </a:pPr>
            <a:r>
              <a:rPr lang="en-US" sz="2400" dirty="0">
                <a:solidFill>
                  <a:srgbClr val="909465">
                    <a:lumMod val="50000"/>
                  </a:srgbClr>
                </a:solidFill>
              </a:rPr>
              <a:t>Remember, life is almost always </a:t>
            </a:r>
            <a:r>
              <a:rPr lang="en-US" sz="2400" b="1" i="1" dirty="0">
                <a:solidFill>
                  <a:srgbClr val="909465">
                    <a:lumMod val="50000"/>
                  </a:srgbClr>
                </a:solidFill>
              </a:rPr>
              <a:t>interconnected…</a:t>
            </a:r>
            <a:r>
              <a:rPr lang="en-US" sz="2400" dirty="0">
                <a:solidFill>
                  <a:srgbClr val="909465">
                    <a:lumMod val="50000"/>
                  </a:srgbClr>
                </a:solidFill>
              </a:rPr>
              <a:t> sometimes much more than is understood.</a:t>
            </a:r>
          </a:p>
          <a:p>
            <a:pPr marL="342900" lvl="0" indent="-342900">
              <a:lnSpc>
                <a:spcPct val="80000"/>
              </a:lnSpc>
              <a:spcBef>
                <a:spcPct val="0"/>
              </a:spcBef>
              <a:buFont typeface="Arial" pitchFamily="34" charset="0"/>
              <a:buChar char="•"/>
            </a:pPr>
            <a:r>
              <a:rPr lang="en-US" sz="2400" dirty="0">
                <a:solidFill>
                  <a:srgbClr val="909465">
                    <a:lumMod val="50000"/>
                  </a:srgbClr>
                </a:solidFill>
              </a:rPr>
              <a:t>This means that nearly every population in an ecosystem affects the other around it.</a:t>
            </a:r>
          </a:p>
        </p:txBody>
      </p:sp>
    </p:spTree>
    <p:extLst>
      <p:ext uri="{BB962C8B-B14F-4D97-AF65-F5344CB8AC3E}">
        <p14:creationId xmlns:p14="http://schemas.microsoft.com/office/powerpoint/2010/main" val="33453373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4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24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4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2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z="2800" dirty="0" smtClean="0"/>
              <a:t>Population Growth…How Populations Grow?</a:t>
            </a:r>
          </a:p>
        </p:txBody>
      </p:sp>
      <p:sp>
        <p:nvSpPr>
          <p:cNvPr id="58371" name="Rectangle 3"/>
          <p:cNvSpPr>
            <a:spLocks noGrp="1" noChangeArrowheads="1"/>
          </p:cNvSpPr>
          <p:nvPr>
            <p:ph type="body" idx="1"/>
          </p:nvPr>
        </p:nvSpPr>
        <p:spPr>
          <a:xfrm>
            <a:off x="457200" y="1143000"/>
            <a:ext cx="8229600" cy="5181600"/>
          </a:xfrm>
        </p:spPr>
        <p:txBody>
          <a:bodyPr>
            <a:normAutofit lnSpcReduction="10000"/>
          </a:bodyPr>
          <a:lstStyle/>
          <a:p>
            <a:pPr eaLnBrk="1" hangingPunct="1">
              <a:lnSpc>
                <a:spcPct val="90000"/>
              </a:lnSpc>
              <a:spcBef>
                <a:spcPct val="0"/>
              </a:spcBef>
            </a:pPr>
            <a:r>
              <a:rPr lang="en-US" sz="2400" dirty="0" smtClean="0">
                <a:solidFill>
                  <a:schemeClr val="accent4">
                    <a:lumMod val="50000"/>
                  </a:schemeClr>
                </a:solidFill>
              </a:rPr>
              <a:t>Whether a population grows or shrinks depends on obvious things like births &amp; deaths, but organisms can enter or leave populations too. </a:t>
            </a:r>
          </a:p>
          <a:p>
            <a:pPr eaLnBrk="1" hangingPunct="1">
              <a:lnSpc>
                <a:spcPct val="90000"/>
              </a:lnSpc>
              <a:spcBef>
                <a:spcPct val="0"/>
              </a:spcBef>
            </a:pPr>
            <a:endParaRPr lang="en-US" sz="2400" dirty="0" smtClean="0">
              <a:solidFill>
                <a:schemeClr val="accent4">
                  <a:lumMod val="50000"/>
                </a:schemeClr>
              </a:solidFill>
            </a:endParaRPr>
          </a:p>
          <a:p>
            <a:pPr eaLnBrk="1" hangingPunct="1">
              <a:lnSpc>
                <a:spcPct val="90000"/>
              </a:lnSpc>
              <a:spcBef>
                <a:spcPct val="0"/>
              </a:spcBef>
              <a:buFontTx/>
              <a:buNone/>
            </a:pPr>
            <a:r>
              <a:rPr lang="en-US" sz="2400" u="sng" dirty="0" smtClean="0">
                <a:solidFill>
                  <a:schemeClr val="accent4">
                    <a:lumMod val="50000"/>
                  </a:schemeClr>
                </a:solidFill>
              </a:rPr>
              <a:t>The four major ways organisms enter or leave populations:</a:t>
            </a:r>
          </a:p>
          <a:p>
            <a:pPr eaLnBrk="1" hangingPunct="1">
              <a:lnSpc>
                <a:spcPct val="90000"/>
              </a:lnSpc>
              <a:spcBef>
                <a:spcPct val="0"/>
              </a:spcBef>
              <a:buFont typeface="Wingdings" pitchFamily="2" charset="2"/>
              <a:buChar char="§"/>
            </a:pPr>
            <a:r>
              <a:rPr lang="en-US" sz="2400" u="sng" dirty="0" smtClean="0">
                <a:solidFill>
                  <a:schemeClr val="accent6">
                    <a:lumMod val="75000"/>
                  </a:schemeClr>
                </a:solidFill>
              </a:rPr>
              <a:t>(1) Births +…</a:t>
            </a:r>
          </a:p>
          <a:p>
            <a:pPr eaLnBrk="1" hangingPunct="1">
              <a:lnSpc>
                <a:spcPct val="90000"/>
              </a:lnSpc>
              <a:spcBef>
                <a:spcPct val="0"/>
              </a:spcBef>
            </a:pPr>
            <a:r>
              <a:rPr lang="en-US" sz="2400" b="1" i="1" u="sng" dirty="0" smtClean="0">
                <a:solidFill>
                  <a:schemeClr val="accent6">
                    <a:lumMod val="75000"/>
                  </a:schemeClr>
                </a:solidFill>
              </a:rPr>
              <a:t>(2) Immigration</a:t>
            </a:r>
            <a:r>
              <a:rPr lang="en-US" sz="2400" i="1" u="sng" dirty="0" smtClean="0">
                <a:solidFill>
                  <a:schemeClr val="accent4">
                    <a:lumMod val="50000"/>
                  </a:schemeClr>
                </a:solidFill>
              </a:rPr>
              <a:t> </a:t>
            </a:r>
            <a:r>
              <a:rPr lang="en-US" sz="2400" u="sng" dirty="0" smtClean="0">
                <a:solidFill>
                  <a:schemeClr val="accent4">
                    <a:lumMod val="50000"/>
                  </a:schemeClr>
                </a:solidFill>
              </a:rPr>
              <a:t>is the movement of individuals into a population</a:t>
            </a:r>
            <a:r>
              <a:rPr lang="en-US" sz="2400" dirty="0" smtClean="0">
                <a:solidFill>
                  <a:schemeClr val="accent4">
                    <a:lumMod val="50000"/>
                  </a:schemeClr>
                </a:solidFill>
              </a:rPr>
              <a:t>. </a:t>
            </a:r>
          </a:p>
          <a:p>
            <a:pPr>
              <a:lnSpc>
                <a:spcPct val="90000"/>
              </a:lnSpc>
              <a:spcBef>
                <a:spcPct val="0"/>
              </a:spcBef>
            </a:pPr>
            <a:endParaRPr lang="en-US" sz="2400" u="sng" dirty="0" smtClean="0">
              <a:solidFill>
                <a:schemeClr val="accent6">
                  <a:lumMod val="75000"/>
                </a:schemeClr>
              </a:solidFill>
            </a:endParaRPr>
          </a:p>
          <a:p>
            <a:pPr>
              <a:lnSpc>
                <a:spcPct val="90000"/>
              </a:lnSpc>
              <a:spcBef>
                <a:spcPct val="0"/>
              </a:spcBef>
            </a:pPr>
            <a:r>
              <a:rPr lang="en-US" sz="2400" u="sng" dirty="0" smtClean="0">
                <a:solidFill>
                  <a:schemeClr val="accent6">
                    <a:lumMod val="75000"/>
                  </a:schemeClr>
                </a:solidFill>
              </a:rPr>
              <a:t>&amp; (3) Death +</a:t>
            </a:r>
            <a:endParaRPr lang="en-US" sz="2400" u="sng" dirty="0">
              <a:solidFill>
                <a:schemeClr val="accent6">
                  <a:lumMod val="75000"/>
                </a:schemeClr>
              </a:solidFill>
            </a:endParaRPr>
          </a:p>
          <a:p>
            <a:pPr eaLnBrk="1" hangingPunct="1">
              <a:lnSpc>
                <a:spcPct val="90000"/>
              </a:lnSpc>
              <a:spcBef>
                <a:spcPct val="0"/>
              </a:spcBef>
            </a:pPr>
            <a:r>
              <a:rPr lang="en-US" sz="2400" b="1" i="1" u="sng" dirty="0" smtClean="0">
                <a:solidFill>
                  <a:schemeClr val="accent6">
                    <a:lumMod val="75000"/>
                  </a:schemeClr>
                </a:solidFill>
              </a:rPr>
              <a:t>(4) Emigration</a:t>
            </a:r>
            <a:r>
              <a:rPr lang="en-US" sz="2400" i="1" u="sng" dirty="0" smtClean="0">
                <a:solidFill>
                  <a:schemeClr val="accent4">
                    <a:lumMod val="50000"/>
                  </a:schemeClr>
                </a:solidFill>
              </a:rPr>
              <a:t> </a:t>
            </a:r>
            <a:r>
              <a:rPr lang="en-US" sz="2400" u="sng" dirty="0" smtClean="0">
                <a:solidFill>
                  <a:schemeClr val="accent4">
                    <a:lumMod val="50000"/>
                  </a:schemeClr>
                </a:solidFill>
              </a:rPr>
              <a:t>is the movement of individuals out of a population</a:t>
            </a:r>
            <a:r>
              <a:rPr lang="en-US" sz="2400" dirty="0" smtClean="0">
                <a:solidFill>
                  <a:schemeClr val="accent4">
                    <a:lumMod val="50000"/>
                  </a:schemeClr>
                </a:solidFill>
              </a:rPr>
              <a:t>. </a:t>
            </a:r>
          </a:p>
          <a:p>
            <a:pPr eaLnBrk="1" hangingPunct="1">
              <a:lnSpc>
                <a:spcPct val="90000"/>
              </a:lnSpc>
              <a:spcBef>
                <a:spcPct val="0"/>
              </a:spcBef>
            </a:pPr>
            <a:endParaRPr lang="en-US" sz="2400" dirty="0" smtClean="0">
              <a:solidFill>
                <a:schemeClr val="accent4">
                  <a:lumMod val="50000"/>
                </a:schemeClr>
              </a:solidFill>
            </a:endParaRPr>
          </a:p>
          <a:p>
            <a:pPr eaLnBrk="1" hangingPunct="1">
              <a:lnSpc>
                <a:spcPct val="90000"/>
              </a:lnSpc>
              <a:spcBef>
                <a:spcPct val="0"/>
              </a:spcBef>
            </a:pPr>
            <a:r>
              <a:rPr lang="en-US" sz="2400" u="sng" dirty="0" smtClean="0">
                <a:solidFill>
                  <a:schemeClr val="accent4">
                    <a:lumMod val="50000"/>
                  </a:schemeClr>
                </a:solidFill>
              </a:rPr>
              <a:t>Growth = (births + immigration) – (deaths + emigration)</a:t>
            </a:r>
          </a:p>
          <a:p>
            <a:pPr eaLnBrk="1" hangingPunct="1">
              <a:lnSpc>
                <a:spcPct val="90000"/>
              </a:lnSpc>
              <a:spcBef>
                <a:spcPct val="0"/>
              </a:spcBef>
            </a:pPr>
            <a:r>
              <a:rPr lang="en-US" sz="2400" dirty="0" smtClean="0">
                <a:solidFill>
                  <a:schemeClr val="accent4">
                    <a:lumMod val="50000"/>
                  </a:schemeClr>
                </a:solidFill>
              </a:rPr>
              <a:t>These are terms for all organisms.</a:t>
            </a:r>
          </a:p>
          <a:p>
            <a:pPr eaLnBrk="1" hangingPunct="1">
              <a:lnSpc>
                <a:spcPct val="90000"/>
              </a:lnSpc>
              <a:spcBef>
                <a:spcPct val="0"/>
              </a:spcBef>
            </a:pPr>
            <a:r>
              <a:rPr lang="en-US" sz="2400" dirty="0" smtClean="0">
                <a:solidFill>
                  <a:schemeClr val="accent4">
                    <a:lumMod val="50000"/>
                  </a:schemeClr>
                </a:solidFill>
              </a:rPr>
              <a:t>The result is that populations can grow (+Growth) or shrink (-Growth).</a:t>
            </a:r>
          </a:p>
        </p:txBody>
      </p:sp>
    </p:spTree>
    <p:extLst>
      <p:ext uri="{BB962C8B-B14F-4D97-AF65-F5344CB8AC3E}">
        <p14:creationId xmlns:p14="http://schemas.microsoft.com/office/powerpoint/2010/main" val="798128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837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371">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8371">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371">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8371">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837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arizona-map"/>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752600" y="0"/>
            <a:ext cx="583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AutoShape 5"/>
          <p:cNvSpPr>
            <a:spLocks noChangeAspect="1" noChangeArrowheads="1"/>
          </p:cNvSpPr>
          <p:nvPr/>
        </p:nvSpPr>
        <p:spPr bwMode="auto">
          <a:xfrm>
            <a:off x="-1752600" y="2743200"/>
            <a:ext cx="3967163" cy="1946275"/>
          </a:xfrm>
          <a:prstGeom prst="rightArrow">
            <a:avLst>
              <a:gd name="adj1" fmla="val 50000"/>
              <a:gd name="adj2" fmla="val 5095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rgbClr val="800000"/>
                </a:solidFill>
              </a:rPr>
              <a:t>Immigration</a:t>
            </a:r>
          </a:p>
        </p:txBody>
      </p:sp>
      <p:sp>
        <p:nvSpPr>
          <p:cNvPr id="126982" name="AutoShape 6"/>
          <p:cNvSpPr>
            <a:spLocks noChangeAspect="1" noChangeArrowheads="1"/>
          </p:cNvSpPr>
          <p:nvPr/>
        </p:nvSpPr>
        <p:spPr bwMode="auto">
          <a:xfrm flipH="1">
            <a:off x="7391400" y="2743200"/>
            <a:ext cx="3881438" cy="1946275"/>
          </a:xfrm>
          <a:prstGeom prst="rightArrow">
            <a:avLst>
              <a:gd name="adj1" fmla="val 50000"/>
              <a:gd name="adj2" fmla="val 4985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rgbClr val="800000"/>
                </a:solidFill>
              </a:rPr>
              <a:t>Immigration</a:t>
            </a:r>
          </a:p>
        </p:txBody>
      </p:sp>
      <p:sp>
        <p:nvSpPr>
          <p:cNvPr id="126984" name="AutoShape 8"/>
          <p:cNvSpPr>
            <a:spLocks noChangeAspect="1" noChangeArrowheads="1"/>
          </p:cNvSpPr>
          <p:nvPr/>
        </p:nvSpPr>
        <p:spPr bwMode="auto">
          <a:xfrm>
            <a:off x="4724400" y="2743200"/>
            <a:ext cx="3967163" cy="1946275"/>
          </a:xfrm>
          <a:prstGeom prst="rightArrow">
            <a:avLst>
              <a:gd name="adj1" fmla="val 50000"/>
              <a:gd name="adj2" fmla="val 50958"/>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rgbClr val="800000"/>
                </a:solidFill>
              </a:rPr>
              <a:t>Emigration</a:t>
            </a:r>
          </a:p>
        </p:txBody>
      </p:sp>
      <p:sp>
        <p:nvSpPr>
          <p:cNvPr id="126985" name="AutoShape 9"/>
          <p:cNvSpPr>
            <a:spLocks noChangeAspect="1" noChangeArrowheads="1"/>
          </p:cNvSpPr>
          <p:nvPr/>
        </p:nvSpPr>
        <p:spPr bwMode="auto">
          <a:xfrm flipH="1">
            <a:off x="838200" y="2743200"/>
            <a:ext cx="3881438" cy="1946275"/>
          </a:xfrm>
          <a:prstGeom prst="rightArrow">
            <a:avLst>
              <a:gd name="adj1" fmla="val 50000"/>
              <a:gd name="adj2" fmla="val 49857"/>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rgbClr val="800000"/>
                </a:solidFill>
              </a:rPr>
              <a:t>Emigration</a:t>
            </a:r>
          </a:p>
        </p:txBody>
      </p:sp>
      <p:sp>
        <p:nvSpPr>
          <p:cNvPr id="9" name="AutoShape 9"/>
          <p:cNvSpPr>
            <a:spLocks noChangeAspect="1" noChangeArrowheads="1"/>
          </p:cNvSpPr>
          <p:nvPr/>
        </p:nvSpPr>
        <p:spPr bwMode="auto">
          <a:xfrm rot="5400000" flipH="1">
            <a:off x="2729707" y="748506"/>
            <a:ext cx="3881438" cy="1946275"/>
          </a:xfrm>
          <a:prstGeom prst="rightArrow">
            <a:avLst>
              <a:gd name="adj1" fmla="val 50000"/>
              <a:gd name="adj2" fmla="val 49857"/>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rgbClr val="800000"/>
                </a:solidFill>
              </a:rPr>
              <a:t>Emigration</a:t>
            </a:r>
          </a:p>
        </p:txBody>
      </p:sp>
      <p:sp>
        <p:nvSpPr>
          <p:cNvPr id="10" name="AutoShape 8"/>
          <p:cNvSpPr>
            <a:spLocks noChangeAspect="1" noChangeArrowheads="1"/>
          </p:cNvSpPr>
          <p:nvPr/>
        </p:nvSpPr>
        <p:spPr bwMode="auto">
          <a:xfrm rot="5400000">
            <a:off x="2686844" y="4639469"/>
            <a:ext cx="3967163" cy="1946275"/>
          </a:xfrm>
          <a:prstGeom prst="rightArrow">
            <a:avLst>
              <a:gd name="adj1" fmla="val 50000"/>
              <a:gd name="adj2" fmla="val 50958"/>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rgbClr val="800000"/>
                </a:solidFill>
              </a:rPr>
              <a:t>Emigration</a:t>
            </a:r>
          </a:p>
        </p:txBody>
      </p:sp>
      <p:sp>
        <p:nvSpPr>
          <p:cNvPr id="11" name="AutoShape 6"/>
          <p:cNvSpPr>
            <a:spLocks noChangeAspect="1" noChangeArrowheads="1"/>
          </p:cNvSpPr>
          <p:nvPr/>
        </p:nvSpPr>
        <p:spPr bwMode="auto">
          <a:xfrm rot="16200000" flipH="1">
            <a:off x="2726532" y="-1167607"/>
            <a:ext cx="3881438" cy="1946275"/>
          </a:xfrm>
          <a:prstGeom prst="rightArrow">
            <a:avLst>
              <a:gd name="adj1" fmla="val 50000"/>
              <a:gd name="adj2" fmla="val 4985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rgbClr val="800000"/>
                </a:solidFill>
              </a:rPr>
              <a:t>Immigration</a:t>
            </a:r>
          </a:p>
        </p:txBody>
      </p:sp>
      <p:sp>
        <p:nvSpPr>
          <p:cNvPr id="12" name="AutoShape 6"/>
          <p:cNvSpPr>
            <a:spLocks noChangeAspect="1" noChangeArrowheads="1"/>
          </p:cNvSpPr>
          <p:nvPr/>
        </p:nvSpPr>
        <p:spPr bwMode="auto">
          <a:xfrm rot="5400000" flipH="1">
            <a:off x="2726532" y="6453981"/>
            <a:ext cx="3881438" cy="1946275"/>
          </a:xfrm>
          <a:prstGeom prst="rightArrow">
            <a:avLst>
              <a:gd name="adj1" fmla="val 50000"/>
              <a:gd name="adj2" fmla="val 4985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rgbClr val="800000"/>
                </a:solidFill>
              </a:rPr>
              <a:t>Immigration</a:t>
            </a:r>
          </a:p>
        </p:txBody>
      </p:sp>
    </p:spTree>
    <p:extLst>
      <p:ext uri="{BB962C8B-B14F-4D97-AF65-F5344CB8AC3E}">
        <p14:creationId xmlns:p14="http://schemas.microsoft.com/office/powerpoint/2010/main" val="5647252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6981"/>
                                        </p:tgtEl>
                                        <p:attrNameLst>
                                          <p:attrName>style.visibility</p:attrName>
                                        </p:attrNameLst>
                                      </p:cBhvr>
                                      <p:to>
                                        <p:strVal val="visible"/>
                                      </p:to>
                                    </p:set>
                                    <p:animEffect transition="in" filter="dissolve">
                                      <p:cBhvr>
                                        <p:cTn id="7" dur="500"/>
                                        <p:tgtEl>
                                          <p:spTgt spid="12698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6982"/>
                                        </p:tgtEl>
                                        <p:attrNameLst>
                                          <p:attrName>style.visibility</p:attrName>
                                        </p:attrNameLst>
                                      </p:cBhvr>
                                      <p:to>
                                        <p:strVal val="visible"/>
                                      </p:to>
                                    </p:set>
                                    <p:animEffect transition="in" filter="dissolve">
                                      <p:cBhvr>
                                        <p:cTn id="10" dur="500"/>
                                        <p:tgtEl>
                                          <p:spTgt spid="12698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3" presetClass="path" presetSubtype="0" accel="50000" decel="50000" fill="hold" grpId="1" nodeType="clickEffect">
                                  <p:stCondLst>
                                    <p:cond delay="0"/>
                                  </p:stCondLst>
                                  <p:childTnLst>
                                    <p:animMotion origin="layout" path="M 0 0  L 0.25 0  E" pathEditMode="relative" ptsTypes="">
                                      <p:cBhvr>
                                        <p:cTn id="20" dur="2000" fill="hold"/>
                                        <p:tgtEl>
                                          <p:spTgt spid="126981"/>
                                        </p:tgtEl>
                                        <p:attrNameLst>
                                          <p:attrName>ppt_x</p:attrName>
                                          <p:attrName>ppt_y</p:attrName>
                                        </p:attrNameLst>
                                      </p:cBhvr>
                                    </p:animMotion>
                                  </p:childTnLst>
                                </p:cTn>
                              </p:par>
                              <p:par>
                                <p:cTn id="21" presetID="35" presetClass="path" presetSubtype="0" accel="50000" decel="50000" fill="hold" grpId="1" nodeType="withEffect">
                                  <p:stCondLst>
                                    <p:cond delay="0"/>
                                  </p:stCondLst>
                                  <p:childTnLst>
                                    <p:animMotion origin="layout" path="M -3.05556E-6 2.89017E-7 L -0.00191 -0.34936 " pathEditMode="relative" rAng="0" ptsTypes="AA">
                                      <p:cBhvr>
                                        <p:cTn id="22" dur="2000" fill="hold"/>
                                        <p:tgtEl>
                                          <p:spTgt spid="12"/>
                                        </p:tgtEl>
                                        <p:attrNameLst>
                                          <p:attrName>ppt_x</p:attrName>
                                          <p:attrName>ppt_y</p:attrName>
                                        </p:attrNameLst>
                                      </p:cBhvr>
                                      <p:rCtr x="-104" y="-17480"/>
                                    </p:animMotion>
                                  </p:childTnLst>
                                </p:cTn>
                              </p:par>
                              <p:par>
                                <p:cTn id="23" presetID="35" presetClass="path" presetSubtype="0" accel="50000" decel="50000" fill="hold" grpId="1" nodeType="withEffect">
                                  <p:stCondLst>
                                    <p:cond delay="0"/>
                                  </p:stCondLst>
                                  <p:childTnLst>
                                    <p:animMotion origin="layout" path="M 0 0  L -0.25 0  E" pathEditMode="relative" ptsTypes="">
                                      <p:cBhvr>
                                        <p:cTn id="24" dur="2000" fill="hold"/>
                                        <p:tgtEl>
                                          <p:spTgt spid="126982"/>
                                        </p:tgtEl>
                                        <p:attrNameLst>
                                          <p:attrName>ppt_x</p:attrName>
                                          <p:attrName>ppt_y</p:attrName>
                                        </p:attrNameLst>
                                      </p:cBhvr>
                                    </p:animMotion>
                                  </p:childTnLst>
                                </p:cTn>
                              </p:par>
                              <p:par>
                                <p:cTn id="25" presetID="35" presetClass="path" presetSubtype="0" accel="50000" decel="50000" fill="hold" grpId="1" nodeType="withEffect">
                                  <p:stCondLst>
                                    <p:cond delay="0"/>
                                  </p:stCondLst>
                                  <p:childTnLst>
                                    <p:animMotion origin="layout" path="M -3.33333E-6 -4.04624E-7 L -3.33333E-6 0.38844 " pathEditMode="relative" rAng="0" ptsTypes="AA">
                                      <p:cBhvr>
                                        <p:cTn id="26" dur="2000" fill="hold"/>
                                        <p:tgtEl>
                                          <p:spTgt spid="11"/>
                                        </p:tgtEl>
                                        <p:attrNameLst>
                                          <p:attrName>ppt_x</p:attrName>
                                          <p:attrName>ppt_y</p:attrName>
                                        </p:attrNameLst>
                                      </p:cBhvr>
                                      <p:rCtr x="0" y="19422"/>
                                    </p:animMotion>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xit" presetSubtype="0" fill="hold" grpId="2" nodeType="clickEffect">
                                  <p:stCondLst>
                                    <p:cond delay="0"/>
                                  </p:stCondLst>
                                  <p:childTnLst>
                                    <p:animEffect transition="out" filter="dissolve">
                                      <p:cBhvr>
                                        <p:cTn id="30" dur="500"/>
                                        <p:tgtEl>
                                          <p:spTgt spid="126981"/>
                                        </p:tgtEl>
                                      </p:cBhvr>
                                    </p:animEffect>
                                    <p:set>
                                      <p:cBhvr>
                                        <p:cTn id="31" dur="1" fill="hold">
                                          <p:stCondLst>
                                            <p:cond delay="499"/>
                                          </p:stCondLst>
                                        </p:cTn>
                                        <p:tgtEl>
                                          <p:spTgt spid="126981"/>
                                        </p:tgtEl>
                                        <p:attrNameLst>
                                          <p:attrName>style.visibility</p:attrName>
                                        </p:attrNameLst>
                                      </p:cBhvr>
                                      <p:to>
                                        <p:strVal val="hidden"/>
                                      </p:to>
                                    </p:set>
                                  </p:childTnLst>
                                </p:cTn>
                              </p:par>
                              <p:par>
                                <p:cTn id="32" presetID="9" presetClass="exit" presetSubtype="0" fill="hold" grpId="2" nodeType="withEffect">
                                  <p:stCondLst>
                                    <p:cond delay="0"/>
                                  </p:stCondLst>
                                  <p:childTnLst>
                                    <p:animEffect transition="out" filter="dissolv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par>
                                <p:cTn id="35" presetID="9" presetClass="exit" presetSubtype="0" fill="hold" grpId="2" nodeType="withEffect">
                                  <p:stCondLst>
                                    <p:cond delay="0"/>
                                  </p:stCondLst>
                                  <p:childTnLst>
                                    <p:animEffect transition="out" filter="dissolve">
                                      <p:cBhvr>
                                        <p:cTn id="36" dur="500"/>
                                        <p:tgtEl>
                                          <p:spTgt spid="126982"/>
                                        </p:tgtEl>
                                      </p:cBhvr>
                                    </p:animEffect>
                                    <p:set>
                                      <p:cBhvr>
                                        <p:cTn id="37" dur="1" fill="hold">
                                          <p:stCondLst>
                                            <p:cond delay="499"/>
                                          </p:stCondLst>
                                        </p:cTn>
                                        <p:tgtEl>
                                          <p:spTgt spid="126982"/>
                                        </p:tgtEl>
                                        <p:attrNameLst>
                                          <p:attrName>style.visibility</p:attrName>
                                        </p:attrNameLst>
                                      </p:cBhvr>
                                      <p:to>
                                        <p:strVal val="hidden"/>
                                      </p:to>
                                    </p:set>
                                  </p:childTnLst>
                                </p:cTn>
                              </p:par>
                              <p:par>
                                <p:cTn id="38" presetID="9" presetClass="exit" presetSubtype="0" fill="hold" grpId="2" nodeType="withEffect">
                                  <p:stCondLst>
                                    <p:cond delay="0"/>
                                  </p:stCondLst>
                                  <p:childTnLst>
                                    <p:animEffect transition="out" filter="dissolve">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26984"/>
                                        </p:tgtEl>
                                        <p:attrNameLst>
                                          <p:attrName>style.visibility</p:attrName>
                                        </p:attrNameLst>
                                      </p:cBhvr>
                                      <p:to>
                                        <p:strVal val="visible"/>
                                      </p:to>
                                    </p:set>
                                    <p:animEffect transition="in" filter="dissolve">
                                      <p:cBhvr>
                                        <p:cTn id="45" dur="500"/>
                                        <p:tgtEl>
                                          <p:spTgt spid="12698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126985"/>
                                        </p:tgtEl>
                                        <p:attrNameLst>
                                          <p:attrName>style.visibility</p:attrName>
                                        </p:attrNameLst>
                                      </p:cBhvr>
                                      <p:to>
                                        <p:strVal val="visible"/>
                                      </p:to>
                                    </p:set>
                                    <p:animEffect transition="in" filter="dissolve">
                                      <p:cBhvr>
                                        <p:cTn id="48" dur="500"/>
                                        <p:tgtEl>
                                          <p:spTgt spid="126985"/>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dissolve">
                                      <p:cBhvr>
                                        <p:cTn id="51" dur="500"/>
                                        <p:tgtEl>
                                          <p:spTgt spid="9"/>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dissolve">
                                      <p:cBhvr>
                                        <p:cTn id="54" dur="500"/>
                                        <p:tgtEl>
                                          <p:spTgt spid="1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63" presetClass="path" presetSubtype="0" accel="50000" decel="50000" fill="hold" grpId="1" nodeType="clickEffect">
                                  <p:stCondLst>
                                    <p:cond delay="0"/>
                                  </p:stCondLst>
                                  <p:childTnLst>
                                    <p:animMotion origin="layout" path="M 0 0  L 0.25 0  E" pathEditMode="relative" ptsTypes="">
                                      <p:cBhvr>
                                        <p:cTn id="58" dur="2000" fill="hold"/>
                                        <p:tgtEl>
                                          <p:spTgt spid="126984"/>
                                        </p:tgtEl>
                                        <p:attrNameLst>
                                          <p:attrName>ppt_x</p:attrName>
                                          <p:attrName>ppt_y</p:attrName>
                                        </p:attrNameLst>
                                      </p:cBhvr>
                                    </p:animMotion>
                                  </p:childTnLst>
                                </p:cTn>
                              </p:par>
                              <p:par>
                                <p:cTn id="59" presetID="63" presetClass="path" presetSubtype="0" accel="50000" decel="50000" fill="hold" grpId="1" nodeType="withEffect">
                                  <p:stCondLst>
                                    <p:cond delay="0"/>
                                  </p:stCondLst>
                                  <p:childTnLst>
                                    <p:animMotion origin="layout" path="M -3.88889E-6 -2.25434E-6 L -0.00243 0.33665 " pathEditMode="relative" rAng="0" ptsTypes="AA">
                                      <p:cBhvr>
                                        <p:cTn id="60" dur="2000" fill="hold"/>
                                        <p:tgtEl>
                                          <p:spTgt spid="10"/>
                                        </p:tgtEl>
                                        <p:attrNameLst>
                                          <p:attrName>ppt_x</p:attrName>
                                          <p:attrName>ppt_y</p:attrName>
                                        </p:attrNameLst>
                                      </p:cBhvr>
                                      <p:rCtr x="-122" y="16832"/>
                                    </p:animMotion>
                                  </p:childTnLst>
                                </p:cTn>
                              </p:par>
                              <p:par>
                                <p:cTn id="61" presetID="35" presetClass="path" presetSubtype="0" accel="50000" decel="50000" fill="hold" grpId="1" nodeType="withEffect">
                                  <p:stCondLst>
                                    <p:cond delay="0"/>
                                  </p:stCondLst>
                                  <p:childTnLst>
                                    <p:animMotion origin="layout" path="M -3.88889E-6 4.16185E-6 L -0.00243 -0.31723 " pathEditMode="relative" rAng="0" ptsTypes="AA">
                                      <p:cBhvr>
                                        <p:cTn id="62" dur="2000" fill="hold"/>
                                        <p:tgtEl>
                                          <p:spTgt spid="9"/>
                                        </p:tgtEl>
                                        <p:attrNameLst>
                                          <p:attrName>ppt_x</p:attrName>
                                          <p:attrName>ppt_y</p:attrName>
                                        </p:attrNameLst>
                                      </p:cBhvr>
                                      <p:rCtr x="-122" y="-15861"/>
                                    </p:animMotion>
                                  </p:childTnLst>
                                </p:cTn>
                              </p:par>
                              <p:par>
                                <p:cTn id="63" presetID="35" presetClass="path" presetSubtype="0" accel="50000" decel="50000" fill="hold" grpId="1" nodeType="withEffect">
                                  <p:stCondLst>
                                    <p:cond delay="0"/>
                                  </p:stCondLst>
                                  <p:childTnLst>
                                    <p:animMotion origin="layout" path="M 0 0  L -0.25 0  E" pathEditMode="relative" ptsTypes="">
                                      <p:cBhvr>
                                        <p:cTn id="64" dur="2000" fill="hold"/>
                                        <p:tgtEl>
                                          <p:spTgt spid="126985"/>
                                        </p:tgtEl>
                                        <p:attrNameLst>
                                          <p:attrName>ppt_x</p:attrName>
                                          <p:attrName>ppt_y</p:attrName>
                                        </p:attrNameLst>
                                      </p:cBhvr>
                                    </p:animMotion>
                                  </p:childTnLst>
                                </p:cTn>
                              </p:par>
                            </p:childTnLst>
                          </p:cTn>
                        </p:par>
                        <p:par>
                          <p:cTn id="65" fill="hold" nodeType="afterGroup">
                            <p:stCondLst>
                              <p:cond delay="2000"/>
                            </p:stCondLst>
                            <p:childTnLst>
                              <p:par>
                                <p:cTn id="66" presetID="9" presetClass="exit" presetSubtype="0" fill="hold" grpId="2" nodeType="afterEffect">
                                  <p:stCondLst>
                                    <p:cond delay="0"/>
                                  </p:stCondLst>
                                  <p:childTnLst>
                                    <p:animEffect transition="out" filter="dissolve">
                                      <p:cBhvr>
                                        <p:cTn id="67" dur="500"/>
                                        <p:tgtEl>
                                          <p:spTgt spid="126984"/>
                                        </p:tgtEl>
                                      </p:cBhvr>
                                    </p:animEffect>
                                    <p:set>
                                      <p:cBhvr>
                                        <p:cTn id="68" dur="1" fill="hold">
                                          <p:stCondLst>
                                            <p:cond delay="499"/>
                                          </p:stCondLst>
                                        </p:cTn>
                                        <p:tgtEl>
                                          <p:spTgt spid="126984"/>
                                        </p:tgtEl>
                                        <p:attrNameLst>
                                          <p:attrName>style.visibility</p:attrName>
                                        </p:attrNameLst>
                                      </p:cBhvr>
                                      <p:to>
                                        <p:strVal val="hidden"/>
                                      </p:to>
                                    </p:set>
                                  </p:childTnLst>
                                </p:cTn>
                              </p:par>
                              <p:par>
                                <p:cTn id="69" presetID="9" presetClass="exit" presetSubtype="0" fill="hold" grpId="2" nodeType="withEffect">
                                  <p:stCondLst>
                                    <p:cond delay="0"/>
                                  </p:stCondLst>
                                  <p:childTnLst>
                                    <p:animEffect transition="out" filter="dissolve">
                                      <p:cBhvr>
                                        <p:cTn id="70" dur="500"/>
                                        <p:tgtEl>
                                          <p:spTgt spid="10"/>
                                        </p:tgtEl>
                                      </p:cBhvr>
                                    </p:animEffect>
                                    <p:set>
                                      <p:cBhvr>
                                        <p:cTn id="71" dur="1" fill="hold">
                                          <p:stCondLst>
                                            <p:cond delay="499"/>
                                          </p:stCondLst>
                                        </p:cTn>
                                        <p:tgtEl>
                                          <p:spTgt spid="10"/>
                                        </p:tgtEl>
                                        <p:attrNameLst>
                                          <p:attrName>style.visibility</p:attrName>
                                        </p:attrNameLst>
                                      </p:cBhvr>
                                      <p:to>
                                        <p:strVal val="hidden"/>
                                      </p:to>
                                    </p:set>
                                  </p:childTnLst>
                                </p:cTn>
                              </p:par>
                              <p:par>
                                <p:cTn id="72" presetID="9" presetClass="exit" presetSubtype="0" fill="hold" grpId="2" nodeType="withEffect">
                                  <p:stCondLst>
                                    <p:cond delay="0"/>
                                  </p:stCondLst>
                                  <p:childTnLst>
                                    <p:animEffect transition="out" filter="dissolve">
                                      <p:cBhvr>
                                        <p:cTn id="73" dur="500"/>
                                        <p:tgtEl>
                                          <p:spTgt spid="126985"/>
                                        </p:tgtEl>
                                      </p:cBhvr>
                                    </p:animEffect>
                                    <p:set>
                                      <p:cBhvr>
                                        <p:cTn id="74" dur="1" fill="hold">
                                          <p:stCondLst>
                                            <p:cond delay="499"/>
                                          </p:stCondLst>
                                        </p:cTn>
                                        <p:tgtEl>
                                          <p:spTgt spid="126985"/>
                                        </p:tgtEl>
                                        <p:attrNameLst>
                                          <p:attrName>style.visibility</p:attrName>
                                        </p:attrNameLst>
                                      </p:cBhvr>
                                      <p:to>
                                        <p:strVal val="hidden"/>
                                      </p:to>
                                    </p:set>
                                  </p:childTnLst>
                                </p:cTn>
                              </p:par>
                              <p:par>
                                <p:cTn id="75" presetID="9" presetClass="exit" presetSubtype="0" fill="hold" grpId="2" nodeType="withEffect">
                                  <p:stCondLst>
                                    <p:cond delay="0"/>
                                  </p:stCondLst>
                                  <p:childTnLst>
                                    <p:animEffect transition="out" filter="dissolve">
                                      <p:cBhvr>
                                        <p:cTn id="76" dur="500"/>
                                        <p:tgtEl>
                                          <p:spTgt spid="9"/>
                                        </p:tgtEl>
                                      </p:cBhvr>
                                    </p:animEffect>
                                    <p:set>
                                      <p:cBhvr>
                                        <p:cTn id="7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1" grpId="0" animBg="1"/>
      <p:bldP spid="126981" grpId="1" animBg="1"/>
      <p:bldP spid="126981" grpId="2" animBg="1"/>
      <p:bldP spid="126982" grpId="0" animBg="1"/>
      <p:bldP spid="126982" grpId="1" animBg="1"/>
      <p:bldP spid="126982" grpId="2" animBg="1"/>
      <p:bldP spid="126984" grpId="0" animBg="1"/>
      <p:bldP spid="126984" grpId="1" animBg="1"/>
      <p:bldP spid="126984" grpId="2" animBg="1"/>
      <p:bldP spid="126985" grpId="0" animBg="1"/>
      <p:bldP spid="126985" grpId="1" animBg="1"/>
      <p:bldP spid="126985"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Lst>
  </p:timing>
</p:sld>
</file>

<file path=ppt/theme/theme1.xml><?xml version="1.0" encoding="utf-8"?>
<a:theme xmlns:a="http://schemas.openxmlformats.org/drawingml/2006/main" name="Office Theme">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4868</TotalTime>
  <Words>1828</Words>
  <Application>Microsoft Office PowerPoint</Application>
  <PresentationFormat>On-screen Show (4:3)</PresentationFormat>
  <Paragraphs>248</Paragraphs>
  <Slides>28</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28</vt:i4>
      </vt:variant>
    </vt:vector>
  </HeadingPairs>
  <TitlesOfParts>
    <vt:vector size="34" baseType="lpstr">
      <vt:lpstr>Arial</vt:lpstr>
      <vt:lpstr>Calibri</vt:lpstr>
      <vt:lpstr>Times New Roman</vt:lpstr>
      <vt:lpstr>Wingdings</vt:lpstr>
      <vt:lpstr>Office Theme</vt:lpstr>
      <vt:lpstr>1_Office Theme</vt:lpstr>
      <vt:lpstr>Part 2</vt:lpstr>
      <vt:lpstr>Question</vt:lpstr>
      <vt:lpstr>Where We Came From… Where We’re Going.</vt:lpstr>
      <vt:lpstr>Objectives Populations</vt:lpstr>
      <vt:lpstr>Vocabulary</vt:lpstr>
      <vt:lpstr>Studying populations: A Case Study.</vt:lpstr>
      <vt:lpstr>What Is a Population?</vt:lpstr>
      <vt:lpstr>Population Growth…How Populations Grow?</vt:lpstr>
      <vt:lpstr>PowerPoint Presentation</vt:lpstr>
      <vt:lpstr>Two Population Growth Models</vt:lpstr>
      <vt:lpstr>Population Growth, continued</vt:lpstr>
      <vt:lpstr>Exponential Growth…Revisit the first question</vt:lpstr>
      <vt:lpstr>What would graph of time versus pennies look like?</vt:lpstr>
      <vt:lpstr>Population Growth</vt:lpstr>
      <vt:lpstr>What’s Limits Population Growth?</vt:lpstr>
      <vt:lpstr>Two Population Growth Models</vt:lpstr>
      <vt:lpstr>Concept Check Choose the best answer for these 4 questions.</vt:lpstr>
      <vt:lpstr>Population Growth</vt:lpstr>
      <vt:lpstr>Factors That Affect Population Size</vt:lpstr>
      <vt:lpstr>Population Growth</vt:lpstr>
      <vt:lpstr>Factors Affecting Population</vt:lpstr>
      <vt:lpstr>Human Impacts That Affect Populations </vt:lpstr>
      <vt:lpstr>Human Population</vt:lpstr>
      <vt:lpstr>Human Population Growth. What type of growth is this indicative of?</vt:lpstr>
      <vt:lpstr>An Interesting Comparison</vt:lpstr>
      <vt:lpstr>Population Pyramids</vt:lpstr>
      <vt:lpstr>Population Pyramids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 5 Summary</dc:title>
  <dc:creator>Ives, Keith</dc:creator>
  <cp:lastModifiedBy>Chiang, Kwok him</cp:lastModifiedBy>
  <cp:revision>106</cp:revision>
  <cp:lastPrinted>2015-02-25T19:33:26Z</cp:lastPrinted>
  <dcterms:created xsi:type="dcterms:W3CDTF">2012-04-11T16:50:43Z</dcterms:created>
  <dcterms:modified xsi:type="dcterms:W3CDTF">2019-04-01T15:04:53Z</dcterms:modified>
</cp:coreProperties>
</file>