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Amatic SC"/>
      <p:regular r:id="rId26"/>
      <p:bold r:id="rId27"/>
    </p:embeddedFont>
    <p:embeddedFont>
      <p:font typeface="Source Code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maticSC-regular.fntdata"/><Relationship Id="rId25" Type="http://schemas.openxmlformats.org/officeDocument/2006/relationships/slide" Target="slides/slide20.xml"/><Relationship Id="rId28" Type="http://schemas.openxmlformats.org/officeDocument/2006/relationships/font" Target="fonts/SourceCodePro-regular.fntdata"/><Relationship Id="rId27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CodePro-boldItalic.fntdata"/><Relationship Id="rId3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19544ff6e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19544ff6e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19544ff6e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19544ff6e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19544ff6e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19544ff6e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19544ff6e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19544ff6e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19544ff6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19544ff6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19544ff6e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19544ff6e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19544ff6e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19544ff6e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19544ff6e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19544ff6e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19544ff6e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19544ff6e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19544ff6e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19544ff6e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19544ff6e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19544ff6e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19544ff6e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19544ff6e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19544ff6e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19544ff6e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9544ff6e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9544ff6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19544ff6e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19544ff6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19544ff6e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19544ff6e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19544ff6e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19544ff6e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19544ff6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19544ff6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19544ff6e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19544ff6e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15.xml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Relationship Id="rId6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gif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.jp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apps.apple.com/us/app/instuner-free-chromatic-tuner/id603425027" TargetMode="External"/><Relationship Id="rId4" Type="http://schemas.openxmlformats.org/officeDocument/2006/relationships/hyperlink" Target="https://tuner.ninja/" TargetMode="External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amazon.com/Snark-ST-2-Multi-Instrument-Chromatic-Tuner/dp/B01H62TQ68/ref=sr_1_2?keywords=snark+tuner+chromatic&amp;qid=1584557686&amp;sr=8-2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slide" Target="/ppt/slides/slide12.xml"/><Relationship Id="rId6" Type="http://schemas.openxmlformats.org/officeDocument/2006/relationships/slide" Target="/ppt/slides/slide12.xml"/><Relationship Id="rId7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Tune Your Instrument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900" y="3469381"/>
            <a:ext cx="2485275" cy="163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tuner says the correct string name!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tuner says the correct string name, but the needle is not in the center (it’s to the left or right)... You’re getting close!!! :)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36" name="Google Shape;136;p22"/>
          <p:cNvCxnSpPr/>
          <p:nvPr/>
        </p:nvCxnSpPr>
        <p:spPr>
          <a:xfrm flipH="1" rot="10800000">
            <a:off x="1004950" y="4167726"/>
            <a:ext cx="29280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22"/>
          <p:cNvSpPr/>
          <p:nvPr/>
        </p:nvSpPr>
        <p:spPr>
          <a:xfrm>
            <a:off x="1020850" y="2656175"/>
            <a:ext cx="2896200" cy="3054600"/>
          </a:xfrm>
          <a:prstGeom prst="blockArc">
            <a:avLst>
              <a:gd fmla="val 10800000" name="adj1"/>
              <a:gd fmla="val 21583822" name="adj2"/>
              <a:gd fmla="val 10379" name="adj3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2358100" y="4074275"/>
            <a:ext cx="221700" cy="142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" name="Google Shape;139;p22"/>
          <p:cNvCxnSpPr/>
          <p:nvPr/>
        </p:nvCxnSpPr>
        <p:spPr>
          <a:xfrm rot="10800000">
            <a:off x="2468950" y="2651772"/>
            <a:ext cx="0" cy="1408500"/>
          </a:xfrm>
          <a:prstGeom prst="straightConnector1">
            <a:avLst/>
          </a:prstGeom>
          <a:noFill/>
          <a:ln cap="flat" cmpd="sng" w="1524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2"/>
          <p:cNvCxnSpPr/>
          <p:nvPr/>
        </p:nvCxnSpPr>
        <p:spPr>
          <a:xfrm rot="10800000">
            <a:off x="1756600" y="2843225"/>
            <a:ext cx="601500" cy="1258200"/>
          </a:xfrm>
          <a:prstGeom prst="straightConnector1">
            <a:avLst/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1" name="Google Shape;141;p22"/>
          <p:cNvSpPr txBox="1"/>
          <p:nvPr/>
        </p:nvSpPr>
        <p:spPr>
          <a:xfrm>
            <a:off x="411475" y="4234600"/>
            <a:ext cx="3798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Code Pro"/>
                <a:ea typeface="Source Code Pro"/>
                <a:cs typeface="Source Code Pro"/>
                <a:sym typeface="Source Code Pro"/>
              </a:rPr>
              <a:t>Needle pointing to LEFT:</a:t>
            </a:r>
            <a:endParaRPr b="1"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Code Pro"/>
                <a:ea typeface="Source Code Pro"/>
                <a:cs typeface="Source Code Pro"/>
                <a:sym typeface="Source Code Pro"/>
              </a:rPr>
              <a:t>TOO LOW &gt; TURN FINE TUNER TO HIGHER STRING</a:t>
            </a:r>
            <a:endParaRPr sz="1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4662850" y="4234600"/>
            <a:ext cx="3798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Code Pro"/>
                <a:ea typeface="Source Code Pro"/>
                <a:cs typeface="Source Code Pro"/>
                <a:sym typeface="Source Code Pro"/>
              </a:rPr>
              <a:t>Needle pointing to RIGHT:</a:t>
            </a:r>
            <a:endParaRPr b="1"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Code Pro"/>
                <a:ea typeface="Source Code Pro"/>
                <a:cs typeface="Source Code Pro"/>
                <a:sym typeface="Source Code Pro"/>
              </a:rPr>
              <a:t>TOO HIGH &gt; TURN FINE TUNER TO LOWER STRING</a:t>
            </a:r>
            <a:endParaRPr sz="1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5113900" y="2656175"/>
            <a:ext cx="2896200" cy="3054600"/>
          </a:xfrm>
          <a:prstGeom prst="blockArc">
            <a:avLst>
              <a:gd fmla="val 10800000" name="adj1"/>
              <a:gd fmla="val 21583822" name="adj2"/>
              <a:gd fmla="val 10379" name="adj3"/>
            </a:avLst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" name="Google Shape;144;p22"/>
          <p:cNvCxnSpPr/>
          <p:nvPr/>
        </p:nvCxnSpPr>
        <p:spPr>
          <a:xfrm rot="10800000">
            <a:off x="6562000" y="2656175"/>
            <a:ext cx="0" cy="1408500"/>
          </a:xfrm>
          <a:prstGeom prst="straightConnector1">
            <a:avLst/>
          </a:prstGeom>
          <a:noFill/>
          <a:ln cap="flat" cmpd="sng" w="1524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2"/>
          <p:cNvCxnSpPr/>
          <p:nvPr/>
        </p:nvCxnSpPr>
        <p:spPr>
          <a:xfrm flipH="1" rot="10800000">
            <a:off x="6562000" y="2888525"/>
            <a:ext cx="668700" cy="1212900"/>
          </a:xfrm>
          <a:prstGeom prst="straightConnector1">
            <a:avLst/>
          </a:prstGeom>
          <a:noFill/>
          <a:ln cap="flat" cmpd="sng" w="114300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2"/>
          <p:cNvCxnSpPr/>
          <p:nvPr/>
        </p:nvCxnSpPr>
        <p:spPr>
          <a:xfrm flipH="1" rot="10800000">
            <a:off x="5076788" y="4183187"/>
            <a:ext cx="2928000" cy="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" name="Google Shape;147;p22"/>
          <p:cNvSpPr/>
          <p:nvPr/>
        </p:nvSpPr>
        <p:spPr>
          <a:xfrm>
            <a:off x="6451150" y="4047575"/>
            <a:ext cx="221700" cy="1425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742950" y="652250"/>
            <a:ext cx="78675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hlink"/>
                </a:solidFill>
                <a:hlinkClick action="ppaction://hlinksldjump" r:id="rId3"/>
              </a:rPr>
              <a:t>CLICK HERE TO GO TO TUNING WITH THE PEGS!</a:t>
            </a:r>
            <a:endParaRPr sz="4800"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9575" y="1914800"/>
            <a:ext cx="3754252" cy="29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BASSES ONLY!  </a:t>
            </a:r>
            <a:r>
              <a:rPr lang="en"/>
              <a:t>			PAGE 1</a:t>
            </a:r>
            <a:endParaRPr/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1228675"/>
            <a:ext cx="8520600" cy="325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Basses do not have regular pegs or fine tuners.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Basses have tuning gears.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note: </a:t>
            </a:r>
            <a:r>
              <a:rPr lang="en" sz="1400"/>
              <a:t>Tuners may have trouble picking up the low pitches of the bass.  It will help if you play with a continuous, strong sound using pull and push</a:t>
            </a:r>
            <a:r>
              <a:rPr lang="en" sz="1400"/>
              <a:t> bows.  Make sure your bow is loaded with rosin! :)</a:t>
            </a:r>
            <a:endParaRPr sz="14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with the </a:t>
            </a:r>
            <a:r>
              <a:rPr b="1" lang="en"/>
              <a:t>G STRING.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Play G string with bow and look at tuner.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tuner says the correct string name and the “needle” is in the middle, then the string is perfectly in tune and you don’t need to do anything. (Yay!)</a:t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2950" y="113115"/>
            <a:ext cx="1257650" cy="178871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4301575" y="4395475"/>
            <a:ext cx="3777900" cy="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But if it isn’t in tune...</a:t>
            </a:r>
            <a:endParaRPr b="1"/>
          </a:p>
        </p:txBody>
      </p:sp>
      <p:cxnSp>
        <p:nvCxnSpPr>
          <p:cNvPr id="162" name="Google Shape;162;p24"/>
          <p:cNvCxnSpPr/>
          <p:nvPr/>
        </p:nvCxnSpPr>
        <p:spPr>
          <a:xfrm flipH="1" rot="10800000">
            <a:off x="8039100" y="4622400"/>
            <a:ext cx="1124100" cy="25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025" y="4395475"/>
            <a:ext cx="504550" cy="5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BASSES ONLY!		</a:t>
            </a:r>
            <a:r>
              <a:rPr lang="en"/>
              <a:t>	PAGE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tuner doesn’t Say the correct String Name!</a:t>
            </a:r>
            <a:endParaRPr/>
          </a:p>
        </p:txBody>
      </p:sp>
      <p:sp>
        <p:nvSpPr>
          <p:cNvPr id="169" name="Google Shape;169;p25"/>
          <p:cNvSpPr txBox="1"/>
          <p:nvPr>
            <p:ph idx="1" type="body"/>
          </p:nvPr>
        </p:nvSpPr>
        <p:spPr>
          <a:xfrm>
            <a:off x="311700" y="1590625"/>
            <a:ext cx="7073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tuner displays the </a:t>
            </a:r>
            <a:r>
              <a:rPr b="1" lang="en" sz="2000"/>
              <a:t>incorrect string name</a:t>
            </a:r>
            <a:r>
              <a:rPr lang="en"/>
              <a:t>, you need to turn the peg until you find the correct pitch.  Here’s how!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Example 1</a:t>
            </a:r>
            <a:r>
              <a:rPr lang="en"/>
              <a:t>: If your G string is an F#, you can tighten the peg to bring it </a:t>
            </a:r>
            <a:r>
              <a:rPr b="1" lang="en"/>
              <a:t>UP</a:t>
            </a:r>
            <a:r>
              <a:rPr lang="en"/>
              <a:t> to a 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Example 2</a:t>
            </a:r>
            <a:r>
              <a:rPr lang="en"/>
              <a:t>: If your G string is a G#, you can loosen the peg to bring it </a:t>
            </a:r>
            <a:r>
              <a:rPr b="1" lang="en"/>
              <a:t>DOWN</a:t>
            </a:r>
            <a:r>
              <a:rPr lang="en"/>
              <a:t> to a 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Feel free to email your teacher if you have questions :) </a:t>
            </a:r>
            <a:endParaRPr/>
          </a:p>
        </p:txBody>
      </p:sp>
      <p:sp>
        <p:nvSpPr>
          <p:cNvPr id="170" name="Google Shape;170;p25"/>
          <p:cNvSpPr txBox="1"/>
          <p:nvPr/>
        </p:nvSpPr>
        <p:spPr>
          <a:xfrm>
            <a:off x="8132925" y="859950"/>
            <a:ext cx="1107900" cy="39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A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G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F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E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D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B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A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71" name="Google Shape;171;p25"/>
          <p:cNvCxnSpPr/>
          <p:nvPr/>
        </p:nvCxnSpPr>
        <p:spPr>
          <a:xfrm rot="10800000">
            <a:off x="8686875" y="1146600"/>
            <a:ext cx="0" cy="3657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25"/>
          <p:cNvCxnSpPr/>
          <p:nvPr/>
        </p:nvCxnSpPr>
        <p:spPr>
          <a:xfrm flipH="1">
            <a:off x="8017125" y="1186950"/>
            <a:ext cx="31800" cy="357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426" y="157905"/>
            <a:ext cx="704675" cy="935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BASSES ONLY! 			PAGE 3</a:t>
            </a:r>
            <a:endParaRPr/>
          </a:p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2350050" y="946325"/>
            <a:ext cx="3555300" cy="4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highlight>
                  <a:srgbClr val="FFFF00"/>
                </a:highlight>
              </a:rPr>
              <a:t>TURN THE PEGS!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11925"/>
            <a:ext cx="7753351" cy="19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0600" y="0"/>
            <a:ext cx="1853400" cy="26912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0"/>
              </a:srgbClr>
            </a:outerShdw>
          </a:effectLst>
        </p:spPr>
      </p:pic>
      <p:sp>
        <p:nvSpPr>
          <p:cNvPr id="182" name="Google Shape;182;p26"/>
          <p:cNvSpPr txBox="1"/>
          <p:nvPr/>
        </p:nvSpPr>
        <p:spPr>
          <a:xfrm>
            <a:off x="0" y="3440900"/>
            <a:ext cx="3798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Code Pro"/>
                <a:ea typeface="Source Code Pro"/>
                <a:cs typeface="Source Code Pro"/>
                <a:sym typeface="Source Code Pro"/>
              </a:rPr>
              <a:t>Needle pointing to LEFT:</a:t>
            </a:r>
            <a:endParaRPr b="1"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Code Pro"/>
                <a:ea typeface="Source Code Pro"/>
                <a:cs typeface="Source Code Pro"/>
                <a:sym typeface="Source Code Pro"/>
              </a:rPr>
              <a:t>TOO LOW &gt; Tighten string.</a:t>
            </a:r>
            <a:endParaRPr sz="1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4114525" y="3440900"/>
            <a:ext cx="37983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Code Pro"/>
                <a:ea typeface="Source Code Pro"/>
                <a:cs typeface="Source Code Pro"/>
                <a:sym typeface="Source Code Pro"/>
              </a:rPr>
              <a:t>Needle pointing to RIGHT:</a:t>
            </a:r>
            <a:endParaRPr b="1" sz="16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Code Pro"/>
                <a:ea typeface="Source Code Pro"/>
                <a:cs typeface="Source Code Pro"/>
                <a:sym typeface="Source Code Pro"/>
              </a:rPr>
              <a:t>TOO HIGH &gt; Loosen string.</a:t>
            </a:r>
            <a:endParaRPr sz="11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2114550" y="4324350"/>
            <a:ext cx="6458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When tuning, if the needle isn’t moving the right way, </a:t>
            </a:r>
            <a:endParaRPr b="1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turn your peg the other way!</a:t>
            </a:r>
            <a:endParaRPr b="1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200" y="4140250"/>
            <a:ext cx="1521905" cy="90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Tuning with the Pegs!</a:t>
            </a:r>
            <a:endParaRPr/>
          </a:p>
        </p:txBody>
      </p:sp>
      <p:sp>
        <p:nvSpPr>
          <p:cNvPr id="191" name="Google Shape;191;p27"/>
          <p:cNvSpPr txBox="1"/>
          <p:nvPr>
            <p:ph idx="1" type="body"/>
          </p:nvPr>
        </p:nvSpPr>
        <p:spPr>
          <a:xfrm>
            <a:off x="311700" y="1228675"/>
            <a:ext cx="8520600" cy="19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wish we could be there in person to help you tune, but will walk you through this slowly to help you do your best!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PLEASE do this </a:t>
            </a:r>
            <a:r>
              <a:rPr b="1" lang="en" u="sng"/>
              <a:t>with an adult.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BIGGEST TIPS: </a:t>
            </a:r>
            <a:r>
              <a:rPr b="1" lang="en" sz="2400"/>
              <a:t>GO SLOWLY</a:t>
            </a:r>
            <a:r>
              <a:rPr lang="en"/>
              <a:t> AND </a:t>
            </a:r>
            <a:r>
              <a:rPr b="1" lang="en" sz="2400"/>
              <a:t>CAREFULLY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7"/>
          <p:cNvSpPr/>
          <p:nvPr/>
        </p:nvSpPr>
        <p:spPr>
          <a:xfrm>
            <a:off x="5412550" y="3490675"/>
            <a:ext cx="3228600" cy="11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See next page for steps!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to tune with the pegs:</a:t>
            </a:r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311700" y="1093850"/>
            <a:ext cx="8520600" cy="28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**Remember: Use fine tuners </a:t>
            </a:r>
            <a:r>
              <a:rPr lang="en" u="sng">
                <a:highlight>
                  <a:srgbClr val="FFFF00"/>
                </a:highlight>
              </a:rPr>
              <a:t>first</a:t>
            </a:r>
            <a:r>
              <a:rPr lang="en">
                <a:highlight>
                  <a:srgbClr val="FFFF00"/>
                </a:highlight>
              </a:rPr>
              <a:t>. These are a last resort!</a:t>
            </a:r>
            <a:endParaRPr>
              <a:highlight>
                <a:srgbClr val="FFFF00"/>
              </a:highlight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Hold your instrument </a:t>
            </a:r>
            <a:r>
              <a:rPr b="1" lang="en" sz="1400"/>
              <a:t>in front of you</a:t>
            </a:r>
            <a:r>
              <a:rPr lang="en" sz="1400"/>
              <a:t> with the strings facing you.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2. Pluck the string you are trying to tune.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3. If your tuner says the pitch (note) of the string is </a:t>
            </a:r>
            <a:r>
              <a:rPr b="1" lang="en" sz="1400"/>
              <a:t>too LOW</a:t>
            </a:r>
            <a:r>
              <a:rPr lang="en" sz="1400"/>
              <a:t> (example: your A string is an F, or it is so loose that it can’t make a sound), you will </a:t>
            </a:r>
            <a:r>
              <a:rPr b="1" lang="en" sz="1400"/>
              <a:t>need to tighten the string</a:t>
            </a:r>
            <a:r>
              <a:rPr lang="en" sz="1400"/>
              <a:t>.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4. Find the peg for the string you are tuning (see pictures on </a:t>
            </a:r>
            <a:r>
              <a:rPr lang="en" sz="1400" u="sng"/>
              <a:t>next page</a:t>
            </a:r>
            <a:r>
              <a:rPr lang="en" sz="1400"/>
              <a:t>). 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7743" y="762000"/>
            <a:ext cx="2304814" cy="269125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4" name="Google Shape;20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7850" y="773250"/>
            <a:ext cx="2304825" cy="2668745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p29"/>
          <p:cNvSpPr/>
          <p:nvPr/>
        </p:nvSpPr>
        <p:spPr>
          <a:xfrm>
            <a:off x="5064350" y="3854675"/>
            <a:ext cx="3830100" cy="110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Code Pro"/>
                <a:ea typeface="Source Code Pro"/>
                <a:cs typeface="Source Code Pro"/>
                <a:sym typeface="Source Code Pro"/>
              </a:rPr>
              <a:t>See next page for next steps!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800" y="262375"/>
            <a:ext cx="2947692" cy="1861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4800" y="2405500"/>
            <a:ext cx="2947700" cy="221078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8" name="Google Shape;208;p29"/>
          <p:cNvSpPr txBox="1"/>
          <p:nvPr/>
        </p:nvSpPr>
        <p:spPr>
          <a:xfrm>
            <a:off x="323850" y="4762500"/>
            <a:ext cx="30288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Code Pro"/>
                <a:ea typeface="Source Code Pro"/>
                <a:cs typeface="Source Code Pro"/>
                <a:sym typeface="Source Code Pro"/>
              </a:rPr>
              <a:t>These photos were retrieved from Wikihow.</a:t>
            </a:r>
            <a:endParaRPr sz="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9DAF8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476250"/>
            <a:ext cx="6286500" cy="41910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Tuning with the pegs continued!</a:t>
            </a:r>
            <a:endParaRPr/>
          </a:p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311700" y="14001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5</a:t>
            </a:r>
            <a:r>
              <a:rPr lang="en" sz="1400"/>
              <a:t>.  Loosen the peg </a:t>
            </a:r>
            <a:r>
              <a:rPr b="1" lang="en" sz="1400"/>
              <a:t>slightly by turning it towards you</a:t>
            </a:r>
            <a:r>
              <a:rPr lang="en" sz="1400"/>
              <a:t>, then </a:t>
            </a:r>
            <a:r>
              <a:rPr b="1" lang="en" sz="1400"/>
              <a:t>turn the peg away from you</a:t>
            </a:r>
            <a:r>
              <a:rPr lang="en" sz="1400"/>
              <a:t> while simultaneously </a:t>
            </a:r>
            <a:r>
              <a:rPr b="1" lang="en"/>
              <a:t>pushing it in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0000"/>
                </a:solidFill>
              </a:rPr>
              <a:t> ***Turn the peg </a:t>
            </a:r>
            <a:r>
              <a:rPr b="1" lang="en" sz="1600" u="sng">
                <a:solidFill>
                  <a:srgbClr val="FF0000"/>
                </a:solidFill>
              </a:rPr>
              <a:t>a little bit at a time to avoid breaking the string</a:t>
            </a:r>
            <a:r>
              <a:rPr b="1" lang="en" sz="1600">
                <a:solidFill>
                  <a:srgbClr val="FF0000"/>
                </a:solidFill>
              </a:rPr>
              <a:t> (it should barely feel like you are turning it - think about turning only 1 millimeter at a time).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6. If the peg slips after you let go of it, you will need to </a:t>
            </a:r>
            <a:r>
              <a:rPr b="1" lang="en" sz="1400"/>
              <a:t>push in a little harder</a:t>
            </a:r>
            <a:r>
              <a:rPr lang="en" sz="1400"/>
              <a:t> while you are turning it. (You can do it!!!) 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7. </a:t>
            </a:r>
            <a:r>
              <a:rPr b="1" lang="en" sz="1400"/>
              <a:t>Continue to turn the peg slightly </a:t>
            </a:r>
            <a:r>
              <a:rPr lang="en" sz="1400"/>
              <a:t>and </a:t>
            </a:r>
            <a:r>
              <a:rPr b="1" lang="en" sz="1400"/>
              <a:t>check with a tuner</a:t>
            </a:r>
            <a:r>
              <a:rPr lang="en" sz="1400"/>
              <a:t> until it is at the correct pitch. You may then </a:t>
            </a:r>
            <a:r>
              <a:rPr b="1" lang="en" sz="1400"/>
              <a:t>continue to tune with the fine tuners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220" name="Google Shape;22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3600" y="139718"/>
            <a:ext cx="1107275" cy="11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800" y="139702"/>
            <a:ext cx="1107275" cy="1107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I need to tune my instrument?</a:t>
            </a:r>
            <a:endParaRPr/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265500" y="2845225"/>
            <a:ext cx="4228800" cy="201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Instruments go “out of tune”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(meaning the string tension changes).  We need to tune (adjust fine tuners or pegs) to help our instruments produce the correct pitches.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550" y="602975"/>
            <a:ext cx="3587750" cy="35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/>
          <p:nvPr>
            <p:ph type="title"/>
          </p:nvPr>
        </p:nvSpPr>
        <p:spPr>
          <a:xfrm>
            <a:off x="490250" y="526350"/>
            <a:ext cx="8437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Happy Tuning!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Got this!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And if not… 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Ask an adult or EMAIL YOUR STRING TEACHER!</a:t>
            </a:r>
            <a:endParaRPr sz="4800"/>
          </a:p>
        </p:txBody>
      </p:sp>
      <p:pic>
        <p:nvPicPr>
          <p:cNvPr id="227" name="Google Shape;22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75" y="526350"/>
            <a:ext cx="2011100" cy="16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5000" y="457175"/>
            <a:ext cx="2011100" cy="16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But…. why does my instrument go out of tune?!?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3999900" cy="25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Temperature</a:t>
            </a:r>
            <a:endParaRPr b="1" sz="16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Temperature changes cause the wood on your instrument to expand and contract, changing the string tension.</a:t>
            </a:r>
            <a:endParaRPr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832400" y="1228675"/>
            <a:ext cx="3999900" cy="270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Humidity</a:t>
            </a:r>
            <a:endParaRPr b="1" sz="16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Changes in humidity (moisture in the air) also cause the wood to expand and contract.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486413" y="4430600"/>
            <a:ext cx="7690500" cy="4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**Your instrument can also go out of tune if you bump it into things.</a:t>
            </a:r>
            <a:endParaRPr b="1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1319" y="1525631"/>
            <a:ext cx="480675" cy="18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5450" y="2571750"/>
            <a:ext cx="1247725" cy="124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925" y="3387675"/>
            <a:ext cx="851675" cy="95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265500" y="280075"/>
            <a:ext cx="4045200" cy="179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is the difference between fine tuners and pegs?</a:t>
            </a:r>
            <a:endParaRPr sz="3600"/>
          </a:p>
        </p:txBody>
      </p:sp>
      <p:sp>
        <p:nvSpPr>
          <p:cNvPr id="81" name="Google Shape;81;p16"/>
          <p:cNvSpPr txBox="1"/>
          <p:nvPr>
            <p:ph idx="1" type="subTitle"/>
          </p:nvPr>
        </p:nvSpPr>
        <p:spPr>
          <a:xfrm>
            <a:off x="265500" y="233597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Fine tuners are used to make small adjustments and are located on the tailpiece near the bridge  (Basses - You don’t have these!)</a:t>
            </a:r>
            <a:endParaRPr>
              <a:solidFill>
                <a:schemeClr val="accen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>
                <a:solidFill>
                  <a:schemeClr val="accent1"/>
                </a:solidFill>
              </a:rPr>
              <a:t>Use the fine tuners first. Only use the pegs if you have to!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925" y="993050"/>
            <a:ext cx="3698501" cy="28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265500" y="376375"/>
            <a:ext cx="4045200" cy="9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PEGS</a:t>
            </a:r>
            <a:endParaRPr/>
          </a:p>
        </p:txBody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265500" y="1353175"/>
            <a:ext cx="4045200" cy="35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Pegs are used to make larger adjustments (like when your string is wiggly like spaghetti!).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Avoid using these at first, as it is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very easy to break a string</a:t>
            </a:r>
            <a:r>
              <a:rPr b="1" lang="en"/>
              <a:t>! 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Please read our directions before using the pegs.</a:t>
            </a:r>
            <a:endParaRPr b="1"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5050" y="496673"/>
            <a:ext cx="2806775" cy="198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9197" y="2776597"/>
            <a:ext cx="1378364" cy="183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33625" y="3678450"/>
            <a:ext cx="461925" cy="5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6267450" y="2876925"/>
            <a:ext cx="2705100" cy="18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Bass Tuning Gears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Basses tune with pegs ONLY because they don’t have fine tuners.</a:t>
            </a:r>
            <a:endParaRPr/>
          </a:p>
        </p:txBody>
      </p:sp>
      <p:cxnSp>
        <p:nvCxnSpPr>
          <p:cNvPr id="93" name="Google Shape;93;p17"/>
          <p:cNvCxnSpPr/>
          <p:nvPr/>
        </p:nvCxnSpPr>
        <p:spPr>
          <a:xfrm flipH="1">
            <a:off x="6526050" y="3515925"/>
            <a:ext cx="2019300" cy="19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I use a tuner to tune my instrument?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000075"/>
            <a:ext cx="8737200" cy="41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FIRST: </a:t>
            </a:r>
            <a:r>
              <a:rPr lang="en"/>
              <a:t> You need a tuner.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you don’t have a tuner at home, there are many </a:t>
            </a:r>
            <a:r>
              <a:rPr b="1" lang="en" sz="2400"/>
              <a:t>FREE</a:t>
            </a:r>
            <a:r>
              <a:rPr b="1" lang="en"/>
              <a:t> </a:t>
            </a:r>
            <a:r>
              <a:rPr lang="en"/>
              <a:t>apps available for </a:t>
            </a:r>
            <a:r>
              <a:rPr b="1" lang="en"/>
              <a:t>phones and tablets</a:t>
            </a:r>
            <a:r>
              <a:rPr lang="en"/>
              <a:t>. </a:t>
            </a:r>
            <a:r>
              <a:rPr lang="en">
                <a:highlight>
                  <a:srgbClr val="FFFF00"/>
                </a:highlight>
              </a:rPr>
              <a:t> Ask an adult to help you find a tuner.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have found this tuner to be excellent for string players: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/>
              <a:t>insTuner: </a:t>
            </a:r>
            <a:r>
              <a:rPr b="1" lang="en" sz="1100" u="sng">
                <a:solidFill>
                  <a:schemeClr val="hlink"/>
                </a:solidFill>
                <a:hlinkClick r:id="rId3"/>
              </a:rPr>
              <a:t>https://apps.apple.com/us/app/instuner-free-chromatic-tuner/id603425027</a:t>
            </a:r>
            <a:endParaRPr b="1"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00"/>
                </a:highlight>
              </a:rPr>
              <a:t>Here is one you can use on Chromebook: </a:t>
            </a:r>
            <a:r>
              <a:rPr b="1" lang="en" u="sng">
                <a:solidFill>
                  <a:schemeClr val="hlink"/>
                </a:solidFill>
                <a:hlinkClick r:id="rId4"/>
              </a:rPr>
              <a:t>https://tuner.ninja/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highlight>
                  <a:srgbClr val="F6B26B"/>
                </a:highlight>
              </a:rPr>
              <a:t>**Our preference is insTuner, but this will work fine as well!</a:t>
            </a:r>
            <a:endParaRPr b="1">
              <a:solidFill>
                <a:srgbClr val="000000"/>
              </a:solidFill>
              <a:highlight>
                <a:srgbClr val="F6B26B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7334" y="1093850"/>
            <a:ext cx="489325" cy="4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tuners we use at school.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do </a:t>
            </a:r>
            <a:r>
              <a:rPr lang="en" u="sng"/>
              <a:t>NOT</a:t>
            </a:r>
            <a:r>
              <a:rPr lang="en"/>
              <a:t> need to purchase a tuner to be successful at tuning.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However, if you would like to purchase a tuner, we buy clip-on tuners for school called: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000"/>
              <a:t>SNARK TUNERS</a:t>
            </a:r>
            <a:endParaRPr b="1" sz="3000"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Here is an example on </a:t>
            </a:r>
            <a:r>
              <a:rPr lang="en" u="sng">
                <a:solidFill>
                  <a:schemeClr val="hlink"/>
                </a:solidFill>
                <a:hlinkClick r:id="rId3"/>
              </a:rPr>
              <a:t>Amazon</a:t>
            </a:r>
            <a:r>
              <a:rPr lang="en"/>
              <a:t>. 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2450" y="2435575"/>
            <a:ext cx="1506050" cy="213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89025"/>
            <a:ext cx="48447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I’ve Got a Tuner… NOW WHAT?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742788"/>
            <a:ext cx="8520600" cy="19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Turn on the tuner.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with the </a:t>
            </a:r>
            <a:r>
              <a:rPr b="1" lang="en" sz="2200"/>
              <a:t>A string</a:t>
            </a:r>
            <a:r>
              <a:rPr lang="en"/>
              <a:t>.  Pluck the string gently to let the tuner hear the note.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tuner says the correct string name and the “needle” is in the middle, then the string is perfectly in tune and you don’t need to do anything. (Yay!)</a:t>
            </a:r>
            <a:endParaRPr/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4663525" y="3214375"/>
            <a:ext cx="3777900" cy="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/>
              <a:t>But if it isn’t in tune</a:t>
            </a:r>
            <a:r>
              <a:rPr b="1" lang="en"/>
              <a:t>...</a:t>
            </a:r>
            <a:endParaRPr b="1"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4610" y="3696400"/>
            <a:ext cx="1295725" cy="1295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0"/>
          <p:cNvCxnSpPr/>
          <p:nvPr/>
        </p:nvCxnSpPr>
        <p:spPr>
          <a:xfrm>
            <a:off x="7550100" y="4184000"/>
            <a:ext cx="1227000" cy="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0800" y="292850"/>
            <a:ext cx="873200" cy="103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/>
          <p:nvPr/>
        </p:nvSpPr>
        <p:spPr>
          <a:xfrm>
            <a:off x="5904600" y="45525"/>
            <a:ext cx="2420280" cy="1097496"/>
          </a:xfrm>
          <a:prstGeom prst="cloud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/>
        </p:nvSpPr>
        <p:spPr>
          <a:xfrm>
            <a:off x="6042088" y="85725"/>
            <a:ext cx="20310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action="ppaction://hlinksldjump" r:id="rId5"/>
              </a:rPr>
              <a:t>BASSES! </a:t>
            </a:r>
            <a:r>
              <a:rPr lang="en" u="sng">
                <a:solidFill>
                  <a:schemeClr val="hlink"/>
                </a:solidFill>
                <a:latin typeface="Source Code Pro"/>
                <a:ea typeface="Source Code Pro"/>
                <a:cs typeface="Source Code Pro"/>
                <a:sym typeface="Source Code Pro"/>
                <a:hlinkClick action="ppaction://hlinksldjump" r:id="rId6"/>
              </a:rPr>
              <a:t>Click here to see basses only page.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2100" y="2835826"/>
            <a:ext cx="1295725" cy="230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tuner doesn’t Say the correct String Name!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228675"/>
            <a:ext cx="7073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tuner displays the </a:t>
            </a:r>
            <a:r>
              <a:rPr b="1" lang="en" sz="2000"/>
              <a:t>incorrect string name</a:t>
            </a:r>
            <a:r>
              <a:rPr lang="en"/>
              <a:t>, you may still be able to use the fine tuner.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Example 1</a:t>
            </a:r>
            <a:r>
              <a:rPr lang="en"/>
              <a:t>: If your A string is a G#, you can tighten the fine tuner to bring it </a:t>
            </a:r>
            <a:r>
              <a:rPr b="1" lang="en"/>
              <a:t>UP</a:t>
            </a:r>
            <a:r>
              <a:rPr lang="en"/>
              <a:t> to an 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en"/>
              <a:t>Example 2</a:t>
            </a:r>
            <a:r>
              <a:rPr lang="en"/>
              <a:t>: If your A string is an A#, you can loosen the fine tuner to bring it </a:t>
            </a:r>
            <a:r>
              <a:rPr b="1" lang="en"/>
              <a:t>DOWN</a:t>
            </a:r>
            <a:r>
              <a:rPr lang="en"/>
              <a:t> to an 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Feel free to email your teacher if you have questions :) 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7578975" y="879225"/>
            <a:ext cx="1107900" cy="39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A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G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F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E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D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C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B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Source Code Pro"/>
                <a:ea typeface="Source Code Pro"/>
                <a:cs typeface="Source Code Pro"/>
                <a:sym typeface="Source Code Pro"/>
              </a:rPr>
              <a:t>A</a:t>
            </a:r>
            <a:endParaRPr b="1" sz="3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8" name="Google Shape;128;p21"/>
          <p:cNvCxnSpPr/>
          <p:nvPr/>
        </p:nvCxnSpPr>
        <p:spPr>
          <a:xfrm rot="10800000">
            <a:off x="8233125" y="1100000"/>
            <a:ext cx="0" cy="3657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21"/>
          <p:cNvCxnSpPr/>
          <p:nvPr/>
        </p:nvCxnSpPr>
        <p:spPr>
          <a:xfrm flipH="1">
            <a:off x="7374850" y="1186950"/>
            <a:ext cx="31800" cy="357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