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75" r:id="rId9"/>
    <p:sldId id="276" r:id="rId10"/>
    <p:sldId id="277" r:id="rId11"/>
    <p:sldId id="264" r:id="rId12"/>
    <p:sldId id="265" r:id="rId13"/>
    <p:sldId id="269" r:id="rId14"/>
    <p:sldId id="268" r:id="rId15"/>
    <p:sldId id="270" r:id="rId16"/>
    <p:sldId id="267" r:id="rId17"/>
    <p:sldId id="271" r:id="rId18"/>
    <p:sldId id="273" r:id="rId19"/>
    <p:sldId id="274" r:id="rId20"/>
    <p:sldId id="278" r:id="rId21"/>
    <p:sldId id="283" r:id="rId22"/>
    <p:sldId id="285" r:id="rId23"/>
    <p:sldId id="286" r:id="rId24"/>
    <p:sldId id="287" r:id="rId25"/>
    <p:sldId id="288" r:id="rId26"/>
    <p:sldId id="289" r:id="rId27"/>
    <p:sldId id="272" r:id="rId28"/>
    <p:sldId id="284" r:id="rId29"/>
    <p:sldId id="279" r:id="rId30"/>
    <p:sldId id="280" r:id="rId31"/>
    <p:sldId id="282" r:id="rId32"/>
    <p:sldId id="281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B6B16F1-51CB-437E-8605-B55230515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DDCD6-998A-42C6-81B2-8DA64FCFB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CFD30-5FB9-4960-B125-1FACC0B9D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ECAA4-79C7-451E-B8B4-D073F84012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1F36C-D54C-44E2-8D59-4D60EDA1E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631AE39-87C6-48FC-9D94-EEEEE1761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3FBB2F-BE58-41C9-963A-F61C4E70B7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7374BD-2867-496C-8E70-BFFE780AE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59FC40-B131-4ABB-B47D-437C1DE31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6CB6-FD47-4D17-8B82-71389C8DB7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BB5B80-9B34-45D8-AB50-B8AD696B2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BD64BBF-08DB-4EAA-94F7-2E622A648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DFE7A3D-5C74-414A-B473-9B06E650A8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5" r:id="rId2"/>
    <p:sldLayoutId id="2147483690" r:id="rId3"/>
    <p:sldLayoutId id="2147483691" r:id="rId4"/>
    <p:sldLayoutId id="2147483692" r:id="rId5"/>
    <p:sldLayoutId id="2147483693" r:id="rId6"/>
    <p:sldLayoutId id="2147483686" r:id="rId7"/>
    <p:sldLayoutId id="2147483694" r:id="rId8"/>
    <p:sldLayoutId id="2147483695" r:id="rId9"/>
    <p:sldLayoutId id="2147483687" r:id="rId10"/>
    <p:sldLayoutId id="2147483688" r:id="rId11"/>
    <p:sldLayoutId id="2147483696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alon.hasharon.k12.il/new_ataralon/mikzoot/english/.%5Cdenise_text%5Cforcedownload.asp?fileToDownload=wowWords12class6.doc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resources.sparklebox.me.uk/501-999/sb665.pdf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nc.org/lp/pages/2992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earner.org/interactives/story/cinderella.ht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player.discoveryeducation.com/index.cfm?guidAssetId=20D49155-2509-447F-8C47-69C9B3D2128A&amp;blnFromSearch=1&amp;productcode=US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idsimple.com/content/When-to-Make-a-New-Paragrap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Narrative Writing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/>
            <a:r>
              <a:rPr lang="en-US" smtClean="0"/>
              <a:t>A Review – 10 Things to Remember When Writing a Narrative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Capitalize</a:t>
            </a:r>
          </a:p>
          <a:p>
            <a:pPr lvl="1"/>
            <a:r>
              <a:rPr lang="en-US" smtClean="0"/>
              <a:t>Beginnings of Sentences </a:t>
            </a:r>
          </a:p>
          <a:p>
            <a:pPr lvl="1"/>
            <a:r>
              <a:rPr lang="en-US" smtClean="0"/>
              <a:t>Proper Nouns</a:t>
            </a:r>
          </a:p>
          <a:p>
            <a:r>
              <a:rPr lang="en-US" smtClean="0"/>
              <a:t>Punctuate</a:t>
            </a:r>
          </a:p>
          <a:p>
            <a:pPr lvl="1"/>
            <a:r>
              <a:rPr lang="en-US" smtClean="0"/>
              <a:t>End Marks (question mark, period, exclamation marks)</a:t>
            </a:r>
          </a:p>
          <a:p>
            <a:pPr lvl="1"/>
            <a:r>
              <a:rPr lang="en-US" smtClean="0"/>
              <a:t>Commas when joining two sentences with a conjunction, addressing a person, with quotations, etc.</a:t>
            </a:r>
          </a:p>
          <a:p>
            <a:pPr lvl="1"/>
            <a:endParaRPr lang="en-US" smtClean="0"/>
          </a:p>
        </p:txBody>
      </p:sp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Number 3 - Capitalization &amp; Punctuation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Remember words such as</a:t>
            </a:r>
            <a:r>
              <a:rPr lang="en-US" b="1" smtClean="0">
                <a:solidFill>
                  <a:schemeClr val="hlink"/>
                </a:solidFill>
              </a:rPr>
              <a:t> said</a:t>
            </a:r>
            <a:r>
              <a:rPr lang="en-US" smtClean="0"/>
              <a:t>, </a:t>
            </a:r>
            <a:r>
              <a:rPr lang="en-US" b="1" smtClean="0">
                <a:solidFill>
                  <a:schemeClr val="hlink"/>
                </a:solidFill>
              </a:rPr>
              <a:t>went</a:t>
            </a:r>
            <a:r>
              <a:rPr lang="en-US" smtClean="0"/>
              <a:t>, and </a:t>
            </a:r>
            <a:r>
              <a:rPr lang="en-US" b="1" smtClean="0">
                <a:solidFill>
                  <a:schemeClr val="hlink"/>
                </a:solidFill>
              </a:rPr>
              <a:t>put</a:t>
            </a:r>
            <a:r>
              <a:rPr lang="en-US" smtClean="0"/>
              <a:t> are DEAD. Use words that describe the action.</a:t>
            </a: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Number 4 – Use Rich Words</a:t>
            </a:r>
          </a:p>
        </p:txBody>
      </p:sp>
      <p:pic>
        <p:nvPicPr>
          <p:cNvPr id="20484" name="Picture 5" descr="MCj023864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273425"/>
            <a:ext cx="3657600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366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NOT</a:t>
            </a:r>
            <a:br>
              <a:rPr lang="en-US" smtClean="0"/>
            </a:b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My dad </a:t>
            </a:r>
            <a:r>
              <a:rPr lang="en-US" b="1" smtClean="0">
                <a:solidFill>
                  <a:schemeClr val="hlink"/>
                </a:solidFill>
              </a:rPr>
              <a:t>went</a:t>
            </a:r>
            <a:r>
              <a:rPr lang="en-US" smtClean="0"/>
              <a:t> to work.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 BUT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My dad </a:t>
            </a:r>
            <a:r>
              <a:rPr lang="en-US" b="1" smtClean="0">
                <a:solidFill>
                  <a:schemeClr val="hlink"/>
                </a:solidFill>
              </a:rPr>
              <a:t>raced</a:t>
            </a:r>
            <a:r>
              <a:rPr lang="en-US" smtClean="0"/>
              <a:t> to work.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Went</a:t>
            </a:r>
          </a:p>
        </p:txBody>
      </p:sp>
      <p:pic>
        <p:nvPicPr>
          <p:cNvPr id="21508" name="Picture 7" descr="MCj023076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590800"/>
            <a:ext cx="31623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9" descr="MCj042446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762000"/>
            <a:ext cx="14446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11" descr="MCj0428065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90800"/>
            <a:ext cx="21050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NOT</a:t>
            </a:r>
            <a:br>
              <a:rPr lang="en-US" smtClean="0"/>
            </a:b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Jane </a:t>
            </a:r>
            <a:r>
              <a:rPr lang="en-US" b="1" smtClean="0">
                <a:solidFill>
                  <a:schemeClr val="hlink"/>
                </a:solidFill>
              </a:rPr>
              <a:t>said</a:t>
            </a:r>
            <a:r>
              <a:rPr lang="en-US" smtClean="0"/>
              <a:t> she had a secret.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 BUT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Jane </a:t>
            </a:r>
            <a:r>
              <a:rPr lang="en-US" b="1" smtClean="0">
                <a:solidFill>
                  <a:schemeClr val="hlink"/>
                </a:solidFill>
              </a:rPr>
              <a:t>whispered to Peter</a:t>
            </a:r>
            <a:r>
              <a:rPr lang="en-US" smtClean="0"/>
              <a:t> a wonderful secret.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Said</a:t>
            </a:r>
          </a:p>
        </p:txBody>
      </p:sp>
      <p:pic>
        <p:nvPicPr>
          <p:cNvPr id="22532" name="Picture 5" descr="MCj042446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14446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6" descr="MCj042806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33800"/>
            <a:ext cx="21050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7" descr="MCj0088954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743200"/>
            <a:ext cx="3200400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Show your reader that you have a high-quality, first-class, superior, excellent, exceptional, outstanding, brilliant, extraordinary, incomparable vocabulary.</a:t>
            </a:r>
          </a:p>
        </p:txBody>
      </p:sp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Number 5 - Wow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ChangeArrowheads="1"/>
          </p:cNvSpPr>
          <p:nvPr/>
        </p:nvSpPr>
        <p:spPr bwMode="auto">
          <a:xfrm>
            <a:off x="0" y="2106613"/>
            <a:ext cx="184150" cy="61118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80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sz="800">
                <a:latin typeface="Comic Sans MS" pitchFamily="66" charset="0"/>
                <a:cs typeface="Times New Roman" pitchFamily="18" charset="0"/>
              </a:rPr>
            </a:br>
            <a:r>
              <a:rPr lang="en-US" sz="800">
                <a:latin typeface="Comic Sans MS" pitchFamily="66" charset="0"/>
                <a:cs typeface="Times New Roman" pitchFamily="18" charset="0"/>
              </a:rPr>
              <a:t/>
            </a:r>
            <a:br>
              <a:rPr lang="en-US" sz="800">
                <a:latin typeface="Comic Sans MS" pitchFamily="66" charset="0"/>
                <a:cs typeface="Times New Roman" pitchFamily="18" charset="0"/>
              </a:rPr>
            </a:br>
            <a:endParaRPr lang="en-US">
              <a:latin typeface="Arial" charset="0"/>
            </a:endParaRPr>
          </a:p>
        </p:txBody>
      </p:sp>
      <p:graphicFrame>
        <p:nvGraphicFramePr>
          <p:cNvPr id="21618" name="Group 114"/>
          <p:cNvGraphicFramePr>
            <a:graphicFrameLocks noGrp="1"/>
          </p:cNvGraphicFramePr>
          <p:nvPr/>
        </p:nvGraphicFramePr>
        <p:xfrm>
          <a:off x="152400" y="381000"/>
          <a:ext cx="8991600" cy="6070601"/>
        </p:xfrm>
        <a:graphic>
          <a:graphicData uri="http://schemas.openxmlformats.org/drawingml/2006/table">
            <a:tbl>
              <a:tblPr/>
              <a:tblGrid>
                <a:gridCol w="1524000"/>
                <a:gridCol w="74676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Don’t Use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Use These Instead: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good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acceptable, admirable, commendable, praiseworthy,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virtuous, accomplished, skilled,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bad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Defective, erroneous, inadequate, substandard,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corrupt, vile, distressing, severe, offensive, immoral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material object, article, concept, entity, apparatus, device, detail, statement, items.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big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considerable, colossal, immense, sizable, vast, eminent, influential, paramount, prime, prominent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small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diminutive, immature, minute, slight, negligible, petty, trivial, limited.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important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far-reaching, grave, momentous, significant, substantial, prominent, notable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happy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content, joyous, jubilant, thrilled, advantageous, favorable, fortunate,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sad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sorrowful, cheerless, dismal, gloomy, melancholy, mournful, somber grievous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1" name="Rectangle 104"/>
          <p:cNvSpPr>
            <a:spLocks noChangeArrowheads="1"/>
          </p:cNvSpPr>
          <p:nvPr/>
        </p:nvSpPr>
        <p:spPr bwMode="auto">
          <a:xfrm>
            <a:off x="0" y="4749800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4612" name="Rectangle 108"/>
          <p:cNvSpPr>
            <a:spLocks noChangeArrowheads="1"/>
          </p:cNvSpPr>
          <p:nvPr/>
        </p:nvSpPr>
        <p:spPr bwMode="auto">
          <a:xfrm>
            <a:off x="106363" y="6537325"/>
            <a:ext cx="8961437" cy="5492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http://</a:t>
            </a:r>
            <a:r>
              <a:rPr lang="en-US" sz="1200">
                <a:hlinkClick r:id="rId2"/>
              </a:rPr>
              <a:t>alon.hasharon.k12.il/new_ataralon/mikzoot/english/.%5Cdenise_text%5Cforcedownload.asp?fileToDownload=wowWords12class6.doc</a:t>
            </a:r>
            <a:endParaRPr lang="en-US" sz="1200"/>
          </a:p>
          <a:p>
            <a:endParaRPr lang="en-US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Wow Words</a:t>
            </a:r>
          </a:p>
        </p:txBody>
      </p:sp>
      <p:pic>
        <p:nvPicPr>
          <p:cNvPr id="2560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371600"/>
            <a:ext cx="7054850" cy="4775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sp>
        <p:nvSpPr>
          <p:cNvPr id="25604" name="Rectangle 13"/>
          <p:cNvSpPr>
            <a:spLocks noChangeArrowheads="1"/>
          </p:cNvSpPr>
          <p:nvPr/>
        </p:nvSpPr>
        <p:spPr bwMode="auto">
          <a:xfrm>
            <a:off x="2057400" y="6369050"/>
            <a:ext cx="5095875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hlinkClick r:id="rId3"/>
              </a:rPr>
              <a:t>http://resources.sparklebox.me.uk/501-999/sb665.pdf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The </a:t>
            </a:r>
            <a:r>
              <a:rPr lang="en-US" b="1" smtClean="0">
                <a:solidFill>
                  <a:schemeClr val="hlink"/>
                </a:solidFill>
              </a:rPr>
              <a:t>Show, Don’t Tell</a:t>
            </a:r>
            <a:r>
              <a:rPr lang="en-US" smtClean="0"/>
              <a:t> method of writing is when the writer is able to create a picture in the reader's mind, to get away from the repetition of such empty words like went, big, or said.</a:t>
            </a:r>
          </a:p>
        </p:txBody>
      </p:sp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Number 6 - Show, Don’t Tell</a:t>
            </a:r>
          </a:p>
        </p:txBody>
      </p:sp>
      <p:pic>
        <p:nvPicPr>
          <p:cNvPr id="26628" name="Picture 5" descr="MCj019940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810000"/>
            <a:ext cx="3657600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NOT</a:t>
            </a:r>
            <a:br>
              <a:rPr lang="en-US" smtClean="0"/>
            </a:b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Susan exercised.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 BUT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Sweat poured from Susan’s forehead as she continued to do one hundred sit-ups .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pic>
        <p:nvPicPr>
          <p:cNvPr id="27651" name="Picture 4" descr="MCj042446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14446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5" descr="MCj0428065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124200"/>
            <a:ext cx="2105025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9" descr="MCj01495900000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762000"/>
            <a:ext cx="2733675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4" name="Picture 8" descr="MCj0149475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2514600"/>
            <a:ext cx="2895600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Number 7 - Conversation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2800" smtClean="0"/>
              <a:t>The Five Rules for Writing Direct Quotations</a:t>
            </a:r>
          </a:p>
        </p:txBody>
      </p:sp>
      <p:sp>
        <p:nvSpPr>
          <p:cNvPr id="28676" name="Rectangle 7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5663" name="Group 63"/>
          <p:cNvGraphicFramePr>
            <a:graphicFrameLocks noGrp="1"/>
          </p:cNvGraphicFramePr>
          <p:nvPr/>
        </p:nvGraphicFramePr>
        <p:xfrm>
          <a:off x="228600" y="2971800"/>
          <a:ext cx="8686800" cy="2819401"/>
        </p:xfrm>
        <a:graphic>
          <a:graphicData uri="http://schemas.openxmlformats.org/drawingml/2006/table">
            <a:tbl>
              <a:tblPr/>
              <a:tblGrid>
                <a:gridCol w="1655763"/>
                <a:gridCol w="1757362"/>
                <a:gridCol w="1757363"/>
                <a:gridCol w="1758950"/>
                <a:gridCol w="1757362"/>
              </a:tblGrid>
              <a:tr h="77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Rule 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43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Add quotation marks.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Separate source phrase from quote.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Capitalize the first word of the direct quotation.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Add end marks.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Add needed capitalization and punctuation.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  <a:cs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11111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Your story needs a strong beginning. You can achieve this using one of the following methods:</a:t>
            </a:r>
          </a:p>
          <a:p>
            <a:pPr>
              <a:lnSpc>
                <a:spcPct val="90000"/>
              </a:lnSpc>
            </a:pPr>
            <a:r>
              <a:rPr lang="en-US" smtClean="0"/>
              <a:t>Dialogue (Conversation)</a:t>
            </a:r>
          </a:p>
          <a:p>
            <a:pPr>
              <a:lnSpc>
                <a:spcPct val="90000"/>
              </a:lnSpc>
            </a:pPr>
            <a:r>
              <a:rPr lang="en-US" smtClean="0"/>
              <a:t>A Question</a:t>
            </a:r>
          </a:p>
          <a:p>
            <a:pPr>
              <a:lnSpc>
                <a:spcPct val="90000"/>
              </a:lnSpc>
            </a:pPr>
            <a:r>
              <a:rPr lang="en-US" smtClean="0"/>
              <a:t>A Vivid Description</a:t>
            </a:r>
          </a:p>
          <a:p>
            <a:pPr>
              <a:lnSpc>
                <a:spcPct val="90000"/>
              </a:lnSpc>
            </a:pPr>
            <a:r>
              <a:rPr lang="en-US" smtClean="0"/>
              <a:t>An Interesting Fact</a:t>
            </a:r>
          </a:p>
          <a:p>
            <a:pPr>
              <a:lnSpc>
                <a:spcPct val="90000"/>
              </a:lnSpc>
            </a:pPr>
            <a:r>
              <a:rPr lang="en-US" smtClean="0"/>
              <a:t>Sound Effects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600" smtClean="0">
                <a:hlinkClick r:id="rId2"/>
              </a:rPr>
              <a:t>http://www.learnnc.org/lp/pages/2992</a:t>
            </a:r>
            <a:endParaRPr lang="en-US" sz="160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smtClean="0"/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Number 1 – Your Story Beginning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Remember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You must make a new paragraph every time a different person speaks!!!! </a:t>
            </a:r>
          </a:p>
        </p:txBody>
      </p:sp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Conversation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Vary your sentences.</a:t>
            </a:r>
          </a:p>
          <a:p>
            <a:pPr lvl="1"/>
            <a:r>
              <a:rPr lang="en-US" smtClean="0"/>
              <a:t>Are some of your sentences long and others short?</a:t>
            </a:r>
          </a:p>
          <a:p>
            <a:pPr lvl="1"/>
            <a:r>
              <a:rPr lang="en-US" smtClean="0"/>
              <a:t>Do you start the beginnings differently?</a:t>
            </a:r>
          </a:p>
          <a:p>
            <a:pPr lvl="1"/>
            <a:r>
              <a:rPr lang="en-US" smtClean="0"/>
              <a:t>Do some sentences start with a part of speech other than a noun or pronoun?</a:t>
            </a:r>
          </a:p>
        </p:txBody>
      </p:sp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Number 8 - Sentences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Use a little figurative language to add interest to your story.</a:t>
            </a:r>
          </a:p>
          <a:p>
            <a:r>
              <a:rPr lang="en-US" smtClean="0"/>
              <a:t>Simile</a:t>
            </a:r>
          </a:p>
          <a:p>
            <a:r>
              <a:rPr lang="en-US" smtClean="0"/>
              <a:t>Metaphor</a:t>
            </a:r>
          </a:p>
          <a:p>
            <a:r>
              <a:rPr lang="en-US" smtClean="0"/>
              <a:t>Alliteration</a:t>
            </a:r>
          </a:p>
          <a:p>
            <a:r>
              <a:rPr lang="en-US" smtClean="0"/>
              <a:t>Onomatopoeia</a:t>
            </a:r>
          </a:p>
        </p:txBody>
      </p:sp>
      <p:sp>
        <p:nvSpPr>
          <p:cNvPr id="389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/>
              <a:t>Number 9 – Figurative Language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comparison between two unlike things that have something in common using like or as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/>
              <a:t>Examples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It's been a hard day's night and I've been working like a dog. - The Beatles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My heart is like an open highway. - Jon Bon Jovi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like two peas in a pod</a:t>
            </a:r>
            <a:br>
              <a:rPr lang="en-US" sz="2800" smtClean="0"/>
            </a:br>
            <a:r>
              <a:rPr lang="en-US" sz="2800" smtClean="0"/>
              <a:t>like Christmas in summer 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as hungry as a bear</a:t>
            </a:r>
            <a:br>
              <a:rPr lang="en-US" sz="2800" smtClean="0"/>
            </a:br>
            <a:r>
              <a:rPr lang="en-US" sz="2800" smtClean="0"/>
              <a:t>as nutty as a fruitcake</a:t>
            </a:r>
            <a:br>
              <a:rPr lang="en-US" sz="2800" smtClean="0"/>
            </a:br>
            <a:r>
              <a:rPr lang="en-US" sz="2800" smtClean="0"/>
              <a:t>as quick as lightning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Simile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Metaphor– comparison between two unlike things that have something in common without using like or as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Examples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Patty was a raging tiger when she lost her lunch money. 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During the night the forest was a dark, frightening battlefield.</a:t>
            </a:r>
          </a:p>
          <a:p>
            <a:pPr>
              <a:buFont typeface="Wingdings" pitchFamily="2" charset="2"/>
              <a:buNone/>
            </a:pPr>
            <a:endParaRPr lang="en-US" smtClean="0"/>
          </a:p>
          <a:p>
            <a:endParaRPr lang="en-US" smtClean="0"/>
          </a:p>
        </p:txBody>
      </p:sp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Metaphor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repetition of usually initial consonant sounds in two or more neighboring words or syllables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Examples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down in the dumps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do or die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right as rain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sink or swim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pay the price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back to the basics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green as grass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live the life</a:t>
            </a:r>
          </a:p>
        </p:txBody>
      </p:sp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Alliteration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the imitation of natural sounds in word form. These words help us form mental pictures about the things, people, or places that are described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Examples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buzz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hiss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roar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woof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bang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pop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hiss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sizzle</a:t>
            </a:r>
          </a:p>
        </p:txBody>
      </p:sp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Onomatopoeia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hlinkClick r:id="rId2"/>
              </a:rPr>
              <a:t>http://www.learner.org/interactives/story/cinderella.html</a:t>
            </a:r>
            <a:endParaRPr lang="en-US" b="1" smtClean="0"/>
          </a:p>
          <a:p>
            <a:pPr>
              <a:buFont typeface="Wingdings" pitchFamily="2" charset="2"/>
              <a:buNone/>
            </a:pPr>
            <a:endParaRPr lang="en-US" b="1" smtClean="0"/>
          </a:p>
          <a:p>
            <a:r>
              <a:rPr lang="en-US" smtClean="0"/>
              <a:t>a plot, including setting and characters</a:t>
            </a:r>
          </a:p>
          <a:p>
            <a:r>
              <a:rPr lang="en-US" smtClean="0"/>
              <a:t>a climax (This is when the plot is solved.)</a:t>
            </a:r>
          </a:p>
          <a:p>
            <a:r>
              <a:rPr lang="en-US" smtClean="0"/>
              <a:t> an ending </a:t>
            </a:r>
          </a:p>
        </p:txBody>
      </p:sp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0"/>
              <a:t>Number 10 - Plot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Parts of a Story: Huck and Jim [05:34] </a:t>
            </a:r>
          </a:p>
          <a:p>
            <a:pPr>
              <a:buFont typeface="Wingdings" pitchFamily="2" charset="2"/>
              <a:buNone/>
            </a:pPr>
            <a:r>
              <a:rPr lang="en-US" smtClean="0">
                <a:hlinkClick r:id="rId2"/>
              </a:rPr>
              <a:t>http://player.discoveryeducation.com/index.cfm?guidAssetId=20D49155-2509-447F-8C47-69C9B3D2128A&amp;blnFromSearch=1&amp;productcode=US</a:t>
            </a:r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United Streaming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mtClean="0"/>
              <a:t>In the beginning of your story, you should introduce your </a:t>
            </a:r>
            <a:r>
              <a:rPr lang="en-US" smtClean="0">
                <a:solidFill>
                  <a:schemeClr val="hlink"/>
                </a:solidFill>
              </a:rPr>
              <a:t>characters</a:t>
            </a:r>
            <a:r>
              <a:rPr lang="en-US" smtClean="0"/>
              <a:t>. </a:t>
            </a:r>
          </a:p>
          <a:p>
            <a:r>
              <a:rPr lang="en-US" smtClean="0"/>
              <a:t>The reader should also know about the world your characters live in (</a:t>
            </a:r>
            <a:r>
              <a:rPr lang="en-US" smtClean="0">
                <a:solidFill>
                  <a:schemeClr val="hlink"/>
                </a:solidFill>
              </a:rPr>
              <a:t>the setting</a:t>
            </a:r>
            <a:r>
              <a:rPr lang="en-US" smtClean="0"/>
              <a:t>) and the something about each of the characters in your story.</a:t>
            </a:r>
          </a:p>
          <a:p>
            <a:r>
              <a:rPr lang="en-US" smtClean="0"/>
              <a:t>The beginning of your story is also the place where your </a:t>
            </a:r>
            <a:r>
              <a:rPr lang="en-US" smtClean="0">
                <a:solidFill>
                  <a:schemeClr val="hlink"/>
                </a:solidFill>
              </a:rPr>
              <a:t>plot </a:t>
            </a:r>
            <a:r>
              <a:rPr lang="en-US" smtClean="0"/>
              <a:t>(the problem) </a:t>
            </a:r>
            <a:r>
              <a:rPr lang="en-US" smtClean="0">
                <a:solidFill>
                  <a:schemeClr val="hlink"/>
                </a:solidFill>
              </a:rPr>
              <a:t>is first introduced</a:t>
            </a:r>
            <a:r>
              <a:rPr lang="en-US" smtClean="0"/>
              <a:t>.</a:t>
            </a:r>
          </a:p>
        </p:txBody>
      </p:sp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Beginning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/>
              <a:t>	     </a:t>
            </a:r>
            <a:r>
              <a:rPr lang="en-US" dirty="0" smtClean="0"/>
              <a:t>The one-ton Holstein bull stood in front of me like a black-and-white locomotive. “Willie’s in a lot of pain, Doc. He hasn’t put that foot down in two days and he won’t even let me touch it. What are we </a:t>
            </a:r>
            <a:r>
              <a:rPr lang="en-US" dirty="0" err="1" smtClean="0"/>
              <a:t>gonna</a:t>
            </a:r>
            <a:r>
              <a:rPr lang="en-US" dirty="0" smtClean="0"/>
              <a:t> do?” Strange, that a man who had been around cattle all his life would be asking me for help!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smtClean="0"/>
              <a:t>	--Robert T. Sharp “No Dogs in Heaven?”</a:t>
            </a:r>
            <a:endParaRPr lang="en-US" dirty="0" smtClean="0"/>
          </a:p>
        </p:txBody>
      </p:sp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Dialogue</a:t>
            </a:r>
          </a:p>
        </p:txBody>
      </p:sp>
      <p:pic>
        <p:nvPicPr>
          <p:cNvPr id="12292" name="Picture 5" descr="MCj0440673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28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33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Your story needs to build to something exciting, the climax. Write about a simple conflict, a task that must be completed, a question that must be answered, or a barrier that must be overcome.</a:t>
            </a:r>
          </a:p>
          <a:p>
            <a:endParaRPr lang="en-US" smtClean="0"/>
          </a:p>
          <a:p>
            <a:pPr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Middle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5800" y="51816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2286000" y="40386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Rising Action</a:t>
            </a:r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4876800" y="30480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/>
              <a:t>Climax</a:t>
            </a:r>
          </a:p>
        </p:txBody>
      </p:sp>
      <p:sp>
        <p:nvSpPr>
          <p:cNvPr id="39943" name="Rectangle 8"/>
          <p:cNvSpPr>
            <a:spLocks noChangeArrowheads="1"/>
          </p:cNvSpPr>
          <p:nvPr/>
        </p:nvSpPr>
        <p:spPr bwMode="auto">
          <a:xfrm>
            <a:off x="7162800" y="5943600"/>
            <a:ext cx="1676400" cy="3810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685800" y="5181600"/>
            <a:ext cx="16002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Beginning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2286000" y="4038600"/>
            <a:ext cx="1676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9946" name="Text Box 15"/>
          <p:cNvSpPr txBox="1">
            <a:spLocks noChangeArrowheads="1"/>
          </p:cNvSpPr>
          <p:nvPr/>
        </p:nvSpPr>
        <p:spPr bwMode="auto">
          <a:xfrm>
            <a:off x="7162800" y="5943600"/>
            <a:ext cx="167640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    Resolution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16200000" flipH="1">
            <a:off x="5676900" y="3467100"/>
            <a:ext cx="236220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086600" y="4419600"/>
            <a:ext cx="1676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Garamond" pitchFamily="18" charset="0"/>
              </a:rPr>
              <a:t>Falling Action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914400" y="5638800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5638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2819400" y="3581400"/>
            <a:ext cx="2743200" cy="213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Include</a:t>
            </a:r>
          </a:p>
          <a:p>
            <a:pPr lvl="1"/>
            <a:r>
              <a:rPr lang="en-US" smtClean="0"/>
              <a:t>Actions</a:t>
            </a:r>
          </a:p>
          <a:p>
            <a:pPr lvl="1"/>
            <a:r>
              <a:rPr lang="en-US" smtClean="0"/>
              <a:t>Dialogue</a:t>
            </a:r>
          </a:p>
          <a:p>
            <a:pPr lvl="1"/>
            <a:r>
              <a:rPr lang="en-US" smtClean="0"/>
              <a:t>Sensory Details</a:t>
            </a:r>
          </a:p>
          <a:p>
            <a:pPr lvl="1"/>
            <a:r>
              <a:rPr lang="en-US" smtClean="0"/>
              <a:t>Thoughts and Feelings</a:t>
            </a:r>
          </a:p>
          <a:p>
            <a:pPr lvl="1"/>
            <a:r>
              <a:rPr lang="en-US" smtClean="0"/>
              <a:t>Suspense (Remember to build to a climax.)</a:t>
            </a:r>
          </a:p>
        </p:txBody>
      </p:sp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Middle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This is the big finish. The end should reveal how you overcame your problem. All conflicts are resolved and everything goes back to normal.</a:t>
            </a:r>
          </a:p>
        </p:txBody>
      </p:sp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The End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	     Have you ever had a day when you wished you had stayed in bed? As I rushed to catch the bus on what seemed to be a perfectly normal day I had no idea what was ahead of me.</a:t>
            </a:r>
          </a:p>
          <a:p>
            <a:pPr>
              <a:buFont typeface="Wingdings" pitchFamily="2" charset="2"/>
              <a:buNone/>
            </a:pPr>
            <a:r>
              <a:rPr lang="en-US" smtClean="0"/>
              <a:t> </a:t>
            </a: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A Question</a:t>
            </a:r>
            <a:br>
              <a:rPr lang="en-US" sz="4000"/>
            </a:br>
            <a:endParaRPr lang="en-US" sz="4000"/>
          </a:p>
        </p:txBody>
      </p:sp>
      <p:pic>
        <p:nvPicPr>
          <p:cNvPr id="13316" name="Picture 4" descr="MCBD05388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295650"/>
            <a:ext cx="4276725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     	</a:t>
            </a:r>
            <a:r>
              <a:rPr lang="en-US" sz="2400" dirty="0" smtClean="0"/>
              <a:t>On December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1915, </a:t>
            </a:r>
            <a:r>
              <a:rPr lang="en-US" sz="2400" dirty="0" err="1" smtClean="0"/>
              <a:t>Meggie</a:t>
            </a:r>
            <a:r>
              <a:rPr lang="en-US" sz="2400" dirty="0" smtClean="0"/>
              <a:t> </a:t>
            </a:r>
            <a:r>
              <a:rPr lang="en-US" sz="2400" dirty="0" err="1" smtClean="0"/>
              <a:t>Gleary</a:t>
            </a:r>
            <a:r>
              <a:rPr lang="en-US" sz="2400" dirty="0" smtClean="0"/>
              <a:t> had her fourth birthday. After the breakfast dishes were put away, her mother silently thrust a brown paper parcel into her arms and ordered her outside. So </a:t>
            </a:r>
            <a:r>
              <a:rPr lang="en-US" sz="2400" dirty="0" err="1" smtClean="0"/>
              <a:t>Meggie</a:t>
            </a:r>
            <a:r>
              <a:rPr lang="en-US" sz="2400" dirty="0" smtClean="0"/>
              <a:t> squatted down behind the gorse bush next to the front gate and tugged impatiently. Her fingers were clumsy, the wrapping heavy; it smelled faintly of the </a:t>
            </a:r>
            <a:r>
              <a:rPr lang="en-US" sz="2400" dirty="0" err="1" smtClean="0"/>
              <a:t>Wahine</a:t>
            </a:r>
            <a:r>
              <a:rPr lang="en-US" sz="2400" dirty="0" smtClean="0"/>
              <a:t> general store, which told her that whatever lay inside the parcel had miraculously been bought, not homemade or donated.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		-- Colleen McCullough “The Thorn Bird”</a:t>
            </a:r>
            <a:endParaRPr lang="en-US" sz="2400" dirty="0" smtClean="0"/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A Vivid Description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3820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	     </a:t>
            </a:r>
            <a:r>
              <a:rPr lang="en-US" dirty="0" smtClean="0"/>
              <a:t>It is a truth universally acknowledged that a single man in possession of a good fortune must be in want of a wife.</a:t>
            </a:r>
          </a:p>
          <a:p>
            <a:pPr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dirty="0" smtClean="0"/>
              <a:t>		--Jane Austin “Pride and Prejudice”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An Interesting Fact</a:t>
            </a:r>
          </a:p>
        </p:txBody>
      </p:sp>
      <p:pic>
        <p:nvPicPr>
          <p:cNvPr id="5" name="Picture 4" descr="Keira_Knightley_in_Pride_and_Prejudice_Wallpaper_1_8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2743200"/>
            <a:ext cx="4495800" cy="3371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    	“Buzzzzzz!”  The sound of my alarm clock droned in my ears as I struggled to come awake. With a start I sat straight up in my bed. This was my big day and I had to be on time.</a:t>
            </a:r>
          </a:p>
        </p:txBody>
      </p:sp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Sound Effects</a:t>
            </a:r>
            <a:br>
              <a:rPr lang="en-US" sz="4000"/>
            </a:br>
            <a:endParaRPr lang="en-US" sz="4000"/>
          </a:p>
        </p:txBody>
      </p:sp>
      <p:pic>
        <p:nvPicPr>
          <p:cNvPr id="16388" name="Picture 4" descr="j0234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3733800"/>
            <a:ext cx="1952625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Be sure your story has paragraphs. They tell when you're switching time, place, topic or speaker, and they help break the page up so it is not just a solid block of writing. </a:t>
            </a:r>
          </a:p>
        </p:txBody>
      </p:sp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Number 2 - Paragraphs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/>
              <a:t>There are a few standard times to make a new paragraph: </a:t>
            </a:r>
          </a:p>
          <a:p>
            <a:r>
              <a:rPr lang="en-US" smtClean="0"/>
              <a:t>When you start in on a new topic </a:t>
            </a:r>
          </a:p>
          <a:p>
            <a:r>
              <a:rPr lang="en-US" smtClean="0"/>
              <a:t>When you skip to a new time </a:t>
            </a:r>
          </a:p>
          <a:p>
            <a:r>
              <a:rPr lang="en-US" smtClean="0"/>
              <a:t>When you skip to a new place </a:t>
            </a:r>
          </a:p>
          <a:p>
            <a:r>
              <a:rPr lang="en-US" smtClean="0"/>
              <a:t>When a new person begins to speak </a:t>
            </a:r>
          </a:p>
          <a:p>
            <a:r>
              <a:rPr lang="en-US" smtClean="0"/>
              <a:t>When you want to produce a dramatic effect </a:t>
            </a:r>
          </a:p>
          <a:p>
            <a:endParaRPr lang="en-US" smtClean="0"/>
          </a:p>
        </p:txBody>
      </p:sp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How Do I Know When To Start a New Paragraph?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1295400" y="6096000"/>
            <a:ext cx="6564313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http://www.saidsimple.com/content/When-to-Make-a-New-Paragraph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356</TotalTime>
  <Words>948</Words>
  <Application>Microsoft Office PowerPoint</Application>
  <PresentationFormat>On-screen Show (4:3)</PresentationFormat>
  <Paragraphs>193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3" baseType="lpstr">
      <vt:lpstr>Garamond</vt:lpstr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Comic Sans MS</vt:lpstr>
      <vt:lpstr>Times New Roman</vt:lpstr>
      <vt:lpstr>Concourse</vt:lpstr>
      <vt:lpstr>Narrative Writing</vt:lpstr>
      <vt:lpstr>Number 1 – Your Story Beginning</vt:lpstr>
      <vt:lpstr>Dialogue</vt:lpstr>
      <vt:lpstr>A Question </vt:lpstr>
      <vt:lpstr>A Vivid Description</vt:lpstr>
      <vt:lpstr>An Interesting Fact</vt:lpstr>
      <vt:lpstr>Sound Effects </vt:lpstr>
      <vt:lpstr>Number 2 - Paragraphs</vt:lpstr>
      <vt:lpstr>How Do I Know When To Start a New Paragraph?</vt:lpstr>
      <vt:lpstr>Number 3 - Capitalization &amp; Punctuation</vt:lpstr>
      <vt:lpstr>Number 4 – Use Rich Words</vt:lpstr>
      <vt:lpstr>Went</vt:lpstr>
      <vt:lpstr>Said</vt:lpstr>
      <vt:lpstr>Number 5 - Wow Words</vt:lpstr>
      <vt:lpstr>Slide 15</vt:lpstr>
      <vt:lpstr>Wow Words</vt:lpstr>
      <vt:lpstr>Number 6 - Show, Don’t Tell</vt:lpstr>
      <vt:lpstr>Slide 18</vt:lpstr>
      <vt:lpstr>Number 7 - Conversation</vt:lpstr>
      <vt:lpstr>Conversation</vt:lpstr>
      <vt:lpstr>Number 8 - Sentences</vt:lpstr>
      <vt:lpstr>Number 9 – Figurative Language</vt:lpstr>
      <vt:lpstr>Simile</vt:lpstr>
      <vt:lpstr>Metaphor</vt:lpstr>
      <vt:lpstr>Alliteration</vt:lpstr>
      <vt:lpstr>Onomatopoeia</vt:lpstr>
      <vt:lpstr>Number 10 - Plot Structure</vt:lpstr>
      <vt:lpstr>United Streaming</vt:lpstr>
      <vt:lpstr>Beginning</vt:lpstr>
      <vt:lpstr>Middle</vt:lpstr>
      <vt:lpstr>Middle</vt:lpstr>
      <vt:lpstr>The End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 Writing</dc:title>
  <dc:creator>Gay  Miller</dc:creator>
  <cp:lastModifiedBy>Lily</cp:lastModifiedBy>
  <cp:revision>57</cp:revision>
  <dcterms:created xsi:type="dcterms:W3CDTF">2010-01-01T23:17:00Z</dcterms:created>
  <dcterms:modified xsi:type="dcterms:W3CDTF">2011-09-13T03:37:32Z</dcterms:modified>
</cp:coreProperties>
</file>