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02" autoAdjust="0"/>
  </p:normalViewPr>
  <p:slideViewPr>
    <p:cSldViewPr>
      <p:cViewPr varScale="1">
        <p:scale>
          <a:sx n="70" d="100"/>
          <a:sy n="70" d="100"/>
        </p:scale>
        <p:origin x="1170" y="18"/>
      </p:cViewPr>
      <p:guideLst>
        <p:guide orient="horz" pos="2160"/>
        <p:guide pos="2880"/>
      </p:guideLst>
    </p:cSldViewPr>
  </p:slideViewPr>
  <p:outlineViewPr>
    <p:cViewPr>
      <p:scale>
        <a:sx n="33" d="100"/>
        <a:sy n="33" d="100"/>
      </p:scale>
      <p:origin x="0" y="516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3706A-2D64-4C80-AC56-17C51CE9A6AC}" type="datetimeFigureOut">
              <a:rPr lang="es-CL" smtClean="0"/>
              <a:t>23-03-2016</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9613EB-C80D-491B-96C1-35E2A871E0BD}" type="slidenum">
              <a:rPr lang="es-CL" smtClean="0"/>
              <a:t>‹#›</a:t>
            </a:fld>
            <a:endParaRPr lang="es-CL"/>
          </a:p>
        </p:txBody>
      </p:sp>
    </p:spTree>
    <p:extLst>
      <p:ext uri="{BB962C8B-B14F-4D97-AF65-F5344CB8AC3E}">
        <p14:creationId xmlns:p14="http://schemas.microsoft.com/office/powerpoint/2010/main" val="2493600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869613EB-C80D-491B-96C1-35E2A871E0BD}" type="slidenum">
              <a:rPr lang="es-CL" smtClean="0"/>
              <a:t>3</a:t>
            </a:fld>
            <a:endParaRPr lang="es-CL"/>
          </a:p>
        </p:txBody>
      </p:sp>
    </p:spTree>
    <p:extLst>
      <p:ext uri="{BB962C8B-B14F-4D97-AF65-F5344CB8AC3E}">
        <p14:creationId xmlns:p14="http://schemas.microsoft.com/office/powerpoint/2010/main" val="12695937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13" name="Imagen 4" descr="http://www.aieteariane.com/pedroparamo/imagen/07.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5676" r="11724"/>
          <a:stretch/>
        </p:blipFill>
        <p:spPr bwMode="auto">
          <a:xfrm>
            <a:off x="0" y="-27384"/>
            <a:ext cx="9144000" cy="6885384"/>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a:xfrm>
            <a:off x="0" y="2438400"/>
            <a:ext cx="9144000" cy="457200"/>
          </a:xfrm>
          <a:prstGeom prst="rect">
            <a:avLst/>
          </a:prstGeom>
          <a:solidFill>
            <a:schemeClr val="accent1">
              <a:shade val="75000"/>
            </a:schemeClr>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1" name="Rectangle 30"/>
          <p:cNvSpPr/>
          <p:nvPr/>
        </p:nvSpPr>
        <p:spPr>
          <a:xfrm>
            <a:off x="0" y="914400"/>
            <a:ext cx="9144000" cy="1524000"/>
          </a:xfrm>
          <a:prstGeom prst="rect">
            <a:avLst/>
          </a:prstGeom>
          <a:solidFill>
            <a:srgbClr val="000000">
              <a:alpha val="89800"/>
            </a:srgbClr>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Date Placeholder 9"/>
          <p:cNvSpPr>
            <a:spLocks noGrp="1"/>
          </p:cNvSpPr>
          <p:nvPr>
            <p:ph type="dt" sz="half" idx="10"/>
          </p:nvPr>
        </p:nvSpPr>
        <p:spPr/>
        <p:txBody>
          <a:bodyPr rtlCol="0"/>
          <a:lstStyle/>
          <a:p>
            <a:fld id="{83E4E784-F179-4416-A5B2-1A20C4A8C4E5}" type="datetimeFigureOut">
              <a:rPr lang="es-CL" smtClean="0"/>
              <a:t>23-03-2016</a:t>
            </a:fld>
            <a:endParaRPr lang="es-CL"/>
          </a:p>
        </p:txBody>
      </p:sp>
      <p:sp>
        <p:nvSpPr>
          <p:cNvPr id="11" name="Slide Number Placeholder 10"/>
          <p:cNvSpPr>
            <a:spLocks noGrp="1"/>
          </p:cNvSpPr>
          <p:nvPr>
            <p:ph type="sldNum" sz="quarter" idx="11"/>
          </p:nvPr>
        </p:nvSpPr>
        <p:spPr/>
        <p:txBody>
          <a:bodyPr rtlCol="0"/>
          <a:lstStyle/>
          <a:p>
            <a:fld id="{3D0F927B-1C0A-4933-BCC6-68438584EABD}" type="slidenum">
              <a:rPr lang="es-CL" smtClean="0"/>
              <a:t>‹#›</a:t>
            </a:fld>
            <a:endParaRPr lang="es-CL"/>
          </a:p>
        </p:txBody>
      </p:sp>
      <p:sp>
        <p:nvSpPr>
          <p:cNvPr id="12" name="Footer Placeholder 11"/>
          <p:cNvSpPr>
            <a:spLocks noGrp="1"/>
          </p:cNvSpPr>
          <p:nvPr>
            <p:ph type="ftr" sz="quarter" idx="12"/>
          </p:nvPr>
        </p:nvSpPr>
        <p:spPr/>
        <p:txBody>
          <a:bodyPr rtlCol="0"/>
          <a:lstStyle/>
          <a:p>
            <a:endParaRPr lang="es-CL"/>
          </a:p>
        </p:txBody>
      </p:sp>
      <p:sp>
        <p:nvSpPr>
          <p:cNvPr id="9" name="Subtitle 8"/>
          <p:cNvSpPr>
            <a:spLocks noGrp="1"/>
          </p:cNvSpPr>
          <p:nvPr>
            <p:ph type="subTitle" idx="1"/>
          </p:nvPr>
        </p:nvSpPr>
        <p:spPr>
          <a:xfrm>
            <a:off x="457200" y="2476108"/>
            <a:ext cx="8305800" cy="381000"/>
          </a:xfrm>
        </p:spPr>
        <p:txBody>
          <a:bodyPr>
            <a:noAutofit/>
          </a:bodyPr>
          <a:lstStyle>
            <a:lvl1pPr marL="0" indent="0" algn="l">
              <a:buNone/>
              <a:defRPr sz="2000" spc="100" baseline="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dirty="0"/>
          </a:p>
        </p:txBody>
      </p:sp>
      <p:sp>
        <p:nvSpPr>
          <p:cNvPr id="28" name="Title 27"/>
          <p:cNvSpPr>
            <a:spLocks noGrp="1"/>
          </p:cNvSpPr>
          <p:nvPr>
            <p:ph type="ctrTitle"/>
          </p:nvPr>
        </p:nvSpPr>
        <p:spPr>
          <a:xfrm>
            <a:off x="457200" y="1066800"/>
            <a:ext cx="8305800" cy="1295400"/>
          </a:xfrm>
        </p:spPr>
        <p:txBody>
          <a:bodyPr anchor="ctr" anchorCtr="0">
            <a:noAutofit/>
            <a:scene3d>
              <a:camera prst="orthographicFront"/>
              <a:lightRig rig="soft" dir="t">
                <a:rot lat="0" lon="0" rev="10800000"/>
              </a:lightRig>
            </a:scene3d>
            <a:sp3d>
              <a:bevelT w="27940" h="12700"/>
              <a:contourClr>
                <a:srgbClr val="DDDDDD"/>
              </a:contourClr>
            </a:sp3d>
          </a:bodyPr>
          <a:lstStyle>
            <a:lvl1pPr algn="l">
              <a:defRPr sz="4800" b="1" cap="none" spc="150" baseline="0">
                <a:ln w="11430"/>
                <a:solidFill>
                  <a:srgbClr val="F8F8F8"/>
                </a:solidFill>
                <a:effectLst>
                  <a:outerShdw blurRad="25400" algn="tl" rotWithShape="0">
                    <a:srgbClr val="000000">
                      <a:alpha val="43000"/>
                    </a:srgbClr>
                  </a:outerShdw>
                </a:effectLst>
              </a:defRPr>
            </a:lvl1pPr>
          </a:lstStyle>
          <a:p>
            <a:r>
              <a:rPr lang="es-ES" dirty="0"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3E4E784-F179-4416-A5B2-1A20C4A8C4E5}" type="datetimeFigureOut">
              <a:rPr lang="es-CL" smtClean="0"/>
              <a:t>23-03-2016</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3D0F927B-1C0A-4933-BCC6-68438584EABD}" type="slidenum">
              <a:rPr lang="es-CL" smtClean="0"/>
              <a:t>‹#›</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3E4E784-F179-4416-A5B2-1A20C4A8C4E5}" type="datetimeFigureOut">
              <a:rPr lang="es-CL" smtClean="0"/>
              <a:t>23-03-2016</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3D0F927B-1C0A-4933-BCC6-68438584EABD}" type="slidenum">
              <a:rPr lang="es-CL" smtClean="0"/>
              <a:t>‹#›</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3" name="Imagen 4" descr="http://www.aieteariane.com/pedroparamo/imagen/07.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5676" r="11724"/>
          <a:stretch/>
        </p:blipFill>
        <p:spPr bwMode="auto">
          <a:xfrm>
            <a:off x="0" y="-27384"/>
            <a:ext cx="9144000" cy="6885384"/>
          </a:xfrm>
          <a:prstGeom prst="rect">
            <a:avLst/>
          </a:prstGeom>
          <a:solidFill>
            <a:schemeClr val="tx1">
              <a:alpha val="66000"/>
            </a:schemeClr>
          </a:solidFill>
          <a:effectLst>
            <a:outerShdw blurRad="50800" dist="50800" dir="5400000" algn="ctr" rotWithShape="0">
              <a:srgbClr val="000000"/>
            </a:outerShdw>
          </a:effectLst>
        </p:spPr>
      </p:pic>
      <p:sp>
        <p:nvSpPr>
          <p:cNvPr id="8" name="Rectangle 7"/>
          <p:cNvSpPr/>
          <p:nvPr/>
        </p:nvSpPr>
        <p:spPr>
          <a:xfrm>
            <a:off x="0" y="1301926"/>
            <a:ext cx="9144000" cy="45720"/>
          </a:xfrm>
          <a:prstGeom prst="rect">
            <a:avLst/>
          </a:prstGeom>
          <a:solidFill>
            <a:schemeClr val="accent1"/>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Date Placeholder 9"/>
          <p:cNvSpPr>
            <a:spLocks noGrp="1"/>
          </p:cNvSpPr>
          <p:nvPr>
            <p:ph type="dt" sz="half" idx="14"/>
          </p:nvPr>
        </p:nvSpPr>
        <p:spPr/>
        <p:txBody>
          <a:bodyPr rtlCol="0"/>
          <a:lstStyle/>
          <a:p>
            <a:fld id="{83E4E784-F179-4416-A5B2-1A20C4A8C4E5}" type="datetimeFigureOut">
              <a:rPr lang="es-CL" smtClean="0"/>
              <a:t>23-03-2016</a:t>
            </a:fld>
            <a:endParaRPr lang="es-CL"/>
          </a:p>
        </p:txBody>
      </p:sp>
      <p:sp>
        <p:nvSpPr>
          <p:cNvPr id="11" name="Slide Number Placeholder 10"/>
          <p:cNvSpPr>
            <a:spLocks noGrp="1"/>
          </p:cNvSpPr>
          <p:nvPr>
            <p:ph type="sldNum" sz="quarter" idx="15"/>
          </p:nvPr>
        </p:nvSpPr>
        <p:spPr/>
        <p:txBody>
          <a:bodyPr rtlCol="0"/>
          <a:lstStyle/>
          <a:p>
            <a:fld id="{3D0F927B-1C0A-4933-BCC6-68438584EABD}" type="slidenum">
              <a:rPr lang="es-CL" smtClean="0"/>
              <a:t>‹#›</a:t>
            </a:fld>
            <a:endParaRPr lang="es-CL"/>
          </a:p>
        </p:txBody>
      </p:sp>
      <p:sp>
        <p:nvSpPr>
          <p:cNvPr id="12" name="Footer Placeholder 11"/>
          <p:cNvSpPr>
            <a:spLocks noGrp="1"/>
          </p:cNvSpPr>
          <p:nvPr>
            <p:ph type="ftr" sz="quarter" idx="16"/>
          </p:nvPr>
        </p:nvSpPr>
        <p:spPr/>
        <p:txBody>
          <a:bodyPr rtlCol="0"/>
          <a:lstStyle/>
          <a:p>
            <a:endParaRPr lang="es-CL"/>
          </a:p>
        </p:txBody>
      </p:sp>
      <p:sp>
        <p:nvSpPr>
          <p:cNvPr id="2" name="Title 1"/>
          <p:cNvSpPr>
            <a:spLocks noGrp="1"/>
          </p:cNvSpPr>
          <p:nvPr>
            <p:ph type="title"/>
          </p:nvPr>
        </p:nvSpPr>
        <p:spPr>
          <a:xfrm>
            <a:off x="457200" y="158926"/>
            <a:ext cx="8229600" cy="1143000"/>
          </a:xfrm>
        </p:spPr>
        <p:txBody>
          <a:bodyPr/>
          <a:lstStyle>
            <a:lvl1pPr>
              <a:defRPr>
                <a:solidFill>
                  <a:schemeClr val="tx2"/>
                </a:solidFill>
              </a:defRPr>
            </a:lvl1pPr>
          </a:lstStyle>
          <a:p>
            <a:r>
              <a:rPr lang="es-ES" smtClean="0"/>
              <a:t>Haga clic para modificar el estilo de título del patrón</a:t>
            </a:r>
            <a:endParaRPr lang="en-US" dirty="0"/>
          </a:p>
        </p:txBody>
      </p:sp>
      <p:sp>
        <p:nvSpPr>
          <p:cNvPr id="9" name="Content Placeholder 8"/>
          <p:cNvSpPr>
            <a:spLocks noGrp="1"/>
          </p:cNvSpPr>
          <p:nvPr>
            <p:ph sz="quarter" idx="1"/>
          </p:nvPr>
        </p:nvSpPr>
        <p:spPr>
          <a:xfrm>
            <a:off x="457200" y="1524000"/>
            <a:ext cx="8229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6" name="Rectangle 25"/>
          <p:cNvSpPr/>
          <p:nvPr/>
        </p:nvSpPr>
        <p:spPr>
          <a:xfrm>
            <a:off x="0" y="4958864"/>
            <a:ext cx="9144000" cy="457200"/>
          </a:xfrm>
          <a:prstGeom prst="rect">
            <a:avLst/>
          </a:prstGeom>
          <a:solidFill>
            <a:schemeClr val="accent1">
              <a:shade val="75000"/>
            </a:schemeClr>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7" name="Rectangle 26"/>
          <p:cNvSpPr/>
          <p:nvPr/>
        </p:nvSpPr>
        <p:spPr>
          <a:xfrm>
            <a:off x="0" y="3429000"/>
            <a:ext cx="9144000" cy="1527048"/>
          </a:xfrm>
          <a:prstGeom prst="rect">
            <a:avLst/>
          </a:prstGeom>
          <a:solidFill>
            <a:srgbClr val="000000"/>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 name="Date Placeholder 3"/>
          <p:cNvSpPr>
            <a:spLocks noGrp="1"/>
          </p:cNvSpPr>
          <p:nvPr>
            <p:ph type="dt" sz="half" idx="10"/>
          </p:nvPr>
        </p:nvSpPr>
        <p:spPr/>
        <p:txBody>
          <a:bodyPr/>
          <a:lstStyle/>
          <a:p>
            <a:fld id="{83E4E784-F179-4416-A5B2-1A20C4A8C4E5}" type="datetimeFigureOut">
              <a:rPr lang="es-CL" smtClean="0"/>
              <a:t>23-03-2016</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3D0F927B-1C0A-4933-BCC6-68438584EABD}" type="slidenum">
              <a:rPr lang="es-CL" smtClean="0"/>
              <a:t>‹#›</a:t>
            </a:fld>
            <a:endParaRPr lang="es-CL"/>
          </a:p>
        </p:txBody>
      </p:sp>
      <p:sp>
        <p:nvSpPr>
          <p:cNvPr id="2" name="Title 1"/>
          <p:cNvSpPr>
            <a:spLocks noGrp="1"/>
          </p:cNvSpPr>
          <p:nvPr>
            <p:ph type="title"/>
          </p:nvPr>
        </p:nvSpPr>
        <p:spPr>
          <a:xfrm>
            <a:off x="685800" y="3505200"/>
            <a:ext cx="7924800" cy="1371600"/>
          </a:xfrm>
        </p:spPr>
        <p:txBody>
          <a:bodyPr>
            <a:noAutofit/>
          </a:bodyPr>
          <a:lstStyle>
            <a:lvl1pPr algn="l">
              <a:buNone/>
              <a:defRPr sz="4200" b="0" cap="all">
                <a:solidFill>
                  <a:srgbClr val="FFFFFF"/>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4958864"/>
            <a:ext cx="7924800" cy="457200"/>
          </a:xfrm>
        </p:spPr>
        <p:txBody>
          <a:bodyPr anchor="ctr"/>
          <a:lstStyle>
            <a:lvl1pPr>
              <a:buNone/>
              <a:defRPr sz="2000" spc="100" baseline="0">
                <a:solidFill>
                  <a:srgbClr val="FFFFFF"/>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9" name="Rectangle 8"/>
          <p:cNvSpPr/>
          <p:nvPr/>
        </p:nvSpPr>
        <p:spPr>
          <a:xfrm>
            <a:off x="0" y="1301926"/>
            <a:ext cx="9144000" cy="45720"/>
          </a:xfrm>
          <a:prstGeom prst="rect">
            <a:avLst/>
          </a:prstGeom>
          <a:solidFill>
            <a:schemeClr val="accent1"/>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5" name="Date Placeholder 4"/>
          <p:cNvSpPr>
            <a:spLocks noGrp="1"/>
          </p:cNvSpPr>
          <p:nvPr>
            <p:ph type="dt" sz="half" idx="10"/>
          </p:nvPr>
        </p:nvSpPr>
        <p:spPr/>
        <p:txBody>
          <a:bodyPr/>
          <a:lstStyle/>
          <a:p>
            <a:fld id="{83E4E784-F179-4416-A5B2-1A20C4A8C4E5}" type="datetimeFigureOut">
              <a:rPr lang="es-CL" smtClean="0"/>
              <a:t>23-03-2016</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3D0F927B-1C0A-4933-BCC6-68438584EABD}" type="slidenum">
              <a:rPr lang="es-CL" smtClean="0"/>
              <a:t>‹#›</a:t>
            </a:fld>
            <a:endParaRPr lang="es-CL"/>
          </a:p>
        </p:txBody>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Content Placeholder 10"/>
          <p:cNvSpPr>
            <a:spLocks noGrp="1"/>
          </p:cNvSpPr>
          <p:nvPr>
            <p:ph sz="quarter" idx="1"/>
          </p:nvPr>
        </p:nvSpPr>
        <p:spPr>
          <a:xfrm>
            <a:off x="457200" y="1524000"/>
            <a:ext cx="4059936"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2"/>
          </p:nvPr>
        </p:nvSpPr>
        <p:spPr>
          <a:xfrm>
            <a:off x="4648200" y="1524000"/>
            <a:ext cx="4059936"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D0F927B-1C0A-4933-BCC6-68438584EABD}" type="slidenum">
              <a:rPr lang="es-CL" smtClean="0"/>
              <a:t>‹#›</a:t>
            </a:fld>
            <a:endParaRPr lang="es-CL"/>
          </a:p>
        </p:txBody>
      </p:sp>
      <p:sp>
        <p:nvSpPr>
          <p:cNvPr id="8" name="Footer Placeholder 7"/>
          <p:cNvSpPr>
            <a:spLocks noGrp="1"/>
          </p:cNvSpPr>
          <p:nvPr>
            <p:ph type="ftr" sz="quarter" idx="11"/>
          </p:nvPr>
        </p:nvSpPr>
        <p:spPr/>
        <p:txBody>
          <a:bodyPr/>
          <a:lstStyle/>
          <a:p>
            <a:endParaRPr lang="es-CL"/>
          </a:p>
        </p:txBody>
      </p:sp>
      <p:sp>
        <p:nvSpPr>
          <p:cNvPr id="7" name="Date Placeholder 6"/>
          <p:cNvSpPr>
            <a:spLocks noGrp="1"/>
          </p:cNvSpPr>
          <p:nvPr>
            <p:ph type="dt" sz="half" idx="10"/>
          </p:nvPr>
        </p:nvSpPr>
        <p:spPr/>
        <p:txBody>
          <a:bodyPr/>
          <a:lstStyle/>
          <a:p>
            <a:fld id="{83E4E784-F179-4416-A5B2-1A20C4A8C4E5}" type="datetimeFigureOut">
              <a:rPr lang="es-CL" smtClean="0"/>
              <a:t>23-03-2016</a:t>
            </a:fld>
            <a:endParaRPr lang="es-CL"/>
          </a:p>
        </p:txBody>
      </p:sp>
      <p:sp>
        <p:nvSpPr>
          <p:cNvPr id="3" name="Text Placeholder 2"/>
          <p:cNvSpPr>
            <a:spLocks noGrp="1"/>
          </p:cNvSpPr>
          <p:nvPr>
            <p:ph type="body" idx="1"/>
          </p:nvPr>
        </p:nvSpPr>
        <p:spPr>
          <a:xfrm>
            <a:off x="457200" y="1371600"/>
            <a:ext cx="4040188" cy="838200"/>
          </a:xfrm>
          <a:solidFill>
            <a:schemeClr val="accent1">
              <a:alpha val="83000"/>
            </a:schemeClr>
          </a:solidFill>
          <a:ln w="25400" cap="rnd" cmpd="sng" algn="ctr">
            <a:noFill/>
            <a:prstDash val="solid"/>
          </a:ln>
          <a:effectLst/>
          <a:sp3d prstMaterial="flat"/>
        </p:spPr>
        <p:style>
          <a:lnRef idx="3">
            <a:schemeClr val="lt1"/>
          </a:lnRef>
          <a:fillRef idx="1">
            <a:schemeClr val="accent5"/>
          </a:fillRef>
          <a:effectRef idx="1">
            <a:schemeClr val="accent5"/>
          </a:effectRef>
          <a:fontRef idx="minor">
            <a:schemeClr val="lt1"/>
          </a:fontRef>
        </p:style>
        <p:txBody>
          <a:bodyPr lIns="182880" tIns="91440" bIns="91440" anchor="ctr">
            <a:noAutofit/>
          </a:bodyPr>
          <a:lstStyle>
            <a:lvl1pPr marL="0" indent="0" algn="l">
              <a:spcBef>
                <a:spcPts val="0"/>
              </a:spcBef>
              <a:buNone/>
              <a:defRPr sz="2400" b="0"/>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32" name="Content Placeholder 31"/>
          <p:cNvSpPr>
            <a:spLocks noGrp="1"/>
          </p:cNvSpPr>
          <p:nvPr>
            <p:ph sz="quarter" idx="2"/>
          </p:nvPr>
        </p:nvSpPr>
        <p:spPr>
          <a:xfrm>
            <a:off x="457200" y="2220558"/>
            <a:ext cx="4038600"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34" name="Content Placeholder 33"/>
          <p:cNvSpPr>
            <a:spLocks noGrp="1"/>
          </p:cNvSpPr>
          <p:nvPr>
            <p:ph sz="quarter" idx="4"/>
          </p:nvPr>
        </p:nvSpPr>
        <p:spPr>
          <a:xfrm>
            <a:off x="4649788" y="2220558"/>
            <a:ext cx="4038600"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lang="es-ES" smtClean="0"/>
              <a:t>Haga clic para modificar el estilo de título del patrón</a:t>
            </a:r>
            <a:endParaRPr lang="en-US" dirty="0"/>
          </a:p>
        </p:txBody>
      </p:sp>
      <p:sp>
        <p:nvSpPr>
          <p:cNvPr id="12" name="Text Placeholder 11"/>
          <p:cNvSpPr>
            <a:spLocks noGrp="1"/>
          </p:cNvSpPr>
          <p:nvPr>
            <p:ph type="body" idx="3"/>
          </p:nvPr>
        </p:nvSpPr>
        <p:spPr>
          <a:xfrm>
            <a:off x="4648200" y="1371600"/>
            <a:ext cx="4040188" cy="838200"/>
          </a:xfrm>
          <a:solidFill>
            <a:schemeClr val="accent2">
              <a:alpha val="83000"/>
            </a:schemeClr>
          </a:solidFill>
          <a:ln w="25400" cap="rnd" cmpd="sng" algn="ctr">
            <a:noFill/>
            <a:prstDash val="solid"/>
          </a:ln>
          <a:effectLst/>
          <a:sp3d prstMaterial="flat"/>
        </p:spPr>
        <p:style>
          <a:lnRef idx="3">
            <a:schemeClr val="lt1"/>
          </a:lnRef>
          <a:fillRef idx="1">
            <a:schemeClr val="accent5"/>
          </a:fillRef>
          <a:effectRef idx="1">
            <a:schemeClr val="accent5"/>
          </a:effectRef>
          <a:fontRef idx="minor">
            <a:schemeClr val="lt1"/>
          </a:fontRef>
        </p:style>
        <p:txBody>
          <a:bodyPr lIns="182880" tIns="91440" bIns="91440" anchor="ctr">
            <a:noAutofit/>
          </a:bodyPr>
          <a:lstStyle>
            <a:lvl1pPr marL="0" indent="0" algn="l">
              <a:spcBef>
                <a:spcPts val="0"/>
              </a:spcBef>
              <a:buNone/>
              <a:defRPr sz="2400" b="0"/>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8" name="Rectangle 7"/>
          <p:cNvSpPr/>
          <p:nvPr/>
        </p:nvSpPr>
        <p:spPr>
          <a:xfrm>
            <a:off x="0" y="1301926"/>
            <a:ext cx="9144000" cy="45720"/>
          </a:xfrm>
          <a:prstGeom prst="rect">
            <a:avLst/>
          </a:prstGeom>
          <a:solidFill>
            <a:schemeClr val="accent1"/>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 name="Date Placeholder 2"/>
          <p:cNvSpPr>
            <a:spLocks noGrp="1"/>
          </p:cNvSpPr>
          <p:nvPr>
            <p:ph type="dt" sz="half" idx="10"/>
          </p:nvPr>
        </p:nvSpPr>
        <p:spPr/>
        <p:txBody>
          <a:bodyPr/>
          <a:lstStyle/>
          <a:p>
            <a:fld id="{83E4E784-F179-4416-A5B2-1A20C4A8C4E5}" type="datetimeFigureOut">
              <a:rPr lang="es-CL" smtClean="0"/>
              <a:t>23-03-2016</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3D0F927B-1C0A-4933-BCC6-68438584EABD}" type="slidenum">
              <a:rPr lang="es-CL" smtClean="0"/>
              <a:t>‹#›</a:t>
            </a:fld>
            <a:endParaRPr lang="es-CL"/>
          </a:p>
        </p:txBody>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4E784-F179-4416-A5B2-1A20C4A8C4E5}" type="datetimeFigureOut">
              <a:rPr lang="es-CL" smtClean="0"/>
              <a:t>23-03-2016</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3D0F927B-1C0A-4933-BCC6-68438584EABD}" type="slidenum">
              <a:rPr lang="es-CL" smtClean="0"/>
              <a:t>‹#›</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2590800" cy="6858000"/>
          </a:xfrm>
          <a:prstGeom prst="rect">
            <a:avLst/>
          </a:prstGeom>
          <a:solidFill>
            <a:schemeClr val="accent1"/>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7" name="Oval 16"/>
          <p:cNvSpPr/>
          <p:nvPr/>
        </p:nvSpPr>
        <p:spPr>
          <a:xfrm>
            <a:off x="1563892" y="4337173"/>
            <a:ext cx="1026908" cy="1026906"/>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8" name="Rectangle 17"/>
          <p:cNvSpPr/>
          <p:nvPr/>
        </p:nvSpPr>
        <p:spPr>
          <a:xfrm>
            <a:off x="0" y="381000"/>
            <a:ext cx="2133600" cy="2388889"/>
          </a:xfrm>
          <a:prstGeom prst="rect">
            <a:avLst/>
          </a:prstGeom>
          <a:solidFill>
            <a:schemeClr val="accent1">
              <a:tint val="90000"/>
              <a:satMod val="200000"/>
              <a:alpha val="7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9" name="Rectangle 18"/>
          <p:cNvSpPr/>
          <p:nvPr/>
        </p:nvSpPr>
        <p:spPr>
          <a:xfrm>
            <a:off x="1447800" y="0"/>
            <a:ext cx="1175303" cy="633656"/>
          </a:xfrm>
          <a:prstGeom prst="rect">
            <a:avLst/>
          </a:prstGeom>
          <a:solidFill>
            <a:schemeClr val="accent1">
              <a:tint val="60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0" name="Oval 19"/>
          <p:cNvSpPr/>
          <p:nvPr/>
        </p:nvSpPr>
        <p:spPr>
          <a:xfrm>
            <a:off x="59403" y="0"/>
            <a:ext cx="2302797" cy="2378511"/>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21" name="Oval 20"/>
          <p:cNvSpPr/>
          <p:nvPr/>
        </p:nvSpPr>
        <p:spPr>
          <a:xfrm>
            <a:off x="0" y="3276600"/>
            <a:ext cx="891076" cy="886968"/>
          </a:xfrm>
          <a:prstGeom prst="ellipse">
            <a:avLst/>
          </a:prstGeom>
          <a:solidFill>
            <a:schemeClr val="tx2">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2" name="Oval 21"/>
          <p:cNvSpPr/>
          <p:nvPr/>
        </p:nvSpPr>
        <p:spPr>
          <a:xfrm>
            <a:off x="793097" y="1721630"/>
            <a:ext cx="1402570" cy="140257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Oval 22"/>
          <p:cNvSpPr/>
          <p:nvPr/>
        </p:nvSpPr>
        <p:spPr>
          <a:xfrm>
            <a:off x="609600" y="4038600"/>
            <a:ext cx="1554480" cy="1554480"/>
          </a:xfrm>
          <a:prstGeom prst="ellipse">
            <a:avLst/>
          </a:prstGeom>
          <a:solidFill>
            <a:schemeClr val="tx2">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26" name="Oval 25"/>
          <p:cNvSpPr/>
          <p:nvPr/>
        </p:nvSpPr>
        <p:spPr>
          <a:xfrm>
            <a:off x="152400" y="2362200"/>
            <a:ext cx="457200" cy="45720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4" name="Oval 23"/>
          <p:cNvSpPr/>
          <p:nvPr/>
        </p:nvSpPr>
        <p:spPr>
          <a:xfrm>
            <a:off x="1752600" y="381000"/>
            <a:ext cx="457200" cy="457200"/>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5" name="Oval 24"/>
          <p:cNvSpPr/>
          <p:nvPr/>
        </p:nvSpPr>
        <p:spPr>
          <a:xfrm>
            <a:off x="579120" y="2514600"/>
            <a:ext cx="2011680" cy="2011680"/>
          </a:xfrm>
          <a:prstGeom prst="ellipse">
            <a:avLst/>
          </a:prstGeom>
          <a:solidFill>
            <a:schemeClr val="bg2">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0" name="Rectangle 29"/>
          <p:cNvSpPr/>
          <p:nvPr/>
        </p:nvSpPr>
        <p:spPr>
          <a:xfrm>
            <a:off x="0" y="5715000"/>
            <a:ext cx="1600200" cy="1143000"/>
          </a:xfrm>
          <a:prstGeom prst="rect">
            <a:avLst/>
          </a:prstGeom>
          <a:solidFill>
            <a:schemeClr val="accent1">
              <a:shade val="75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7" name="Oval 26"/>
          <p:cNvSpPr/>
          <p:nvPr/>
        </p:nvSpPr>
        <p:spPr>
          <a:xfrm>
            <a:off x="1323393" y="5875179"/>
            <a:ext cx="731520" cy="73152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8" name="Oval 27"/>
          <p:cNvSpPr/>
          <p:nvPr/>
        </p:nvSpPr>
        <p:spPr>
          <a:xfrm>
            <a:off x="30970" y="5212570"/>
            <a:ext cx="1645430" cy="164543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5" name="Date Placeholder 4"/>
          <p:cNvSpPr>
            <a:spLocks noGrp="1"/>
          </p:cNvSpPr>
          <p:nvPr>
            <p:ph type="dt" sz="half" idx="10"/>
          </p:nvPr>
        </p:nvSpPr>
        <p:spPr/>
        <p:txBody>
          <a:bodyPr/>
          <a:lstStyle/>
          <a:p>
            <a:fld id="{83E4E784-F179-4416-A5B2-1A20C4A8C4E5}" type="datetimeFigureOut">
              <a:rPr lang="es-CL" smtClean="0"/>
              <a:t>23-03-2016</a:t>
            </a:fld>
            <a:endParaRPr lang="es-CL"/>
          </a:p>
        </p:txBody>
      </p:sp>
      <p:sp>
        <p:nvSpPr>
          <p:cNvPr id="6" name="Footer Placeholder 5"/>
          <p:cNvSpPr>
            <a:spLocks noGrp="1"/>
          </p:cNvSpPr>
          <p:nvPr>
            <p:ph type="ftr" sz="quarter" idx="11"/>
          </p:nvPr>
        </p:nvSpPr>
        <p:spPr>
          <a:xfrm>
            <a:off x="2286000" y="6357144"/>
            <a:ext cx="3429000" cy="384048"/>
          </a:xfrm>
        </p:spPr>
        <p:txBody>
          <a:bodyPr/>
          <a:lstStyle/>
          <a:p>
            <a:endParaRPr lang="es-CL"/>
          </a:p>
        </p:txBody>
      </p:sp>
      <p:sp>
        <p:nvSpPr>
          <p:cNvPr id="7" name="Slide Number Placeholder 6"/>
          <p:cNvSpPr>
            <a:spLocks noGrp="1"/>
          </p:cNvSpPr>
          <p:nvPr>
            <p:ph type="sldNum" sz="quarter" idx="12"/>
          </p:nvPr>
        </p:nvSpPr>
        <p:spPr>
          <a:xfrm>
            <a:off x="155448" y="6318504"/>
            <a:ext cx="1188720" cy="457200"/>
          </a:xfrm>
        </p:spPr>
        <p:txBody>
          <a:bodyPr/>
          <a:lstStyle>
            <a:lvl1pPr>
              <a:defRPr>
                <a:solidFill>
                  <a:srgbClr val="FFFFFF"/>
                </a:solidFill>
              </a:defRPr>
            </a:lvl1pPr>
          </a:lstStyle>
          <a:p>
            <a:fld id="{3D0F927B-1C0A-4933-BCC6-68438584EABD}" type="slidenum">
              <a:rPr lang="es-CL" smtClean="0"/>
              <a:t>‹#›</a:t>
            </a:fld>
            <a:endParaRPr lang="es-CL"/>
          </a:p>
        </p:txBody>
      </p:sp>
      <p:sp>
        <p:nvSpPr>
          <p:cNvPr id="29" name="Content Placeholder 28"/>
          <p:cNvSpPr>
            <a:spLocks noGrp="1"/>
          </p:cNvSpPr>
          <p:nvPr>
            <p:ph sz="quarter" idx="1"/>
          </p:nvPr>
        </p:nvSpPr>
        <p:spPr>
          <a:xfrm>
            <a:off x="2743200" y="228600"/>
            <a:ext cx="6248400" cy="5867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3" name="Text Placeholder 2"/>
          <p:cNvSpPr>
            <a:spLocks noGrp="1"/>
          </p:cNvSpPr>
          <p:nvPr>
            <p:ph type="body" idx="2"/>
          </p:nvPr>
        </p:nvSpPr>
        <p:spPr>
          <a:xfrm>
            <a:off x="301752" y="1600200"/>
            <a:ext cx="2057400" cy="3733800"/>
          </a:xfrm>
        </p:spPr>
        <p:txBody>
          <a:bodyPr tIns="45720" bIns="45720" anchor="t" anchorCtr="0"/>
          <a:lstStyle>
            <a:lvl1pPr marL="0" indent="0">
              <a:lnSpc>
                <a:spcPts val="2400"/>
              </a:lnSpc>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31" name="Title 30"/>
          <p:cNvSpPr>
            <a:spLocks noGrp="1"/>
          </p:cNvSpPr>
          <p:nvPr>
            <p:ph type="title"/>
          </p:nvPr>
        </p:nvSpPr>
        <p:spPr>
          <a:xfrm>
            <a:off x="301752" y="384048"/>
            <a:ext cx="2057400" cy="1143000"/>
          </a:xfrm>
        </p:spPr>
        <p:txBody>
          <a:bodyPr lIns="91440" tIns="91440" anchor="b" anchorCtr="0"/>
          <a:lstStyle>
            <a:lvl1pPr algn="l">
              <a:buNone/>
              <a:defRPr sz="1800" b="1" spc="-50" baseline="0">
                <a:solidFill>
                  <a:srgbClr val="FFFFFF"/>
                </a:solidFill>
                <a:latin typeface="+mn-lt"/>
                <a:ea typeface="+mn-lt"/>
                <a:cs typeface="+mn-lt"/>
              </a:defRPr>
            </a:lvl1pPr>
          </a:lstStyle>
          <a:p>
            <a:r>
              <a:rPr lang="es-ES" smtClean="0"/>
              <a:t>Haga clic para modificar el estilo de 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25" name="Rectangle 24"/>
          <p:cNvSpPr/>
          <p:nvPr/>
        </p:nvSpPr>
        <p:spPr>
          <a:xfrm>
            <a:off x="0" y="0"/>
            <a:ext cx="2590800" cy="6858000"/>
          </a:xfrm>
          <a:prstGeom prst="rect">
            <a:avLst/>
          </a:prstGeom>
          <a:solidFill>
            <a:schemeClr val="accent1"/>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6" name="Oval 25"/>
          <p:cNvSpPr/>
          <p:nvPr/>
        </p:nvSpPr>
        <p:spPr>
          <a:xfrm>
            <a:off x="1563892" y="4337173"/>
            <a:ext cx="1026908" cy="1026906"/>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Rectangle 26"/>
          <p:cNvSpPr/>
          <p:nvPr/>
        </p:nvSpPr>
        <p:spPr>
          <a:xfrm>
            <a:off x="0" y="381000"/>
            <a:ext cx="2133600" cy="2388889"/>
          </a:xfrm>
          <a:prstGeom prst="rect">
            <a:avLst/>
          </a:prstGeom>
          <a:solidFill>
            <a:schemeClr val="accent1">
              <a:tint val="90000"/>
              <a:satMod val="200000"/>
              <a:alpha val="7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8" name="Rectangle 27"/>
          <p:cNvSpPr/>
          <p:nvPr/>
        </p:nvSpPr>
        <p:spPr>
          <a:xfrm>
            <a:off x="1447800" y="0"/>
            <a:ext cx="1175303" cy="633656"/>
          </a:xfrm>
          <a:prstGeom prst="rect">
            <a:avLst/>
          </a:prstGeom>
          <a:solidFill>
            <a:schemeClr val="accent1">
              <a:tint val="60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9" name="Oval 28"/>
          <p:cNvSpPr/>
          <p:nvPr/>
        </p:nvSpPr>
        <p:spPr>
          <a:xfrm>
            <a:off x="59403" y="0"/>
            <a:ext cx="2302797" cy="2378511"/>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30" name="Oval 29"/>
          <p:cNvSpPr/>
          <p:nvPr/>
        </p:nvSpPr>
        <p:spPr>
          <a:xfrm>
            <a:off x="0" y="3276600"/>
            <a:ext cx="891076" cy="886968"/>
          </a:xfrm>
          <a:prstGeom prst="ellipse">
            <a:avLst/>
          </a:prstGeom>
          <a:solidFill>
            <a:schemeClr val="tx2">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Oval 30"/>
          <p:cNvSpPr/>
          <p:nvPr/>
        </p:nvSpPr>
        <p:spPr>
          <a:xfrm>
            <a:off x="793097" y="1721630"/>
            <a:ext cx="1402570" cy="140257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Oval 31"/>
          <p:cNvSpPr/>
          <p:nvPr/>
        </p:nvSpPr>
        <p:spPr>
          <a:xfrm>
            <a:off x="609600" y="4038600"/>
            <a:ext cx="1554480" cy="1554480"/>
          </a:xfrm>
          <a:prstGeom prst="ellipse">
            <a:avLst/>
          </a:prstGeom>
          <a:solidFill>
            <a:schemeClr val="tx2">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34" name="Oval 33"/>
          <p:cNvSpPr/>
          <p:nvPr/>
        </p:nvSpPr>
        <p:spPr>
          <a:xfrm>
            <a:off x="1752600" y="381000"/>
            <a:ext cx="457200" cy="457200"/>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5" name="Oval 34"/>
          <p:cNvSpPr/>
          <p:nvPr/>
        </p:nvSpPr>
        <p:spPr>
          <a:xfrm>
            <a:off x="579120" y="2514600"/>
            <a:ext cx="2011680" cy="2011680"/>
          </a:xfrm>
          <a:prstGeom prst="ellipse">
            <a:avLst/>
          </a:prstGeom>
          <a:solidFill>
            <a:schemeClr val="bg2">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6" name="Rectangle 35"/>
          <p:cNvSpPr/>
          <p:nvPr/>
        </p:nvSpPr>
        <p:spPr>
          <a:xfrm>
            <a:off x="0" y="5715000"/>
            <a:ext cx="1600200" cy="1143000"/>
          </a:xfrm>
          <a:prstGeom prst="rect">
            <a:avLst/>
          </a:prstGeom>
          <a:solidFill>
            <a:schemeClr val="accent1">
              <a:shade val="75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Oval 36"/>
          <p:cNvSpPr/>
          <p:nvPr/>
        </p:nvSpPr>
        <p:spPr>
          <a:xfrm>
            <a:off x="1323393" y="5875179"/>
            <a:ext cx="731520" cy="73152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8" name="Oval 37"/>
          <p:cNvSpPr/>
          <p:nvPr/>
        </p:nvSpPr>
        <p:spPr>
          <a:xfrm>
            <a:off x="30970" y="5212570"/>
            <a:ext cx="1645430" cy="164543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1" name="Oval 20"/>
          <p:cNvSpPr/>
          <p:nvPr/>
        </p:nvSpPr>
        <p:spPr>
          <a:xfrm>
            <a:off x="152400" y="2362200"/>
            <a:ext cx="457200" cy="45720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5" name="Date Placeholder 4"/>
          <p:cNvSpPr>
            <a:spLocks noGrp="1"/>
          </p:cNvSpPr>
          <p:nvPr>
            <p:ph type="dt" sz="half" idx="10"/>
          </p:nvPr>
        </p:nvSpPr>
        <p:spPr/>
        <p:txBody>
          <a:bodyPr/>
          <a:lstStyle/>
          <a:p>
            <a:fld id="{83E4E784-F179-4416-A5B2-1A20C4A8C4E5}" type="datetimeFigureOut">
              <a:rPr lang="es-CL" smtClean="0"/>
              <a:t>23-03-2016</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a:xfrm>
            <a:off x="155448" y="6318504"/>
            <a:ext cx="1188720" cy="457200"/>
          </a:xfrm>
        </p:spPr>
        <p:txBody>
          <a:bodyPr/>
          <a:lstStyle>
            <a:lvl1pPr>
              <a:defRPr>
                <a:solidFill>
                  <a:srgbClr val="FFFFFF"/>
                </a:solidFill>
              </a:defRPr>
            </a:lvl1pPr>
          </a:lstStyle>
          <a:p>
            <a:fld id="{3D0F927B-1C0A-4933-BCC6-68438584EABD}" type="slidenum">
              <a:rPr lang="es-CL" smtClean="0"/>
              <a:t>‹#›</a:t>
            </a:fld>
            <a:endParaRPr lang="es-CL"/>
          </a:p>
        </p:txBody>
      </p:sp>
      <p:sp>
        <p:nvSpPr>
          <p:cNvPr id="2" name="Title 1"/>
          <p:cNvSpPr>
            <a:spLocks noGrp="1"/>
          </p:cNvSpPr>
          <p:nvPr>
            <p:ph type="title"/>
          </p:nvPr>
        </p:nvSpPr>
        <p:spPr>
          <a:xfrm>
            <a:off x="304800" y="381000"/>
            <a:ext cx="2057400" cy="1143000"/>
          </a:xfrm>
        </p:spPr>
        <p:txBody>
          <a:bodyPr lIns="91440" tIns="91440" anchor="b" anchorCtr="0"/>
          <a:lstStyle>
            <a:lvl1pPr algn="l">
              <a:buNone/>
              <a:defRPr sz="1800" b="1" spc="-50" baseline="0">
                <a:solidFill>
                  <a:srgbClr val="FFFFFF"/>
                </a:solidFill>
                <a:latin typeface="+mn-lt"/>
                <a:ea typeface="+mn-lt"/>
                <a:cs typeface="+mn-lt"/>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590800" y="0"/>
            <a:ext cx="6553200" cy="5943600"/>
          </a:xfrm>
          <a:solidFill>
            <a:schemeClr val="bg2"/>
          </a:solidFill>
        </p:spPr>
        <p:txBody>
          <a:bodyPr/>
          <a:lstStyle>
            <a:lvl1pPr>
              <a:buNone/>
              <a:defRPr sz="3200"/>
            </a:lvl1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4800" y="1600200"/>
            <a:ext cx="2057400" cy="4267200"/>
          </a:xfrm>
        </p:spPr>
        <p:txBody>
          <a:bodyPr anchor="t" anchorCtr="0"/>
          <a:lstStyle>
            <a:lvl1pPr marL="0" indent="0">
              <a:lnSpc>
                <a:spcPts val="2400"/>
              </a:lnSpc>
              <a:spcAft>
                <a:spcPts val="1000"/>
              </a:spcAft>
              <a:buFontTx/>
              <a:buNone/>
              <a:defRPr sz="1600" b="0">
                <a:solidFill>
                  <a:srgbClr val="FFFFFF"/>
                </a:solidFill>
              </a:defRPr>
            </a:lvl1pPr>
            <a:lvl2pPr>
              <a:defRPr sz="1200"/>
            </a:lvl2pPr>
            <a:lvl3pPr>
              <a:defRPr sz="1000"/>
            </a:lvl3pPr>
            <a:lvl4pPr>
              <a:defRPr sz="900"/>
            </a:lvl4pPr>
            <a:lvl5pPr>
              <a:defRPr sz="900"/>
            </a:lvl5pPr>
          </a:lstStyle>
          <a:p>
            <a:pPr lvl="0"/>
            <a:r>
              <a:rPr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8" name="Rectangle 7"/>
          <p:cNvSpPr/>
          <p:nvPr/>
        </p:nvSpPr>
        <p:spPr>
          <a:xfrm>
            <a:off x="914400" y="2292526"/>
            <a:ext cx="2743200" cy="2127074"/>
          </a:xfrm>
          <a:prstGeom prst="rect">
            <a:avLst/>
          </a:prstGeom>
          <a:solidFill>
            <a:schemeClr val="accent1">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Oval 10"/>
          <p:cNvSpPr/>
          <p:nvPr/>
        </p:nvSpPr>
        <p:spPr>
          <a:xfrm>
            <a:off x="2977827" y="5072066"/>
            <a:ext cx="1758141" cy="1739481"/>
          </a:xfrm>
          <a:prstGeom prst="ellipse">
            <a:avLst/>
          </a:prstGeom>
          <a:solidFill>
            <a:schemeClr val="accent1">
              <a:tint val="90000"/>
              <a:shade val="45000"/>
              <a:satMod val="200000"/>
              <a:alpha val="13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3" name="Rectangle 12"/>
          <p:cNvSpPr/>
          <p:nvPr/>
        </p:nvSpPr>
        <p:spPr>
          <a:xfrm>
            <a:off x="5257800" y="0"/>
            <a:ext cx="3886200" cy="3048000"/>
          </a:xfrm>
          <a:prstGeom prst="rect">
            <a:avLst/>
          </a:prstGeom>
          <a:solidFill>
            <a:schemeClr val="accent1">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4" name="Rectangle 13"/>
          <p:cNvSpPr/>
          <p:nvPr/>
        </p:nvSpPr>
        <p:spPr>
          <a:xfrm>
            <a:off x="0" y="4114800"/>
            <a:ext cx="2362200" cy="2463018"/>
          </a:xfrm>
          <a:prstGeom prst="rect">
            <a:avLst/>
          </a:prstGeom>
          <a:solidFill>
            <a:schemeClr val="bg2">
              <a:tint val="60000"/>
              <a:alpha val="7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5" name="Oval 14"/>
          <p:cNvSpPr/>
          <p:nvPr/>
        </p:nvSpPr>
        <p:spPr>
          <a:xfrm>
            <a:off x="4178687" y="2389810"/>
            <a:ext cx="2174118" cy="2174118"/>
          </a:xfrm>
          <a:prstGeom prst="ellipse">
            <a:avLst/>
          </a:prstGeom>
          <a:solidFill>
            <a:schemeClr val="accent1">
              <a:tint val="75000"/>
              <a:shade val="50000"/>
              <a:satMod val="200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6" name="Oval 15"/>
          <p:cNvSpPr/>
          <p:nvPr/>
        </p:nvSpPr>
        <p:spPr>
          <a:xfrm>
            <a:off x="6384588" y="5842728"/>
            <a:ext cx="1011260" cy="101126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7" name="Oval 16"/>
          <p:cNvSpPr/>
          <p:nvPr/>
        </p:nvSpPr>
        <p:spPr>
          <a:xfrm>
            <a:off x="6322493" y="1427132"/>
            <a:ext cx="2047390" cy="2047390"/>
          </a:xfrm>
          <a:prstGeom prst="ellipse">
            <a:avLst/>
          </a:prstGeom>
          <a:solidFill>
            <a:srgbClr val="C1E8E4">
              <a:alpha val="10980"/>
            </a:srgb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8" name="Oval 17"/>
          <p:cNvSpPr/>
          <p:nvPr/>
        </p:nvSpPr>
        <p:spPr>
          <a:xfrm>
            <a:off x="114300" y="4803322"/>
            <a:ext cx="1959428" cy="1959428"/>
          </a:xfrm>
          <a:prstGeom prst="ellipse">
            <a:avLst/>
          </a:prstGeom>
          <a:solidFill>
            <a:srgbClr val="C1E8E4">
              <a:alpha val="12157"/>
            </a:srgb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9" name="Oval 18"/>
          <p:cNvSpPr/>
          <p:nvPr/>
        </p:nvSpPr>
        <p:spPr>
          <a:xfrm>
            <a:off x="2021092" y="4578526"/>
            <a:ext cx="1026908" cy="1026906"/>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Oval 19"/>
          <p:cNvSpPr/>
          <p:nvPr/>
        </p:nvSpPr>
        <p:spPr>
          <a:xfrm>
            <a:off x="4172385" y="4626825"/>
            <a:ext cx="1515880" cy="1394583"/>
          </a:xfrm>
          <a:prstGeom prst="ellipse">
            <a:avLst/>
          </a:prstGeom>
          <a:solidFill>
            <a:schemeClr val="accent1">
              <a:tint val="100000"/>
              <a:satMod val="275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1" name="Rectangle 20"/>
          <p:cNvSpPr/>
          <p:nvPr/>
        </p:nvSpPr>
        <p:spPr>
          <a:xfrm>
            <a:off x="1906" y="361813"/>
            <a:ext cx="2512694" cy="2388889"/>
          </a:xfrm>
          <a:prstGeom prst="rect">
            <a:avLst/>
          </a:prstGeom>
          <a:solidFill>
            <a:schemeClr val="accent1">
              <a:tint val="90000"/>
              <a:satMod val="200000"/>
              <a:alpha val="7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3" name="Rectangle 22"/>
          <p:cNvSpPr/>
          <p:nvPr/>
        </p:nvSpPr>
        <p:spPr>
          <a:xfrm>
            <a:off x="1295400" y="0"/>
            <a:ext cx="1524000" cy="609600"/>
          </a:xfrm>
          <a:prstGeom prst="rect">
            <a:avLst/>
          </a:prstGeom>
          <a:solidFill>
            <a:schemeClr val="accent1">
              <a:tint val="60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5" name="Oval 24"/>
          <p:cNvSpPr/>
          <p:nvPr/>
        </p:nvSpPr>
        <p:spPr>
          <a:xfrm>
            <a:off x="59403" y="212289"/>
            <a:ext cx="2022300" cy="2022300"/>
          </a:xfrm>
          <a:prstGeom prst="ellipse">
            <a:avLst/>
          </a:prstGeom>
          <a:solidFill>
            <a:schemeClr val="accent1">
              <a:tint val="100000"/>
              <a:satMod val="275000"/>
              <a:alpha val="15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26" name="Oval 25"/>
          <p:cNvSpPr/>
          <p:nvPr/>
        </p:nvSpPr>
        <p:spPr>
          <a:xfrm>
            <a:off x="76200" y="3962400"/>
            <a:ext cx="891076" cy="886968"/>
          </a:xfrm>
          <a:prstGeom prst="ellipse">
            <a:avLst/>
          </a:prstGeom>
          <a:solidFill>
            <a:schemeClr val="accent1">
              <a:tint val="75000"/>
              <a:satMod val="200000"/>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Oval 26"/>
          <p:cNvSpPr/>
          <p:nvPr/>
        </p:nvSpPr>
        <p:spPr>
          <a:xfrm>
            <a:off x="2121357" y="1507438"/>
            <a:ext cx="1402570" cy="140257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8" name="Oval 27"/>
          <p:cNvSpPr/>
          <p:nvPr/>
        </p:nvSpPr>
        <p:spPr>
          <a:xfrm>
            <a:off x="3369253" y="466436"/>
            <a:ext cx="1595105" cy="1595105"/>
          </a:xfrm>
          <a:prstGeom prst="ellipse">
            <a:avLst/>
          </a:prstGeom>
          <a:solidFill>
            <a:schemeClr val="accent1">
              <a:tint val="100000"/>
              <a:satMod val="275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9" name="Oval 28"/>
          <p:cNvSpPr/>
          <p:nvPr/>
        </p:nvSpPr>
        <p:spPr>
          <a:xfrm>
            <a:off x="5189756" y="2967572"/>
            <a:ext cx="3234945" cy="3234944"/>
          </a:xfrm>
          <a:prstGeom prst="ellipse">
            <a:avLst/>
          </a:prstGeom>
          <a:solidFill>
            <a:schemeClr val="accent1">
              <a:tint val="100000"/>
              <a:satMod val="180000"/>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Oval 29"/>
          <p:cNvSpPr/>
          <p:nvPr/>
        </p:nvSpPr>
        <p:spPr>
          <a:xfrm>
            <a:off x="5562600" y="6526"/>
            <a:ext cx="1026908" cy="1026906"/>
          </a:xfrm>
          <a:prstGeom prst="ellipse">
            <a:avLst/>
          </a:prstGeom>
          <a:solidFill>
            <a:schemeClr val="accent1">
              <a:tint val="90000"/>
              <a:satMod val="275000"/>
              <a:alpha val="4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Oval 31"/>
          <p:cNvSpPr/>
          <p:nvPr/>
        </p:nvSpPr>
        <p:spPr>
          <a:xfrm>
            <a:off x="6951220" y="4665220"/>
            <a:ext cx="2192780" cy="2192780"/>
          </a:xfrm>
          <a:prstGeom prst="ellipse">
            <a:avLst/>
          </a:prstGeom>
          <a:solidFill>
            <a:schemeClr val="accent1">
              <a:tint val="75000"/>
              <a:shade val="50000"/>
              <a:satMod val="200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3" name="Oval 32"/>
          <p:cNvSpPr/>
          <p:nvPr/>
        </p:nvSpPr>
        <p:spPr>
          <a:xfrm>
            <a:off x="1600200" y="3705807"/>
            <a:ext cx="1195876" cy="1198294"/>
          </a:xfrm>
          <a:prstGeom prst="ellipse">
            <a:avLst/>
          </a:prstGeom>
          <a:solidFill>
            <a:schemeClr val="accent1">
              <a:tint val="75000"/>
              <a:satMod val="200000"/>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4" name="Oval 33"/>
          <p:cNvSpPr/>
          <p:nvPr/>
        </p:nvSpPr>
        <p:spPr>
          <a:xfrm>
            <a:off x="6324600" y="228600"/>
            <a:ext cx="822960" cy="822960"/>
          </a:xfrm>
          <a:prstGeom prst="ellipse">
            <a:avLst/>
          </a:prstGeom>
          <a:solidFill>
            <a:schemeClr val="accent1">
              <a:tint val="90000"/>
              <a:satMod val="275000"/>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5" name="Oval 34"/>
          <p:cNvSpPr/>
          <p:nvPr/>
        </p:nvSpPr>
        <p:spPr>
          <a:xfrm>
            <a:off x="8077200" y="6526"/>
            <a:ext cx="1026908" cy="1026906"/>
          </a:xfrm>
          <a:prstGeom prst="ellipse">
            <a:avLst/>
          </a:prstGeom>
          <a:solidFill>
            <a:schemeClr val="accent1">
              <a:tint val="90000"/>
              <a:satMod val="275000"/>
              <a:alpha val="4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6" name="Rectangle 35"/>
          <p:cNvSpPr/>
          <p:nvPr/>
        </p:nvSpPr>
        <p:spPr>
          <a:xfrm>
            <a:off x="5410200" y="6324600"/>
            <a:ext cx="1524000" cy="533400"/>
          </a:xfrm>
          <a:prstGeom prst="rect">
            <a:avLst/>
          </a:prstGeom>
          <a:solidFill>
            <a:schemeClr val="accent1">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Oval 36"/>
          <p:cNvSpPr/>
          <p:nvPr/>
        </p:nvSpPr>
        <p:spPr>
          <a:xfrm>
            <a:off x="3011692" y="6526"/>
            <a:ext cx="1026908" cy="1026906"/>
          </a:xfrm>
          <a:prstGeom prst="ellipse">
            <a:avLst/>
          </a:prstGeom>
          <a:solidFill>
            <a:schemeClr val="accent1">
              <a:tint val="90000"/>
              <a:satMod val="275000"/>
              <a:alpha val="4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4" name="Date Placeholder 23"/>
          <p:cNvSpPr>
            <a:spLocks noGrp="1"/>
          </p:cNvSpPr>
          <p:nvPr>
            <p:ph type="dt" sz="half" idx="2"/>
          </p:nvPr>
        </p:nvSpPr>
        <p:spPr>
          <a:xfrm>
            <a:off x="5791200" y="6357144"/>
            <a:ext cx="2974848" cy="384048"/>
          </a:xfrm>
          <a:prstGeom prst="rect">
            <a:avLst/>
          </a:prstGeom>
        </p:spPr>
        <p:txBody>
          <a:bodyPr vert="horz" anchor="ctr" anchorCtr="0"/>
          <a:lstStyle>
            <a:lvl1pPr algn="l">
              <a:defRPr sz="1400">
                <a:solidFill>
                  <a:schemeClr val="tx2"/>
                </a:solidFill>
              </a:defRPr>
            </a:lvl1pPr>
          </a:lstStyle>
          <a:p>
            <a:fld id="{83E4E784-F179-4416-A5B2-1A20C4A8C4E5}" type="datetimeFigureOut">
              <a:rPr lang="es-CL" smtClean="0"/>
              <a:t>23-03-2016</a:t>
            </a:fld>
            <a:endParaRPr lang="es-CL"/>
          </a:p>
        </p:txBody>
      </p:sp>
      <p:sp>
        <p:nvSpPr>
          <p:cNvPr id="10" name="Footer Placeholder 9"/>
          <p:cNvSpPr>
            <a:spLocks noGrp="1"/>
          </p:cNvSpPr>
          <p:nvPr>
            <p:ph type="ftr" sz="quarter" idx="3"/>
          </p:nvPr>
        </p:nvSpPr>
        <p:spPr>
          <a:xfrm>
            <a:off x="2133600" y="6357144"/>
            <a:ext cx="3581400" cy="384048"/>
          </a:xfrm>
          <a:prstGeom prst="rect">
            <a:avLst/>
          </a:prstGeom>
        </p:spPr>
        <p:txBody>
          <a:bodyPr vert="horz" anchor="ctr" anchorCtr="0"/>
          <a:lstStyle>
            <a:lvl1pPr algn="r">
              <a:defRPr sz="1400">
                <a:solidFill>
                  <a:schemeClr val="tx2"/>
                </a:solidFill>
              </a:defRPr>
            </a:lvl1pPr>
          </a:lstStyle>
          <a:p>
            <a:endParaRPr lang="es-CL"/>
          </a:p>
        </p:txBody>
      </p:sp>
      <p:sp>
        <p:nvSpPr>
          <p:cNvPr id="22" name="Slide Number Placeholder 21"/>
          <p:cNvSpPr>
            <a:spLocks noGrp="1"/>
          </p:cNvSpPr>
          <p:nvPr>
            <p:ph type="sldNum" sz="quarter" idx="4"/>
          </p:nvPr>
        </p:nvSpPr>
        <p:spPr>
          <a:xfrm>
            <a:off x="155448" y="6315075"/>
            <a:ext cx="1188720" cy="457200"/>
          </a:xfrm>
          <a:prstGeom prst="rect">
            <a:avLst/>
          </a:prstGeom>
          <a:noFill/>
        </p:spPr>
        <p:txBody>
          <a:bodyPr vert="horz" lIns="0" tIns="0" rIns="0" bIns="0" anchor="ctr" anchorCtr="1">
            <a:normAutofit/>
          </a:bodyPr>
          <a:lstStyle>
            <a:lvl1pPr algn="ctr">
              <a:defRPr sz="2800">
                <a:solidFill>
                  <a:schemeClr val="tx2"/>
                </a:solidFill>
              </a:defRPr>
            </a:lvl1pPr>
          </a:lstStyle>
          <a:p>
            <a:fld id="{3D0F927B-1C0A-4933-BCC6-68438584EABD}" type="slidenum">
              <a:rPr lang="es-CL" smtClean="0"/>
              <a:t>‹#›</a:t>
            </a:fld>
            <a:endParaRPr lang="es-CL"/>
          </a:p>
        </p:txBody>
      </p:sp>
      <p:sp>
        <p:nvSpPr>
          <p:cNvPr id="5" name="Title Placeholder 4"/>
          <p:cNvSpPr>
            <a:spLocks noGrp="1"/>
          </p:cNvSpPr>
          <p:nvPr>
            <p:ph type="title"/>
          </p:nvPr>
        </p:nvSpPr>
        <p:spPr>
          <a:xfrm>
            <a:off x="457200" y="152400"/>
            <a:ext cx="8229600" cy="1143000"/>
          </a:xfrm>
          <a:prstGeom prst="rect">
            <a:avLst/>
          </a:prstGeom>
        </p:spPr>
        <p:txBody>
          <a:bodyPr vert="horz" anchor="b" anchorCtr="0">
            <a:normAutofit/>
          </a:bodyPr>
          <a:lstStyle/>
          <a:p>
            <a:r>
              <a:rPr lang="es-ES" smtClean="0"/>
              <a:t>Haga clic para modificar el estilo de título del patrón</a:t>
            </a:r>
            <a:endParaRPr lang="en-US" dirty="0"/>
          </a:p>
        </p:txBody>
      </p:sp>
    </p:spTree>
  </p:cSld>
  <p:clrMap bg1="dk1" tx1="lt1" bg2="dk2"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1" latinLnBrk="0" hangingPunct="1">
        <a:spcBef>
          <a:spcPct val="0"/>
        </a:spcBef>
        <a:buNone/>
        <a:defRPr sz="3800" kern="1200" spc="-100" baseline="0">
          <a:solidFill>
            <a:schemeClr val="tx2"/>
          </a:solidFill>
          <a:latin typeface="+mj-lt"/>
          <a:ea typeface="+mj-ea"/>
          <a:cs typeface="+mj-cs"/>
        </a:defRPr>
      </a:lvl1pPr>
    </p:titleStyle>
    <p:bodyStyle>
      <a:lvl1pPr marL="274320" indent="-274320" algn="l" rtl="0" eaLnBrk="1" latinLnBrk="0" hangingPunct="1">
        <a:spcBef>
          <a:spcPts val="700"/>
        </a:spcBef>
        <a:buClr>
          <a:schemeClr val="accent2"/>
        </a:buClr>
        <a:buSzPct val="85000"/>
        <a:buFont typeface="Wingdings 2"/>
        <a:buChar char=""/>
        <a:defRPr sz="2800" kern="1200">
          <a:solidFill>
            <a:schemeClr val="tx1"/>
          </a:solidFill>
          <a:latin typeface="+mn-lt"/>
          <a:ea typeface="+mn-ea"/>
          <a:cs typeface="+mn-cs"/>
        </a:defRPr>
      </a:lvl1pPr>
      <a:lvl2pPr marL="640080" indent="-274320" algn="l" rtl="0" eaLnBrk="1" latinLnBrk="0" hangingPunct="1">
        <a:spcBef>
          <a:spcPts val="600"/>
        </a:spcBef>
        <a:buClr>
          <a:schemeClr val="accent1"/>
        </a:buClr>
        <a:buSzPct val="85000"/>
        <a:buFont typeface="Wingdings 2"/>
        <a:buChar char=""/>
        <a:defRPr sz="2500" kern="1200">
          <a:solidFill>
            <a:schemeClr val="tx1"/>
          </a:solidFill>
          <a:latin typeface="+mn-lt"/>
          <a:ea typeface="+mn-ea"/>
          <a:cs typeface="+mn-cs"/>
        </a:defRPr>
      </a:lvl2pPr>
      <a:lvl3pPr marL="1005840" indent="-228600" algn="l" rtl="0" eaLnBrk="1" latinLnBrk="0" hangingPunct="1">
        <a:spcBef>
          <a:spcPts val="500"/>
        </a:spcBef>
        <a:buClr>
          <a:schemeClr val="accent3"/>
        </a:buClr>
        <a:buSzPct val="85000"/>
        <a:buFont typeface="Wingdings 2"/>
        <a:buChar char=""/>
        <a:defRPr sz="2200" kern="1200">
          <a:solidFill>
            <a:schemeClr val="tx1"/>
          </a:solidFill>
          <a:latin typeface="+mn-lt"/>
          <a:ea typeface="+mn-ea"/>
          <a:cs typeface="+mn-cs"/>
        </a:defRPr>
      </a:lvl3pPr>
      <a:lvl4pPr marL="1280160" indent="-228600" algn="l" rtl="0" eaLnBrk="1" latinLnBrk="0" hangingPunct="1">
        <a:spcBef>
          <a:spcPts val="400"/>
        </a:spcBef>
        <a:buClr>
          <a:schemeClr val="accent4"/>
        </a:buClr>
        <a:buFont typeface="Wingdings"/>
        <a:buChar char="§"/>
        <a:defRPr sz="2000" kern="1200">
          <a:solidFill>
            <a:schemeClr val="tx1"/>
          </a:solidFill>
          <a:latin typeface="+mn-lt"/>
          <a:ea typeface="+mn-ea"/>
          <a:cs typeface="+mn-cs"/>
        </a:defRPr>
      </a:lvl4pPr>
      <a:lvl5pPr marL="1554480" indent="-228600" algn="l" rtl="0" eaLnBrk="1" latinLnBrk="0" hangingPunct="1">
        <a:spcBef>
          <a:spcPct val="20000"/>
        </a:spcBef>
        <a:buClr>
          <a:schemeClr val="accent5"/>
        </a:buClr>
        <a:buFont typeface="Wingdings"/>
        <a:buChar char="§"/>
        <a:defRPr sz="1600" kern="1200">
          <a:solidFill>
            <a:schemeClr val="tx1"/>
          </a:solidFill>
          <a:latin typeface="+mn-lt"/>
          <a:ea typeface="+mn-ea"/>
          <a:cs typeface="+mn-cs"/>
        </a:defRPr>
      </a:lvl5pPr>
      <a:lvl6pPr marL="1828800" indent="-228600" algn="l" rtl="0" eaLnBrk="1" latinLnBrk="0" hangingPunct="1">
        <a:spcBef>
          <a:spcPct val="20000"/>
        </a:spcBef>
        <a:buClr>
          <a:schemeClr val="accent5"/>
        </a:buClr>
        <a:buFont typeface="Wingdings"/>
        <a:buChar char="§"/>
        <a:defRPr sz="1800" kern="1200">
          <a:solidFill>
            <a:schemeClr val="tx1"/>
          </a:solidFill>
          <a:latin typeface="+mn-lt"/>
          <a:ea typeface="+mn-ea"/>
          <a:cs typeface="+mn-cs"/>
        </a:defRPr>
      </a:lvl6pPr>
      <a:lvl7pPr marL="2011680" indent="-182880" algn="l" rtl="0" eaLnBrk="1" latinLnBrk="0" hangingPunct="1">
        <a:spcBef>
          <a:spcPct val="20000"/>
        </a:spcBef>
        <a:buClr>
          <a:schemeClr val="accent2"/>
        </a:buClr>
        <a:buFont typeface="Wingdings"/>
        <a:buChar char="§"/>
        <a:defRPr sz="1600" kern="1200" baseline="0">
          <a:solidFill>
            <a:schemeClr val="tx1"/>
          </a:solidFill>
          <a:latin typeface="+mn-lt"/>
          <a:ea typeface="+mn-ea"/>
          <a:cs typeface="+mn-cs"/>
        </a:defRPr>
      </a:lvl7pPr>
      <a:lvl8pPr marL="2286000" indent="-182880" algn="l" rtl="0" eaLnBrk="1" latinLnBrk="0" hangingPunct="1">
        <a:spcBef>
          <a:spcPct val="20000"/>
        </a:spcBef>
        <a:buClr>
          <a:schemeClr val="accent3"/>
        </a:buClr>
        <a:buFont typeface="Wingdings"/>
        <a:buChar char="§"/>
        <a:defRPr sz="1600" kern="1200">
          <a:solidFill>
            <a:schemeClr val="tx1"/>
          </a:solidFill>
          <a:latin typeface="+mn-lt"/>
          <a:ea typeface="+mn-ea"/>
          <a:cs typeface="+mn-cs"/>
        </a:defRPr>
      </a:lvl8pPr>
      <a:lvl9pPr marL="2560320" indent="-182880" algn="l" rtl="0" eaLnBrk="1" latinLnBrk="0" hangingPunct="1">
        <a:spcBef>
          <a:spcPct val="20000"/>
        </a:spcBef>
        <a:buClr>
          <a:schemeClr val="accent6"/>
        </a:buClr>
        <a:buFont typeface="Wingdings"/>
        <a:buChar char="§"/>
        <a:defRPr sz="16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es-ES_tradnl" dirty="0" smtClean="0"/>
              <a:t>Juan Rulfo</a:t>
            </a:r>
            <a:endParaRPr lang="es-CL" dirty="0"/>
          </a:p>
        </p:txBody>
      </p:sp>
      <p:sp>
        <p:nvSpPr>
          <p:cNvPr id="2" name="1 Título"/>
          <p:cNvSpPr>
            <a:spLocks noGrp="1"/>
          </p:cNvSpPr>
          <p:nvPr>
            <p:ph type="ctrTitle"/>
          </p:nvPr>
        </p:nvSpPr>
        <p:spPr/>
        <p:txBody>
          <a:bodyPr/>
          <a:lstStyle/>
          <a:p>
            <a:r>
              <a:rPr lang="es-ES_tradnl" cap="small" dirty="0" smtClean="0"/>
              <a:t>Pedro Páramo</a:t>
            </a:r>
            <a:endParaRPr lang="es-CL" cap="small" dirty="0"/>
          </a:p>
        </p:txBody>
      </p:sp>
    </p:spTree>
    <p:extLst>
      <p:ext uri="{BB962C8B-B14F-4D97-AF65-F5344CB8AC3E}">
        <p14:creationId xmlns:p14="http://schemas.microsoft.com/office/powerpoint/2010/main" val="9077415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b="1" dirty="0"/>
              <a:t>Estructura del Contenido</a:t>
            </a:r>
            <a:endParaRPr lang="es-CL" dirty="0"/>
          </a:p>
        </p:txBody>
      </p:sp>
      <p:sp>
        <p:nvSpPr>
          <p:cNvPr id="3" name="2 Marcador de contenido"/>
          <p:cNvSpPr>
            <a:spLocks noGrp="1"/>
          </p:cNvSpPr>
          <p:nvPr>
            <p:ph sz="quarter" idx="1"/>
          </p:nvPr>
        </p:nvSpPr>
        <p:spPr/>
        <p:txBody>
          <a:bodyPr>
            <a:normAutofit fontScale="62500" lnSpcReduction="20000"/>
          </a:bodyPr>
          <a:lstStyle/>
          <a:p>
            <a:pPr marL="0" indent="0">
              <a:buNone/>
            </a:pPr>
            <a:r>
              <a:rPr lang="es-PE" b="1" dirty="0" smtClean="0"/>
              <a:t>Acciones </a:t>
            </a:r>
            <a:r>
              <a:rPr lang="es-PE" b="1" dirty="0"/>
              <a:t>de la obra:</a:t>
            </a:r>
            <a:endParaRPr lang="es-CL" dirty="0"/>
          </a:p>
          <a:p>
            <a:pPr lvl="0"/>
            <a:r>
              <a:rPr lang="es-PE" dirty="0"/>
              <a:t>Muerte de Dolores Preciado </a:t>
            </a:r>
            <a:endParaRPr lang="es-CL" dirty="0"/>
          </a:p>
          <a:p>
            <a:pPr lvl="0"/>
            <a:r>
              <a:rPr lang="es-PE" dirty="0"/>
              <a:t>Viaje de Juan preciado a </a:t>
            </a:r>
            <a:r>
              <a:rPr lang="es-PE" dirty="0" err="1"/>
              <a:t>Comala</a:t>
            </a:r>
            <a:r>
              <a:rPr lang="es-PE" dirty="0"/>
              <a:t> y el encuentro con Abundio, también un hijo de Pedro Páramo.</a:t>
            </a:r>
            <a:endParaRPr lang="es-CL" dirty="0"/>
          </a:p>
          <a:p>
            <a:pPr lvl="0"/>
            <a:r>
              <a:rPr lang="es-PE" dirty="0"/>
              <a:t>El encuentro de Juan Preciado con  Eduviges.</a:t>
            </a:r>
            <a:endParaRPr lang="es-CL" dirty="0"/>
          </a:p>
          <a:p>
            <a:pPr lvl="0"/>
            <a:r>
              <a:rPr lang="es-PE" dirty="0"/>
              <a:t>Boda de Pedro Páramo con Dolores  Preciado.</a:t>
            </a:r>
            <a:endParaRPr lang="es-CL" dirty="0"/>
          </a:p>
          <a:p>
            <a:pPr lvl="0"/>
            <a:r>
              <a:rPr lang="es-PE" dirty="0"/>
              <a:t>Violación a Ana Rentería, sobrina de cura del pueblo, por Miguel Páramo.</a:t>
            </a:r>
            <a:endParaRPr lang="es-CL" dirty="0"/>
          </a:p>
          <a:p>
            <a:pPr lvl="0"/>
            <a:r>
              <a:rPr lang="es-PE" dirty="0"/>
              <a:t>Muerte de Miguel Páramo.</a:t>
            </a:r>
            <a:endParaRPr lang="es-CL" dirty="0"/>
          </a:p>
          <a:p>
            <a:pPr lvl="0"/>
            <a:r>
              <a:rPr lang="es-PE" dirty="0"/>
              <a:t>Pedro Páramo manda a matar al Bartolomé San Juan, padre de Susana San Juan.</a:t>
            </a:r>
            <a:endParaRPr lang="es-CL" dirty="0"/>
          </a:p>
          <a:p>
            <a:pPr lvl="0"/>
            <a:r>
              <a:rPr lang="es-PE" dirty="0"/>
              <a:t>Muerte de Susana San Juan.</a:t>
            </a:r>
            <a:endParaRPr lang="es-CL" dirty="0"/>
          </a:p>
          <a:p>
            <a:pPr lvl="0"/>
            <a:r>
              <a:rPr lang="es-PE" dirty="0"/>
              <a:t>Desconsuelo y depresión de Pedro Páramo por Susana</a:t>
            </a:r>
            <a:endParaRPr lang="es-CL" dirty="0"/>
          </a:p>
          <a:p>
            <a:pPr lvl="0"/>
            <a:r>
              <a:rPr lang="es-PE" dirty="0"/>
              <a:t>Abundio se embriaga por la muerte de su madre.</a:t>
            </a:r>
            <a:endParaRPr lang="es-CL" dirty="0"/>
          </a:p>
          <a:p>
            <a:pPr lvl="0"/>
            <a:r>
              <a:rPr lang="es-PE" dirty="0"/>
              <a:t>Abundio asesina a  Pedro Paramo. </a:t>
            </a:r>
            <a:endParaRPr lang="es-CL" dirty="0"/>
          </a:p>
          <a:p>
            <a:pPr lvl="0"/>
            <a:r>
              <a:rPr lang="es-PE" dirty="0"/>
              <a:t>Abandono y perdición  del Pueblo.</a:t>
            </a:r>
            <a:endParaRPr lang="es-CL" dirty="0"/>
          </a:p>
          <a:p>
            <a:endParaRPr lang="es-CL" dirty="0"/>
          </a:p>
        </p:txBody>
      </p:sp>
    </p:spTree>
    <p:extLst>
      <p:ext uri="{BB962C8B-B14F-4D97-AF65-F5344CB8AC3E}">
        <p14:creationId xmlns:p14="http://schemas.microsoft.com/office/powerpoint/2010/main" val="14655094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Lo que significan los personajes</a:t>
            </a:r>
            <a:endParaRPr lang="es-CL" dirty="0"/>
          </a:p>
        </p:txBody>
      </p:sp>
      <p:sp>
        <p:nvSpPr>
          <p:cNvPr id="3" name="2 Marcador de contenido"/>
          <p:cNvSpPr>
            <a:spLocks noGrp="1"/>
          </p:cNvSpPr>
          <p:nvPr>
            <p:ph sz="quarter" idx="1"/>
          </p:nvPr>
        </p:nvSpPr>
        <p:spPr/>
        <p:txBody>
          <a:bodyPr>
            <a:normAutofit/>
          </a:bodyPr>
          <a:lstStyle/>
          <a:p>
            <a:pPr marL="0" lvl="0" indent="0" algn="just">
              <a:buNone/>
            </a:pPr>
            <a:r>
              <a:rPr lang="es-ES" b="1" i="1" dirty="0"/>
              <a:t>PEDRO PÁRAMO: </a:t>
            </a:r>
            <a:r>
              <a:rPr lang="es-ES" dirty="0"/>
              <a:t>Representa  al cacique cruel que obtiene lo que quiere a través de la violencia y el poder. Su fuerza y  maldad lo adquiere cuando pierde a su padre, quien fue asesinado en una Boda. </a:t>
            </a:r>
            <a:endParaRPr lang="es-CL" dirty="0"/>
          </a:p>
          <a:p>
            <a:pPr marL="0" indent="0" algn="just">
              <a:buNone/>
            </a:pPr>
            <a:r>
              <a:rPr lang="es-ES" dirty="0"/>
              <a:t>Es  sinónimo de inteligencia, resolvía sus problemas sin considerar los Derechos de  los demás.</a:t>
            </a:r>
            <a:endParaRPr lang="es-CL" dirty="0"/>
          </a:p>
          <a:p>
            <a:pPr marL="0" indent="0" algn="just">
              <a:buNone/>
            </a:pPr>
            <a:r>
              <a:rPr lang="es-ES" dirty="0"/>
              <a:t>Como todo gigante o poderoso, él  tuvo su talón de Aquiles. La muerte de su hijo querido Miguel Páramo y de su segunda esposa Susana San Juan terminaron por dejarlo </a:t>
            </a:r>
            <a:r>
              <a:rPr lang="es-ES" dirty="0" err="1"/>
              <a:t>vacio</a:t>
            </a:r>
            <a:r>
              <a:rPr lang="es-ES" dirty="0"/>
              <a:t>,  sin ganas de vivir.</a:t>
            </a:r>
            <a:endParaRPr lang="es-CL" dirty="0"/>
          </a:p>
          <a:p>
            <a:endParaRPr lang="es-CL" dirty="0"/>
          </a:p>
        </p:txBody>
      </p:sp>
    </p:spTree>
    <p:extLst>
      <p:ext uri="{BB962C8B-B14F-4D97-AF65-F5344CB8AC3E}">
        <p14:creationId xmlns:p14="http://schemas.microsoft.com/office/powerpoint/2010/main" val="8332488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Lo que significan los personajes</a:t>
            </a:r>
            <a:endParaRPr lang="es-CL" dirty="0"/>
          </a:p>
        </p:txBody>
      </p:sp>
      <p:sp>
        <p:nvSpPr>
          <p:cNvPr id="3" name="2 Marcador de contenido"/>
          <p:cNvSpPr>
            <a:spLocks noGrp="1"/>
          </p:cNvSpPr>
          <p:nvPr>
            <p:ph sz="quarter" idx="1"/>
          </p:nvPr>
        </p:nvSpPr>
        <p:spPr/>
        <p:txBody>
          <a:bodyPr/>
          <a:lstStyle/>
          <a:p>
            <a:pPr marL="0" lvl="0" indent="0" algn="just">
              <a:buNone/>
            </a:pPr>
            <a:r>
              <a:rPr lang="es-ES" b="1" i="1" dirty="0"/>
              <a:t>JUAN PRECIADO</a:t>
            </a:r>
            <a:r>
              <a:rPr lang="es-ES" dirty="0"/>
              <a:t>: Representa la criatura abandonada en busca  de su  padre. Es un hombre sin historia, que de alguna manera su madre se reencarna en él para ir a morir a </a:t>
            </a:r>
            <a:r>
              <a:rPr lang="es-ES" dirty="0" err="1"/>
              <a:t>Comala</a:t>
            </a:r>
            <a:r>
              <a:rPr lang="es-ES" dirty="0"/>
              <a:t>. Al inicio de la historia el nos introduce en ese  lugar lleno de fantasmas, después muerto de miedo  termina por ser parte de esas almas sin descanso.</a:t>
            </a:r>
            <a:endParaRPr lang="es-CL" dirty="0"/>
          </a:p>
          <a:p>
            <a:endParaRPr lang="es-CL" dirty="0"/>
          </a:p>
        </p:txBody>
      </p:sp>
    </p:spTree>
    <p:extLst>
      <p:ext uri="{BB962C8B-B14F-4D97-AF65-F5344CB8AC3E}">
        <p14:creationId xmlns:p14="http://schemas.microsoft.com/office/powerpoint/2010/main" val="3184289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Lo que significan los personajes</a:t>
            </a:r>
            <a:endParaRPr lang="es-CL" dirty="0"/>
          </a:p>
        </p:txBody>
      </p:sp>
      <p:sp>
        <p:nvSpPr>
          <p:cNvPr id="3" name="2 Marcador de contenido"/>
          <p:cNvSpPr>
            <a:spLocks noGrp="1"/>
          </p:cNvSpPr>
          <p:nvPr>
            <p:ph sz="quarter" idx="1"/>
          </p:nvPr>
        </p:nvSpPr>
        <p:spPr/>
        <p:txBody>
          <a:bodyPr/>
          <a:lstStyle/>
          <a:p>
            <a:pPr marL="0" lvl="0" indent="0" algn="just">
              <a:buNone/>
            </a:pPr>
            <a:r>
              <a:rPr lang="es-ES" b="1" i="1" dirty="0"/>
              <a:t>SUSANA SAN JUAN</a:t>
            </a:r>
            <a:r>
              <a:rPr lang="es-ES" dirty="0"/>
              <a:t>: simboliza las fantasías, las ilusiones de un amor que no está presente (Florencio). Pierde la razón al perder su madre y mantiene una relación extraña con su padre. Cerca de su muerte alucina que el sacerdote es su padre, Bartolomé San Juan y que Pedro Paramo es Florencio el amor de su vida.</a:t>
            </a:r>
            <a:endParaRPr lang="es-CL" dirty="0"/>
          </a:p>
          <a:p>
            <a:pPr marL="0" indent="0">
              <a:buNone/>
            </a:pPr>
            <a:endParaRPr lang="es-CL" dirty="0"/>
          </a:p>
        </p:txBody>
      </p:sp>
    </p:spTree>
    <p:extLst>
      <p:ext uri="{BB962C8B-B14F-4D97-AF65-F5344CB8AC3E}">
        <p14:creationId xmlns:p14="http://schemas.microsoft.com/office/powerpoint/2010/main" val="23630895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1196" y="0"/>
            <a:ext cx="8229600" cy="1143000"/>
          </a:xfrm>
        </p:spPr>
        <p:txBody>
          <a:bodyPr/>
          <a:lstStyle/>
          <a:p>
            <a:r>
              <a:rPr lang="es-ES_tradnl" dirty="0"/>
              <a:t>Lo que significan los personajes</a:t>
            </a:r>
            <a:endParaRPr lang="es-CL" dirty="0"/>
          </a:p>
        </p:txBody>
      </p:sp>
      <p:sp>
        <p:nvSpPr>
          <p:cNvPr id="3" name="2 Marcador de contenido"/>
          <p:cNvSpPr>
            <a:spLocks noGrp="1"/>
          </p:cNvSpPr>
          <p:nvPr>
            <p:ph sz="quarter" idx="1"/>
          </p:nvPr>
        </p:nvSpPr>
        <p:spPr>
          <a:xfrm>
            <a:off x="107504" y="1313384"/>
            <a:ext cx="8856984" cy="5544616"/>
          </a:xfrm>
        </p:spPr>
        <p:txBody>
          <a:bodyPr>
            <a:normAutofit fontScale="25000" lnSpcReduction="20000"/>
          </a:bodyPr>
          <a:lstStyle/>
          <a:p>
            <a:pPr lvl="0"/>
            <a:r>
              <a:rPr lang="es-ES" sz="5600" b="1" i="1" dirty="0"/>
              <a:t>DOLORES PRECIADO</a:t>
            </a:r>
            <a:r>
              <a:rPr lang="es-ES" sz="5600" dirty="0"/>
              <a:t>: primera esposa de Pedro Páramo  fue madre de Juan Preciado. Se caracteriza por ilusionarse rápidamente y  por creer todo cuanto le dicen. Era supersticiosa y siempre paraba suspirando. Vivió con su hijo en una situación de abandono  pues Pedro nunca fue a buscarla y sólo volvió a </a:t>
            </a:r>
            <a:r>
              <a:rPr lang="es-ES" sz="5600" dirty="0" err="1"/>
              <a:t>Comala</a:t>
            </a:r>
            <a:r>
              <a:rPr lang="es-ES" sz="5600" dirty="0"/>
              <a:t> por intermediación de su </a:t>
            </a:r>
            <a:r>
              <a:rPr lang="es-ES" sz="5600" dirty="0" smtClean="0"/>
              <a:t>Hijo</a:t>
            </a:r>
          </a:p>
          <a:p>
            <a:pPr marL="0" lvl="0" indent="0">
              <a:buNone/>
            </a:pPr>
            <a:endParaRPr lang="es-CL" sz="5600" dirty="0"/>
          </a:p>
          <a:p>
            <a:pPr lvl="0"/>
            <a:r>
              <a:rPr lang="es-ES" sz="5600" b="1" i="1" dirty="0"/>
              <a:t>MIGUEL PÁRAMO</a:t>
            </a:r>
            <a:r>
              <a:rPr lang="es-ES" sz="5600" dirty="0"/>
              <a:t>: fue el único hijo reconocido y querido por el Pedro Páramo, aprendió las mañas de su padre. Mato al hermano del párroco y violo a Ana Rentería, hija del occiso.  Todas estas maldades fueron pagadas con su muerte.</a:t>
            </a:r>
            <a:endParaRPr lang="es-CL" sz="5600" dirty="0"/>
          </a:p>
          <a:p>
            <a:pPr marL="0" indent="0">
              <a:buNone/>
            </a:pPr>
            <a:endParaRPr lang="es-CL" sz="5600" dirty="0"/>
          </a:p>
          <a:p>
            <a:pPr lvl="0"/>
            <a:r>
              <a:rPr lang="es-ES" sz="5600" b="1" i="1" dirty="0"/>
              <a:t>PADRE RENTERÍA</a:t>
            </a:r>
            <a:r>
              <a:rPr lang="es-ES" sz="5600" dirty="0"/>
              <a:t>: Fue sacerdote del pueblo.  Vivió torturándose por  otorgar  el perdón al asesino de su  hermano, se dejó convencer por unos cuantos pesos. Por su  falta de justicia, sabía que Dios no estaría contento con él. </a:t>
            </a:r>
            <a:endParaRPr lang="es-ES" sz="5600" dirty="0" smtClean="0"/>
          </a:p>
          <a:p>
            <a:pPr marL="0" indent="0">
              <a:buNone/>
            </a:pPr>
            <a:endParaRPr lang="es-CL" sz="5600" dirty="0"/>
          </a:p>
          <a:p>
            <a:pPr lvl="0"/>
            <a:r>
              <a:rPr lang="es-ES" sz="5600" b="1" i="1" dirty="0"/>
              <a:t>ABUNDIO MARTINEZ</a:t>
            </a:r>
            <a:r>
              <a:rPr lang="es-ES" sz="5600" dirty="0"/>
              <a:t>: fue el  hijo no reconocido de Pedro Páramo. Al inicio de la historia él es el que guía a Juan  a  </a:t>
            </a:r>
            <a:r>
              <a:rPr lang="es-ES" sz="5600" dirty="0" err="1"/>
              <a:t>Comala</a:t>
            </a:r>
            <a:r>
              <a:rPr lang="es-ES" sz="5600" dirty="0"/>
              <a:t>.  Pierde  el sentido del oído cuando era niño, su vocación de adulto era arriero. Siempre vivió junto a su madre, pero al morir ésta, se deprime y termina borracho. En ese estado, va a  Pedro Páramo, le pide ayuda para enterrar a su muerta, pero más puede su odio hacia él y le causa</a:t>
            </a:r>
            <a:r>
              <a:rPr lang="es-PE" sz="5600" dirty="0"/>
              <a:t> muerte la muerte de su padre.</a:t>
            </a:r>
            <a:endParaRPr lang="es-CL" sz="5600" dirty="0"/>
          </a:p>
          <a:p>
            <a:pPr marL="0" indent="0">
              <a:buNone/>
            </a:pPr>
            <a:r>
              <a:rPr lang="es-ES" sz="5600" dirty="0"/>
              <a:t> </a:t>
            </a:r>
            <a:endParaRPr lang="es-CL" sz="5600" dirty="0"/>
          </a:p>
          <a:p>
            <a:pPr lvl="0"/>
            <a:r>
              <a:rPr lang="es-PE" sz="5600" b="1" i="1" dirty="0"/>
              <a:t>EDUVIGES DYADA</a:t>
            </a:r>
            <a:r>
              <a:rPr lang="es-PE" sz="5600" dirty="0"/>
              <a:t>: arrendaba cuartos en el  pueblo, era  muy amiga de Dolores. Le gustaba Pedro Paramo , pero mantuvo una relación sentimental con Miguel Paramo, nunca pudo dejar de sentir culpa por ello y termino ahorcándose en el interior  su casa.</a:t>
            </a:r>
            <a:endParaRPr lang="es-CL" sz="5600" dirty="0"/>
          </a:p>
          <a:p>
            <a:pPr lvl="0"/>
            <a:r>
              <a:rPr lang="es-PE" sz="5600" b="1" i="1" dirty="0"/>
              <a:t>FULGOR SEDANO</a:t>
            </a:r>
            <a:r>
              <a:rPr lang="es-PE" sz="5600" dirty="0"/>
              <a:t> : Administrador de la Media Luna, siempre obedeció fielmente las ordenes de los Paramos (Lucas, Pedro, Miguel).</a:t>
            </a:r>
            <a:endParaRPr lang="es-CL" sz="5600" dirty="0"/>
          </a:p>
          <a:p>
            <a:pPr marL="0" indent="0">
              <a:buNone/>
            </a:pPr>
            <a:endParaRPr lang="es-CL" sz="5600" dirty="0"/>
          </a:p>
          <a:p>
            <a:pPr lvl="0"/>
            <a:r>
              <a:rPr lang="es-PE" sz="5600" b="1" i="1" dirty="0"/>
              <a:t>DOROTEA</a:t>
            </a:r>
            <a:r>
              <a:rPr lang="es-PE" sz="5600" dirty="0"/>
              <a:t>: “la </a:t>
            </a:r>
            <a:r>
              <a:rPr lang="es-PE" sz="5600" dirty="0" err="1"/>
              <a:t>cuarraca</a:t>
            </a:r>
            <a:r>
              <a:rPr lang="es-PE" sz="5600" dirty="0"/>
              <a:t>”, limosnera y alcahueta. Pensaba que tenía un hijo, y para todos no era más que una loca inofensiva, sin embargo era la que le conseguía mujeres para Miguel Paramo.</a:t>
            </a:r>
            <a:endParaRPr lang="es-CL" sz="5600" dirty="0"/>
          </a:p>
          <a:p>
            <a:pPr marL="0" lvl="0" indent="0">
              <a:buNone/>
            </a:pPr>
            <a:r>
              <a:rPr lang="es-PE" sz="5600" dirty="0"/>
              <a:t> </a:t>
            </a:r>
            <a:endParaRPr lang="es-CL" sz="5600" dirty="0"/>
          </a:p>
          <a:p>
            <a:pPr lvl="0"/>
            <a:r>
              <a:rPr lang="es-PE" sz="5600" b="1" dirty="0"/>
              <a:t>DAMIANA: </a:t>
            </a:r>
            <a:r>
              <a:rPr lang="es-PE" sz="5600" dirty="0" err="1"/>
              <a:t>caporala</a:t>
            </a:r>
            <a:r>
              <a:rPr lang="es-PE" sz="5600" dirty="0"/>
              <a:t> de la Media Luna, siempre estuvo enamorada de su patrón</a:t>
            </a:r>
            <a:endParaRPr lang="es-CL" sz="5600" dirty="0"/>
          </a:p>
          <a:p>
            <a:pPr lvl="0"/>
            <a:endParaRPr lang="es-CL" sz="4800" dirty="0"/>
          </a:p>
          <a:p>
            <a:endParaRPr lang="es-CL" dirty="0"/>
          </a:p>
        </p:txBody>
      </p:sp>
    </p:spTree>
    <p:extLst>
      <p:ext uri="{BB962C8B-B14F-4D97-AF65-F5344CB8AC3E}">
        <p14:creationId xmlns:p14="http://schemas.microsoft.com/office/powerpoint/2010/main" val="36910587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err="1" smtClean="0"/>
              <a:t>Comala</a:t>
            </a:r>
            <a:r>
              <a:rPr lang="es-ES_tradnl" dirty="0" smtClean="0"/>
              <a:t>, época y lugar</a:t>
            </a:r>
            <a:endParaRPr lang="es-CL" dirty="0"/>
          </a:p>
        </p:txBody>
      </p:sp>
      <p:sp>
        <p:nvSpPr>
          <p:cNvPr id="3" name="2 Marcador de contenido"/>
          <p:cNvSpPr>
            <a:spLocks noGrp="1"/>
          </p:cNvSpPr>
          <p:nvPr>
            <p:ph sz="quarter" idx="1"/>
          </p:nvPr>
        </p:nvSpPr>
        <p:spPr/>
        <p:txBody>
          <a:bodyPr>
            <a:normAutofit fontScale="62500" lnSpcReduction="20000"/>
          </a:bodyPr>
          <a:lstStyle/>
          <a:p>
            <a:pPr marL="0" indent="0" algn="just">
              <a:buNone/>
            </a:pPr>
            <a:r>
              <a:rPr lang="es-PE" b="1" u="sng" dirty="0"/>
              <a:t>ÉPOCA</a:t>
            </a:r>
            <a:endParaRPr lang="es-CL" dirty="0"/>
          </a:p>
          <a:p>
            <a:pPr marL="0" indent="0" algn="just">
              <a:buNone/>
            </a:pPr>
            <a:endParaRPr lang="es-CL" dirty="0"/>
          </a:p>
          <a:p>
            <a:pPr lvl="0" algn="just"/>
            <a:r>
              <a:rPr lang="es-PE" dirty="0"/>
              <a:t>la obra se sitúa entre los años de 1910 – 1928, época de la revolución mexicana y la guerra de los Cristeros, respectivamente .Puede decirse que hablamos de una novela histórica que revela personajes históricos que en realidad existieron. Incluso el lugar de la acción es un retrato de cómo era en la época el México rural</a:t>
            </a:r>
            <a:r>
              <a:rPr lang="es-PE" dirty="0" smtClean="0"/>
              <a:t>.</a:t>
            </a:r>
            <a:endParaRPr lang="es-CL" dirty="0"/>
          </a:p>
          <a:p>
            <a:pPr marL="0" lvl="0" indent="0" algn="just">
              <a:buNone/>
            </a:pPr>
            <a:r>
              <a:rPr lang="es-PE" dirty="0"/>
              <a:t> </a:t>
            </a:r>
            <a:endParaRPr lang="es-CL" dirty="0"/>
          </a:p>
          <a:p>
            <a:pPr marL="0" indent="0" algn="just">
              <a:buNone/>
            </a:pPr>
            <a:r>
              <a:rPr lang="es-PE" b="1" u="sng" dirty="0"/>
              <a:t>LUGAR</a:t>
            </a:r>
            <a:endParaRPr lang="es-CL" dirty="0"/>
          </a:p>
          <a:p>
            <a:pPr lvl="0" algn="just"/>
            <a:r>
              <a:rPr lang="es-ES" b="1" dirty="0" err="1"/>
              <a:t>Comala</a:t>
            </a:r>
            <a:r>
              <a:rPr lang="es-ES" b="1" dirty="0"/>
              <a:t>-infierno</a:t>
            </a:r>
            <a:r>
              <a:rPr lang="es-ES" dirty="0"/>
              <a:t> (conforme va recorriendo Juan Preciado) donde las  ánimas  vagan  atormentadas por sus culpas y su pecados. </a:t>
            </a:r>
            <a:endParaRPr lang="es-CL" dirty="0"/>
          </a:p>
          <a:p>
            <a:pPr lvl="0" algn="just"/>
            <a:r>
              <a:rPr lang="es-ES" b="1" dirty="0" err="1"/>
              <a:t>Comala</a:t>
            </a:r>
            <a:r>
              <a:rPr lang="es-ES" b="1" dirty="0"/>
              <a:t> -edénica</a:t>
            </a:r>
            <a:r>
              <a:rPr lang="es-ES" dirty="0"/>
              <a:t>, paradisíaca (según el recuerdo de  Dolores)  Ella narra a su hijo el tiempo de esplendor de un  pueblo agradable y apacible.</a:t>
            </a:r>
            <a:endParaRPr lang="es-CL" dirty="0"/>
          </a:p>
          <a:p>
            <a:pPr lvl="0" algn="just"/>
            <a:r>
              <a:rPr lang="es-ES" b="1" dirty="0" err="1"/>
              <a:t>Comala</a:t>
            </a:r>
            <a:r>
              <a:rPr lang="es-ES" b="1" dirty="0"/>
              <a:t>- histórica</a:t>
            </a:r>
            <a:r>
              <a:rPr lang="es-ES" dirty="0"/>
              <a:t> (es la que se nos describe a través de las  historias encadenadas acerca de Pedro), pero con el tiempo se  muestra la decadencia del pueblo. </a:t>
            </a:r>
            <a:endParaRPr lang="es-CL" dirty="0"/>
          </a:p>
          <a:p>
            <a:endParaRPr lang="es-CL" dirty="0"/>
          </a:p>
        </p:txBody>
      </p:sp>
    </p:spTree>
    <p:extLst>
      <p:ext uri="{BB962C8B-B14F-4D97-AF65-F5344CB8AC3E}">
        <p14:creationId xmlns:p14="http://schemas.microsoft.com/office/powerpoint/2010/main" val="36713342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err="1"/>
              <a:t>Comala</a:t>
            </a:r>
            <a:r>
              <a:rPr lang="es-ES_tradnl" dirty="0"/>
              <a:t>, época y lugar</a:t>
            </a:r>
            <a:endParaRPr lang="es-CL" dirty="0"/>
          </a:p>
        </p:txBody>
      </p:sp>
      <p:sp>
        <p:nvSpPr>
          <p:cNvPr id="3" name="2 Marcador de contenido"/>
          <p:cNvSpPr>
            <a:spLocks noGrp="1"/>
          </p:cNvSpPr>
          <p:nvPr>
            <p:ph sz="quarter" idx="1"/>
          </p:nvPr>
        </p:nvSpPr>
        <p:spPr/>
        <p:txBody>
          <a:bodyPr/>
          <a:lstStyle/>
          <a:p>
            <a:pPr marL="0" lvl="0" indent="0">
              <a:buNone/>
            </a:pPr>
            <a:r>
              <a:rPr lang="es-PE" dirty="0"/>
              <a:t>El  problema fundamental de la obra es el pecado que cometieron los personajes. Es morir, dejando pendientes en este mundo de vivos. Están  condenados a permanecer  en tierra (</a:t>
            </a:r>
            <a:r>
              <a:rPr lang="es-PE" dirty="0" err="1"/>
              <a:t>Comala</a:t>
            </a:r>
            <a:r>
              <a:rPr lang="es-PE" dirty="0"/>
              <a:t>) hasta purificarse por así decirlo. </a:t>
            </a:r>
            <a:r>
              <a:rPr lang="es-PE" dirty="0" err="1"/>
              <a:t>Comala</a:t>
            </a:r>
            <a:r>
              <a:rPr lang="es-PE" dirty="0"/>
              <a:t> representa el purgatorio, el punto medio entre el cielo y la tierra.</a:t>
            </a:r>
            <a:endParaRPr lang="es-CL" dirty="0"/>
          </a:p>
          <a:p>
            <a:pPr marL="0" indent="0">
              <a:buNone/>
            </a:pPr>
            <a:endParaRPr lang="es-CL" dirty="0"/>
          </a:p>
        </p:txBody>
      </p:sp>
    </p:spTree>
    <p:extLst>
      <p:ext uri="{BB962C8B-B14F-4D97-AF65-F5344CB8AC3E}">
        <p14:creationId xmlns:p14="http://schemas.microsoft.com/office/powerpoint/2010/main" val="41615402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Juan Rulfo</a:t>
            </a:r>
            <a:endParaRPr lang="es-CL" dirty="0"/>
          </a:p>
        </p:txBody>
      </p:sp>
      <p:sp>
        <p:nvSpPr>
          <p:cNvPr id="5" name="4 Marcador de contenido"/>
          <p:cNvSpPr>
            <a:spLocks noGrp="1"/>
          </p:cNvSpPr>
          <p:nvPr>
            <p:ph sz="quarter" idx="1"/>
          </p:nvPr>
        </p:nvSpPr>
        <p:spPr/>
        <p:txBody>
          <a:bodyPr>
            <a:normAutofit fontScale="85000" lnSpcReduction="20000"/>
          </a:bodyPr>
          <a:lstStyle/>
          <a:p>
            <a:pPr marL="0" indent="0">
              <a:buNone/>
            </a:pPr>
            <a:r>
              <a:rPr lang="es-ES" b="1" dirty="0" smtClean="0"/>
              <a:t>Escritor</a:t>
            </a:r>
            <a:r>
              <a:rPr lang="es-ES" b="1" dirty="0"/>
              <a:t>, guionista y fotógrafo de mayor prestigio del siglo </a:t>
            </a:r>
            <a:r>
              <a:rPr lang="es-ES" b="1"/>
              <a:t>XX </a:t>
            </a:r>
            <a:endParaRPr lang="es-CL" dirty="0" smtClean="0"/>
          </a:p>
          <a:p>
            <a:pPr lvl="0"/>
            <a:r>
              <a:rPr lang="es-PE" dirty="0" smtClean="0"/>
              <a:t>1917. nace en </a:t>
            </a:r>
            <a:r>
              <a:rPr lang="es-PE" dirty="0" err="1" smtClean="0"/>
              <a:t>Apulco</a:t>
            </a:r>
            <a:r>
              <a:rPr lang="es-PE" dirty="0" smtClean="0"/>
              <a:t> en el distrito de Sayula el 16 de mayo</a:t>
            </a:r>
            <a:endParaRPr lang="es-CL" dirty="0" smtClean="0"/>
          </a:p>
          <a:p>
            <a:pPr lvl="0"/>
            <a:r>
              <a:rPr lang="es-PE" dirty="0" smtClean="0"/>
              <a:t>1919</a:t>
            </a:r>
            <a:r>
              <a:rPr lang="es-PE" dirty="0"/>
              <a:t>. debido a los acontecimientos de la revolución mexicana la familia se traslada a san Gabriel, pueblo del mismo distrito</a:t>
            </a:r>
            <a:endParaRPr lang="es-CL" dirty="0"/>
          </a:p>
          <a:p>
            <a:pPr lvl="0"/>
            <a:r>
              <a:rPr lang="es-PE" dirty="0"/>
              <a:t>1923. su padre es asesinado</a:t>
            </a:r>
            <a:endParaRPr lang="es-CL" dirty="0"/>
          </a:p>
          <a:p>
            <a:pPr lvl="0"/>
            <a:r>
              <a:rPr lang="es-PE" dirty="0"/>
              <a:t>1927. Muere su madre e ingresa al orfanato de Guadalajara. </a:t>
            </a:r>
            <a:endParaRPr lang="es-CL" dirty="0"/>
          </a:p>
          <a:p>
            <a:pPr lvl="0"/>
            <a:r>
              <a:rPr lang="es-PE" dirty="0"/>
              <a:t>1932. termina sus estudios de preparatoria en el orfanato y entra al seminario de Guadalajara </a:t>
            </a:r>
            <a:endParaRPr lang="es-CL" dirty="0"/>
          </a:p>
          <a:p>
            <a:pPr lvl="0"/>
            <a:r>
              <a:rPr lang="es-PE" dirty="0"/>
              <a:t>1935. Se traslada a México y forma parte de los cursos de la literatura en la universidad, pero no llegó a culminarlos</a:t>
            </a:r>
            <a:endParaRPr lang="es-CL" dirty="0"/>
          </a:p>
          <a:p>
            <a:endParaRPr lang="es-CL" dirty="0"/>
          </a:p>
        </p:txBody>
      </p:sp>
    </p:spTree>
    <p:extLst>
      <p:ext uri="{BB962C8B-B14F-4D97-AF65-F5344CB8AC3E}">
        <p14:creationId xmlns:p14="http://schemas.microsoft.com/office/powerpoint/2010/main" val="25813757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Juan Rulfo</a:t>
            </a:r>
            <a:endParaRPr lang="es-CL" dirty="0"/>
          </a:p>
        </p:txBody>
      </p:sp>
      <p:sp>
        <p:nvSpPr>
          <p:cNvPr id="3" name="2 Marcador de contenido"/>
          <p:cNvSpPr>
            <a:spLocks noGrp="1"/>
          </p:cNvSpPr>
          <p:nvPr>
            <p:ph sz="quarter" idx="1"/>
          </p:nvPr>
        </p:nvSpPr>
        <p:spPr/>
        <p:txBody>
          <a:bodyPr>
            <a:normAutofit fontScale="92500" lnSpcReduction="20000"/>
          </a:bodyPr>
          <a:lstStyle/>
          <a:p>
            <a:pPr lvl="0"/>
            <a:r>
              <a:rPr lang="es-PE" dirty="0"/>
              <a:t>1947. contrae matrimonio con Clara Aparicio con quién tuvo cuatro hijos, trabaja en la empresa </a:t>
            </a:r>
            <a:r>
              <a:rPr lang="es-PE" dirty="0" err="1"/>
              <a:t>Goodrich</a:t>
            </a:r>
            <a:r>
              <a:rPr lang="es-PE" dirty="0"/>
              <a:t> como vendedor y publicista del sector del </a:t>
            </a:r>
            <a:r>
              <a:rPr lang="es-PE" dirty="0" smtClean="0"/>
              <a:t>automóvil</a:t>
            </a:r>
          </a:p>
          <a:p>
            <a:pPr lvl="0"/>
            <a:r>
              <a:rPr lang="es-PE" dirty="0"/>
              <a:t>1953-54. Escribe la novela “Pedro Paramo”</a:t>
            </a:r>
            <a:endParaRPr lang="es-CL" dirty="0"/>
          </a:p>
          <a:p>
            <a:pPr lvl="0"/>
            <a:r>
              <a:rPr lang="es-PE" dirty="0"/>
              <a:t>1955. Publica Pedro Páramo </a:t>
            </a:r>
            <a:endParaRPr lang="es-CL" dirty="0"/>
          </a:p>
          <a:p>
            <a:pPr lvl="0"/>
            <a:r>
              <a:rPr lang="es-PE" dirty="0" smtClean="0"/>
              <a:t>1958</a:t>
            </a:r>
            <a:r>
              <a:rPr lang="es-PE" dirty="0"/>
              <a:t>. Realiza guiones de cine, coordina la colección de disco “voz viva de México”</a:t>
            </a:r>
            <a:endParaRPr lang="es-CL" dirty="0"/>
          </a:p>
          <a:p>
            <a:pPr lvl="0"/>
            <a:r>
              <a:rPr lang="es-PE" dirty="0"/>
              <a:t>1976. Ingresa a la academia Mexicana de la Lengua.</a:t>
            </a:r>
            <a:endParaRPr lang="es-CL" dirty="0"/>
          </a:p>
          <a:p>
            <a:pPr lvl="0"/>
            <a:r>
              <a:rPr lang="es-PE" dirty="0"/>
              <a:t>1983.premio Príncipe de Asturias de las Letras </a:t>
            </a:r>
            <a:endParaRPr lang="es-CL" dirty="0"/>
          </a:p>
          <a:p>
            <a:pPr lvl="0"/>
            <a:r>
              <a:rPr lang="es-PE" dirty="0"/>
              <a:t>1985. Doctor  Honoris Causa por la UNAM</a:t>
            </a:r>
            <a:endParaRPr lang="es-CL" dirty="0"/>
          </a:p>
          <a:p>
            <a:pPr lvl="0"/>
            <a:r>
              <a:rPr lang="es-PE" dirty="0"/>
              <a:t>1986. Premio </a:t>
            </a:r>
            <a:r>
              <a:rPr lang="es-PE" dirty="0" err="1"/>
              <a:t>Gramio</a:t>
            </a:r>
            <a:r>
              <a:rPr lang="es-PE" dirty="0"/>
              <a:t> por su labor en el instituto indigenista. Fallece el 8 Enero en la ciudad de México</a:t>
            </a:r>
            <a:endParaRPr lang="es-CL" dirty="0"/>
          </a:p>
          <a:p>
            <a:endParaRPr lang="es-CL" dirty="0"/>
          </a:p>
        </p:txBody>
      </p:sp>
    </p:spTree>
    <p:extLst>
      <p:ext uri="{BB962C8B-B14F-4D97-AF65-F5344CB8AC3E}">
        <p14:creationId xmlns:p14="http://schemas.microsoft.com/office/powerpoint/2010/main" val="27498859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3600" dirty="0" smtClean="0"/>
              <a:t>Pedro Páramo: </a:t>
            </a:r>
            <a:r>
              <a:rPr lang="es-CL" sz="3600" dirty="0"/>
              <a:t>Por qué el título de la </a:t>
            </a:r>
            <a:r>
              <a:rPr lang="es-CL" sz="3600" dirty="0" smtClean="0"/>
              <a:t>obra</a:t>
            </a:r>
            <a:endParaRPr lang="es-CL" sz="3600" dirty="0"/>
          </a:p>
        </p:txBody>
      </p:sp>
      <p:sp>
        <p:nvSpPr>
          <p:cNvPr id="3" name="2 Marcador de contenido"/>
          <p:cNvSpPr>
            <a:spLocks noGrp="1"/>
          </p:cNvSpPr>
          <p:nvPr>
            <p:ph sz="quarter" idx="1"/>
          </p:nvPr>
        </p:nvSpPr>
        <p:spPr/>
        <p:txBody>
          <a:bodyPr>
            <a:normAutofit fontScale="70000" lnSpcReduction="20000"/>
          </a:bodyPr>
          <a:lstStyle/>
          <a:p>
            <a:pPr lvl="0"/>
            <a:r>
              <a:rPr lang="es-PE" dirty="0" smtClean="0"/>
              <a:t>La </a:t>
            </a:r>
            <a:r>
              <a:rPr lang="es-PE" dirty="0"/>
              <a:t>obra “PEDRO PÁRAMO”  se caracteriza por la presencia de varias historias entrelazadas, en donde cada una de ellas  se encuentra marcada por las malas acciones de un hacendado llamado: Pedro Páramo, cacique sanguinario del pueblo de </a:t>
            </a:r>
            <a:r>
              <a:rPr lang="es-PE" dirty="0" err="1"/>
              <a:t>Comala</a:t>
            </a:r>
            <a:r>
              <a:rPr lang="es-PE" dirty="0"/>
              <a:t>. </a:t>
            </a:r>
            <a:endParaRPr lang="es-CL" dirty="0"/>
          </a:p>
          <a:p>
            <a:pPr marL="0" indent="0">
              <a:buNone/>
            </a:pPr>
            <a:r>
              <a:rPr lang="es-PE" dirty="0"/>
              <a:t> </a:t>
            </a:r>
            <a:endParaRPr lang="es-CL" dirty="0"/>
          </a:p>
          <a:p>
            <a:pPr lvl="0"/>
            <a:r>
              <a:rPr lang="es-PE" dirty="0"/>
              <a:t> Pedro, significa: roca y Páramo: terreno sin cultivar, raso, inhabitado; lugar sumamente frío. Por lo que es una descripción fiel de lo último que quedó del pueblo de </a:t>
            </a:r>
            <a:r>
              <a:rPr lang="es-PE" dirty="0" err="1"/>
              <a:t>Comala</a:t>
            </a:r>
            <a:r>
              <a:rPr lang="es-PE" dirty="0"/>
              <a:t>.</a:t>
            </a:r>
            <a:endParaRPr lang="es-CL" dirty="0"/>
          </a:p>
          <a:p>
            <a:pPr marL="0" indent="0">
              <a:buNone/>
            </a:pPr>
            <a:r>
              <a:rPr lang="es-PE" dirty="0"/>
              <a:t> </a:t>
            </a:r>
            <a:endParaRPr lang="es-CL" dirty="0"/>
          </a:p>
          <a:p>
            <a:pPr lvl="0"/>
            <a:r>
              <a:rPr lang="es-PE" dirty="0"/>
              <a:t>La historia  recrea el pasado de </a:t>
            </a:r>
            <a:r>
              <a:rPr lang="es-PE" dirty="0" err="1"/>
              <a:t>Comala</a:t>
            </a:r>
            <a:r>
              <a:rPr lang="es-PE" dirty="0"/>
              <a:t> (un pueblo muerto y olvidado), donde cada personaje vivió   una ilusión frustrada .La presencia de Juan Preciado hizo revivir sentimientos  encontrados en los habitantes del pueblo, quienes no pueden morir en paz por el Rencor  vivo de Pedro Páramo.</a:t>
            </a:r>
            <a:endParaRPr lang="es-CL" dirty="0"/>
          </a:p>
          <a:p>
            <a:pPr marL="0" indent="0">
              <a:buNone/>
            </a:pPr>
            <a:r>
              <a:rPr lang="es-PE" dirty="0"/>
              <a:t> </a:t>
            </a:r>
            <a:endParaRPr lang="es-CL" dirty="0"/>
          </a:p>
          <a:p>
            <a:endParaRPr lang="es-CL" dirty="0"/>
          </a:p>
        </p:txBody>
      </p:sp>
    </p:spTree>
    <p:extLst>
      <p:ext uri="{BB962C8B-B14F-4D97-AF65-F5344CB8AC3E}">
        <p14:creationId xmlns:p14="http://schemas.microsoft.com/office/powerpoint/2010/main" val="5010816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Realismo Mágico</a:t>
            </a:r>
            <a:endParaRPr lang="es-CL" dirty="0"/>
          </a:p>
        </p:txBody>
      </p:sp>
      <p:sp>
        <p:nvSpPr>
          <p:cNvPr id="3" name="2 Marcador de contenido"/>
          <p:cNvSpPr>
            <a:spLocks noGrp="1"/>
          </p:cNvSpPr>
          <p:nvPr>
            <p:ph sz="quarter" idx="1"/>
          </p:nvPr>
        </p:nvSpPr>
        <p:spPr/>
        <p:txBody>
          <a:bodyPr>
            <a:normAutofit/>
          </a:bodyPr>
          <a:lstStyle/>
          <a:p>
            <a:pPr algn="just"/>
            <a:r>
              <a:rPr lang="es-ES_tradnl" dirty="0" smtClean="0"/>
              <a:t>Lo esencial del realismo mágico es el sentido de la «americanidad» o «lo americano», es decir, destacar y sacar a relucir en la literatura aquello que pertenece más tradicionalmente a América Latina. </a:t>
            </a:r>
          </a:p>
          <a:p>
            <a:pPr algn="just"/>
            <a:r>
              <a:rPr lang="es-ES_tradnl" dirty="0" smtClean="0"/>
              <a:t>En lo concreto, es un intento de extender el concepto de «lo real» hasta incluir aquellas cosas que son reales para el habitante rural de América Latina, por eso </a:t>
            </a:r>
            <a:endParaRPr lang="es-CL" dirty="0"/>
          </a:p>
        </p:txBody>
      </p:sp>
    </p:spTree>
    <p:extLst>
      <p:ext uri="{BB962C8B-B14F-4D97-AF65-F5344CB8AC3E}">
        <p14:creationId xmlns:p14="http://schemas.microsoft.com/office/powerpoint/2010/main" val="12094207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Características</a:t>
            </a:r>
            <a:endParaRPr lang="es-CL" dirty="0"/>
          </a:p>
        </p:txBody>
      </p:sp>
      <p:sp>
        <p:nvSpPr>
          <p:cNvPr id="3" name="2 Marcador de contenido"/>
          <p:cNvSpPr>
            <a:spLocks noGrp="1"/>
          </p:cNvSpPr>
          <p:nvPr>
            <p:ph sz="quarter" idx="1"/>
          </p:nvPr>
        </p:nvSpPr>
        <p:spPr/>
        <p:txBody>
          <a:bodyPr>
            <a:normAutofit fontScale="85000" lnSpcReduction="20000"/>
          </a:bodyPr>
          <a:lstStyle/>
          <a:p>
            <a:pPr lvl="0"/>
            <a:r>
              <a:rPr lang="es-ES" dirty="0"/>
              <a:t>Contenido de elementos mágicos-fantásticos, percibidos por los personajes como parte de la "normalidad". </a:t>
            </a:r>
            <a:endParaRPr lang="es-CL" dirty="0"/>
          </a:p>
          <a:p>
            <a:pPr lvl="0"/>
            <a:r>
              <a:rPr lang="es-ES" dirty="0"/>
              <a:t>Elementos mágicos no son explicados. </a:t>
            </a:r>
            <a:endParaRPr lang="es-CL" dirty="0"/>
          </a:p>
          <a:p>
            <a:pPr lvl="0"/>
            <a:r>
              <a:rPr lang="es-ES" dirty="0"/>
              <a:t>Presencia de lo sensorial como parte de la percepción de la realidad. </a:t>
            </a:r>
            <a:endParaRPr lang="es-CL" dirty="0"/>
          </a:p>
          <a:p>
            <a:pPr lvl="0"/>
            <a:r>
              <a:rPr lang="es-ES" dirty="0"/>
              <a:t>El tiempo es percibido como cíclico.</a:t>
            </a:r>
            <a:endParaRPr lang="es-CL" dirty="0"/>
          </a:p>
          <a:p>
            <a:pPr lvl="0"/>
            <a:r>
              <a:rPr lang="es-ES" dirty="0"/>
              <a:t>Distorsión del tiempo, para que el presente se repita o se parezca al pasado. </a:t>
            </a:r>
            <a:endParaRPr lang="es-CL" dirty="0"/>
          </a:p>
          <a:p>
            <a:pPr lvl="0"/>
            <a:r>
              <a:rPr lang="es-ES" dirty="0"/>
              <a:t>Transformación de lo común y cotidiano en una vivencia que incluye experiencias "sobrenaturales" o "fantásticas". </a:t>
            </a:r>
            <a:endParaRPr lang="es-CL" dirty="0"/>
          </a:p>
          <a:p>
            <a:pPr lvl="0"/>
            <a:r>
              <a:rPr lang="es-ES" dirty="0"/>
              <a:t>Los personajes suelen tener viajes, no solo de tipo físico, sino que éstos cambian de espacios y tiempos desde sus pensamientos y su estado onírico.</a:t>
            </a:r>
            <a:endParaRPr lang="es-CL" dirty="0"/>
          </a:p>
          <a:p>
            <a:endParaRPr lang="es-CL" dirty="0"/>
          </a:p>
        </p:txBody>
      </p:sp>
    </p:spTree>
    <p:extLst>
      <p:ext uri="{BB962C8B-B14F-4D97-AF65-F5344CB8AC3E}">
        <p14:creationId xmlns:p14="http://schemas.microsoft.com/office/powerpoint/2010/main" val="23222632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Representantes</a:t>
            </a:r>
            <a:endParaRPr lang="es-CL" dirty="0"/>
          </a:p>
        </p:txBody>
      </p:sp>
      <p:sp>
        <p:nvSpPr>
          <p:cNvPr id="3" name="2 Marcador de contenido"/>
          <p:cNvSpPr>
            <a:spLocks noGrp="1"/>
          </p:cNvSpPr>
          <p:nvPr>
            <p:ph sz="quarter" idx="1"/>
          </p:nvPr>
        </p:nvSpPr>
        <p:spPr/>
        <p:txBody>
          <a:bodyPr>
            <a:normAutofit/>
          </a:bodyPr>
          <a:lstStyle/>
          <a:p>
            <a:pPr lvl="0"/>
            <a:r>
              <a:rPr lang="es-ES" dirty="0"/>
              <a:t>El  exponente guatemalteco Miguel Ángel Asturias </a:t>
            </a:r>
            <a:endParaRPr lang="es-CL" dirty="0"/>
          </a:p>
          <a:p>
            <a:pPr lvl="0"/>
            <a:r>
              <a:rPr lang="es-ES" dirty="0"/>
              <a:t>El colombiano Gabriel García Márquez</a:t>
            </a:r>
            <a:endParaRPr lang="es-CL" dirty="0"/>
          </a:p>
          <a:p>
            <a:pPr lvl="0"/>
            <a:r>
              <a:rPr lang="es-ES" dirty="0"/>
              <a:t> El Mexicano  Juan Rulfo, Arturo Uslar Pietri con su cuento "La lluvia"(1935), José de la Cuadra, Pablo Palacio, Jorge Luis Borges, Laura Esquivel de México con "Como agua para chocolate" y Alejo Carpentier, de Cuba, en su prólogo al Reino de este mundo.</a:t>
            </a:r>
            <a:endParaRPr lang="es-CL" dirty="0"/>
          </a:p>
          <a:p>
            <a:pPr lvl="0"/>
            <a:r>
              <a:rPr lang="es-ES" dirty="0"/>
              <a:t>En el Perú, tenemos a Mario Vargas Llosa</a:t>
            </a:r>
            <a:r>
              <a:rPr lang="es-ES" dirty="0" smtClean="0"/>
              <a:t>.</a:t>
            </a:r>
            <a:endParaRPr lang="es-CL" dirty="0"/>
          </a:p>
        </p:txBody>
      </p:sp>
    </p:spTree>
    <p:extLst>
      <p:ext uri="{BB962C8B-B14F-4D97-AF65-F5344CB8AC3E}">
        <p14:creationId xmlns:p14="http://schemas.microsoft.com/office/powerpoint/2010/main" val="39646280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493"/>
            <a:ext cx="8229600" cy="1143000"/>
          </a:xfrm>
        </p:spPr>
        <p:txBody>
          <a:bodyPr>
            <a:normAutofit/>
          </a:bodyPr>
          <a:lstStyle/>
          <a:p>
            <a:r>
              <a:rPr lang="es-PE" dirty="0"/>
              <a:t>La determinación </a:t>
            </a:r>
            <a:r>
              <a:rPr lang="es-PE" dirty="0" smtClean="0"/>
              <a:t>temática</a:t>
            </a:r>
            <a:endParaRPr lang="es-CL" dirty="0"/>
          </a:p>
        </p:txBody>
      </p:sp>
      <p:sp>
        <p:nvSpPr>
          <p:cNvPr id="3" name="2 Marcador de contenido"/>
          <p:cNvSpPr>
            <a:spLocks noGrp="1"/>
          </p:cNvSpPr>
          <p:nvPr>
            <p:ph sz="quarter" idx="1"/>
          </p:nvPr>
        </p:nvSpPr>
        <p:spPr>
          <a:xfrm>
            <a:off x="179512" y="1333938"/>
            <a:ext cx="8784976" cy="5335422"/>
          </a:xfrm>
        </p:spPr>
        <p:txBody>
          <a:bodyPr>
            <a:noAutofit/>
          </a:bodyPr>
          <a:lstStyle/>
          <a:p>
            <a:pPr marL="914400" indent="-914400">
              <a:buFont typeface="+mj-lt"/>
              <a:buAutoNum type="arabicPeriod"/>
            </a:pPr>
            <a:r>
              <a:rPr lang="es-PE" sz="1600" b="1" dirty="0" smtClean="0"/>
              <a:t>Tema más </a:t>
            </a:r>
            <a:r>
              <a:rPr lang="es-PE" sz="1600" b="1" dirty="0" smtClean="0"/>
              <a:t>relevante: </a:t>
            </a:r>
            <a:r>
              <a:rPr lang="es-PE" sz="1600" b="1" i="1" dirty="0" smtClean="0"/>
              <a:t>La </a:t>
            </a:r>
            <a:r>
              <a:rPr lang="es-PE" sz="1600" b="1" i="1" dirty="0"/>
              <a:t>muerte sin perdón, condenados a penar </a:t>
            </a:r>
            <a:r>
              <a:rPr lang="es-PE" sz="1600" b="1" i="1" dirty="0" smtClean="0"/>
              <a:t>eternamente</a:t>
            </a:r>
            <a:endParaRPr lang="es-CL" sz="1600" dirty="0" smtClean="0"/>
          </a:p>
          <a:p>
            <a:pPr marL="0" lvl="0" indent="0">
              <a:buNone/>
            </a:pPr>
            <a:r>
              <a:rPr lang="es-PE" sz="1600" b="1" i="1" dirty="0" smtClean="0"/>
              <a:t>los pobladores de </a:t>
            </a:r>
            <a:r>
              <a:rPr lang="es-PE" sz="1600" b="1" i="1" dirty="0" err="1" smtClean="0"/>
              <a:t>Comala</a:t>
            </a:r>
            <a:r>
              <a:rPr lang="es-PE" sz="1600" b="1" i="1" dirty="0" smtClean="0"/>
              <a:t> vivieron en constante pecado y cuando decidieron arrepentirse fue demasiado tarde, pues su  fallecimiento les sorprendió, por lo tanto  al morir, sus almas no encontraron el perdón ni la paz. Por otra parte la muerte se concibe como una liberación, al igual que le ocurre a Susana San Juan, quien quiere “descansar” por fin</a:t>
            </a:r>
            <a:r>
              <a:rPr lang="es-PE" sz="1600" b="1" i="1" dirty="0" smtClean="0"/>
              <a:t>.</a:t>
            </a:r>
            <a:endParaRPr lang="es-PE" sz="1600" dirty="0"/>
          </a:p>
          <a:p>
            <a:pPr marL="0" indent="0">
              <a:buNone/>
            </a:pPr>
            <a:endParaRPr lang="es-CL" sz="1600" dirty="0" smtClean="0"/>
          </a:p>
          <a:p>
            <a:pPr marL="0" indent="0">
              <a:buNone/>
            </a:pPr>
            <a:r>
              <a:rPr lang="es-PE" sz="1600" b="1" dirty="0" smtClean="0"/>
              <a:t>2.	Temas secundarios</a:t>
            </a:r>
            <a:r>
              <a:rPr lang="es-PE" sz="1600" b="1" dirty="0" smtClean="0"/>
              <a:t>:</a:t>
            </a:r>
            <a:endParaRPr lang="es-CL" sz="1600" dirty="0"/>
          </a:p>
          <a:p>
            <a:pPr lvl="1" algn="just"/>
            <a:r>
              <a:rPr lang="es-PE" sz="1600" dirty="0"/>
              <a:t>Ilusiones frustradas de los que vivieron en </a:t>
            </a:r>
            <a:r>
              <a:rPr lang="es-PE" sz="1600" dirty="0" err="1"/>
              <a:t>Comala</a:t>
            </a:r>
            <a:r>
              <a:rPr lang="es-PE" sz="1600" dirty="0"/>
              <a:t> .</a:t>
            </a:r>
            <a:endParaRPr lang="es-CL" sz="1600" dirty="0"/>
          </a:p>
          <a:p>
            <a:pPr lvl="1" algn="just"/>
            <a:r>
              <a:rPr lang="es-PE" sz="1600" dirty="0"/>
              <a:t>Poder,  violencia y la injusticia por parte de Pedro Páramo.</a:t>
            </a:r>
            <a:endParaRPr lang="es-CL" sz="1600" dirty="0"/>
          </a:p>
          <a:p>
            <a:pPr lvl="1" algn="just"/>
            <a:r>
              <a:rPr lang="es-PE" sz="1600" dirty="0"/>
              <a:t>supersticiones y creencias (almas que no encuentran el descanso eterno).</a:t>
            </a:r>
            <a:endParaRPr lang="es-CL" sz="1600" dirty="0"/>
          </a:p>
          <a:p>
            <a:pPr lvl="1" algn="just"/>
            <a:r>
              <a:rPr lang="es-PE" sz="1600" dirty="0"/>
              <a:t>El amor  no correspondido (de Pedro Páramo a Susana)</a:t>
            </a:r>
            <a:endParaRPr lang="es-CL" sz="1600" dirty="0"/>
          </a:p>
          <a:p>
            <a:pPr marL="0" indent="0">
              <a:buNone/>
            </a:pPr>
            <a:r>
              <a:rPr lang="es-PE" sz="1600" dirty="0"/>
              <a:t> </a:t>
            </a:r>
            <a:endParaRPr lang="es-CL" sz="1600" dirty="0"/>
          </a:p>
          <a:p>
            <a:pPr marL="914400" indent="-914400">
              <a:buAutoNum type="arabicPeriod" startAt="3"/>
            </a:pPr>
            <a:r>
              <a:rPr lang="es-PE" sz="1600" b="1" dirty="0" smtClean="0"/>
              <a:t>Qué </a:t>
            </a:r>
            <a:r>
              <a:rPr lang="es-PE" sz="1600" b="1" dirty="0"/>
              <a:t>relación existe entre </a:t>
            </a:r>
            <a:r>
              <a:rPr lang="es-PE" sz="1600" b="1" dirty="0" smtClean="0"/>
              <a:t>la obra y el contexto de producción cultural y del </a:t>
            </a:r>
            <a:r>
              <a:rPr lang="es-PE" sz="1600" b="1" dirty="0" smtClean="0"/>
              <a:t>autor</a:t>
            </a:r>
            <a:endParaRPr lang="es-PE" sz="1600" b="1" i="1" dirty="0">
              <a:sym typeface="Symbol"/>
            </a:endParaRPr>
          </a:p>
          <a:p>
            <a:pPr marL="0" indent="0">
              <a:buNone/>
            </a:pPr>
            <a:r>
              <a:rPr lang="es-PE" sz="1600" b="1" i="1" dirty="0"/>
              <a:t> La  obra guarda mucha relación con los episodios que tuvo que afrontar el autor, como la muerte de su padre, madre y el tiempo de violencia durante la revolución de los cristeros ,así mismo los lugares que se mencionan en la obra  forman parte del mal tiempo que le toco vivir. Tanto los personajes como  el autor  están marcados por recuerdos y pesadillas  que no le dejan estar  en sosiego .</a:t>
            </a:r>
            <a:endParaRPr lang="es-CL" sz="1600" dirty="0"/>
          </a:p>
          <a:p>
            <a:endParaRPr lang="es-CL" sz="1600" dirty="0"/>
          </a:p>
        </p:txBody>
      </p:sp>
    </p:spTree>
    <p:extLst>
      <p:ext uri="{BB962C8B-B14F-4D97-AF65-F5344CB8AC3E}">
        <p14:creationId xmlns:p14="http://schemas.microsoft.com/office/powerpoint/2010/main" val="13978592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b="1" dirty="0"/>
              <a:t>Estructura Formal</a:t>
            </a:r>
            <a:endParaRPr lang="es-CL" dirty="0"/>
          </a:p>
        </p:txBody>
      </p:sp>
      <p:sp>
        <p:nvSpPr>
          <p:cNvPr id="3" name="2 Marcador de contenido"/>
          <p:cNvSpPr>
            <a:spLocks noGrp="1"/>
          </p:cNvSpPr>
          <p:nvPr>
            <p:ph sz="quarter" idx="1"/>
          </p:nvPr>
        </p:nvSpPr>
        <p:spPr/>
        <p:txBody>
          <a:bodyPr>
            <a:normAutofit fontScale="77500" lnSpcReduction="20000"/>
          </a:bodyPr>
          <a:lstStyle/>
          <a:p>
            <a:pPr marL="0" indent="0">
              <a:buNone/>
            </a:pPr>
            <a:r>
              <a:rPr lang="es-PE" b="1" dirty="0"/>
              <a:t>Párrafo más importante:</a:t>
            </a:r>
            <a:endParaRPr lang="es-CL" dirty="0"/>
          </a:p>
          <a:p>
            <a:pPr marL="0" lvl="0" indent="0">
              <a:buNone/>
            </a:pPr>
            <a:r>
              <a:rPr lang="es-PE" dirty="0"/>
              <a:t>Se la entregaron sufrida quizá loca. Tan la quiso, que se paso el resto de sus años aplastado en un equipal, mirando el camino por donde se la habían llevado a camposanto .Le perdió interés a todo desalojó sus tierras y mando quemar los enseres .Unos dicen porque ya estaba cansado, otros porque le agarró la desilusión; lo cierto es que echo fuera la gente y se sentó en su equipal, cara al camino. </a:t>
            </a:r>
            <a:endParaRPr lang="es-CL" dirty="0"/>
          </a:p>
          <a:p>
            <a:pPr marL="0" indent="0">
              <a:buNone/>
            </a:pPr>
            <a:r>
              <a:rPr lang="es-PE" dirty="0"/>
              <a:t> </a:t>
            </a:r>
            <a:endParaRPr lang="es-PE" b="1" i="1" dirty="0">
              <a:sym typeface="Symbol"/>
            </a:endParaRPr>
          </a:p>
          <a:p>
            <a:pPr marL="800100" lvl="2" indent="0">
              <a:buNone/>
            </a:pPr>
            <a:r>
              <a:rPr lang="es-PE" b="1" i="1" dirty="0" smtClean="0"/>
              <a:t>La </a:t>
            </a:r>
            <a:r>
              <a:rPr lang="es-PE" b="1" i="1" dirty="0"/>
              <a:t>vida de  Pedro Páramo queda marcada por la muerte de su abuelo y su padre en plena adolescencia; a raíz de esto su personalidad se torna despiadada y cruel, pero su amor por Susana fue lo único bueno después de los lamentables sucesos  .Esto fue decisivo en la formación de su  personalidad. Pero, años más tarde, al morir Susana, su vida se apaga lentamente, así como toda ilusión para vivir.</a:t>
            </a:r>
            <a:endParaRPr lang="es-CL" dirty="0"/>
          </a:p>
        </p:txBody>
      </p:sp>
    </p:spTree>
    <p:extLst>
      <p:ext uri="{BB962C8B-B14F-4D97-AF65-F5344CB8AC3E}">
        <p14:creationId xmlns:p14="http://schemas.microsoft.com/office/powerpoint/2010/main" val="23927225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rrency">
  <a:themeElements>
    <a:clrScheme name="Currency">
      <a:dk1>
        <a:sysClr val="windowText" lastClr="000000"/>
      </a:dk1>
      <a:lt1>
        <a:sysClr val="window" lastClr="FFFFFF"/>
      </a:lt1>
      <a:dk2>
        <a:srgbClr val="4A606E"/>
      </a:dk2>
      <a:lt2>
        <a:srgbClr val="D1E1E3"/>
      </a:lt2>
      <a:accent1>
        <a:srgbClr val="79B5B0"/>
      </a:accent1>
      <a:accent2>
        <a:srgbClr val="B4BC4C"/>
      </a:accent2>
      <a:accent3>
        <a:srgbClr val="B77851"/>
      </a:accent3>
      <a:accent4>
        <a:srgbClr val="776A5B"/>
      </a:accent4>
      <a:accent5>
        <a:srgbClr val="B6AD76"/>
      </a:accent5>
      <a:accent6>
        <a:srgbClr val="95AEB1"/>
      </a:accent6>
      <a:hlink>
        <a:srgbClr val="3ECCED"/>
      </a:hlink>
      <a:folHlink>
        <a:srgbClr val="2C6C93"/>
      </a:folHlink>
    </a:clrScheme>
    <a:fontScheme name="Currency">
      <a:majorFont>
        <a:latin typeface="Constantia"/>
        <a:ea typeface=""/>
        <a:cs typeface=""/>
        <a:font script="Jpan" typeface="HGS明朝E"/>
        <a:font script="Hang" typeface="맑은 고딕"/>
        <a:font script="Hans" typeface="华文楷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S明朝E"/>
        <a:font script="Hang" typeface="맑은 고딕"/>
        <a:font script="Hans" typeface="华文楷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rrency">
      <a:fillStyleLst>
        <a:solidFill>
          <a:schemeClr val="phClr"/>
        </a:solidFill>
        <a:gradFill rotWithShape="1">
          <a:gsLst>
            <a:gs pos="0">
              <a:schemeClr val="phClr">
                <a:tint val="80000"/>
                <a:satMod val="110000"/>
              </a:schemeClr>
            </a:gs>
            <a:gs pos="47500">
              <a:schemeClr val="phClr">
                <a:tint val="35000"/>
                <a:satMod val="110000"/>
              </a:schemeClr>
            </a:gs>
            <a:gs pos="58500">
              <a:schemeClr val="phClr">
                <a:tint val="35000"/>
                <a:satMod val="110000"/>
              </a:schemeClr>
            </a:gs>
            <a:gs pos="100000">
              <a:schemeClr val="phClr">
                <a:tint val="80000"/>
                <a:satMod val="110000"/>
              </a:schemeClr>
            </a:gs>
          </a:gsLst>
          <a:lin ang="3600000" scaled="1"/>
        </a:gradFill>
        <a:gradFill rotWithShape="1">
          <a:gsLst>
            <a:gs pos="0">
              <a:schemeClr val="phClr">
                <a:shade val="52000"/>
                <a:satMod val="105000"/>
              </a:schemeClr>
            </a:gs>
            <a:gs pos="47500">
              <a:schemeClr val="phClr">
                <a:shade val="89000"/>
                <a:satMod val="105000"/>
              </a:schemeClr>
            </a:gs>
            <a:gs pos="58500">
              <a:schemeClr val="phClr">
                <a:shade val="89000"/>
                <a:satMod val="105000"/>
              </a:schemeClr>
            </a:gs>
            <a:gs pos="100000">
              <a:schemeClr val="phClr">
                <a:shade val="52000"/>
                <a:satMod val="105000"/>
              </a:schemeClr>
            </a:gs>
          </a:gsLst>
          <a:lin ang="3600000" scaled="1"/>
        </a:gradFill>
      </a:fillStyleLst>
      <a:lnStyleLst>
        <a:ln w="10000" cap="flat" cmpd="sng" algn="ctr">
          <a:solidFill>
            <a:schemeClr val="phClr"/>
          </a:solidFill>
          <a:prstDash val="solid"/>
        </a:ln>
        <a:ln w="60000" cap="flat" cmpd="thickThin" algn="ctr">
          <a:solidFill>
            <a:schemeClr val="phClr"/>
          </a:solidFill>
          <a:prstDash val="solid"/>
        </a:ln>
        <a:ln w="25400" cap="flat" cmpd="sng" algn="ctr">
          <a:solidFill>
            <a:schemeClr val="phClr"/>
          </a:solidFill>
          <a:prstDash val="solid"/>
        </a:ln>
      </a:lnStyleLst>
      <a:effectStyleLst>
        <a:effectStyle>
          <a:effectLst>
            <a:outerShdw blurRad="38100" dist="38100" dir="5400000" algn="r" rotWithShape="0">
              <a:srgbClr val="000000">
                <a:alpha val="60000"/>
              </a:srgbClr>
            </a:outerShdw>
          </a:effectLst>
        </a:effectStyle>
        <a:effectStyle>
          <a:effectLst>
            <a:outerShdw blurRad="38100" dist="38100" dir="5400000" algn="r" rotWithShape="0">
              <a:srgbClr val="000000">
                <a:alpha val="60000"/>
              </a:srgbClr>
            </a:outerShdw>
          </a:effectLst>
          <a:scene3d>
            <a:camera prst="isometricLeftDown" fov="0">
              <a:rot lat="0" lon="0" rev="0"/>
            </a:camera>
            <a:lightRig rig="harsh" dir="tl">
              <a:rot lat="0" lon="0" rev="8400000"/>
            </a:lightRig>
          </a:scene3d>
          <a:sp3d prstMaterial="flat">
            <a:bevelT w="38100" h="50800" prst="softRound"/>
          </a:sp3d>
        </a:effectStyle>
        <a:effectStyle>
          <a:effectLst>
            <a:outerShdw blurRad="50800" dist="63500" dir="5400000" algn="r" rotWithShape="0">
              <a:srgbClr val="000000">
                <a:alpha val="65000"/>
              </a:srgbClr>
            </a:outerShdw>
          </a:effectLst>
          <a:scene3d>
            <a:camera prst="isometricLeftDown" fov="0">
              <a:rot lat="0" lon="0" rev="0"/>
            </a:camera>
            <a:lightRig rig="harsh" dir="tl">
              <a:rot lat="0" lon="0" rev="840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80000"/>
                <a:satMod val="300000"/>
              </a:schemeClr>
            </a:gs>
            <a:gs pos="100000">
              <a:schemeClr val="phClr">
                <a:shade val="20000"/>
                <a:satMod val="350000"/>
              </a:schemeClr>
            </a:gs>
          </a:gsLst>
          <a:path path="circle">
            <a:fillToRect l="50000" t="50000" r="50000" b="50000"/>
          </a:path>
        </a:gradFill>
        <a:blipFill>
          <a:blip xmlns:r="http://schemas.openxmlformats.org/officeDocument/2006/relationships" r:embed="rId1">
            <a:duotone>
              <a:schemeClr val="phClr">
                <a:tint val="98000"/>
                <a:shade val="98000"/>
                <a:satMod val="120000"/>
              </a:schemeClr>
              <a:schemeClr val="phClr">
                <a:tint val="86000"/>
                <a:shade val="92000"/>
                <a:satMod val="150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 de moneda</Template>
  <TotalTime>425</TotalTime>
  <Words>1439</Words>
  <Application>Microsoft Office PowerPoint</Application>
  <PresentationFormat>On-screen Show (4:3)</PresentationFormat>
  <Paragraphs>108</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Calibri</vt:lpstr>
      <vt:lpstr>Constantia</vt:lpstr>
      <vt:lpstr>Symbol</vt:lpstr>
      <vt:lpstr>Wingdings</vt:lpstr>
      <vt:lpstr>Wingdings 2</vt:lpstr>
      <vt:lpstr>Currency</vt:lpstr>
      <vt:lpstr>Pedro Páramo</vt:lpstr>
      <vt:lpstr>Juan Rulfo</vt:lpstr>
      <vt:lpstr>Juan Rulfo</vt:lpstr>
      <vt:lpstr>Pedro Páramo: Por qué el título de la obra</vt:lpstr>
      <vt:lpstr>Realismo Mágico</vt:lpstr>
      <vt:lpstr>Características</vt:lpstr>
      <vt:lpstr>Representantes</vt:lpstr>
      <vt:lpstr>La determinación temática</vt:lpstr>
      <vt:lpstr>Estructura Formal</vt:lpstr>
      <vt:lpstr>Estructura del Contenido</vt:lpstr>
      <vt:lpstr>Lo que significan los personajes</vt:lpstr>
      <vt:lpstr>Lo que significan los personajes</vt:lpstr>
      <vt:lpstr>Lo que significan los personajes</vt:lpstr>
      <vt:lpstr>Lo que significan los personajes</vt:lpstr>
      <vt:lpstr>Comala, época y lugar</vt:lpstr>
      <vt:lpstr>Comala, época y lugar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Christian</dc:creator>
  <cp:lastModifiedBy>Lundahl, Diane</cp:lastModifiedBy>
  <cp:revision>12</cp:revision>
  <dcterms:created xsi:type="dcterms:W3CDTF">2010-10-01T04:28:45Z</dcterms:created>
  <dcterms:modified xsi:type="dcterms:W3CDTF">2016-03-23T15:46:22Z</dcterms:modified>
</cp:coreProperties>
</file>