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3" r:id="rId2"/>
    <p:sldId id="256" r:id="rId3"/>
    <p:sldId id="257" r:id="rId4"/>
    <p:sldId id="258" r:id="rId5"/>
    <p:sldId id="259" r:id="rId6"/>
    <p:sldId id="260" r:id="rId7"/>
    <p:sldId id="261" r:id="rId8"/>
    <p:sldId id="264" r:id="rId9"/>
    <p:sldId id="265" r:id="rId10"/>
    <p:sldId id="262" r:id="rId11"/>
    <p:sldId id="267"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4" d="100"/>
          <a:sy n="74" d="100"/>
        </p:scale>
        <p:origin x="1266"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E4BEA43-8B15-4607-9875-7E962CE2B94D}" type="datetimeFigureOut">
              <a:rPr lang="en-US" smtClean="0"/>
              <a:t>10/22/2015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A0B4AB90-4EDD-4BE2-8993-5D452F56030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4BEA43-8B15-4607-9875-7E962CE2B94D}" type="datetimeFigureOut">
              <a:rPr lang="en-US" smtClean="0"/>
              <a:t>10/22/2015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B4AB90-4EDD-4BE2-8993-5D452F56030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4BEA43-8B15-4607-9875-7E962CE2B94D}" type="datetimeFigureOut">
              <a:rPr lang="en-US" smtClean="0"/>
              <a:t>10/22/2015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B4AB90-4EDD-4BE2-8993-5D452F56030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4BEA43-8B15-4607-9875-7E962CE2B94D}" type="datetimeFigureOut">
              <a:rPr lang="en-US" smtClean="0"/>
              <a:t>10/22/2015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B4AB90-4EDD-4BE2-8993-5D452F56030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E4BEA43-8B15-4607-9875-7E962CE2B94D}" type="datetimeFigureOut">
              <a:rPr lang="en-US" smtClean="0"/>
              <a:t>10/22/2015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B4AB90-4EDD-4BE2-8993-5D452F56030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E4BEA43-8B15-4607-9875-7E962CE2B94D}" type="datetimeFigureOut">
              <a:rPr lang="en-US" smtClean="0"/>
              <a:t>10/22/2015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B4AB90-4EDD-4BE2-8993-5D452F56030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E4BEA43-8B15-4607-9875-7E962CE2B94D}" type="datetimeFigureOut">
              <a:rPr lang="en-US" smtClean="0"/>
              <a:t>10/22/2015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B4AB90-4EDD-4BE2-8993-5D452F56030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EE4BEA43-8B15-4607-9875-7E962CE2B94D}" type="datetimeFigureOut">
              <a:rPr lang="en-US" smtClean="0"/>
              <a:t>10/22/2015</a:t>
            </a:fld>
            <a:endParaRPr lang="en-US"/>
          </a:p>
        </p:txBody>
      </p:sp>
      <p:sp>
        <p:nvSpPr>
          <p:cNvPr id="8" name="Slide Number Placeholder 7"/>
          <p:cNvSpPr>
            <a:spLocks noGrp="1"/>
          </p:cNvSpPr>
          <p:nvPr>
            <p:ph type="sldNum" sz="quarter" idx="11"/>
          </p:nvPr>
        </p:nvSpPr>
        <p:spPr/>
        <p:txBody>
          <a:bodyPr/>
          <a:lstStyle/>
          <a:p>
            <a:fld id="{A0B4AB90-4EDD-4BE2-8993-5D452F560306}"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4BEA43-8B15-4607-9875-7E962CE2B94D}" type="datetimeFigureOut">
              <a:rPr lang="en-US" smtClean="0"/>
              <a:t>10/22/2015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B4AB90-4EDD-4BE2-8993-5D452F56030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E4BEA43-8B15-4607-9875-7E962CE2B94D}" type="datetimeFigureOut">
              <a:rPr lang="en-US" smtClean="0"/>
              <a:t>10/22/2015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A0B4AB90-4EDD-4BE2-8993-5D452F56030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EE4BEA43-8B15-4607-9875-7E962CE2B94D}" type="datetimeFigureOut">
              <a:rPr lang="en-US" smtClean="0"/>
              <a:t>10/22/2015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B4AB90-4EDD-4BE2-8993-5D452F56030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EE4BEA43-8B15-4607-9875-7E962CE2B94D}" type="datetimeFigureOut">
              <a:rPr lang="en-US" smtClean="0"/>
              <a:t>10/22/2015</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A0B4AB90-4EDD-4BE2-8993-5D452F560306}"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X81AoBcVnaA" TargetMode="External"/><Relationship Id="rId2" Type="http://schemas.openxmlformats.org/officeDocument/2006/relationships/hyperlink" Target="https://www.youtube.com/watch?v=LVGpnn3mXTk" TargetMode="External"/><Relationship Id="rId1" Type="http://schemas.openxmlformats.org/officeDocument/2006/relationships/slideLayout" Target="../slideLayouts/slideLayout2.xml"/><Relationship Id="rId4" Type="http://schemas.openxmlformats.org/officeDocument/2006/relationships/hyperlink" Target="https://www.youtube.com/watch?v=56PdNaZEsrU"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uZfRaWAtBV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qqafBgPWzA0"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Bellwork</a:t>
            </a:r>
            <a:endParaRPr lang="en-US" dirty="0"/>
          </a:p>
        </p:txBody>
      </p:sp>
      <p:sp>
        <p:nvSpPr>
          <p:cNvPr id="3" name="Content Placeholder 2"/>
          <p:cNvSpPr>
            <a:spLocks noGrp="1"/>
          </p:cNvSpPr>
          <p:nvPr>
            <p:ph idx="1"/>
          </p:nvPr>
        </p:nvSpPr>
        <p:spPr/>
        <p:txBody>
          <a:bodyPr/>
          <a:lstStyle/>
          <a:p>
            <a:r>
              <a:rPr lang="en-US" dirty="0" smtClean="0"/>
              <a:t>Generate a list of elements of fairy tales.</a:t>
            </a:r>
          </a:p>
          <a:p>
            <a:pPr marL="36576" indent="0">
              <a:buNone/>
            </a:pPr>
            <a:r>
              <a:rPr lang="en-US" dirty="0" smtClean="0"/>
              <a:t>What characteristics do you expect to encounter when reading or viewing a fairy tale?</a:t>
            </a:r>
            <a:endParaRPr lang="en-US" dirty="0"/>
          </a:p>
        </p:txBody>
      </p:sp>
    </p:spTree>
    <p:extLst>
      <p:ext uri="{BB962C8B-B14F-4D97-AF65-F5344CB8AC3E}">
        <p14:creationId xmlns:p14="http://schemas.microsoft.com/office/powerpoint/2010/main" val="298499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Identify</a:t>
            </a:r>
            <a:endParaRPr lang="en-US" dirty="0"/>
          </a:p>
        </p:txBody>
      </p:sp>
      <p:sp>
        <p:nvSpPr>
          <p:cNvPr id="3" name="Content Placeholder 2"/>
          <p:cNvSpPr>
            <a:spLocks noGrp="1"/>
          </p:cNvSpPr>
          <p:nvPr>
            <p:ph idx="1"/>
          </p:nvPr>
        </p:nvSpPr>
        <p:spPr/>
        <p:txBody>
          <a:bodyPr/>
          <a:lstStyle/>
          <a:p>
            <a:r>
              <a:rPr lang="en-US" dirty="0" smtClean="0"/>
              <a:t>Determine which element of satire from the following clips from Shrek (2001):</a:t>
            </a:r>
          </a:p>
          <a:p>
            <a:pPr lvl="1"/>
            <a:r>
              <a:rPr lang="en-US" dirty="0">
                <a:hlinkClick r:id="rId2"/>
              </a:rPr>
              <a:t>https://</a:t>
            </a:r>
            <a:r>
              <a:rPr lang="en-US" dirty="0" smtClean="0">
                <a:hlinkClick r:id="rId2"/>
              </a:rPr>
              <a:t>www.youtube.com/watch?v=LVGpnn3mXTk</a:t>
            </a:r>
            <a:r>
              <a:rPr lang="en-US" dirty="0" smtClean="0"/>
              <a:t> (fight)</a:t>
            </a:r>
          </a:p>
          <a:p>
            <a:pPr lvl="1">
              <a:buClr>
                <a:srgbClr val="6EA0B0"/>
              </a:buClr>
            </a:pPr>
            <a:r>
              <a:rPr lang="en-US">
                <a:solidFill>
                  <a:prstClr val="white"/>
                </a:solidFill>
                <a:hlinkClick r:id="rId3"/>
              </a:rPr>
              <a:t>https://</a:t>
            </a:r>
            <a:r>
              <a:rPr lang="en-US" smtClean="0">
                <a:solidFill>
                  <a:prstClr val="white"/>
                </a:solidFill>
                <a:hlinkClick r:id="rId3"/>
              </a:rPr>
              <a:t>www.youtube.com/watch?v=X81AoBcVnaA</a:t>
            </a:r>
            <a:r>
              <a:rPr lang="en-US" smtClean="0">
                <a:solidFill>
                  <a:prstClr val="white"/>
                </a:solidFill>
              </a:rPr>
              <a:t> (</a:t>
            </a:r>
            <a:r>
              <a:rPr lang="en-US" dirty="0" err="1">
                <a:solidFill>
                  <a:prstClr val="white"/>
                </a:solidFill>
              </a:rPr>
              <a:t>Duloc</a:t>
            </a:r>
            <a:r>
              <a:rPr lang="en-US" dirty="0" smtClean="0">
                <a:solidFill>
                  <a:prstClr val="white"/>
                </a:solidFill>
              </a:rPr>
              <a:t>)</a:t>
            </a:r>
            <a:endParaRPr lang="en-US" dirty="0">
              <a:hlinkClick r:id="rId4"/>
            </a:endParaRPr>
          </a:p>
          <a:p>
            <a:pPr lvl="1"/>
            <a:r>
              <a:rPr lang="en-US" dirty="0" smtClean="0">
                <a:hlinkClick r:id="rId4"/>
              </a:rPr>
              <a:t>https</a:t>
            </a:r>
            <a:r>
              <a:rPr lang="en-US" dirty="0">
                <a:hlinkClick r:id="rId4"/>
              </a:rPr>
              <a:t>://</a:t>
            </a:r>
            <a:r>
              <a:rPr lang="en-US" dirty="0" smtClean="0">
                <a:hlinkClick r:id="rId4"/>
              </a:rPr>
              <a:t>www.youtube.com/watch?v=56PdNaZEsrU</a:t>
            </a:r>
            <a:r>
              <a:rPr lang="en-US" dirty="0" smtClean="0"/>
              <a:t> (song)</a:t>
            </a:r>
          </a:p>
          <a:p>
            <a:pPr lvl="1"/>
            <a:endParaRPr lang="en-US" dirty="0"/>
          </a:p>
        </p:txBody>
      </p:sp>
    </p:spTree>
    <p:extLst>
      <p:ext uri="{BB962C8B-B14F-4D97-AF65-F5344CB8AC3E}">
        <p14:creationId xmlns:p14="http://schemas.microsoft.com/office/powerpoint/2010/main" val="5778248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Analyze/Apply</a:t>
            </a:r>
            <a:endParaRPr lang="en-US" dirty="0"/>
          </a:p>
        </p:txBody>
      </p:sp>
      <p:sp>
        <p:nvSpPr>
          <p:cNvPr id="3" name="Content Placeholder 2"/>
          <p:cNvSpPr>
            <a:spLocks noGrp="1"/>
          </p:cNvSpPr>
          <p:nvPr>
            <p:ph idx="1"/>
          </p:nvPr>
        </p:nvSpPr>
        <p:spPr/>
        <p:txBody>
          <a:bodyPr/>
          <a:lstStyle/>
          <a:p>
            <a:r>
              <a:rPr lang="en-US" dirty="0">
                <a:hlinkClick r:id="rId2"/>
              </a:rPr>
              <a:t>https://</a:t>
            </a:r>
            <a:r>
              <a:rPr lang="en-US" dirty="0" smtClean="0">
                <a:hlinkClick r:id="rId2"/>
              </a:rPr>
              <a:t>www.youtube.com/watch?v=uZfRaWAtBVg</a:t>
            </a:r>
            <a:r>
              <a:rPr lang="en-US" dirty="0" smtClean="0"/>
              <a:t> (TJ)</a:t>
            </a:r>
          </a:p>
          <a:p>
            <a:r>
              <a:rPr lang="en-US" dirty="0" smtClean="0"/>
              <a:t>Write </a:t>
            </a:r>
            <a:r>
              <a:rPr lang="en-US" dirty="0"/>
              <a:t>a SEE-set in which you explain the elements of satire used and the author’s purpose.</a:t>
            </a:r>
          </a:p>
          <a:p>
            <a:pPr marL="448056" lvl="1" indent="0">
              <a:buNone/>
            </a:pPr>
            <a:r>
              <a:rPr lang="en-US" dirty="0"/>
              <a:t>A fully developed explanation must address what societal flaw(s) the author is pointing out and why. </a:t>
            </a:r>
          </a:p>
          <a:p>
            <a:endParaRPr lang="en-US" dirty="0"/>
          </a:p>
        </p:txBody>
      </p:sp>
    </p:spTree>
    <p:extLst>
      <p:ext uri="{BB962C8B-B14F-4D97-AF65-F5344CB8AC3E}">
        <p14:creationId xmlns:p14="http://schemas.microsoft.com/office/powerpoint/2010/main" val="4003393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Analyze</a:t>
            </a:r>
            <a:endParaRPr lang="en-US" dirty="0"/>
          </a:p>
        </p:txBody>
      </p:sp>
      <p:sp>
        <p:nvSpPr>
          <p:cNvPr id="3" name="Content Placeholder 2"/>
          <p:cNvSpPr>
            <a:spLocks noGrp="1"/>
          </p:cNvSpPr>
          <p:nvPr>
            <p:ph idx="1"/>
          </p:nvPr>
        </p:nvSpPr>
        <p:spPr/>
        <p:txBody>
          <a:bodyPr/>
          <a:lstStyle/>
          <a:p>
            <a:r>
              <a:rPr lang="en-US" dirty="0" smtClean="0"/>
              <a:t>Choose ONE clip and write a SEE-set in which you explain the elements of satire used and the author’s purpose.</a:t>
            </a:r>
          </a:p>
          <a:p>
            <a:pPr marL="448056" lvl="1" indent="0">
              <a:buNone/>
            </a:pPr>
            <a:r>
              <a:rPr lang="en-US" dirty="0" smtClean="0"/>
              <a:t>A fully developed explanation must address what societal flaw(s) the author is pointing out and why. </a:t>
            </a:r>
            <a:endParaRPr lang="en-US" dirty="0"/>
          </a:p>
        </p:txBody>
      </p:sp>
    </p:spTree>
    <p:extLst>
      <p:ext uri="{BB962C8B-B14F-4D97-AF65-F5344CB8AC3E}">
        <p14:creationId xmlns:p14="http://schemas.microsoft.com/office/powerpoint/2010/main" val="42809391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dirty="0" smtClean="0"/>
              <a:t>Satire</a:t>
            </a:r>
            <a:endParaRPr lang="en-US" sz="7200" dirty="0"/>
          </a:p>
        </p:txBody>
      </p:sp>
      <p:sp>
        <p:nvSpPr>
          <p:cNvPr id="3" name="Subtitle 2"/>
          <p:cNvSpPr>
            <a:spLocks noGrp="1"/>
          </p:cNvSpPr>
          <p:nvPr>
            <p:ph type="subTitle" idx="1"/>
          </p:nvPr>
        </p:nvSpPr>
        <p:spPr/>
        <p:txBody>
          <a:bodyPr/>
          <a:lstStyle/>
          <a:p>
            <a:r>
              <a:rPr lang="en-US" dirty="0" smtClean="0"/>
              <a:t>English 11</a:t>
            </a:r>
          </a:p>
          <a:p>
            <a:r>
              <a:rPr lang="en-US" dirty="0" smtClean="0"/>
              <a:t>Perry High School</a:t>
            </a:r>
            <a:endParaRPr lang="en-US" dirty="0"/>
          </a:p>
        </p:txBody>
      </p:sp>
    </p:spTree>
    <p:extLst>
      <p:ext uri="{BB962C8B-B14F-4D97-AF65-F5344CB8AC3E}">
        <p14:creationId xmlns:p14="http://schemas.microsoft.com/office/powerpoint/2010/main" val="30260404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rPr>
              <a:t>Satire</a:t>
            </a:r>
            <a:endParaRPr lang="en-US" dirty="0">
              <a:solidFill>
                <a:srgbClr val="00B0F0"/>
              </a:solidFill>
            </a:endParaRPr>
          </a:p>
        </p:txBody>
      </p:sp>
      <p:sp>
        <p:nvSpPr>
          <p:cNvPr id="3" name="Content Placeholder 2"/>
          <p:cNvSpPr>
            <a:spLocks noGrp="1"/>
          </p:cNvSpPr>
          <p:nvPr>
            <p:ph idx="1"/>
          </p:nvPr>
        </p:nvSpPr>
        <p:spPr/>
        <p:txBody>
          <a:bodyPr>
            <a:normAutofit lnSpcReduction="10000"/>
          </a:bodyPr>
          <a:lstStyle/>
          <a:p>
            <a:r>
              <a:rPr lang="en-US" sz="4400" dirty="0" smtClean="0"/>
              <a:t>The use of irony, sarcasm, ridicule, or the like, in exposing, denouncing, or deriding vice, folly, etc. In film and literature, it is most commonly used to point out societal flaws.</a:t>
            </a:r>
            <a:endParaRPr lang="en-US" sz="4400" dirty="0"/>
          </a:p>
        </p:txBody>
      </p:sp>
    </p:spTree>
    <p:extLst>
      <p:ext uri="{BB962C8B-B14F-4D97-AF65-F5344CB8AC3E}">
        <p14:creationId xmlns:p14="http://schemas.microsoft.com/office/powerpoint/2010/main" val="42240368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The Four Elements of Satire</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sz="4800" dirty="0" smtClean="0">
                <a:solidFill>
                  <a:srgbClr val="00B0F0"/>
                </a:solidFill>
              </a:rPr>
              <a:t>Exaggeration</a:t>
            </a:r>
          </a:p>
          <a:p>
            <a:pPr lvl="1"/>
            <a:r>
              <a:rPr lang="en-US" sz="4400" dirty="0" smtClean="0"/>
              <a:t>To enlarge, increase, or represent something beyond normal bounds so that it becomes ridiculous, and its faults can be seen.</a:t>
            </a:r>
            <a:endParaRPr lang="en-US" sz="4400" dirty="0"/>
          </a:p>
        </p:txBody>
      </p:sp>
    </p:spTree>
    <p:extLst>
      <p:ext uri="{BB962C8B-B14F-4D97-AF65-F5344CB8AC3E}">
        <p14:creationId xmlns:p14="http://schemas.microsoft.com/office/powerpoint/2010/main" val="34449003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The Four Elements of Satire</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sz="5400" dirty="0" smtClean="0">
                <a:solidFill>
                  <a:srgbClr val="00B0F0"/>
                </a:solidFill>
              </a:rPr>
              <a:t>Incongruity</a:t>
            </a:r>
          </a:p>
          <a:p>
            <a:pPr lvl="1"/>
            <a:r>
              <a:rPr lang="en-US" sz="4800" dirty="0" smtClean="0"/>
              <a:t>To present things that are out of place or are absurd in relation to its surroundings.</a:t>
            </a:r>
            <a:endParaRPr lang="en-US" sz="4800" dirty="0"/>
          </a:p>
        </p:txBody>
      </p:sp>
    </p:spTree>
    <p:extLst>
      <p:ext uri="{BB962C8B-B14F-4D97-AF65-F5344CB8AC3E}">
        <p14:creationId xmlns:p14="http://schemas.microsoft.com/office/powerpoint/2010/main" val="15176001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The Four Elements of Satire</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sz="4800" dirty="0" smtClean="0">
                <a:solidFill>
                  <a:srgbClr val="00B0F0"/>
                </a:solidFill>
              </a:rPr>
              <a:t>Reversal</a:t>
            </a:r>
          </a:p>
          <a:p>
            <a:pPr lvl="1"/>
            <a:r>
              <a:rPr lang="en-US" sz="4400" dirty="0" smtClean="0"/>
              <a:t>To present the opposite of the normal order (e.g., the order of events, hierarchical order).</a:t>
            </a:r>
            <a:endParaRPr lang="en-US" sz="4400" dirty="0"/>
          </a:p>
        </p:txBody>
      </p:sp>
    </p:spTree>
    <p:extLst>
      <p:ext uri="{BB962C8B-B14F-4D97-AF65-F5344CB8AC3E}">
        <p14:creationId xmlns:p14="http://schemas.microsoft.com/office/powerpoint/2010/main" val="4220676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The Four Elements of Satire</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sz="6000" dirty="0" smtClean="0">
                <a:solidFill>
                  <a:srgbClr val="00B0F0"/>
                </a:solidFill>
              </a:rPr>
              <a:t>Parody-</a:t>
            </a:r>
          </a:p>
          <a:p>
            <a:pPr lvl="1"/>
            <a:r>
              <a:rPr lang="en-US" sz="5400" dirty="0" smtClean="0"/>
              <a:t>To imitate the techniques and/or style of some person, place, or thing.</a:t>
            </a:r>
            <a:endParaRPr lang="en-US" sz="5400" dirty="0"/>
          </a:p>
        </p:txBody>
      </p:sp>
    </p:spTree>
    <p:extLst>
      <p:ext uri="{BB962C8B-B14F-4D97-AF65-F5344CB8AC3E}">
        <p14:creationId xmlns:p14="http://schemas.microsoft.com/office/powerpoint/2010/main" val="2225788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36576" indent="0" algn="ctr">
              <a:buNone/>
            </a:pPr>
            <a:r>
              <a:rPr lang="en-US" dirty="0"/>
              <a:t>While viewing the following clip, look for elements that depart from the characteristics of the typical fairy tale that we just discussed. Make note of them in your journal.</a:t>
            </a:r>
          </a:p>
          <a:p>
            <a:r>
              <a:rPr lang="en-US" dirty="0">
                <a:hlinkClick r:id="rId2"/>
              </a:rPr>
              <a:t>https://www.youtube.com/watch?v=qqafBgPWzA0</a:t>
            </a:r>
            <a:endParaRPr lang="en-US" dirty="0"/>
          </a:p>
          <a:p>
            <a:endParaRPr lang="en-US" dirty="0"/>
          </a:p>
        </p:txBody>
      </p:sp>
    </p:spTree>
    <p:extLst>
      <p:ext uri="{BB962C8B-B14F-4D97-AF65-F5344CB8AC3E}">
        <p14:creationId xmlns:p14="http://schemas.microsoft.com/office/powerpoint/2010/main" val="22063758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Check your work</a:t>
            </a:r>
            <a:endParaRPr lang="en-US" dirty="0"/>
          </a:p>
        </p:txBody>
      </p:sp>
      <p:sp>
        <p:nvSpPr>
          <p:cNvPr id="3" name="Content Placeholder 2"/>
          <p:cNvSpPr>
            <a:spLocks noGrp="1"/>
          </p:cNvSpPr>
          <p:nvPr>
            <p:ph idx="1"/>
          </p:nvPr>
        </p:nvSpPr>
        <p:spPr/>
        <p:txBody>
          <a:bodyPr>
            <a:normAutofit fontScale="47500" lnSpcReduction="20000"/>
          </a:bodyPr>
          <a:lstStyle/>
          <a:p>
            <a:pPr lvl="0"/>
            <a:r>
              <a:rPr lang="en-US" sz="3400" b="1" dirty="0" smtClean="0"/>
              <a:t>Exaggeration</a:t>
            </a:r>
          </a:p>
          <a:p>
            <a:pPr lvl="0"/>
            <a:r>
              <a:rPr lang="en-US" sz="3400" b="1" dirty="0" smtClean="0"/>
              <a:t>	 Princess Fiona fights and successfully defeats Robin Hood and all of his Merry Men without any help and without any weapons.</a:t>
            </a:r>
          </a:p>
          <a:p>
            <a:pPr lvl="0"/>
            <a:endParaRPr lang="en-US" sz="3400" b="1" dirty="0" smtClean="0"/>
          </a:p>
          <a:p>
            <a:pPr lvl="0"/>
            <a:r>
              <a:rPr lang="en-US" sz="3400" b="1" dirty="0" smtClean="0"/>
              <a:t>Incongruity</a:t>
            </a:r>
          </a:p>
          <a:p>
            <a:pPr lvl="0"/>
            <a:r>
              <a:rPr lang="en-US" sz="3400" b="1" dirty="0" smtClean="0"/>
              <a:t>    Princess Fiona uses her ponytail to deliver a knockout punch to one of the Merry Men. While frozen in a mid-air martial arts kick, Princess Fiona pauses to fix her disheveled hair before knocking out two of the Merry Men.</a:t>
            </a:r>
          </a:p>
          <a:p>
            <a:pPr lvl="0"/>
            <a:endParaRPr lang="en-US" sz="3400" b="1" dirty="0" smtClean="0"/>
          </a:p>
          <a:p>
            <a:pPr lvl="0"/>
            <a:r>
              <a:rPr lang="en-US" sz="3400" b="1" dirty="0" smtClean="0"/>
              <a:t>Reversal</a:t>
            </a:r>
          </a:p>
          <a:p>
            <a:pPr lvl="0"/>
            <a:r>
              <a:rPr lang="en-US" sz="3400" b="1" dirty="0" smtClean="0"/>
              <a:t>    The roles of the hero and the damsel in distress have been reversed. In this clip, it is Princess Fiona, the </a:t>
            </a:r>
            <a:r>
              <a:rPr lang="en-US" sz="3400" b="1" dirty="0" err="1" smtClean="0"/>
              <a:t>rescuee</a:t>
            </a:r>
            <a:r>
              <a:rPr lang="en-US" sz="3400" b="1" dirty="0" smtClean="0"/>
              <a:t>, who fights and defeats the foe.</a:t>
            </a:r>
          </a:p>
          <a:p>
            <a:pPr lvl="0"/>
            <a:endParaRPr lang="en-US" sz="3400" b="1" dirty="0" smtClean="0"/>
          </a:p>
          <a:p>
            <a:pPr lvl="0"/>
            <a:r>
              <a:rPr lang="en-US" sz="3400" b="1" dirty="0" smtClean="0"/>
              <a:t>Parody</a:t>
            </a:r>
          </a:p>
          <a:p>
            <a:pPr lvl="0"/>
            <a:r>
              <a:rPr lang="en-US" sz="3400" b="1" dirty="0" smtClean="0"/>
              <a:t>    The fight scene is an exaggerated imitation of the martial arts style and special effects used in movies such as The Matrix and Crouching Tiger, Hidden Dragon.</a:t>
            </a:r>
          </a:p>
          <a:p>
            <a:endParaRPr lang="en-US" dirty="0"/>
          </a:p>
        </p:txBody>
      </p:sp>
    </p:spTree>
    <p:extLst>
      <p:ext uri="{BB962C8B-B14F-4D97-AF65-F5344CB8AC3E}">
        <p14:creationId xmlns:p14="http://schemas.microsoft.com/office/powerpoint/2010/main" val="376480673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638</TotalTime>
  <Words>328</Words>
  <Application>Microsoft Office PowerPoint</Application>
  <PresentationFormat>On-screen Show (4:3)</PresentationFormat>
  <Paragraphs>46</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Franklin Gothic Book</vt:lpstr>
      <vt:lpstr>Wingdings 2</vt:lpstr>
      <vt:lpstr>Technic</vt:lpstr>
      <vt:lpstr>Bellwork</vt:lpstr>
      <vt:lpstr>Satire</vt:lpstr>
      <vt:lpstr>Satire</vt:lpstr>
      <vt:lpstr>The Four Elements of Satire</vt:lpstr>
      <vt:lpstr>The Four Elements of Satire</vt:lpstr>
      <vt:lpstr>The Four Elements of Satire</vt:lpstr>
      <vt:lpstr>The Four Elements of Satire</vt:lpstr>
      <vt:lpstr>PowerPoint Presentation</vt:lpstr>
      <vt:lpstr>Check your work</vt:lpstr>
      <vt:lpstr>Let’s Identify</vt:lpstr>
      <vt:lpstr>Analyze/Apply</vt:lpstr>
      <vt:lpstr>Analyze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Satire</dc:title>
  <dc:creator>Windows User</dc:creator>
  <cp:lastModifiedBy>Larkin, Janet</cp:lastModifiedBy>
  <cp:revision>13</cp:revision>
  <dcterms:created xsi:type="dcterms:W3CDTF">2015-01-27T14:18:32Z</dcterms:created>
  <dcterms:modified xsi:type="dcterms:W3CDTF">2015-10-22T23:20:59Z</dcterms:modified>
</cp:coreProperties>
</file>