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7" r:id="rId2"/>
    <p:sldId id="268" r:id="rId3"/>
    <p:sldId id="261" r:id="rId4"/>
    <p:sldId id="266" r:id="rId5"/>
    <p:sldId id="271" r:id="rId6"/>
    <p:sldId id="263" r:id="rId7"/>
    <p:sldId id="270" r:id="rId8"/>
    <p:sldId id="265" r:id="rId9"/>
    <p:sldId id="259" r:id="rId10"/>
    <p:sldId id="267" r:id="rId11"/>
    <p:sldId id="260" r:id="rId12"/>
    <p:sldId id="269" r:id="rId13"/>
    <p:sldId id="262" r:id="rId14"/>
    <p:sldId id="256"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58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081F50B6-3E51-4395-B945-1F619BFC4A32}" type="datetimeFigureOut">
              <a:rPr lang="en-US" smtClean="0"/>
              <a:t>1/30/2013</a:t>
            </a:fld>
            <a:endParaRPr lang="en-US"/>
          </a:p>
        </p:txBody>
      </p:sp>
      <p:sp>
        <p:nvSpPr>
          <p:cNvPr id="5" name="Footer Placeholder 4"/>
          <p:cNvSpPr>
            <a:spLocks noGrp="1"/>
          </p:cNvSpPr>
          <p:nvPr>
            <p:ph type="ftr" sz="quarter" idx="11"/>
          </p:nvPr>
        </p:nvSpPr>
        <p:spPr>
          <a:xfrm>
            <a:off x="1174044" y="5357592"/>
            <a:ext cx="5034845" cy="365125"/>
          </a:xfrm>
        </p:spPr>
        <p:txBody>
          <a:bodyPr/>
          <a:lstStyle/>
          <a:p>
            <a:endParaRPr lang="en-US"/>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22262D80-8918-4915-B48B-DA335A393C6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F50B6-3E51-4395-B945-1F619BFC4A32}"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F50B6-3E51-4395-B945-1F619BFC4A32}"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F50B6-3E51-4395-B945-1F619BFC4A32}"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F50B6-3E51-4395-B945-1F619BFC4A32}" type="datetimeFigureOut">
              <a:rPr lang="en-US" smtClean="0"/>
              <a:t>1/30/2013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081F50B6-3E51-4395-B945-1F619BFC4A32}" type="datetimeFigureOut">
              <a:rPr lang="en-US" smtClean="0"/>
              <a:t>1/30/2013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262D80-8918-4915-B48B-DA335A393C68}" type="slidenum">
              <a:rPr lang="en-US" smtClean="0"/>
              <a:t>‹#›</a:t>
            </a:fld>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81F50B6-3E51-4395-B945-1F619BFC4A32}" type="datetimeFigureOut">
              <a:rPr lang="en-US" smtClean="0"/>
              <a:t>1/30/2013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262D80-8918-4915-B48B-DA335A393C68}" type="slidenum">
              <a:rPr lang="en-US" smtClean="0"/>
              <a:t>‹#›</a:t>
            </a:fld>
            <a:endParaRPr lang="en-US"/>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F50B6-3E51-4395-B945-1F619BFC4A32}" type="datetimeFigureOut">
              <a:rPr lang="en-US" smtClean="0"/>
              <a:t>1/30/2013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F50B6-3E51-4395-B945-1F619BFC4A32}" type="datetimeFigureOut">
              <a:rPr lang="en-US" smtClean="0"/>
              <a:t>1/30/2013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262D80-8918-4915-B48B-DA335A393C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1698" y="5885672"/>
            <a:ext cx="1213821" cy="365125"/>
          </a:xfrm>
        </p:spPr>
        <p:txBody>
          <a:bodyPr/>
          <a:lstStyle/>
          <a:p>
            <a:fld id="{081F50B6-3E51-4395-B945-1F619BFC4A32}" type="datetimeFigureOut">
              <a:rPr lang="en-US" smtClean="0"/>
              <a:t>1/30/2013</a:t>
            </a:fld>
            <a:endParaRPr lang="en-US"/>
          </a:p>
        </p:txBody>
      </p:sp>
      <p:sp>
        <p:nvSpPr>
          <p:cNvPr id="6" name="Footer Placeholder 5"/>
          <p:cNvSpPr>
            <a:spLocks noGrp="1"/>
          </p:cNvSpPr>
          <p:nvPr>
            <p:ph type="ftr" sz="quarter" idx="11"/>
          </p:nvPr>
        </p:nvSpPr>
        <p:spPr>
          <a:xfrm rot="-60000">
            <a:off x="914554" y="5829261"/>
            <a:ext cx="3522607" cy="365125"/>
          </a:xfrm>
        </p:spPr>
        <p:txBody>
          <a:bodyPr/>
          <a:lstStyle/>
          <a:p>
            <a:endParaRPr lang="en-US"/>
          </a:p>
        </p:txBody>
      </p:sp>
      <p:sp>
        <p:nvSpPr>
          <p:cNvPr id="7" name="Slide Number Placeholder 6"/>
          <p:cNvSpPr>
            <a:spLocks noGrp="1"/>
          </p:cNvSpPr>
          <p:nvPr>
            <p:ph type="sldNum" sz="quarter" idx="12"/>
          </p:nvPr>
        </p:nvSpPr>
        <p:spPr>
          <a:xfrm rot="60000">
            <a:off x="7557313" y="5896961"/>
            <a:ext cx="554023" cy="365125"/>
          </a:xfrm>
        </p:spPr>
        <p:txBody>
          <a:bodyPr/>
          <a:lstStyle/>
          <a:p>
            <a:fld id="{22262D80-8918-4915-B48B-DA335A393C6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rot="60000">
            <a:off x="6345936" y="5888737"/>
            <a:ext cx="1213821" cy="365125"/>
          </a:xfrm>
        </p:spPr>
        <p:txBody>
          <a:bodyPr/>
          <a:lstStyle/>
          <a:p>
            <a:fld id="{081F50B6-3E51-4395-B945-1F619BFC4A32}" type="datetimeFigureOut">
              <a:rPr lang="en-US" smtClean="0"/>
              <a:t>1/30/2013</a:t>
            </a:fld>
            <a:endParaRPr lang="en-US"/>
          </a:p>
        </p:txBody>
      </p:sp>
      <p:sp>
        <p:nvSpPr>
          <p:cNvPr id="6" name="Footer Placeholder 5"/>
          <p:cNvSpPr>
            <a:spLocks noGrp="1"/>
          </p:cNvSpPr>
          <p:nvPr>
            <p:ph type="ftr" sz="quarter" idx="11"/>
          </p:nvPr>
        </p:nvSpPr>
        <p:spPr>
          <a:xfrm rot="-60000">
            <a:off x="914569" y="5831037"/>
            <a:ext cx="3319043" cy="365125"/>
          </a:xfrm>
        </p:spPr>
        <p:txBody>
          <a:bodyPr/>
          <a:lstStyle/>
          <a:p>
            <a:endParaRPr lang="en-US"/>
          </a:p>
        </p:txBody>
      </p:sp>
      <p:sp>
        <p:nvSpPr>
          <p:cNvPr id="7" name="Slide Number Placeholder 6"/>
          <p:cNvSpPr>
            <a:spLocks noGrp="1"/>
          </p:cNvSpPr>
          <p:nvPr>
            <p:ph type="sldNum" sz="quarter" idx="12"/>
          </p:nvPr>
        </p:nvSpPr>
        <p:spPr>
          <a:xfrm rot="60000">
            <a:off x="7562089" y="5900026"/>
            <a:ext cx="554023" cy="365125"/>
          </a:xfrm>
        </p:spPr>
        <p:txBody>
          <a:bodyPr/>
          <a:lstStyle/>
          <a:p>
            <a:fld id="{22262D80-8918-4915-B48B-DA335A393C6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081F50B6-3E51-4395-B945-1F619BFC4A32}" type="datetimeFigureOut">
              <a:rPr lang="en-US" smtClean="0"/>
              <a:t>1/30/2013</a:t>
            </a:fld>
            <a:endParaRPr lang="en-US"/>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n-US"/>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22262D80-8918-4915-B48B-DA335A393C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itationmachine.net/index2.php" TargetMode="External"/><Relationship Id="rId2" Type="http://schemas.openxmlformats.org/officeDocument/2006/relationships/hyperlink" Target="http://www.easybib.com/" TargetMode="External"/><Relationship Id="rId1" Type="http://schemas.openxmlformats.org/officeDocument/2006/relationships/slideLayout" Target="../slideLayouts/slideLayout2.xml"/><Relationship Id="rId4" Type="http://schemas.openxmlformats.org/officeDocument/2006/relationships/hyperlink" Target="http://www.cusd80.com/page/25001"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grammar-quizzes.com/writing_mlacit.asp" TargetMode="External"/><Relationship Id="rId2" Type="http://schemas.openxmlformats.org/officeDocument/2006/relationships/hyperlink" Target="http://library.williams.edu/citing/game/play.php?game=3" TargetMode="External"/><Relationship Id="rId1" Type="http://schemas.openxmlformats.org/officeDocument/2006/relationships/slideLayout" Target="../slideLayouts/slideLayout2.xml"/><Relationship Id="rId4" Type="http://schemas.openxmlformats.org/officeDocument/2006/relationships/hyperlink" Target="http://depts.washington.edu/trio/quest/citation/apa_mla_citation_game/mla_book.htm"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2743200"/>
          </a:xfrm>
        </p:spPr>
        <p:txBody>
          <a:bodyPr>
            <a:normAutofit/>
          </a:bodyPr>
          <a:lstStyle/>
          <a:p>
            <a:r>
              <a:rPr lang="en-US" dirty="0" smtClean="0"/>
              <a:t>Citations…</a:t>
            </a:r>
            <a:br>
              <a:rPr lang="en-US" dirty="0" smtClean="0"/>
            </a:br>
            <a:r>
              <a:rPr lang="en-US" dirty="0" smtClean="0"/>
              <a:t>What are they, and why do we need to use them?</a:t>
            </a:r>
            <a:endParaRPr lang="en-US" dirty="0"/>
          </a:p>
        </p:txBody>
      </p:sp>
      <p:pic>
        <p:nvPicPr>
          <p:cNvPr id="1026" name="Picture 2" descr="http://www.inkity.com/catalog/img/2/40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09800"/>
            <a:ext cx="3319067" cy="4010025"/>
          </a:xfrm>
          <a:prstGeom prst="rect">
            <a:avLst/>
          </a:prstGeom>
          <a:noFill/>
          <a:extLst>
            <a:ext uri="{909E8E84-426E-40DD-AFC4-6F175D3DCCD1}">
              <a14:hiddenFill xmlns:a14="http://schemas.microsoft.com/office/drawing/2010/main">
                <a:solidFill>
                  <a:srgbClr val="FFFFFF"/>
                </a:solidFill>
              </a14:hiddenFill>
            </a:ext>
          </a:extLst>
        </p:spPr>
      </p:pic>
      <p:pic>
        <p:nvPicPr>
          <p:cNvPr id="7" name="MS90006956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3183" y="5181600"/>
            <a:ext cx="609600" cy="609600"/>
          </a:xfrm>
          <a:prstGeom prst="rect">
            <a:avLst/>
          </a:prstGeom>
        </p:spPr>
      </p:pic>
    </p:spTree>
    <p:extLst>
      <p:ext uri="{BB962C8B-B14F-4D97-AF65-F5344CB8AC3E}">
        <p14:creationId xmlns:p14="http://schemas.microsoft.com/office/powerpoint/2010/main" val="15640411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noGrp="1"/>
          </p:cNvSpPr>
          <p:nvPr>
            <p:ph type="title"/>
          </p:nvPr>
        </p:nvSpPr>
        <p:spPr>
          <a:xfrm>
            <a:off x="457200" y="13716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Purpose for Citing your sources</a:t>
            </a:r>
            <a:endParaRPr lang="en-US" dirty="0"/>
          </a:p>
        </p:txBody>
      </p:sp>
      <p:sp>
        <p:nvSpPr>
          <p:cNvPr id="5" name="TextBox 8"/>
          <p:cNvSpPr txBox="1">
            <a:spLocks noGrp="1" noChangeArrowheads="1"/>
          </p:cNvSpPr>
          <p:nvPr>
            <p:ph idx="1"/>
          </p:nvPr>
        </p:nvSpPr>
        <p:spPr bwMode="auto">
          <a:xfrm>
            <a:off x="1219200" y="2362200"/>
            <a:ext cx="4191000" cy="188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 typeface="Arial" pitchFamily="34" charset="0"/>
              <a:buChar char="•"/>
            </a:pPr>
            <a:r>
              <a:rPr lang="en-US" sz="4000" dirty="0">
                <a:latin typeface="Biondi" pitchFamily="2" charset="0"/>
              </a:rPr>
              <a:t>Academic </a:t>
            </a:r>
            <a:r>
              <a:rPr lang="en-US" sz="4000" dirty="0" smtClean="0">
                <a:latin typeface="Biondi" pitchFamily="2" charset="0"/>
              </a:rPr>
              <a:t>Integrity</a:t>
            </a:r>
            <a:endParaRPr lang="en-US" sz="4000" dirty="0">
              <a:latin typeface="Biondi" pitchFamily="2" charset="0"/>
            </a:endParaRPr>
          </a:p>
          <a:p>
            <a:pPr eaLnBrk="1" hangingPunct="1">
              <a:buFont typeface="Arial" pitchFamily="34" charset="0"/>
              <a:buChar char="•"/>
            </a:pPr>
            <a:r>
              <a:rPr lang="en-US" sz="4000" dirty="0" smtClean="0">
                <a:latin typeface="Biondi" pitchFamily="2" charset="0"/>
              </a:rPr>
              <a:t>Prevents Plagiarism</a:t>
            </a:r>
            <a:endParaRPr lang="en-US" dirty="0">
              <a:latin typeface="Blue Highway" pitchFamily="2" charset="0"/>
            </a:endParaRPr>
          </a:p>
          <a:p>
            <a:pPr eaLnBrk="1" hangingPunct="1">
              <a:buFont typeface="Arial" pitchFamily="34" charset="0"/>
              <a:buChar char="•"/>
            </a:pPr>
            <a:endParaRPr lang="en-US" dirty="0"/>
          </a:p>
        </p:txBody>
      </p:sp>
      <p:sp>
        <p:nvSpPr>
          <p:cNvPr id="6" name="TextBox 5"/>
          <p:cNvSpPr txBox="1"/>
          <p:nvPr/>
        </p:nvSpPr>
        <p:spPr>
          <a:xfrm>
            <a:off x="2286000" y="609600"/>
            <a:ext cx="5029200" cy="369332"/>
          </a:xfrm>
          <a:prstGeom prst="rect">
            <a:avLst/>
          </a:prstGeom>
          <a:noFill/>
        </p:spPr>
        <p:txBody>
          <a:bodyPr wrap="square" rtlCol="0">
            <a:spAutoFit/>
          </a:bodyPr>
          <a:lstStyle/>
          <a:p>
            <a:pPr algn="ctr"/>
            <a:r>
              <a:rPr lang="en-US" dirty="0" smtClean="0"/>
              <a:t>Why do we need to use them?</a:t>
            </a:r>
            <a:endParaRPr lang="en-US" dirty="0"/>
          </a:p>
        </p:txBody>
      </p:sp>
      <p:sp>
        <p:nvSpPr>
          <p:cNvPr id="2" name="Rectangle 1"/>
          <p:cNvSpPr/>
          <p:nvPr/>
        </p:nvSpPr>
        <p:spPr>
          <a:xfrm>
            <a:off x="1260231" y="3826411"/>
            <a:ext cx="4124527" cy="707886"/>
          </a:xfrm>
          <a:prstGeom prst="rect">
            <a:avLst/>
          </a:prstGeom>
        </p:spPr>
        <p:txBody>
          <a:bodyPr wrap="none">
            <a:spAutoFit/>
          </a:bodyPr>
          <a:lstStyle/>
          <a:p>
            <a:pPr marL="274320" lvl="0" indent="-274320">
              <a:spcBef>
                <a:spcPct val="20000"/>
              </a:spcBef>
              <a:buClr>
                <a:srgbClr val="AA2B1E"/>
              </a:buClr>
              <a:buSzPct val="85000"/>
              <a:buFont typeface="Arial" pitchFamily="34" charset="0"/>
              <a:buChar char="•"/>
            </a:pPr>
            <a:r>
              <a:rPr lang="en-US" sz="4000" dirty="0">
                <a:solidFill>
                  <a:prstClr val="black"/>
                </a:solidFill>
                <a:latin typeface="Biondi" pitchFamily="2" charset="0"/>
              </a:rPr>
              <a:t>Identify the sources used</a:t>
            </a:r>
            <a:endParaRPr lang="en-US" sz="2400" dirty="0">
              <a:solidFill>
                <a:prstClr val="black"/>
              </a:solidFill>
              <a:latin typeface="Biondi" pitchFamily="2" charset="0"/>
            </a:endParaRPr>
          </a:p>
        </p:txBody>
      </p:sp>
      <p:sp>
        <p:nvSpPr>
          <p:cNvPr id="3" name="TextBox 2"/>
          <p:cNvSpPr txBox="1"/>
          <p:nvPr/>
        </p:nvSpPr>
        <p:spPr>
          <a:xfrm>
            <a:off x="1259059" y="5524500"/>
            <a:ext cx="4724400" cy="381000"/>
          </a:xfrm>
          <a:prstGeom prst="rect">
            <a:avLst/>
          </a:prstGeom>
          <a:noFill/>
        </p:spPr>
        <p:txBody>
          <a:bodyPr wrap="square" rtlCol="0">
            <a:spAutoFit/>
          </a:bodyPr>
          <a:lstStyle/>
          <a:p>
            <a:r>
              <a:rPr lang="en-US" dirty="0" smtClean="0"/>
              <a:t>In text Citation matching</a:t>
            </a:r>
            <a:endParaRPr lang="en-US" dirty="0"/>
          </a:p>
        </p:txBody>
      </p:sp>
    </p:spTree>
    <p:extLst>
      <p:ext uri="{BB962C8B-B14F-4D97-AF65-F5344CB8AC3E}">
        <p14:creationId xmlns:p14="http://schemas.microsoft.com/office/powerpoint/2010/main" val="14490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charRg st="40" end="40"/>
                                            </p:txEl>
                                          </p:spTgt>
                                        </p:tgtEl>
                                        <p:attrNameLst>
                                          <p:attrName>style.visibility</p:attrName>
                                        </p:attrNameLst>
                                      </p:cBhvr>
                                      <p:to>
                                        <p:strVal val="visible"/>
                                      </p:to>
                                    </p:set>
                                    <p:anim calcmode="lin" valueType="num">
                                      <p:cBhvr additive="base">
                                        <p:cTn id="19" dur="500" fill="hold"/>
                                        <p:tgtEl>
                                          <p:spTgt spid="5">
                                            <p:txEl>
                                              <p:charRg st="40" end="4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charRg st="40" end="4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Citation Generators</a:t>
            </a:r>
            <a:endParaRPr lang="en-US" dirty="0"/>
          </a:p>
        </p:txBody>
      </p:sp>
      <p:sp>
        <p:nvSpPr>
          <p:cNvPr id="3" name="Content Placeholder 2"/>
          <p:cNvSpPr>
            <a:spLocks noGrp="1"/>
          </p:cNvSpPr>
          <p:nvPr>
            <p:ph idx="1"/>
          </p:nvPr>
        </p:nvSpPr>
        <p:spPr/>
        <p:txBody>
          <a:bodyPr/>
          <a:lstStyle/>
          <a:p>
            <a:r>
              <a:rPr lang="en-US" sz="3600" b="1" dirty="0" err="1" smtClean="0">
                <a:hlinkClick r:id="rId2"/>
              </a:rPr>
              <a:t>Easybib</a:t>
            </a:r>
            <a:endParaRPr lang="en-US" sz="3600" b="1" dirty="0" smtClean="0"/>
          </a:p>
          <a:p>
            <a:pPr marL="0" indent="0">
              <a:buNone/>
            </a:pPr>
            <a:endParaRPr lang="en-US" sz="3600" b="1" dirty="0" smtClean="0"/>
          </a:p>
          <a:p>
            <a:r>
              <a:rPr lang="en-US" sz="3600" b="1" dirty="0" smtClean="0">
                <a:hlinkClick r:id="rId3"/>
              </a:rPr>
              <a:t>Citation Machine</a:t>
            </a:r>
            <a:endParaRPr lang="en-US" sz="3600" b="1" dirty="0" smtClean="0"/>
          </a:p>
          <a:p>
            <a:endParaRPr lang="en-US" sz="3600" b="1" dirty="0"/>
          </a:p>
          <a:p>
            <a:r>
              <a:rPr lang="en-US" sz="3600" b="1" dirty="0" smtClean="0">
                <a:hlinkClick r:id="rId4"/>
              </a:rPr>
              <a:t>SJHS Library</a:t>
            </a:r>
            <a:endParaRPr lang="en-US" sz="3600" b="1" dirty="0"/>
          </a:p>
        </p:txBody>
      </p:sp>
    </p:spTree>
    <p:extLst>
      <p:ext uri="{BB962C8B-B14F-4D97-AF65-F5344CB8AC3E}">
        <p14:creationId xmlns:p14="http://schemas.microsoft.com/office/powerpoint/2010/main" val="10714927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990600"/>
            <a:ext cx="6965245" cy="1202485"/>
          </a:xfrm>
        </p:spPr>
        <p:txBody>
          <a:bodyPr>
            <a:normAutofit fontScale="90000"/>
          </a:bodyPr>
          <a:lstStyle/>
          <a:p>
            <a:r>
              <a:rPr lang="en-US" dirty="0" smtClean="0"/>
              <a:t>In Text Citation Matching Game</a:t>
            </a:r>
            <a:endParaRPr lang="en-US" dirty="0"/>
          </a:p>
        </p:txBody>
      </p:sp>
      <p:sp>
        <p:nvSpPr>
          <p:cNvPr id="4" name="TextBox 3"/>
          <p:cNvSpPr txBox="1"/>
          <p:nvPr/>
        </p:nvSpPr>
        <p:spPr>
          <a:xfrm>
            <a:off x="1567912" y="3124200"/>
            <a:ext cx="5671088" cy="646331"/>
          </a:xfrm>
          <a:prstGeom prst="rect">
            <a:avLst/>
          </a:prstGeom>
          <a:noFill/>
        </p:spPr>
        <p:txBody>
          <a:bodyPr wrap="square" rtlCol="0">
            <a:spAutoFit/>
          </a:bodyPr>
          <a:lstStyle/>
          <a:p>
            <a:r>
              <a:rPr lang="en-US" sz="3600" dirty="0" smtClean="0">
                <a:hlinkClick r:id="rId2"/>
              </a:rPr>
              <a:t>MLA Citation Game</a:t>
            </a:r>
            <a:endParaRPr lang="en-US" sz="3600" dirty="0"/>
          </a:p>
        </p:txBody>
      </p:sp>
      <p:sp>
        <p:nvSpPr>
          <p:cNvPr id="5" name="TextBox 4"/>
          <p:cNvSpPr txBox="1"/>
          <p:nvPr/>
        </p:nvSpPr>
        <p:spPr>
          <a:xfrm>
            <a:off x="1571429" y="4114800"/>
            <a:ext cx="4909088" cy="646331"/>
          </a:xfrm>
          <a:prstGeom prst="rect">
            <a:avLst/>
          </a:prstGeom>
          <a:noFill/>
        </p:spPr>
        <p:txBody>
          <a:bodyPr wrap="square" rtlCol="0">
            <a:spAutoFit/>
          </a:bodyPr>
          <a:lstStyle/>
          <a:p>
            <a:r>
              <a:rPr lang="en-US" sz="3600" dirty="0" smtClean="0">
                <a:hlinkClick r:id="rId3"/>
              </a:rPr>
              <a:t>MLA Citation Practice</a:t>
            </a:r>
            <a:endParaRPr lang="en-US" sz="3600" dirty="0"/>
          </a:p>
        </p:txBody>
      </p:sp>
      <p:sp>
        <p:nvSpPr>
          <p:cNvPr id="3" name="TextBox 2"/>
          <p:cNvSpPr txBox="1"/>
          <p:nvPr/>
        </p:nvSpPr>
        <p:spPr>
          <a:xfrm>
            <a:off x="1606598" y="5029200"/>
            <a:ext cx="4495800" cy="646331"/>
          </a:xfrm>
          <a:prstGeom prst="rect">
            <a:avLst/>
          </a:prstGeom>
          <a:noFill/>
        </p:spPr>
        <p:txBody>
          <a:bodyPr wrap="square" rtlCol="0">
            <a:spAutoFit/>
          </a:bodyPr>
          <a:lstStyle/>
          <a:p>
            <a:r>
              <a:rPr lang="en-US" sz="3600" dirty="0">
                <a:hlinkClick r:id="rId4"/>
              </a:rPr>
              <a:t>MLA Citation</a:t>
            </a:r>
            <a:endParaRPr lang="en-US" sz="3600" dirty="0"/>
          </a:p>
        </p:txBody>
      </p:sp>
    </p:spTree>
    <p:extLst>
      <p:ext uri="{BB962C8B-B14F-4D97-AF65-F5344CB8AC3E}">
        <p14:creationId xmlns:p14="http://schemas.microsoft.com/office/powerpoint/2010/main" val="109421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89357"/>
            <a:ext cx="6965245" cy="1202485"/>
          </a:xfrm>
        </p:spPr>
        <p:txBody>
          <a:bodyPr/>
          <a:lstStyle/>
          <a:p>
            <a:r>
              <a:rPr lang="en-US" dirty="0" smtClean="0"/>
              <a:t>Lead Ins…</a:t>
            </a:r>
            <a:endParaRPr lang="en-US" dirty="0"/>
          </a:p>
        </p:txBody>
      </p:sp>
      <p:sp>
        <p:nvSpPr>
          <p:cNvPr id="5" name="Rectangle 4"/>
          <p:cNvSpPr/>
          <p:nvPr/>
        </p:nvSpPr>
        <p:spPr>
          <a:xfrm>
            <a:off x="1143000" y="1024597"/>
            <a:ext cx="6781800" cy="1107996"/>
          </a:xfrm>
          <a:prstGeom prst="rect">
            <a:avLst/>
          </a:prstGeom>
        </p:spPr>
        <p:txBody>
          <a:bodyPr wrap="square">
            <a:spAutoFit/>
          </a:bodyPr>
          <a:lstStyle/>
          <a:p>
            <a:pPr algn="ctr"/>
            <a:endParaRPr lang="en-US" dirty="0"/>
          </a:p>
          <a:p>
            <a:pPr algn="ctr"/>
            <a:r>
              <a:rPr lang="en-US" dirty="0"/>
              <a:t> </a:t>
            </a:r>
            <a:r>
              <a:rPr lang="en-US" sz="2400" dirty="0">
                <a:solidFill>
                  <a:srgbClr val="00B050"/>
                </a:solidFill>
              </a:rPr>
              <a:t>To effectively introduce sources, </a:t>
            </a:r>
            <a:r>
              <a:rPr lang="en-US" sz="2400" b="1" dirty="0">
                <a:solidFill>
                  <a:srgbClr val="00B050"/>
                </a:solidFill>
              </a:rPr>
              <a:t>use a variety of lead-ins and action verbs</a:t>
            </a:r>
            <a:r>
              <a:rPr lang="en-US" sz="2400" dirty="0">
                <a:solidFill>
                  <a:srgbClr val="00B050"/>
                </a:solidFill>
              </a:rPr>
              <a:t>: </a:t>
            </a:r>
          </a:p>
        </p:txBody>
      </p:sp>
      <p:graphicFrame>
        <p:nvGraphicFramePr>
          <p:cNvPr id="4" name="Table 3"/>
          <p:cNvGraphicFramePr>
            <a:graphicFrameLocks noGrp="1"/>
          </p:cNvGraphicFramePr>
          <p:nvPr>
            <p:extLst>
              <p:ext uri="{D42A27DB-BD31-4B8C-83A1-F6EECF244321}">
                <p14:modId xmlns:p14="http://schemas.microsoft.com/office/powerpoint/2010/main" val="3783950051"/>
              </p:ext>
            </p:extLst>
          </p:nvPr>
        </p:nvGraphicFramePr>
        <p:xfrm>
          <a:off x="1524000" y="3917514"/>
          <a:ext cx="6080760" cy="2313432"/>
        </p:xfrm>
        <a:graphic>
          <a:graphicData uri="http://schemas.openxmlformats.org/drawingml/2006/table">
            <a:tbl>
              <a:tblPr firstRow="1" firstCol="1" bandRow="1"/>
              <a:tblGrid>
                <a:gridCol w="1520190"/>
                <a:gridCol w="1520190"/>
                <a:gridCol w="1520190"/>
                <a:gridCol w="1520190"/>
              </a:tblGrid>
              <a:tr h="0">
                <a:tc>
                  <a:txBody>
                    <a:bodyPr/>
                    <a:lstStyle/>
                    <a:p>
                      <a:pPr marL="0" marR="0" algn="ctr">
                        <a:lnSpc>
                          <a:spcPct val="115000"/>
                        </a:lnSpc>
                        <a:spcBef>
                          <a:spcPts val="0"/>
                        </a:spcBef>
                        <a:spcAft>
                          <a:spcPts val="0"/>
                        </a:spcAft>
                      </a:pPr>
                      <a:r>
                        <a:rPr lang="en-US" sz="2200" dirty="0">
                          <a:effectLst/>
                          <a:latin typeface="Calibri"/>
                          <a:ea typeface="Calibri"/>
                          <a:cs typeface="Times New Roman"/>
                        </a:rPr>
                        <a:t>Admits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Agrees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Argues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Asserts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200">
                          <a:effectLst/>
                          <a:latin typeface="Calibri"/>
                          <a:ea typeface="Calibri"/>
                          <a:cs typeface="Times New Roman"/>
                        </a:rPr>
                        <a:t>Believes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Claims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Compares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Confirms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200">
                          <a:effectLst/>
                          <a:latin typeface="Calibri"/>
                          <a:ea typeface="Calibri"/>
                          <a:cs typeface="Times New Roman"/>
                        </a:rPr>
                        <a:t>Contends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Declares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Denies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Emphasizes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200">
                          <a:effectLst/>
                          <a:latin typeface="Calibri"/>
                          <a:ea typeface="Calibri"/>
                          <a:cs typeface="Times New Roman"/>
                        </a:rPr>
                        <a:t>Insists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Notes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Observes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Points Out</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200">
                          <a:effectLst/>
                          <a:latin typeface="Calibri"/>
                          <a:ea typeface="Calibri"/>
                          <a:cs typeface="Times New Roman"/>
                        </a:rPr>
                        <a:t>Reasons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Refutes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Rejects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Reports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lnSpc>
                          <a:spcPct val="115000"/>
                        </a:lnSpc>
                        <a:spcBef>
                          <a:spcPts val="0"/>
                        </a:spcBef>
                        <a:spcAft>
                          <a:spcPts val="0"/>
                        </a:spcAft>
                      </a:pPr>
                      <a:r>
                        <a:rPr lang="en-US" sz="2200">
                          <a:effectLst/>
                          <a:latin typeface="Calibri"/>
                          <a:ea typeface="Calibri"/>
                          <a:cs typeface="Times New Roman"/>
                        </a:rPr>
                        <a:t>Responds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Calibri"/>
                          <a:ea typeface="Calibri"/>
                          <a:cs typeface="Times New Roman"/>
                        </a:rPr>
                        <a:t>Suggests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a:ea typeface="Calibri"/>
                          <a:cs typeface="Times New Roman"/>
                        </a:rPr>
                        <a:t>Thinks</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Calibri"/>
                          <a:ea typeface="Calibri"/>
                          <a:cs typeface="Times New Roman"/>
                        </a:rPr>
                        <a:t>Writes</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1007717" y="2160059"/>
            <a:ext cx="3264996" cy="400110"/>
          </a:xfrm>
          <a:prstGeom prst="rect">
            <a:avLst/>
          </a:prstGeom>
        </p:spPr>
        <p:txBody>
          <a:bodyPr wrap="none">
            <a:spAutoFit/>
          </a:bodyPr>
          <a:lstStyle/>
          <a:p>
            <a:pPr marL="342900" lvl="0" indent="-342900">
              <a:buFont typeface="Arial" pitchFamily="34" charset="0"/>
              <a:buChar char="•"/>
            </a:pPr>
            <a:r>
              <a:rPr lang="en-US" sz="2000" dirty="0">
                <a:solidFill>
                  <a:prstClr val="black"/>
                </a:solidFill>
              </a:rPr>
              <a:t>According to Johnson, …. </a:t>
            </a:r>
          </a:p>
        </p:txBody>
      </p:sp>
      <p:sp>
        <p:nvSpPr>
          <p:cNvPr id="9" name="Rectangle 8"/>
          <p:cNvSpPr/>
          <p:nvPr/>
        </p:nvSpPr>
        <p:spPr>
          <a:xfrm>
            <a:off x="989138" y="2560169"/>
            <a:ext cx="7332079" cy="400110"/>
          </a:xfrm>
          <a:prstGeom prst="rect">
            <a:avLst/>
          </a:prstGeom>
        </p:spPr>
        <p:txBody>
          <a:bodyPr wrap="square">
            <a:spAutoFit/>
          </a:bodyPr>
          <a:lstStyle/>
          <a:p>
            <a:pPr marL="342900" lvl="0" indent="-342900">
              <a:buFont typeface="Arial" pitchFamily="34" charset="0"/>
              <a:buChar char="•"/>
            </a:pPr>
            <a:r>
              <a:rPr lang="en-US" sz="2000" dirty="0">
                <a:solidFill>
                  <a:prstClr val="black"/>
                </a:solidFill>
              </a:rPr>
              <a:t>Jackson and Thomas, experts in popular culture, found that …. </a:t>
            </a:r>
          </a:p>
        </p:txBody>
      </p:sp>
      <p:sp>
        <p:nvSpPr>
          <p:cNvPr id="10" name="Rectangle 9"/>
          <p:cNvSpPr/>
          <p:nvPr/>
        </p:nvSpPr>
        <p:spPr>
          <a:xfrm>
            <a:off x="1007717" y="2960279"/>
            <a:ext cx="5964223" cy="400110"/>
          </a:xfrm>
          <a:prstGeom prst="rect">
            <a:avLst/>
          </a:prstGeom>
        </p:spPr>
        <p:txBody>
          <a:bodyPr wrap="square">
            <a:spAutoFit/>
          </a:bodyPr>
          <a:lstStyle/>
          <a:p>
            <a:pPr marL="342900" lvl="0" indent="-342900">
              <a:buFont typeface="Arial" pitchFamily="34" charset="0"/>
              <a:buChar char="•"/>
            </a:pPr>
            <a:r>
              <a:rPr lang="en-US" sz="2000" dirty="0">
                <a:solidFill>
                  <a:prstClr val="black"/>
                </a:solidFill>
              </a:rPr>
              <a:t>Smith and </a:t>
            </a:r>
            <a:r>
              <a:rPr lang="en-US" sz="2000" dirty="0" err="1">
                <a:solidFill>
                  <a:prstClr val="black"/>
                </a:solidFill>
              </a:rPr>
              <a:t>Wess</a:t>
            </a:r>
            <a:r>
              <a:rPr lang="en-US" sz="2000" dirty="0">
                <a:solidFill>
                  <a:prstClr val="black"/>
                </a:solidFill>
              </a:rPr>
              <a:t> speak to these concerns: </a:t>
            </a:r>
          </a:p>
        </p:txBody>
      </p:sp>
      <p:sp>
        <p:nvSpPr>
          <p:cNvPr id="11" name="Rectangle 10"/>
          <p:cNvSpPr/>
          <p:nvPr/>
        </p:nvSpPr>
        <p:spPr>
          <a:xfrm>
            <a:off x="1030270" y="3411415"/>
            <a:ext cx="2286203" cy="400110"/>
          </a:xfrm>
          <a:prstGeom prst="rect">
            <a:avLst/>
          </a:prstGeom>
        </p:spPr>
        <p:txBody>
          <a:bodyPr wrap="none">
            <a:spAutoFit/>
          </a:bodyPr>
          <a:lstStyle/>
          <a:p>
            <a:pPr marL="342900" lvl="0" indent="-342900">
              <a:buFont typeface="Arial" pitchFamily="34" charset="0"/>
              <a:buChar char="•"/>
            </a:pPr>
            <a:r>
              <a:rPr lang="en-US" sz="2000" dirty="0" err="1">
                <a:solidFill>
                  <a:prstClr val="black"/>
                </a:solidFill>
              </a:rPr>
              <a:t>Cruze</a:t>
            </a:r>
            <a:r>
              <a:rPr lang="en-US" sz="2000" dirty="0">
                <a:solidFill>
                  <a:prstClr val="black"/>
                </a:solidFill>
              </a:rPr>
              <a:t> insists….. </a:t>
            </a:r>
          </a:p>
        </p:txBody>
      </p:sp>
    </p:spTree>
    <p:extLst>
      <p:ext uri="{BB962C8B-B14F-4D97-AF65-F5344CB8AC3E}">
        <p14:creationId xmlns:p14="http://schemas.microsoft.com/office/powerpoint/2010/main" val="398441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66800" y="1447800"/>
            <a:ext cx="7086600" cy="4648200"/>
          </a:xfrm>
        </p:spPr>
        <p:txBody>
          <a:bodyPr>
            <a:normAutofit fontScale="25000" lnSpcReduction="20000"/>
          </a:bodyPr>
          <a:lstStyle/>
          <a:p>
            <a:r>
              <a:rPr lang="en-US" sz="4800" b="1" dirty="0"/>
              <a:t>What is Parenthetical Documentation?</a:t>
            </a:r>
            <a:endParaRPr lang="en-US" sz="4800" dirty="0"/>
          </a:p>
          <a:p>
            <a:r>
              <a:rPr lang="en-US" sz="4800" dirty="0"/>
              <a:t>It is a way to let people know where your information came from.  Whenever you use material that you got from another source, you must let your audience know immediately where it came from, right after your use it.  MLA interacts with the works cited list, as each reference cited MUST match to a bibliography on the Works Cited page.</a:t>
            </a:r>
          </a:p>
          <a:p>
            <a:r>
              <a:rPr lang="en-US" sz="4800" dirty="0"/>
              <a:t> </a:t>
            </a:r>
          </a:p>
          <a:p>
            <a:r>
              <a:rPr lang="en-US" sz="4800" b="1" dirty="0"/>
              <a:t>Why should you use it?</a:t>
            </a:r>
            <a:endParaRPr lang="en-US" sz="4800" dirty="0"/>
          </a:p>
          <a:p>
            <a:r>
              <a:rPr lang="en-US" sz="4800" dirty="0"/>
              <a:t>It lets your reader know that you want to make clear to them which ideas and words are someone else’s.  If you don’t cite sources, you are committing plagiarism.  </a:t>
            </a:r>
          </a:p>
          <a:p>
            <a:r>
              <a:rPr lang="en-US" sz="4800" dirty="0"/>
              <a:t> </a:t>
            </a:r>
          </a:p>
          <a:p>
            <a:r>
              <a:rPr lang="en-US" sz="4800" b="1" dirty="0"/>
              <a:t>When do I have to do it?</a:t>
            </a:r>
            <a:endParaRPr lang="en-US" sz="4800" dirty="0"/>
          </a:p>
          <a:p>
            <a:pPr lvl="0"/>
            <a:r>
              <a:rPr lang="en-US" sz="4800" dirty="0"/>
              <a:t>Direct quotations</a:t>
            </a:r>
          </a:p>
          <a:p>
            <a:pPr lvl="0"/>
            <a:r>
              <a:rPr lang="en-US" sz="4800" dirty="0"/>
              <a:t>Paraphrased quotations (these are quotes whose words you have changed somewhat)</a:t>
            </a:r>
          </a:p>
          <a:p>
            <a:pPr lvl="0"/>
            <a:r>
              <a:rPr lang="en-US" sz="4800" dirty="0"/>
              <a:t>Statistical Data (numbers about things)</a:t>
            </a:r>
          </a:p>
          <a:p>
            <a:pPr lvl="0"/>
            <a:r>
              <a:rPr lang="en-US" sz="4800" dirty="0"/>
              <a:t>Original ideas that are attributed to someone else, even if you put them in your own words.</a:t>
            </a:r>
          </a:p>
          <a:p>
            <a:r>
              <a:rPr lang="en-US" sz="4800" dirty="0"/>
              <a:t> </a:t>
            </a:r>
          </a:p>
          <a:p>
            <a:r>
              <a:rPr lang="en-US" sz="4800" b="1" dirty="0"/>
              <a:t>How do I do it?</a:t>
            </a:r>
            <a:endParaRPr lang="en-US" sz="4800" dirty="0"/>
          </a:p>
          <a:p>
            <a:r>
              <a:rPr lang="en-US" sz="4800" dirty="0"/>
              <a:t>You can use parenthetical documentation.  Parenthetical means (parenthesis).</a:t>
            </a:r>
          </a:p>
          <a:p>
            <a:endParaRPr lang="en-US" dirty="0"/>
          </a:p>
        </p:txBody>
      </p:sp>
    </p:spTree>
    <p:extLst>
      <p:ext uri="{BB962C8B-B14F-4D97-AF65-F5344CB8AC3E}">
        <p14:creationId xmlns:p14="http://schemas.microsoft.com/office/powerpoint/2010/main" val="24211091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Grp="1" noChangeArrowheads="1"/>
          </p:cNvSpPr>
          <p:nvPr>
            <p:ph type="title"/>
          </p:nvPr>
        </p:nvSpPr>
        <p:spPr bwMode="auto">
          <a:xfrm>
            <a:off x="457200" y="685800"/>
            <a:ext cx="8229600" cy="1523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err="1" smtClean="0">
                <a:ln>
                  <a:noFill/>
                </a:ln>
                <a:solidFill>
                  <a:schemeClr val="tx1"/>
                </a:solidFill>
                <a:effectLst/>
                <a:latin typeface="Arial" pitchFamily="34" charset="0"/>
                <a:cs typeface="Arial" pitchFamily="34" charset="0"/>
              </a:rPr>
              <a:t>ci·ta·tion</a:t>
            </a:r>
            <a:r>
              <a:rPr kumimoji="0" lang="en-US" sz="4800" b="1" i="0" u="none" strike="noStrike" cap="none" normalizeH="0" baseline="0" dirty="0" smtClean="0">
                <a:ln>
                  <a:noFill/>
                </a:ln>
                <a:solidFill>
                  <a:schemeClr val="tx1"/>
                </a:solidFill>
                <a:effectLst/>
                <a:latin typeface="Arial" pitchFamily="34" charset="0"/>
                <a:cs typeface="Arial" pitchFamily="34" charset="0"/>
              </a:rPr>
              <a:t> </a:t>
            </a:r>
          </a:p>
          <a:p>
            <a:pPr marL="0" marR="0" lvl="0" indent="0" defTabSz="914400" rtl="0" eaLnBrk="0" fontAlgn="base" latinLnBrk="0" hangingPunct="0">
              <a:lnSpc>
                <a:spcPct val="100000"/>
              </a:lnSpc>
              <a:spcBef>
                <a:spcPct val="0"/>
              </a:spcBef>
              <a:spcAft>
                <a:spcPct val="0"/>
              </a:spcAft>
              <a:buClrTx/>
              <a:buSzTx/>
              <a:buFontTx/>
              <a:buNone/>
              <a:tabLst/>
            </a:pPr>
            <a:r>
              <a:rPr kumimoji="0" lang="en-US" sz="4800" b="0" i="0" u="none" strike="noStrike" cap="none" normalizeH="0" baseline="0" dirty="0" smtClean="0">
                <a:ln>
                  <a:noFill/>
                </a:ln>
                <a:solidFill>
                  <a:schemeClr val="tx1"/>
                </a:solidFill>
                <a:effectLst/>
                <a:latin typeface="Arial" pitchFamily="34" charset="0"/>
                <a:cs typeface="Arial" pitchFamily="34" charset="0"/>
              </a:rPr>
              <a:t>/</a:t>
            </a:r>
            <a:r>
              <a:rPr kumimoji="0" lang="en-US" sz="4800" b="0" i="0" u="none" strike="noStrike" cap="none" normalizeH="0" baseline="0" dirty="0" err="1" smtClean="0">
                <a:ln>
                  <a:noFill/>
                </a:ln>
                <a:solidFill>
                  <a:schemeClr val="tx1"/>
                </a:solidFill>
                <a:effectLst/>
                <a:latin typeface="Arial" pitchFamily="34" charset="0"/>
                <a:cs typeface="Arial" pitchFamily="34" charset="0"/>
              </a:rPr>
              <a:t>sīˈtāSHən</a:t>
            </a:r>
            <a:r>
              <a:rPr kumimoji="0" lang="en-US" sz="4800" b="0" i="0" u="none" strike="noStrike" cap="none" normalizeH="0" baseline="0" dirty="0" smtClean="0">
                <a:ln>
                  <a:noFill/>
                </a:ln>
                <a:solidFill>
                  <a:schemeClr val="tx1"/>
                </a:solidFill>
                <a:effectLst/>
                <a:latin typeface="Arial" pitchFamily="34" charset="0"/>
                <a:cs typeface="Arial" pitchFamily="34" charset="0"/>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19875928"/>
              </p:ext>
            </p:extLst>
          </p:nvPr>
        </p:nvGraphicFramePr>
        <p:xfrm>
          <a:off x="762000" y="2667000"/>
          <a:ext cx="8229600" cy="1722120"/>
        </p:xfrm>
        <a:graphic>
          <a:graphicData uri="http://schemas.openxmlformats.org/drawingml/2006/table">
            <a:tbl>
              <a:tblPr/>
              <a:tblGrid>
                <a:gridCol w="8229600"/>
              </a:tblGrid>
              <a:tr h="605931">
                <a:tc>
                  <a:txBody>
                    <a:bodyPr/>
                    <a:lstStyle/>
                    <a:p>
                      <a:pPr marL="0" marR="0" rtl="0">
                        <a:spcBef>
                          <a:spcPts val="0"/>
                        </a:spcBef>
                        <a:spcAft>
                          <a:spcPts val="0"/>
                        </a:spcAft>
                      </a:pPr>
                      <a:r>
                        <a:rPr lang="en-US" sz="3200" dirty="0">
                          <a:effectLst/>
                          <a:latin typeface="arial"/>
                        </a:rPr>
                        <a:t>Noun</a:t>
                      </a:r>
                    </a:p>
                  </a:txBody>
                  <a:tcPr anchor="ctr">
                    <a:lnL>
                      <a:noFill/>
                    </a:lnL>
                    <a:lnR>
                      <a:noFill/>
                    </a:lnR>
                    <a:lnT>
                      <a:noFill/>
                    </a:lnT>
                    <a:lnB>
                      <a:noFill/>
                    </a:lnB>
                  </a:tcPr>
                </a:tc>
              </a:tr>
              <a:tr h="1116189">
                <a:tc>
                  <a:txBody>
                    <a:bodyPr/>
                    <a:lstStyle/>
                    <a:p>
                      <a:pPr marL="0" marR="0" rtl="0">
                        <a:spcBef>
                          <a:spcPts val="0"/>
                        </a:spcBef>
                        <a:spcAft>
                          <a:spcPts val="0"/>
                        </a:spcAft>
                        <a:buFont typeface="+mj-lt"/>
                        <a:buAutoNum type="arabicPeriod"/>
                      </a:pPr>
                      <a:r>
                        <a:rPr lang="en-US" sz="3200" dirty="0">
                          <a:effectLst/>
                          <a:latin typeface="arial"/>
                        </a:rPr>
                        <a:t>A quotation from or reference to a book, paper, or author, esp. in a scholarly work.</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27376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type="title"/>
          </p:nvPr>
        </p:nvSpPr>
        <p:spPr>
          <a:xfrm>
            <a:off x="533400" y="1447800"/>
            <a:ext cx="8229600" cy="3429000"/>
          </a:xfrm>
        </p:spPr>
        <p:txBody>
          <a:bodyPr>
            <a:normAutofit fontScale="90000"/>
          </a:bodyPr>
          <a:lstStyle/>
          <a:p>
            <a:r>
              <a:rPr lang="en-US" dirty="0"/>
              <a:t>A citation is like the source's </a:t>
            </a:r>
            <a:r>
              <a:rPr lang="en-US" dirty="0" smtClean="0"/>
              <a:t>address:  you need to include the RIGHT information in the RIGHT order.  Otherwise, we’re all lost.</a:t>
            </a:r>
            <a:r>
              <a:rPr lang="en-US" dirty="0"/>
              <a:t/>
            </a:r>
            <a:br>
              <a:rPr lang="en-US" dirty="0"/>
            </a:br>
            <a:endParaRPr lang="en-US" dirty="0"/>
          </a:p>
        </p:txBody>
      </p:sp>
    </p:spTree>
    <p:extLst>
      <p:ext uri="{BB962C8B-B14F-4D97-AF65-F5344CB8AC3E}">
        <p14:creationId xmlns:p14="http://schemas.microsoft.com/office/powerpoint/2010/main" val="5354317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86686"/>
            <a:ext cx="7848600" cy="2369362"/>
          </a:xfrm>
        </p:spPr>
        <p:txBody>
          <a:bodyPr>
            <a:normAutofit/>
          </a:bodyPr>
          <a:lstStyle/>
          <a:p>
            <a:r>
              <a:rPr lang="en-US" dirty="0"/>
              <a:t>Because when we get the correct address…</a:t>
            </a:r>
            <a:br>
              <a:rPr lang="en-US" dirty="0"/>
            </a:br>
            <a:endParaRPr lang="en-US" dirty="0"/>
          </a:p>
        </p:txBody>
      </p:sp>
      <p:sp>
        <p:nvSpPr>
          <p:cNvPr id="5" name="Title 1"/>
          <p:cNvSpPr txBox="1">
            <a:spLocks/>
          </p:cNvSpPr>
          <p:nvPr/>
        </p:nvSpPr>
        <p:spPr>
          <a:xfrm>
            <a:off x="685800" y="724486"/>
            <a:ext cx="7922219" cy="23622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00B050"/>
                </a:solidFill>
              </a:rPr>
              <a:t>Why should we care where in the world is </a:t>
            </a:r>
          </a:p>
          <a:p>
            <a:r>
              <a:rPr lang="en-US" sz="3900" dirty="0" smtClean="0">
                <a:solidFill>
                  <a:srgbClr val="00B050"/>
                </a:solidFill>
              </a:rPr>
              <a:t>Vallejo 94589 Fairgrounds 1001 Dr. CA?</a:t>
            </a:r>
            <a:endParaRPr lang="en-US" sz="3900" dirty="0">
              <a:solidFill>
                <a:srgbClr val="00B050"/>
              </a:solidFill>
            </a:endParaRPr>
          </a:p>
        </p:txBody>
      </p:sp>
      <p:pic>
        <p:nvPicPr>
          <p:cNvPr id="6" name="Picture 2" descr="http://upload.wikimedia.org/wikipedia/commons/2/22/Earth_Western_Hemisphere_transparent_backgrou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6865" y="3872315"/>
            <a:ext cx="3157135" cy="315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6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762" y="2611437"/>
            <a:ext cx="786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665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214" t="23284" r="44363" b="9359"/>
          <a:stretch/>
        </p:blipFill>
        <p:spPr bwMode="auto">
          <a:xfrm>
            <a:off x="1123339" y="1985303"/>
            <a:ext cx="3682355" cy="4187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hieastwindsor.com/images/apg_1239642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200400"/>
            <a:ext cx="3095625"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data:image/jpeg;base64,/9j/4AAQSkZJRgABAQAAAQABAAD/2wCEAAkGBhMGDxISBxQSFBIUExoWFBgYGBYbGxUWGxwYHxYaFx8dHC0gIBkvHhUYIC8gIyopOCwsFh4xNTAqOCYtLCkBCQoKDgwOGg8PGiogHiUsLCwvMi81MC8sLCk0LCwsNSkqLDYsNC8tLDQ1LCwsLC0sNDUsLiosMCwpLCwqLSwyL//AABEIAOEA4QMBIgACEQEDEQH/xAAcAAEAAwEAAwEAAAAAAAAAAAAABQYHBAIDCAH/xABBEAACAQMDAgUCAwUFBAsAAAABAgMABBEFEiEGMQcTIkFRFGEjMnEWQlKBkQgVM2KhgrGy0RckJTRjcnOSweHw/8QAGQEBAAMBAQAAAAAAAAAAAAAAAAECAwUE/8QALxEAAgIBAwMBBgUFAAAAAAAAAAECEQMSITEEQVETImFxgeHwBZGhssEycpKisf/aAAwDAQACEQMRAD8A2+lKVBApSlAKUpQClKUApSlAKUpQClKUApSlAKUpQClKUApSlAKUpQClKUApSlAKUpQClKUApSlAKUpQClKUApSlAKUpQClKUApSlAKUpQClKUApSlAKUpQClKUApSlAKUpQClKUApSlAKUpQClKUApSlAKUpQClKUApSlAKUpQClKUApSlAKUpQClKUApSlAKUpQClKUApSlAKUpQClKUApSlAKUqD6g63seluNZuI4249HLPg9jsQFsffFATlKzb/p/wBL37c3OP4vK4/4t3+lVPqXxV/by9ttP0MtHaSzxpM7ehplLDcvfKpjIx3P27EDcpp1tlLTsqqO5JAA/rUd+09rnHnJ/rj+uMVVb9ZOobkpb7mw7YLcLGoJA4/dAxjJ5J+O1TMHQsSqPPeQt7kFQP5DB4/XNc5dTmyyfpRVLuzqPpcGKK9aTt9kT1tfx3gzbOjD7MDXvqg6v0pJpvri/EQe4HqX9R8fcV56LrckJVIW9RIAV2zG38ydyN+m4EnsKvHq5KWnJGmJdDGUdeGdr7++C90rjsdTW8JRwUlX80bYyB8jHDL/AJhXZXtTTVo5souLpilKVJUUpSgFKUoBSlKAUpSgFKUoBSlKAUpSgFKV4SSiEZkIA+TUNpK2SlZ50r8RxIMoQR9q/alO90QeE6GRGETbWKkBsA7Tjg4PBx3wa+bOs/BnU9Nd5kzeqx3M6ZMhJxkuhO4nJP5d3bnFfS1fhNAfEjoYyQ4IIOCDwQR3B+9IpTAwaIlWUggg4II5BB+a+irrw+soL66upU8/6xDiB13KrySBndXBzuO042nKlyAa4dd/s8QXy79Fla3cjJjYmSMH4DfnA+5LVSOWMm4rsayxyilJ9yW8H/EderkeG/CreoAzsAALhRgeZx++OAw+4I4JA0qvk650u98JtRhkulxJG29GUkxzL2YBsdiMqRgEZ7DivqLQtaj6itormwOY5UDL2yPlWwfzA5BHyDV6rgzbs7ZEEoIbsRg+3B/SqT1Zo8Wm+WbQFd2QV5IwAOeex5Aq8UIz3rHNhWWNdz0dP1EsE9S48eSi6FdxXKsl43lyg70n3HPAx3Y+w429iM8d6seg65/eigXA2ybdw4IEiZwJEz7fI9sj7Zpmu2rwTys0bIpkJT08fYj2+/8AOpS46njvrdRtZbpMeTtXjzOFG0jPpOcFT3GR8V4sOXQ2ntX6/U63UdP6qUoq7/1+nnwXavx3EYJkIAAySeAAO5P2rj0/UvqUb6kBJIziVSeFIGcg/wABHqB+P0OIu6lXWVMuoHZYp6sNx9Rjszjv5OcYX984yMYDdBzVbHIhgblUtkvvby32/PgWXXtnd7w0yoVZhh8qWAzhlyOQQM8fNWGskvdStrw3Y1HKyq85t0MbBt7MTukYZO4cAKcAY5ye2tg57VniyOd3R6uv6WGDS4pq75+XDpXyKUpW5zRSlKAUpSgFKUoBSlKAUpSgOLWr1tOgeSFd5XBxnGRuAbB+cEn+VZdpuu3JnEU1y8iHeCpO7BCuVzuUnIZV9/atX1C3+rhkQ/vIy/1BrGNPObkNyJDcFRntluMN/MnkVz+txyyRlFNL2XzsuDodBlWNzck5KlSST3338qtuDpsutry0UNAYiSMAmJOT8Erj3rYoclV8382Bn9cc1h2ixCea3Rj+GXBfOB+GGG7P8s8Vt9tMkyj6YqVHA2kYH24rfp8cYKo3W3wur2/M9n4ulcWopby48XSv37EB17r1zoNqD0/A1xdSyCOJQCQvDMzsB7AL8jkisT1HQupddeZL43Z49a+ckcbj/IA4jYfZc9x819FXU/kr6cbjwM9vuT9gOf5VBW1qdTk2ksY1OTn3yc/1Jyf0pl6jRJQirbOVjxak5N0kUXwy6qksZoNP6yge3uUjCWjshUSIvCoR23gAgN78g843aheastg+2cPjbncqlgOSADjkdq5Op+nxr1vtiEYmjZZLd2BPlSoQVIxyBxg47gmufWyxZ8yCM/TglfSQ/LZUZwePYjHerZn6cbjyWwxWSVS4O7X+n4OqLdoNVRZI2/qp9mQ9ww+RWc+HMF10hqs+jpLFJaRIbkFlPmbXKAAEHAOWBIwR37ZwNPYtByo3L/r/APv0/wBO9ccUNu939QpxcNF5JBOCUDFgNp7kEnkfNa61wzHQ+VuStKV4SzLCMykKPucVYrVno1SFZ4JFuAShQ5A78DPH344++Kz3TdQt7C6mW2cyy2cgW5Rlj/JnmSLDE+lgp+RnBxV11LVFlRo0yN6kbi7RYBGCUI/ELc8FBwR3FZ7f9M2fSOo6ZJpcZiS5kmtJyTKfNMqAR/4jE8t7j5NYTjDI9uVwezFkyYY0/wCl8/fYtutyqQt1ehRHxiLu08QOfXg4OM7lU5A/eI3HEtZWZ1MpcX5VuzQopykeezZ/ekwfze3Ye5NG6Z0oanP5VxIyFMbk5xKqNl0Pq/iA4x75q9Rn+6Jwh/wZmJT4SU5LL+jcsPuGHuAMsMnP2mtv5PZ1UFiXpwdySf8Aj4X8vutr7FJvtbtRbahBeY84z3DR7oyeSxKFWwQDn7jmtIhbeqke4H+6s5n0yC8sdUkljjaaOe5Ktgb1xyvI5x9jxWiWn+Gn/kX/AHCtMN27++Sv4ho0rTfLu/NR49x7aUpXoOQKUpQClKUApSlAKhOrer7fou38/V2YKTtRVGWdsZwoyB2B5JA+9TdUHxd6Qi6st4RcXMVtMkhEDSnCOzLyhOeM7AcjOMdjQH7094xW2vyPGtveRskLTeqMEGNV3ZyrcZHbOATgZyatPT/UKdRxeZbR3EY4yJonjIJGceoYOPcqSPvWL2nXuo2L3+m63JHcMljc7Z4iCyFIHdW8xcZHAHIBBIzzXr1B8dLWV49xJFdxzSeS2990uZ33IcNzgKG3HONmPepJN21O5aziZ4AGK4OD7jIz/pk/yrJLu3+h1AqeMXUTlTn07ieCcc/qPmu3wfh/a0XWo6vP51zI7ReXlgtuNoHCnjJGMEdgMZzux0a7oc99febEmd3knJZRkqEz3P8A4cv88fIrwdTCUm/7ZbfJ/Q93SZIwaulbSt7baov4dmR/Q9oLm/iWUAqBJkEZBwTwf6VbusPEq08PpIoL2KYmRN6iFIyAM45BdeePiuPojQ3026ka7ChtzBQCDwBuzx9rhKpXilHc3XU9muhqj3CQI8SsQFLKZnO7JAxhM9/avVhTUFfhf8Rt+J5lky+y7W/7myyXPjTaX0UD2cE7+dcfTbXKRlP8M5O0twd47d9pzitJggS09MXGefuf/msP67nubq40KLqdY45xJJLOIwCoAlGMBSQfw4x796rPVLjW7afVrS0niElyfLuDdqxEm7JBjCA4wMLtPpwOTiraI6tVbnN1OqvY+m2YL+aoLW7UXjygKrsLf0j07lYs204JyB9+3B+KxfWJIL3UJ/8ApNmuVC20X0nl7tsgKLudcLjJIzjtuZgT6RUZpHSF3e6PDJYR71nvGaSISBZbqGML5YXnkKfP4HI3bsHGRGTGskdLLYsjxy1I+j21OKOVIXdRLIpZF92VcbiPsMj+te+SFZhiUBh9wD/vrOvBt7SSK4jsYJoJ7ecpKk0nmmNjkYRsAAegggAcjnPBqy6v1xBp1k11DudTE7xekqJNu7GCf3TtBz8MD7ir0Z8FP688WbTpC5Nra27TOg/F2SGFUY4IX0j1HByfjjuc4hLDx5slRjdWMyy44CyK6uf8xYggf7LVUrTwxvOqbO51bVJUjDRy3ABBZ5toLE4GAqnBA/TtjBqgwWr3Wfp1Ztqlm2gnCjuTjsPvUaI+EaepPyz6D6J8bbXXbpLae2+kMhCxtuVlLnsrYRcE9geeTjivP+0MEGmwMzFZFulMWPc7W3f0HNfOqdxt75r6T8bdL+o0MfUMGkhkiO4gZZj6GI/XcTVqoo3b3Kz0h1qvU5SS2LJqMEYd0bBW52DEjRkc7yv5kPfJwScmtfZ4tftNzH8KRAwPYrjkMD7MpGc+xWsT6J6ITpvXVLytsiuLiCPcBlmWOAJnH8Quz+m0c81zav1/NoLz2/TNqTHHujmllSV/M2f4paPPlquCOGBIHc81h6emT0rZ8/E9nrKeNa29UaqvHj5didj0Zdds7y8M34sbOzrtGGUjIbHdd2W+Rx2rYdO5hi/9Nf8AhFfNFr4xzxLItza2Um9ChxG0eUPO0iNgCOOM8j55NXjoTx3fVblbfWrdVRlIRoA52bQSdy5JK7VPI7Y7H2jFh9M267rV1KSV7N1xsqW36Gz0qN03qGDWJHTTpEl2KrFkZXX1EjGVJw3HY478Z5xJVucsUpSgFKUoBSsbt/7QplK77EANg/8Ae0zj5AaID+pFXzQPEW16ht55rbzFa3QvPE64lQAE8jODkKcEGotFnFrksd3dJYxvJdMFjjUu7HsqqCWJ+wAJrN+sNY6f61CDWrqMmPOxkeQFc/mAwMHOB7ewqxaF19Z9YQ3JVWEMMQafzlXaYpFc8jJBXajZB9jVSseuNEupQLfTl27hiQWttyCQqsEB83BLKBhM+ocVNoUzhsJumOn4Zo7WfJnjMcj/AIrP5bY3Kp2+kHHOBXqttU6at3tma4nkFr/gI/nMieosfTtwTuO457kDOQMVofUes6f0NGrXscatISscccSl5SPZVA/QZPHI+aienvFKy6gnjhW2uYjI2yNnhUoz4zszGWwcDJBxgDJxS0RXciOm+qtA0W8mn0i5dJLgnzFIl2MS2RhSuByTj43GovUdSl067ljsnlBSZkUBmOSrOF2pznjacY75+atHVPiJpehytDLAbqWMgSLDCj+WecBmOFBHxnjNdnTnW+magLmezHlTRo01yjxlZggALEjksvb8pIzj5rDLjc2qdNHv6TqMeFS9SGpPt2IXSupLiym/7WmsrdmOcXDKrgEIPyKwYelI8btvANTcsek3Gox6jNd25uY02KfqY9oUqyn07vh2/rUboLaJ1t9S0NlAogAaQvDGhMbLuEg287cZ74NQmmxdPatBPOliy+RCZ3Uq+TFkgMpWQryQcAkH7VpCOlJXZh1Gb1ZXpUfci2a1BpHUF1Bc6hdW5lt+I8XMQXGckMN3IquHw56cO78eH1dv+uJ6ef3fV/LnPFRNtfdN3bhItPmyWA5RxjJAyfxcgc1IdT2nT3SNz9PqFixkCLJ6FdhtYkDnzB7j/Wr2jCmevqLra9tJLmO2k0SW2cFIibiPKxYIUMDICzYOSCCMk44qG6e0bQ00+KHqm+ikmR3cGKSULHvxlF4wR6QSwAyfsBVo6Wn6d1RylraQxOEMmLiHGUXO5lLkqQACTz7H4qZ6Wu9G6lE8mm2tqn0zesvbwoQhBKyj08RlQSCccA5ApYoi+n+vdA6KhMGjzALu3MQkrF2+WbbzVTk60svJNlb6rIunnKhPpJDMsJPMSyk/lwSu4rkDjmtT6P6msep1b+50VCuSEaNULR7iFlUe8ZIPPscg4NcviF1+ehvp9kAmM5kHMvlhfLCkknY2eG+3alkJW6RF2/i1ojwC2WYrD5fk7Gjlx5e3bt7dtvFZp0Lr9r0wdKuklj83MtteRD83lyOxikPABwTySe2zA4rU77xJhXS7W7nt1ea89MFsXU72LYILlcBAOS23jcB71E6l1hoSRxyXNijiaJpOLaDK7W2OrHj1Bhj0k/YkUtAp/UZsOt7vWrnzIk8m2QWrFlUyzRgksgLeoHytnAPDg4zirV1P4hWevaApvJ4jPKkBkiDKX3LLGZRtHY4Vj7VJ/s1ob6i9hPZwJcBFkQEECVWBJ2Yb8wwcrxxyM849c82iaHfCxNhF5vmQxbvIiZd0+PL5Y59+SBxg/wA5Bw6Z4k6ZpskUtzOm9/qJpSisxEkrxlVbC5zsCgd8CPHsK9PWnjdY39nLb6GXkknRoizRkJGr4V2YHlvSzEAA8gZ+9r6g1/TPDzaDDEJnBKRW8MfmMvucKBheDySM4Pwa8ulPE626smENvFcxOysyeYg2uFxvIZGZeMgHJHJAqLQp8mN2djo9jPCRb393FHbv5pMToJp9y+WVAOVXG8YPb09zmu6wu9OsbGDzY7m2v7Znlhnjtm9JLM8aTEgeaAMKSQOAcccnTtX8YbLRbmW2uFuTJE+xtseRnGePVz3qf6c6xteqw/8AdUmWjOJEYMjp3xuVuQOO9LJp8lV0bxu026SFbl3jnkCB08tyFkYDIztwRk960SqT1L4tWXTczQkTTyoQJRCoIiPPDszBQeMYz3ru6T8RrTq9jHa+ZFOF3eVMu1yv8S8kMPfgnvSyKfJaKVGW3UMN1eTWcbfjwxpIwyOVfOMc54wM8cb1+aN1FCt8tiDmcwNORxhUDKozznJLEgfCH7ZEEnSlKA+dfBTR4dcvpY9VijlT6AcOobGXQZGexwTyMHmuLQZfobp109i0fl6lb5zndaRxFoSSPzDcThjx6QB2qRsfCPVrEHyIwjNGI3K3SqroCDtYKu4qcDIDCr10r4SHR7W5N88bXc1rJbx7QfKt0dSAqcZJJOWbucn5JalPY1m1baZUfCDTE1iw1eC6cRJJawKznGEGyf1nJAwMZOSOAeRUZpok8MtRH7RWsMu1kkclQxCqdi3Fs+PYkZRsc47Hlbjong7d2Fje28tzCjTiDaUDsrCHzMpLuAOxi652/B4PY8Gl+CF3PKi65NALdQqN5bTO7RKciNPMOEQnnjtnsamnsQ2tyG6yKa51K0WtyGOAywwFs9oDHuCg/uq7HlvbzCa0/UOj7Pou1vLvp23SK5js5tjDceyFhwSecqOa5vETwsTrAibT2SG5ChDuXMcqD8okA5BHswyR2+MRHRXhffdP3aS3c1usarscIZ5DNFjHlt5jYVOcj4IHFTwyG00ireDfSVp1W9yddXzTEIzHGzHB8wEvKwzksSByfn9K9V1psXTevpDobZjjvLeNFznas4IuINxzlOTx+7vPvkmb13wQnspzJ0pJF5eSUSRpY3h3fmVJEOWTk4B9jjnuZ/w/8Jv2clW41po3lQkwxxhvLjZhguS3qeTHGT2+/tFPgltcmV9R6TN0TeXdpauUiZCjH+OxkbeD27ja0ZOO7FR3Gbi3T0+hdM3M6IRNebXnG1SYrTG1UAYj8sYBxwRux7Zq8de+HSdaXFlI+AIZcTf54PzFf/cqj/bJ9qneq9GbXdPubW1Kq0sLRqTnauRgZwM4/SpS3shyujA+mNIurg3Emh23nhbhjua1tpCsq8gBpJsgZ2nge+a6/GOXytYVroKdtvbs6twGw7FlOAe+Mdqn7Lwg1OyL+RdW6B2LN5c16nqPdsKQuf1HtU91l4Y3HUWqRXlrJAsaCDIbzN34TljjCkc596qk6LuS1X8Sh9DaavVOsxtZRwQxK7XTxISUWJkCbIw2C+4jDkDAzjAxio3r3pn9hLyWGJ3EDwlowrHL27N6oJD8BwMH4HzjGkDweNjqaTaTJ5VsJDMCpYSwHPrijxwY3z+9naNwxk5Pu8UPDK463uY5dPkgRVtzERJ5mcly2RtU/pz96VtRCkrJzw36K/ZK2LXYU3c2GnYdhj8kaf5FHAx/yqnf2gOW04N2P1PPx+Gn/OtfUYFZ34t9GXXVpszo6I/lefv3OE/xFRVxkH4Y/wAqs1tSKwdSTZiejFdUltI9RuAsRItWmAwLeH1HYNw9Jbc2XPGC3f1VbPGrTo9Fura3sFCRRadtRR7DzW/nnjknualNc8Hpo7C0khTfcRxCG7hjK5lj3nDxt281QR34OB/CQ3RqngxfatFbCS4hLRWxh/ELkxqZCyoGVPXtUhdxAz8YAqtFtSuyD8ZAf78fyFdpPJtxHsz5gct6TERyHzjH3qH0rVJtc1SzudSId31CxTeBjdsO31DsJMKNy/Jz2IrV+pfDe41nWob+3kgESPbsyt5m/ELh2xhduTjHeurqfwuj1K/tb7StsUsd1DLOvZJlRwWbA7SgZ598nPzU07I1KkjNYrOLqbqaaLqRsJJdyoykkbxGq+RFkHgH499oHetAudV03wvvDBp9m6vOkRd49m3DySJGPXJu/MrZCj4PtXj4g+EK9USG40l0infHmrICY5ccBjt9SyY/eHf7d6r+k+Cd20yNqs1uiCSN3KedLI/lkFVzIcKO44PxwabhtNEQumxax1bLFqCLJG93IGRhkHFvIRkfqAf5V+WSDprXJE6eJZYpp4Y+e0f07SPFzyVSReM9in3qwdReEF7qWo3F3p89ugllLplrhXTK7TzGB7EjvVn6C8L4+kD5t46zz7SqkIFSJWxvEa5PqJ7ueSMDAGQVbhtUZr4OdM2fVc0666FlKRI8cTEjcX5llOCNxDYX7cCnUmnRdKa0kfSxP4dzbMihi3lSymQSwr77WUAlST8e9WLqTwOk+oMvS8kSIWLCOQyKYmPcRPH6tnJO04x981I9F+DraG/n6rLG00e426Rq3lxSMMCVi3qeQcYz2x7nGFdg2nuZrqnVjw65NfacQ0v1UnlYJxNDHiMRMP8ANGowfn7kY6+jNeabXLe7vDvnkujFctuwo8+NljRecYTYR/s/ABNw0XwMaKK6j1mSB2khCW8iB90cgdn8whgMEkrnaewIr26r4Kustv8A3DJDHHHFCGMgYt50Tl/NAUYZjuYeo/vnGMDEU+SW48I1nmlfnq+R/T/7r8q5ked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P//Z"/>
          <p:cNvSpPr>
            <a:spLocks noChangeAspect="1" noChangeArrowheads="1"/>
          </p:cNvSpPr>
          <p:nvPr/>
        </p:nvSpPr>
        <p:spPr bwMode="auto">
          <a:xfrm>
            <a:off x="63500"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hMGDxISBxQSFBIUExoWFBgYGBYbGxUWGxwYHxYaFx8dHC0gIBkvHhUYIC8gIyopOCwsFh4xNTAqOCYtLCkBCQoKDgwOGg8PGiogHiUsLCwvMi81MC8sLCk0LCwsNSkqLDYsNC8tLDQ1LCwsLC0sNDUsLiosMCwpLCwqLSwyL//AABEIAOEA4QMBIgACEQEDEQH/xAAcAAEAAwEAAwEAAAAAAAAAAAAABQYHBAIDCAH/xABBEAACAQMDAgUCAwUFBAsAAAABAgMABBEFEiEGMQcTIkFRFGEjMnEWQlKBkQgVM2KhgrGy0RckJTRjcnOSweHw/8QAGQEBAAMBAQAAAAAAAAAAAAAAAAECAwUE/8QALxEAAgIBAwMBBgUFAAAAAAAAAAECEQMSITEEQVETImFxgeHwBZGhssEycpKisf/aAAwDAQACEQMRAD8A2+lKVBApSlAKUpQClKUApSlAKUpQClKUApSlAKUpQClKUApSlAKUpQClKUApSlAKUpQClKUApSlAKUpQClKUApSlAKUpQClKUApSlAKUpQClKUApSlAKUpQClKUApSlAKUpQClKUApSlAKUpQClKUApSlAKUpQClKUApSlAKUpQClKUApSlAKUpQClKUApSlAKUpQClKUApSlAKUpQClKUApSlAKUqD6g63seluNZuI4249HLPg9jsQFsffFATlKzb/p/wBL37c3OP4vK4/4t3+lVPqXxV/by9ttP0MtHaSzxpM7ehplLDcvfKpjIx3P27EDcpp1tlLTsqqO5JAA/rUd+09rnHnJ/rj+uMVVb9ZOobkpb7mw7YLcLGoJA4/dAxjJ5J+O1TMHQsSqPPeQt7kFQP5DB4/XNc5dTmyyfpRVLuzqPpcGKK9aTt9kT1tfx3gzbOjD7MDXvqg6v0pJpvri/EQe4HqX9R8fcV56LrckJVIW9RIAV2zG38ydyN+m4EnsKvHq5KWnJGmJdDGUdeGdr7++C90rjsdTW8JRwUlX80bYyB8jHDL/AJhXZXtTTVo5souLpilKVJUUpSgFKUoBSlKAUpSgFKUoBSlKAUpSgFKV4SSiEZkIA+TUNpK2SlZ50r8RxIMoQR9q/alO90QeE6GRGETbWKkBsA7Tjg4PBx3wa+bOs/BnU9Nd5kzeqx3M6ZMhJxkuhO4nJP5d3bnFfS1fhNAfEjoYyQ4IIOCDwQR3B+9IpTAwaIlWUggg4II5BB+a+irrw+soL66upU8/6xDiB13KrySBndXBzuO042nKlyAa4dd/s8QXy79Fla3cjJjYmSMH4DfnA+5LVSOWMm4rsayxyilJ9yW8H/EderkeG/CreoAzsAALhRgeZx++OAw+4I4JA0qvk650u98JtRhkulxJG29GUkxzL2YBsdiMqRgEZ7DivqLQtaj6itormwOY5UDL2yPlWwfzA5BHyDV6rgzbs7ZEEoIbsRg+3B/SqT1Zo8Wm+WbQFd2QV5IwAOeex5Aq8UIz3rHNhWWNdz0dP1EsE9S48eSi6FdxXKsl43lyg70n3HPAx3Y+w429iM8d6seg65/eigXA2ybdw4IEiZwJEz7fI9sj7Zpmu2rwTys0bIpkJT08fYj2+/8AOpS46njvrdRtZbpMeTtXjzOFG0jPpOcFT3GR8V4sOXQ2ntX6/U63UdP6qUoq7/1+nnwXavx3EYJkIAAySeAAO5P2rj0/UvqUb6kBJIziVSeFIGcg/wABHqB+P0OIu6lXWVMuoHZYp6sNx9Rjszjv5OcYX984yMYDdBzVbHIhgblUtkvvby32/PgWXXtnd7w0yoVZhh8qWAzhlyOQQM8fNWGskvdStrw3Y1HKyq85t0MbBt7MTukYZO4cAKcAY5ye2tg57VniyOd3R6uv6WGDS4pq75+XDpXyKUpW5zRSlKAUpSgFKUoBSlKAUpSgOLWr1tOgeSFd5XBxnGRuAbB+cEn+VZdpuu3JnEU1y8iHeCpO7BCuVzuUnIZV9/atX1C3+rhkQ/vIy/1BrGNPObkNyJDcFRntluMN/MnkVz+txyyRlFNL2XzsuDodBlWNzck5KlSST3338qtuDpsutry0UNAYiSMAmJOT8Erj3rYoclV8382Bn9cc1h2ixCea3Rj+GXBfOB+GGG7P8s8Vt9tMkyj6YqVHA2kYH24rfp8cYKo3W3wur2/M9n4ulcWopby48XSv37EB17r1zoNqD0/A1xdSyCOJQCQvDMzsB7AL8jkisT1HQupddeZL43Z49a+ckcbj/IA4jYfZc9x819FXU/kr6cbjwM9vuT9gOf5VBW1qdTk2ksY1OTn3yc/1Jyf0pl6jRJQirbOVjxak5N0kUXwy6qksZoNP6yge3uUjCWjshUSIvCoR23gAgN78g843aheastg+2cPjbncqlgOSADjkdq5Op+nxr1vtiEYmjZZLd2BPlSoQVIxyBxg47gmufWyxZ8yCM/TglfSQ/LZUZwePYjHerZn6cbjyWwxWSVS4O7X+n4OqLdoNVRZI2/qp9mQ9ww+RWc+HMF10hqs+jpLFJaRIbkFlPmbXKAAEHAOWBIwR37ZwNPYtByo3L/r/APv0/wBO9ccUNu939QpxcNF5JBOCUDFgNp7kEnkfNa61wzHQ+VuStKV4SzLCMykKPucVYrVno1SFZ4JFuAShQ5A78DPH344++Kz3TdQt7C6mW2cyy2cgW5Rlj/JnmSLDE+lgp+RnBxV11LVFlRo0yN6kbi7RYBGCUI/ELc8FBwR3FZ7f9M2fSOo6ZJpcZiS5kmtJyTKfNMqAR/4jE8t7j5NYTjDI9uVwezFkyYY0/wCl8/fYtutyqQt1ehRHxiLu08QOfXg4OM7lU5A/eI3HEtZWZ1MpcX5VuzQopykeezZ/ekwfze3Ye5NG6Z0oanP5VxIyFMbk5xKqNl0Pq/iA4x75q9Rn+6Jwh/wZmJT4SU5LL+jcsPuGHuAMsMnP2mtv5PZ1UFiXpwdySf8Aj4X8vutr7FJvtbtRbahBeY84z3DR7oyeSxKFWwQDn7jmtIhbeqke4H+6s5n0yC8sdUkljjaaOe5Ktgb1xyvI5x9jxWiWn+Gn/kX/AHCtMN27++Sv4ho0rTfLu/NR49x7aUpXoOQKUpQClKUApSlAKhOrer7fou38/V2YKTtRVGWdsZwoyB2B5JA+9TdUHxd6Qi6st4RcXMVtMkhEDSnCOzLyhOeM7AcjOMdjQH7094xW2vyPGtveRskLTeqMEGNV3ZyrcZHbOATgZyatPT/UKdRxeZbR3EY4yJonjIJGceoYOPcqSPvWL2nXuo2L3+m63JHcMljc7Z4iCyFIHdW8xcZHAHIBBIzzXr1B8dLWV49xJFdxzSeS2990uZ33IcNzgKG3HONmPepJN21O5aziZ4AGK4OD7jIz/pk/yrJLu3+h1AqeMXUTlTn07ieCcc/qPmu3wfh/a0XWo6vP51zI7ReXlgtuNoHCnjJGMEdgMZzux0a7oc99febEmd3knJZRkqEz3P8A4cv88fIrwdTCUm/7ZbfJ/Q93SZIwaulbSt7baov4dmR/Q9oLm/iWUAqBJkEZBwTwf6VbusPEq08PpIoL2KYmRN6iFIyAM45BdeePiuPojQ3026ka7ChtzBQCDwBuzx9rhKpXilHc3XU9muhqj3CQI8SsQFLKZnO7JAxhM9/avVhTUFfhf8Rt+J5lky+y7W/7myyXPjTaX0UD2cE7+dcfTbXKRlP8M5O0twd47d9pzitJggS09MXGefuf/msP67nubq40KLqdY45xJJLOIwCoAlGMBSQfw4x796rPVLjW7afVrS0niElyfLuDdqxEm7JBjCA4wMLtPpwOTiraI6tVbnN1OqvY+m2YL+aoLW7UXjygKrsLf0j07lYs204JyB9+3B+KxfWJIL3UJ/8ApNmuVC20X0nl7tsgKLudcLjJIzjtuZgT6RUZpHSF3e6PDJYR71nvGaSISBZbqGML5YXnkKfP4HI3bsHGRGTGskdLLYsjxy1I+j21OKOVIXdRLIpZF92VcbiPsMj+te+SFZhiUBh9wD/vrOvBt7SSK4jsYJoJ7ecpKk0nmmNjkYRsAAegggAcjnPBqy6v1xBp1k11DudTE7xekqJNu7GCf3TtBz8MD7ir0Z8FP688WbTpC5Nra27TOg/F2SGFUY4IX0j1HByfjjuc4hLDx5slRjdWMyy44CyK6uf8xYggf7LVUrTwxvOqbO51bVJUjDRy3ABBZ5toLE4GAqnBA/TtjBqgwWr3Wfp1Ztqlm2gnCjuTjsPvUaI+EaepPyz6D6J8bbXXbpLae2+kMhCxtuVlLnsrYRcE9geeTjivP+0MEGmwMzFZFulMWPc7W3f0HNfOqdxt75r6T8bdL+o0MfUMGkhkiO4gZZj6GI/XcTVqoo3b3Kz0h1qvU5SS2LJqMEYd0bBW52DEjRkc7yv5kPfJwScmtfZ4tftNzH8KRAwPYrjkMD7MpGc+xWsT6J6ITpvXVLytsiuLiCPcBlmWOAJnH8Quz+m0c81zav1/NoLz2/TNqTHHujmllSV/M2f4paPPlquCOGBIHc81h6emT0rZ8/E9nrKeNa29UaqvHj5didj0Zdds7y8M34sbOzrtGGUjIbHdd2W+Rx2rYdO5hi/9Nf8AhFfNFr4xzxLItza2Um9ChxG0eUPO0iNgCOOM8j55NXjoTx3fVblbfWrdVRlIRoA52bQSdy5JK7VPI7Y7H2jFh9M267rV1KSV7N1xsqW36Gz0qN03qGDWJHTTpEl2KrFkZXX1EjGVJw3HY478Z5xJVucsUpSgFKUoBSsbt/7QplK77EANg/8Ae0zj5AaID+pFXzQPEW16ht55rbzFa3QvPE64lQAE8jODkKcEGotFnFrksd3dJYxvJdMFjjUu7HsqqCWJ+wAJrN+sNY6f61CDWrqMmPOxkeQFc/mAwMHOB7ewqxaF19Z9YQ3JVWEMMQafzlXaYpFc8jJBXajZB9jVSseuNEupQLfTl27hiQWttyCQqsEB83BLKBhM+ocVNoUzhsJumOn4Zo7WfJnjMcj/AIrP5bY3Kp2+kHHOBXqttU6at3tma4nkFr/gI/nMieosfTtwTuO457kDOQMVofUes6f0NGrXscatISscccSl5SPZVA/QZPHI+aienvFKy6gnjhW2uYjI2yNnhUoz4zszGWwcDJBxgDJxS0RXciOm+qtA0W8mn0i5dJLgnzFIl2MS2RhSuByTj43GovUdSl067ljsnlBSZkUBmOSrOF2pznjacY75+atHVPiJpehytDLAbqWMgSLDCj+WecBmOFBHxnjNdnTnW+magLmezHlTRo01yjxlZggALEjksvb8pIzj5rDLjc2qdNHv6TqMeFS9SGpPt2IXSupLiym/7WmsrdmOcXDKrgEIPyKwYelI8btvANTcsek3Gox6jNd25uY02KfqY9oUqyn07vh2/rUboLaJ1t9S0NlAogAaQvDGhMbLuEg287cZ74NQmmxdPatBPOliy+RCZ3Uq+TFkgMpWQryQcAkH7VpCOlJXZh1Gb1ZXpUfci2a1BpHUF1Bc6hdW5lt+I8XMQXGckMN3IquHw56cO78eH1dv+uJ6ef3fV/LnPFRNtfdN3bhItPmyWA5RxjJAyfxcgc1IdT2nT3SNz9PqFixkCLJ6FdhtYkDnzB7j/Wr2jCmevqLra9tJLmO2k0SW2cFIibiPKxYIUMDICzYOSCCMk44qG6e0bQ00+KHqm+ikmR3cGKSULHvxlF4wR6QSwAyfsBVo6Wn6d1RylraQxOEMmLiHGUXO5lLkqQACTz7H4qZ6Wu9G6lE8mm2tqn0zesvbwoQhBKyj08RlQSCccA5ApYoi+n+vdA6KhMGjzALu3MQkrF2+WbbzVTk60svJNlb6rIunnKhPpJDMsJPMSyk/lwSu4rkDjmtT6P6msep1b+50VCuSEaNULR7iFlUe8ZIPPscg4NcviF1+ehvp9kAmM5kHMvlhfLCkknY2eG+3alkJW6RF2/i1ojwC2WYrD5fk7Gjlx5e3bt7dtvFZp0Lr9r0wdKuklj83MtteRD83lyOxikPABwTySe2zA4rU77xJhXS7W7nt1ea89MFsXU72LYILlcBAOS23jcB71E6l1hoSRxyXNijiaJpOLaDK7W2OrHj1Bhj0k/YkUtAp/UZsOt7vWrnzIk8m2QWrFlUyzRgksgLeoHytnAPDg4zirV1P4hWevaApvJ4jPKkBkiDKX3LLGZRtHY4Vj7VJ/s1ob6i9hPZwJcBFkQEECVWBJ2Yb8wwcrxxyM849c82iaHfCxNhF5vmQxbvIiZd0+PL5Y59+SBxg/wA5Bw6Z4k6ZpskUtzOm9/qJpSisxEkrxlVbC5zsCgd8CPHsK9PWnjdY39nLb6GXkknRoizRkJGr4V2YHlvSzEAA8gZ+9r6g1/TPDzaDDEJnBKRW8MfmMvucKBheDySM4Pwa8ulPE626smENvFcxOysyeYg2uFxvIZGZeMgHJHJAqLQp8mN2djo9jPCRb393FHbv5pMToJp9y+WVAOVXG8YPb09zmu6wu9OsbGDzY7m2v7Znlhnjtm9JLM8aTEgeaAMKSQOAcccnTtX8YbLRbmW2uFuTJE+xtseRnGePVz3qf6c6xteqw/8AdUmWjOJEYMjp3xuVuQOO9LJp8lV0bxu026SFbl3jnkCB08tyFkYDIztwRk960SqT1L4tWXTczQkTTyoQJRCoIiPPDszBQeMYz3ru6T8RrTq9jHa+ZFOF3eVMu1yv8S8kMPfgnvSyKfJaKVGW3UMN1eTWcbfjwxpIwyOVfOMc54wM8cb1+aN1FCt8tiDmcwNORxhUDKozznJLEgfCH7ZEEnSlKA+dfBTR4dcvpY9VijlT6AcOobGXQZGexwTyMHmuLQZfobp109i0fl6lb5zndaRxFoSSPzDcThjx6QB2qRsfCPVrEHyIwjNGI3K3SqroCDtYKu4qcDIDCr10r4SHR7W5N88bXc1rJbx7QfKt0dSAqcZJJOWbucn5JalPY1m1baZUfCDTE1iw1eC6cRJJawKznGEGyf1nJAwMZOSOAeRUZpok8MtRH7RWsMu1kkclQxCqdi3Fs+PYkZRsc47Hlbjong7d2Fje28tzCjTiDaUDsrCHzMpLuAOxi652/B4PY8Gl+CF3PKi65NALdQqN5bTO7RKciNPMOEQnnjtnsamnsQ2tyG6yKa51K0WtyGOAywwFs9oDHuCg/uq7HlvbzCa0/UOj7Pou1vLvp23SK5js5tjDceyFhwSecqOa5vETwsTrAibT2SG5ChDuXMcqD8okA5BHswyR2+MRHRXhffdP3aS3c1usarscIZ5DNFjHlt5jYVOcj4IHFTwyG00ireDfSVp1W9yddXzTEIzHGzHB8wEvKwzksSByfn9K9V1psXTevpDobZjjvLeNFznas4IuINxzlOTx+7vPvkmb13wQnspzJ0pJF5eSUSRpY3h3fmVJEOWTk4B9jjnuZ/w/8Jv2clW41po3lQkwxxhvLjZhguS3qeTHGT2+/tFPgltcmV9R6TN0TeXdpauUiZCjH+OxkbeD27ja0ZOO7FR3Gbi3T0+hdM3M6IRNebXnG1SYrTG1UAYj8sYBxwRux7Zq8de+HSdaXFlI+AIZcTf54PzFf/cqj/bJ9qneq9GbXdPubW1Kq0sLRqTnauRgZwM4/SpS3shyujA+mNIurg3Emh23nhbhjua1tpCsq8gBpJsgZ2nge+a6/GOXytYVroKdtvbs6twGw7FlOAe+Mdqn7Lwg1OyL+RdW6B2LN5c16nqPdsKQuf1HtU91l4Y3HUWqRXlrJAsaCDIbzN34TljjCkc596qk6LuS1X8Sh9DaavVOsxtZRwQxK7XTxISUWJkCbIw2C+4jDkDAzjAxio3r3pn9hLyWGJ3EDwlowrHL27N6oJD8BwMH4HzjGkDweNjqaTaTJ5VsJDMCpYSwHPrijxwY3z+9naNwxk5Pu8UPDK463uY5dPkgRVtzERJ5mcly2RtU/pz96VtRCkrJzw36K/ZK2LXYU3c2GnYdhj8kaf5FHAx/yqnf2gOW04N2P1PPx+Gn/OtfUYFZ34t9GXXVpszo6I/lefv3OE/xFRVxkH4Y/wAqs1tSKwdSTZiejFdUltI9RuAsRItWmAwLeH1HYNw9Jbc2XPGC3f1VbPGrTo9Fura3sFCRRadtRR7DzW/nnjknualNc8Hpo7C0khTfcRxCG7hjK5lj3nDxt281QR34OB/CQ3RqngxfatFbCS4hLRWxh/ELkxqZCyoGVPXtUhdxAz8YAqtFtSuyD8ZAf78fyFdpPJtxHsz5gct6TERyHzjH3qH0rVJtc1SzudSId31CxTeBjdsO31DsJMKNy/Jz2IrV+pfDe41nWob+3kgESPbsyt5m/ELh2xhduTjHeurqfwuj1K/tb7StsUsd1DLOvZJlRwWbA7SgZ598nPzU07I1KkjNYrOLqbqaaLqRsJJdyoykkbxGq+RFkHgH499oHetAudV03wvvDBp9m6vOkRd49m3DySJGPXJu/MrZCj4PtXj4g+EK9USG40l0infHmrICY5ccBjt9SyY/eHf7d6r+k+Cd20yNqs1uiCSN3KedLI/lkFVzIcKO44PxwabhtNEQumxax1bLFqCLJG93IGRhkHFvIRkfqAf5V+WSDprXJE6eJZYpp4Y+e0f07SPFzyVSReM9in3qwdReEF7qWo3F3p89ugllLplrhXTK7TzGB7EjvVn6C8L4+kD5t46zz7SqkIFSJWxvEa5PqJ7ueSMDAGQVbhtUZr4OdM2fVc0666FlKRI8cTEjcX5llOCNxDYX7cCnUmnRdKa0kfSxP4dzbMihi3lSymQSwr77WUAlST8e9WLqTwOk+oMvS8kSIWLCOQyKYmPcRPH6tnJO04x981I9F+DraG/n6rLG00e426Rq3lxSMMCVi3qeQcYz2x7nGFdg2nuZrqnVjw65NfacQ0v1UnlYJxNDHiMRMP8ANGowfn7kY6+jNeabXLe7vDvnkujFctuwo8+NljRecYTYR/s/ABNw0XwMaKK6j1mSB2khCW8iB90cgdn8whgMEkrnaewIr26r4Kustv8A3DJDHHHFCGMgYt50Tl/NAUYZjuYeo/vnGMDEU+SW48I1nmlfnq+R/T/7r8q5ked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FKUoBSlKAUpSgP//Z"/>
          <p:cNvSpPr>
            <a:spLocks noChangeAspect="1" noChangeArrowheads="1"/>
          </p:cNvSpPr>
          <p:nvPr/>
        </p:nvSpPr>
        <p:spPr bwMode="auto">
          <a:xfrm>
            <a:off x="215900" y="-8890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http://pages.teamintraining.org/EtoolsBaseDir/2010/10/12/19/members/1550412/Six_Flags_Discovery_Kingdom_12tickets_image2.gif"/>
          <p:cNvPicPr>
            <a:picLocks noChangeAspect="1" noChangeArrowheads="1"/>
          </p:cNvPicPr>
          <p:nvPr/>
        </p:nvPicPr>
        <p:blipFill rotWithShape="1">
          <a:blip r:embed="rId4">
            <a:extLst>
              <a:ext uri="{28A0092B-C50C-407E-A947-70E740481C1C}">
                <a14:useLocalDpi xmlns:a14="http://schemas.microsoft.com/office/drawing/2010/main" val="0"/>
              </a:ext>
            </a:extLst>
          </a:blip>
          <a:srcRect t="26953" b="32343"/>
          <a:stretch/>
        </p:blipFill>
        <p:spPr bwMode="auto">
          <a:xfrm>
            <a:off x="5305424" y="1893835"/>
            <a:ext cx="2695575" cy="1097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90600" y="747782"/>
            <a:ext cx="7620000" cy="707886"/>
          </a:xfrm>
          <a:prstGeom prst="rect">
            <a:avLst/>
          </a:prstGeom>
          <a:noFill/>
        </p:spPr>
        <p:txBody>
          <a:bodyPr wrap="square" rtlCol="0">
            <a:spAutoFit/>
          </a:bodyPr>
          <a:lstStyle/>
          <a:p>
            <a:r>
              <a:rPr lang="en-US"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We can get somewhere awesome</a:t>
            </a:r>
            <a:endParaRPr lang="en-US"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558007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dev.virtualearth.net/REST/v1/Imagery/Map/road/34.422612,-118.581146/14?mapSize=298,298&amp;key=AvywRF9yh19kJ4a3U8VMD9WNDaFbSAhm6y9Vd1h-ucK4xIpRqeI6GhN3xKVgQt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094" y="2856369"/>
            <a:ext cx="3352800"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52600" y="1030155"/>
            <a:ext cx="5919788" cy="1815882"/>
          </a:xfrm>
          <a:prstGeom prst="rect">
            <a:avLst/>
          </a:prstGeom>
        </p:spPr>
        <p:txBody>
          <a:bodyPr wrap="square">
            <a:spAutoFit/>
          </a:bodyPr>
          <a:lstStyle/>
          <a:p>
            <a:pPr lvl="0" algn="ctr">
              <a:spcBef>
                <a:spcPct val="20000"/>
              </a:spcBef>
              <a:buClr>
                <a:srgbClr val="AA2B1E"/>
              </a:buClr>
              <a:buSzPct val="85000"/>
            </a:pPr>
            <a:r>
              <a:rPr lang="en-US" sz="2800" b="1" dirty="0">
                <a:solidFill>
                  <a:srgbClr val="00B050"/>
                </a:solidFill>
              </a:rPr>
              <a:t>A complete and accurate citation not only tells your reader WHERE you got your information, but HOW you got there.</a:t>
            </a:r>
          </a:p>
        </p:txBody>
      </p:sp>
    </p:spTree>
    <p:extLst>
      <p:ext uri="{BB962C8B-B14F-4D97-AF65-F5344CB8AC3E}">
        <p14:creationId xmlns:p14="http://schemas.microsoft.com/office/powerpoint/2010/main" val="2892539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text Citation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28600"/>
            <a:ext cx="7924800" cy="5943600"/>
          </a:xfrm>
          <a:prstGeom prst="rect">
            <a:avLst/>
          </a:prstGeom>
        </p:spPr>
      </p:pic>
    </p:spTree>
    <p:extLst>
      <p:ext uri="{BB962C8B-B14F-4D97-AF65-F5344CB8AC3E}">
        <p14:creationId xmlns:p14="http://schemas.microsoft.com/office/powerpoint/2010/main" val="2956903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238"/>
            <a:ext cx="6965245" cy="762000"/>
          </a:xfrm>
        </p:spPr>
        <p:txBody>
          <a:bodyPr>
            <a:noAutofit/>
          </a:bodyPr>
          <a:lstStyle/>
          <a:p>
            <a:r>
              <a:rPr lang="en-US" sz="5400" b="1" dirty="0" smtClean="0"/>
              <a:t>When to Cite</a:t>
            </a:r>
            <a:endParaRPr lang="en-US" sz="5400" b="1" dirty="0"/>
          </a:p>
        </p:txBody>
      </p:sp>
      <p:sp>
        <p:nvSpPr>
          <p:cNvPr id="4" name="Content Placeholder 4"/>
          <p:cNvSpPr>
            <a:spLocks noGrp="1"/>
          </p:cNvSpPr>
          <p:nvPr>
            <p:ph idx="1"/>
          </p:nvPr>
        </p:nvSpPr>
        <p:spPr>
          <a:xfrm>
            <a:off x="1124731" y="2133600"/>
            <a:ext cx="3675869" cy="3505200"/>
          </a:xfrm>
        </p:spPr>
        <p:txBody>
          <a:bodyPr>
            <a:normAutofit fontScale="77500" lnSpcReduction="20000"/>
          </a:bodyPr>
          <a:lstStyle/>
          <a:p>
            <a:pPr marL="593725" indent="-457200"/>
            <a:r>
              <a:rPr lang="en-US" sz="2800" dirty="0" smtClean="0">
                <a:latin typeface="Arial" pitchFamily="34" charset="0"/>
                <a:cs typeface="Arial" pitchFamily="34" charset="0"/>
              </a:rPr>
              <a:t>Author’s idea</a:t>
            </a:r>
          </a:p>
          <a:p>
            <a:pPr marL="593725" indent="-457200"/>
            <a:r>
              <a:rPr lang="en-US" sz="2800" dirty="0" smtClean="0">
                <a:latin typeface="Arial" pitchFamily="34" charset="0"/>
                <a:cs typeface="Arial" pitchFamily="34" charset="0"/>
              </a:rPr>
              <a:t>Author’s thought</a:t>
            </a:r>
          </a:p>
          <a:p>
            <a:pPr marL="593725" indent="-457200"/>
            <a:r>
              <a:rPr lang="en-US" sz="2800" dirty="0" smtClean="0">
                <a:latin typeface="Arial" pitchFamily="34" charset="0"/>
                <a:cs typeface="Arial" pitchFamily="34" charset="0"/>
              </a:rPr>
              <a:t>Author’s opinion</a:t>
            </a:r>
          </a:p>
          <a:p>
            <a:pPr marL="593725" indent="-457200"/>
            <a:r>
              <a:rPr lang="en-US" sz="2800" dirty="0" smtClean="0">
                <a:latin typeface="Arial" pitchFamily="34" charset="0"/>
                <a:cs typeface="Arial" pitchFamily="34" charset="0"/>
              </a:rPr>
              <a:t>Author’s research</a:t>
            </a:r>
          </a:p>
          <a:p>
            <a:pPr marL="593725" indent="-457200"/>
            <a:r>
              <a:rPr lang="en-US" sz="2800" dirty="0" smtClean="0">
                <a:latin typeface="Arial" pitchFamily="34" charset="0"/>
                <a:cs typeface="Arial" pitchFamily="34" charset="0"/>
              </a:rPr>
              <a:t>Quotations</a:t>
            </a:r>
          </a:p>
          <a:p>
            <a:pPr marL="593725" indent="-457200"/>
            <a:r>
              <a:rPr lang="en-US" sz="2800" dirty="0" smtClean="0">
                <a:latin typeface="Arial" pitchFamily="34" charset="0"/>
                <a:cs typeface="Arial" pitchFamily="34" charset="0"/>
              </a:rPr>
              <a:t>Summary of someone’s work / research</a:t>
            </a:r>
          </a:p>
          <a:p>
            <a:pPr marL="593725" indent="-457200"/>
            <a:r>
              <a:rPr lang="en-US" sz="2800" dirty="0" smtClean="0">
                <a:latin typeface="Arial" pitchFamily="34" charset="0"/>
                <a:cs typeface="Arial" pitchFamily="34" charset="0"/>
              </a:rPr>
              <a:t>Other people’s pictures, illustrations, etc</a:t>
            </a:r>
            <a:r>
              <a:rPr lang="en-US" sz="2200" dirty="0" smtClean="0">
                <a:latin typeface="Arial" pitchFamily="34" charset="0"/>
                <a:cs typeface="Arial" pitchFamily="34" charset="0"/>
              </a:rPr>
              <a:t>.</a:t>
            </a:r>
          </a:p>
        </p:txBody>
      </p:sp>
      <p:sp>
        <p:nvSpPr>
          <p:cNvPr id="6" name="TextBox 5"/>
          <p:cNvSpPr txBox="1"/>
          <p:nvPr/>
        </p:nvSpPr>
        <p:spPr>
          <a:xfrm>
            <a:off x="1447800" y="858360"/>
            <a:ext cx="2286000" cy="923330"/>
          </a:xfrm>
          <a:prstGeom prst="rect">
            <a:avLst/>
          </a:prstGeom>
          <a:noFill/>
        </p:spPr>
        <p:txBody>
          <a:bodyPr wrap="square" rtlCol="0">
            <a:spAutoFit/>
          </a:bodyPr>
          <a:lstStyle/>
          <a:p>
            <a:pPr algn="ctr"/>
            <a:r>
              <a:rPr lang="en-US" sz="5400" dirty="0" smtClean="0">
                <a:solidFill>
                  <a:srgbClr val="00B050"/>
                </a:solidFill>
              </a:rPr>
              <a:t>Cite</a:t>
            </a:r>
            <a:endParaRPr lang="en-US" sz="5400" dirty="0">
              <a:solidFill>
                <a:srgbClr val="00B050"/>
              </a:solidFill>
            </a:endParaRPr>
          </a:p>
        </p:txBody>
      </p:sp>
      <p:sp>
        <p:nvSpPr>
          <p:cNvPr id="7" name="TextBox 6"/>
          <p:cNvSpPr txBox="1"/>
          <p:nvPr/>
        </p:nvSpPr>
        <p:spPr>
          <a:xfrm>
            <a:off x="4800600" y="882586"/>
            <a:ext cx="3400675" cy="923330"/>
          </a:xfrm>
          <a:prstGeom prst="rect">
            <a:avLst/>
          </a:prstGeom>
          <a:noFill/>
        </p:spPr>
        <p:txBody>
          <a:bodyPr wrap="none" rtlCol="0">
            <a:spAutoFit/>
          </a:bodyPr>
          <a:lstStyle/>
          <a:p>
            <a:r>
              <a:rPr lang="en-US" sz="5400" dirty="0" smtClean="0">
                <a:solidFill>
                  <a:srgbClr val="FF0000"/>
                </a:solidFill>
              </a:rPr>
              <a:t>Do not Cite</a:t>
            </a:r>
            <a:endParaRPr lang="en-US" sz="5400" dirty="0">
              <a:solidFill>
                <a:srgbClr val="FF0000"/>
              </a:solidFill>
            </a:endParaRPr>
          </a:p>
        </p:txBody>
      </p:sp>
      <p:sp>
        <p:nvSpPr>
          <p:cNvPr id="8" name="&quot;No&quot; Symbol 7"/>
          <p:cNvSpPr/>
          <p:nvPr/>
        </p:nvSpPr>
        <p:spPr>
          <a:xfrm>
            <a:off x="5339355" y="1874934"/>
            <a:ext cx="2778125" cy="2819400"/>
          </a:xfrm>
          <a:prstGeom prst="noSmoking">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3" name="Rectangle 2"/>
          <p:cNvSpPr/>
          <p:nvPr/>
        </p:nvSpPr>
        <p:spPr>
          <a:xfrm>
            <a:off x="5072196" y="1986639"/>
            <a:ext cx="3312445" cy="430887"/>
          </a:xfrm>
          <a:prstGeom prst="rect">
            <a:avLst/>
          </a:prstGeom>
        </p:spPr>
        <p:txBody>
          <a:bodyPr wrap="none">
            <a:spAutoFit/>
          </a:bodyPr>
          <a:lstStyle/>
          <a:p>
            <a:pPr marL="547688" lvl="0" indent="-411163">
              <a:buFont typeface="Arial" pitchFamily="34" charset="0"/>
              <a:buChar char="•"/>
            </a:pPr>
            <a:r>
              <a:rPr lang="en-US" sz="2200" dirty="0">
                <a:solidFill>
                  <a:prstClr val="black"/>
                </a:solidFill>
                <a:latin typeface="Arial" pitchFamily="34" charset="0"/>
                <a:cs typeface="Arial" pitchFamily="34" charset="0"/>
              </a:rPr>
              <a:t>Common knowledge</a:t>
            </a:r>
          </a:p>
        </p:txBody>
      </p:sp>
      <p:sp>
        <p:nvSpPr>
          <p:cNvPr id="9" name="Rectangle 8"/>
          <p:cNvSpPr/>
          <p:nvPr/>
        </p:nvSpPr>
        <p:spPr>
          <a:xfrm>
            <a:off x="5237305" y="4065744"/>
            <a:ext cx="2061846" cy="430887"/>
          </a:xfrm>
          <a:prstGeom prst="rect">
            <a:avLst/>
          </a:prstGeom>
        </p:spPr>
        <p:txBody>
          <a:bodyPr wrap="none">
            <a:spAutoFit/>
          </a:bodyPr>
          <a:lstStyle/>
          <a:p>
            <a:pPr marL="547688" lvl="0" indent="-411163">
              <a:buFont typeface="Arial" pitchFamily="34" charset="0"/>
              <a:buChar char="•"/>
            </a:pPr>
            <a:r>
              <a:rPr lang="en-US" sz="2200" dirty="0">
                <a:solidFill>
                  <a:prstClr val="black"/>
                </a:solidFill>
                <a:latin typeface="Arial" pitchFamily="34" charset="0"/>
                <a:cs typeface="Arial" pitchFamily="34" charset="0"/>
              </a:rPr>
              <a:t>Your ideas</a:t>
            </a:r>
          </a:p>
        </p:txBody>
      </p:sp>
      <p:sp>
        <p:nvSpPr>
          <p:cNvPr id="10" name="Rectangle 9"/>
          <p:cNvSpPr/>
          <p:nvPr/>
        </p:nvSpPr>
        <p:spPr>
          <a:xfrm>
            <a:off x="5072196" y="2821393"/>
            <a:ext cx="2392065" cy="769441"/>
          </a:xfrm>
          <a:prstGeom prst="rect">
            <a:avLst/>
          </a:prstGeom>
        </p:spPr>
        <p:txBody>
          <a:bodyPr wrap="none">
            <a:spAutoFit/>
          </a:bodyPr>
          <a:lstStyle/>
          <a:p>
            <a:pPr marL="547688" lvl="0" indent="-411163">
              <a:buFont typeface="Arial" pitchFamily="34" charset="0"/>
              <a:buChar char="•"/>
            </a:pPr>
            <a:r>
              <a:rPr lang="en-US" sz="2200" dirty="0">
                <a:solidFill>
                  <a:prstClr val="black"/>
                </a:solidFill>
                <a:latin typeface="Arial" pitchFamily="34" charset="0"/>
                <a:cs typeface="Arial" pitchFamily="34" charset="0"/>
              </a:rPr>
              <a:t>Your artwork</a:t>
            </a:r>
            <a:r>
              <a:rPr lang="en-US" sz="2200" dirty="0" smtClean="0">
                <a:solidFill>
                  <a:prstClr val="black"/>
                </a:solidFill>
                <a:latin typeface="Arial" pitchFamily="34" charset="0"/>
                <a:cs typeface="Arial" pitchFamily="34" charset="0"/>
              </a:rPr>
              <a:t>/</a:t>
            </a:r>
          </a:p>
          <a:p>
            <a:pPr marL="547688" lvl="0" indent="-411163"/>
            <a:r>
              <a:rPr lang="en-US" sz="2200" dirty="0" smtClean="0">
                <a:solidFill>
                  <a:prstClr val="black"/>
                </a:solidFill>
                <a:latin typeface="Arial" pitchFamily="34" charset="0"/>
                <a:cs typeface="Arial" pitchFamily="34" charset="0"/>
              </a:rPr>
              <a:t>pictures</a:t>
            </a:r>
            <a:endParaRPr lang="en-US" sz="2200" dirty="0">
              <a:solidFill>
                <a:prstClr val="black"/>
              </a:solidFill>
              <a:latin typeface="Arial" pitchFamily="34" charset="0"/>
              <a:cs typeface="Arial" pitchFamily="34" charset="0"/>
            </a:endParaRPr>
          </a:p>
        </p:txBody>
      </p:sp>
      <p:sp>
        <p:nvSpPr>
          <p:cNvPr id="11" name="Rectangle 10"/>
          <p:cNvSpPr/>
          <p:nvPr/>
        </p:nvSpPr>
        <p:spPr>
          <a:xfrm>
            <a:off x="5072196" y="2432278"/>
            <a:ext cx="2297488" cy="430887"/>
          </a:xfrm>
          <a:prstGeom prst="rect">
            <a:avLst/>
          </a:prstGeom>
        </p:spPr>
        <p:txBody>
          <a:bodyPr wrap="none">
            <a:spAutoFit/>
          </a:bodyPr>
          <a:lstStyle/>
          <a:p>
            <a:pPr marL="547688" lvl="0" indent="-411163">
              <a:buFont typeface="Arial" pitchFamily="34" charset="0"/>
              <a:buChar char="•"/>
            </a:pPr>
            <a:r>
              <a:rPr lang="en-US" sz="2200" dirty="0">
                <a:solidFill>
                  <a:prstClr val="black"/>
                </a:solidFill>
                <a:latin typeface="Arial" pitchFamily="34" charset="0"/>
                <a:cs typeface="Arial" pitchFamily="34" charset="0"/>
              </a:rPr>
              <a:t>Your opinion</a:t>
            </a:r>
          </a:p>
        </p:txBody>
      </p:sp>
      <p:sp>
        <p:nvSpPr>
          <p:cNvPr id="12" name="Rectangle 11"/>
          <p:cNvSpPr/>
          <p:nvPr/>
        </p:nvSpPr>
        <p:spPr>
          <a:xfrm>
            <a:off x="5183194" y="3625479"/>
            <a:ext cx="2470613" cy="430887"/>
          </a:xfrm>
          <a:prstGeom prst="rect">
            <a:avLst/>
          </a:prstGeom>
        </p:spPr>
        <p:txBody>
          <a:bodyPr wrap="none">
            <a:spAutoFit/>
          </a:bodyPr>
          <a:lstStyle/>
          <a:p>
            <a:pPr marL="547688" lvl="0" indent="-411163">
              <a:buFont typeface="Arial" pitchFamily="34" charset="0"/>
              <a:buChar char="•"/>
            </a:pPr>
            <a:r>
              <a:rPr lang="en-US" sz="2200" dirty="0">
                <a:solidFill>
                  <a:prstClr val="black"/>
                </a:solidFill>
                <a:latin typeface="Arial" pitchFamily="34" charset="0"/>
                <a:cs typeface="Arial" pitchFamily="34" charset="0"/>
              </a:rPr>
              <a:t>Your thoughts</a:t>
            </a:r>
          </a:p>
        </p:txBody>
      </p:sp>
    </p:spTree>
    <p:extLst>
      <p:ext uri="{BB962C8B-B14F-4D97-AF65-F5344CB8AC3E}">
        <p14:creationId xmlns:p14="http://schemas.microsoft.com/office/powerpoint/2010/main" val="34700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wheel(1)">
                                      <p:cBhvr>
                                        <p:cTn id="6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9" grpId="0"/>
      <p:bldP spid="10" grpId="0"/>
      <p:bldP spid="11" grpId="0"/>
      <p:bldP spid="12"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828</TotalTime>
  <Words>337</Words>
  <Application>Microsoft Office PowerPoint</Application>
  <PresentationFormat>On-screen Show (4:3)</PresentationFormat>
  <Paragraphs>88</Paragraphs>
  <Slides>14</Slides>
  <Notes>0</Notes>
  <HiddenSlides>0</HiddenSlides>
  <MMClips>2</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Pushpin</vt:lpstr>
      <vt:lpstr>Citations… What are they, and why do we need to use them?</vt:lpstr>
      <vt:lpstr>ci·ta·tion  /sīˈtāSHən/</vt:lpstr>
      <vt:lpstr>A citation is like the source's address:  you need to include the RIGHT information in the RIGHT order.  Otherwise, we’re all lost. </vt:lpstr>
      <vt:lpstr>Because when we get the correct address… </vt:lpstr>
      <vt:lpstr>PowerPoint Presentation</vt:lpstr>
      <vt:lpstr>PowerPoint Presentation</vt:lpstr>
      <vt:lpstr>PowerPoint Presentation</vt:lpstr>
      <vt:lpstr>PowerPoint Presentation</vt:lpstr>
      <vt:lpstr>When to Cite</vt:lpstr>
      <vt:lpstr>Purpose for Citing your sources</vt:lpstr>
      <vt:lpstr>Citation Generators</vt:lpstr>
      <vt:lpstr>In Text Citation Matching Game</vt:lpstr>
      <vt:lpstr>Lead Ins…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56</cp:revision>
  <dcterms:created xsi:type="dcterms:W3CDTF">2013-01-10T20:29:05Z</dcterms:created>
  <dcterms:modified xsi:type="dcterms:W3CDTF">2013-01-30T17:36:37Z</dcterms:modified>
</cp:coreProperties>
</file>