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FD7538-79EB-41D4-96A6-99C37C152990}"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5D587-D0F6-47F0-93DC-B42798438B87}" type="slidenum">
              <a:rPr lang="en-US" smtClean="0"/>
              <a:t>‹#›</a:t>
            </a:fld>
            <a:endParaRPr lang="en-US"/>
          </a:p>
        </p:txBody>
      </p:sp>
    </p:spTree>
    <p:extLst>
      <p:ext uri="{BB962C8B-B14F-4D97-AF65-F5344CB8AC3E}">
        <p14:creationId xmlns:p14="http://schemas.microsoft.com/office/powerpoint/2010/main" val="5958100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D7538-79EB-41D4-96A6-99C37C152990}"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5D587-D0F6-47F0-93DC-B42798438B87}" type="slidenum">
              <a:rPr lang="en-US" smtClean="0"/>
              <a:t>‹#›</a:t>
            </a:fld>
            <a:endParaRPr lang="en-US"/>
          </a:p>
        </p:txBody>
      </p:sp>
    </p:spTree>
    <p:extLst>
      <p:ext uri="{BB962C8B-B14F-4D97-AF65-F5344CB8AC3E}">
        <p14:creationId xmlns:p14="http://schemas.microsoft.com/office/powerpoint/2010/main" val="16070636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D7538-79EB-41D4-96A6-99C37C152990}"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5D587-D0F6-47F0-93DC-B42798438B87}" type="slidenum">
              <a:rPr lang="en-US" smtClean="0"/>
              <a:t>‹#›</a:t>
            </a:fld>
            <a:endParaRPr lang="en-US"/>
          </a:p>
        </p:txBody>
      </p:sp>
    </p:spTree>
    <p:extLst>
      <p:ext uri="{BB962C8B-B14F-4D97-AF65-F5344CB8AC3E}">
        <p14:creationId xmlns:p14="http://schemas.microsoft.com/office/powerpoint/2010/main" val="8160919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D7538-79EB-41D4-96A6-99C37C152990}"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5D587-D0F6-47F0-93DC-B42798438B87}" type="slidenum">
              <a:rPr lang="en-US" smtClean="0"/>
              <a:t>‹#›</a:t>
            </a:fld>
            <a:endParaRPr lang="en-US"/>
          </a:p>
        </p:txBody>
      </p:sp>
    </p:spTree>
    <p:extLst>
      <p:ext uri="{BB962C8B-B14F-4D97-AF65-F5344CB8AC3E}">
        <p14:creationId xmlns:p14="http://schemas.microsoft.com/office/powerpoint/2010/main" val="42906864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FD7538-79EB-41D4-96A6-99C37C152990}"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5D587-D0F6-47F0-93DC-B42798438B87}" type="slidenum">
              <a:rPr lang="en-US" smtClean="0"/>
              <a:t>‹#›</a:t>
            </a:fld>
            <a:endParaRPr lang="en-US"/>
          </a:p>
        </p:txBody>
      </p:sp>
    </p:spTree>
    <p:extLst>
      <p:ext uri="{BB962C8B-B14F-4D97-AF65-F5344CB8AC3E}">
        <p14:creationId xmlns:p14="http://schemas.microsoft.com/office/powerpoint/2010/main" val="2498408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FD7538-79EB-41D4-96A6-99C37C152990}"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5D587-D0F6-47F0-93DC-B42798438B87}" type="slidenum">
              <a:rPr lang="en-US" smtClean="0"/>
              <a:t>‹#›</a:t>
            </a:fld>
            <a:endParaRPr lang="en-US"/>
          </a:p>
        </p:txBody>
      </p:sp>
    </p:spTree>
    <p:extLst>
      <p:ext uri="{BB962C8B-B14F-4D97-AF65-F5344CB8AC3E}">
        <p14:creationId xmlns:p14="http://schemas.microsoft.com/office/powerpoint/2010/main" val="40892534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FD7538-79EB-41D4-96A6-99C37C152990}" type="datetimeFigureOut">
              <a:rPr lang="en-US" smtClean="0"/>
              <a:t>8/30/2016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5D587-D0F6-47F0-93DC-B42798438B87}" type="slidenum">
              <a:rPr lang="en-US" smtClean="0"/>
              <a:t>‹#›</a:t>
            </a:fld>
            <a:endParaRPr lang="en-US"/>
          </a:p>
        </p:txBody>
      </p:sp>
    </p:spTree>
    <p:extLst>
      <p:ext uri="{BB962C8B-B14F-4D97-AF65-F5344CB8AC3E}">
        <p14:creationId xmlns:p14="http://schemas.microsoft.com/office/powerpoint/2010/main" val="1985778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FD7538-79EB-41D4-96A6-99C37C152990}" type="datetimeFigureOut">
              <a:rPr lang="en-US" smtClean="0"/>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5D587-D0F6-47F0-93DC-B42798438B87}" type="slidenum">
              <a:rPr lang="en-US" smtClean="0"/>
              <a:t>‹#›</a:t>
            </a:fld>
            <a:endParaRPr lang="en-US"/>
          </a:p>
        </p:txBody>
      </p:sp>
    </p:spTree>
    <p:extLst>
      <p:ext uri="{BB962C8B-B14F-4D97-AF65-F5344CB8AC3E}">
        <p14:creationId xmlns:p14="http://schemas.microsoft.com/office/powerpoint/2010/main" val="1731421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D7538-79EB-41D4-96A6-99C37C152990}" type="datetimeFigureOut">
              <a:rPr lang="en-US" smtClean="0"/>
              <a:t>8/30/2016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5D587-D0F6-47F0-93DC-B42798438B87}" type="slidenum">
              <a:rPr lang="en-US" smtClean="0"/>
              <a:t>‹#›</a:t>
            </a:fld>
            <a:endParaRPr lang="en-US"/>
          </a:p>
        </p:txBody>
      </p:sp>
    </p:spTree>
    <p:extLst>
      <p:ext uri="{BB962C8B-B14F-4D97-AF65-F5344CB8AC3E}">
        <p14:creationId xmlns:p14="http://schemas.microsoft.com/office/powerpoint/2010/main" val="14455340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FD7538-79EB-41D4-96A6-99C37C152990}"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5D587-D0F6-47F0-93DC-B42798438B87}" type="slidenum">
              <a:rPr lang="en-US" smtClean="0"/>
              <a:t>‹#›</a:t>
            </a:fld>
            <a:endParaRPr lang="en-US"/>
          </a:p>
        </p:txBody>
      </p:sp>
    </p:spTree>
    <p:extLst>
      <p:ext uri="{BB962C8B-B14F-4D97-AF65-F5344CB8AC3E}">
        <p14:creationId xmlns:p14="http://schemas.microsoft.com/office/powerpoint/2010/main" val="570934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FD7538-79EB-41D4-96A6-99C37C152990}"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5D587-D0F6-47F0-93DC-B42798438B87}" type="slidenum">
              <a:rPr lang="en-US" smtClean="0"/>
              <a:t>‹#›</a:t>
            </a:fld>
            <a:endParaRPr lang="en-US"/>
          </a:p>
        </p:txBody>
      </p:sp>
    </p:spTree>
    <p:extLst>
      <p:ext uri="{BB962C8B-B14F-4D97-AF65-F5344CB8AC3E}">
        <p14:creationId xmlns:p14="http://schemas.microsoft.com/office/powerpoint/2010/main" val="3151140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D7538-79EB-41D4-96A6-99C37C152990}" type="datetimeFigureOut">
              <a:rPr lang="en-US" smtClean="0"/>
              <a:t>8/30/2016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5D587-D0F6-47F0-93DC-B42798438B87}" type="slidenum">
              <a:rPr lang="en-US" smtClean="0"/>
              <a:t>‹#›</a:t>
            </a:fld>
            <a:endParaRPr lang="en-US"/>
          </a:p>
        </p:txBody>
      </p:sp>
    </p:spTree>
    <p:extLst>
      <p:ext uri="{BB962C8B-B14F-4D97-AF65-F5344CB8AC3E}">
        <p14:creationId xmlns:p14="http://schemas.microsoft.com/office/powerpoint/2010/main" val="51911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329" y="449407"/>
            <a:ext cx="8010742" cy="6408593"/>
          </a:xfrm>
          <a:prstGeom prst="rect">
            <a:avLst/>
          </a:prstGeom>
        </p:spPr>
      </p:pic>
      <p:sp>
        <p:nvSpPr>
          <p:cNvPr id="2" name="Title 1"/>
          <p:cNvSpPr>
            <a:spLocks noGrp="1"/>
          </p:cNvSpPr>
          <p:nvPr>
            <p:ph type="ctrTitle"/>
          </p:nvPr>
        </p:nvSpPr>
        <p:spPr>
          <a:xfrm>
            <a:off x="1627909" y="1670193"/>
            <a:ext cx="9144000" cy="3597997"/>
          </a:xfrm>
        </p:spPr>
        <p:txBody>
          <a:bodyPr>
            <a:normAutofit/>
          </a:bodyPr>
          <a:lstStyle/>
          <a:p>
            <a:r>
              <a:rPr lang="en-US" b="1" dirty="0" err="1" smtClean="0">
                <a:latin typeface="Arial Rounded MT Bold" panose="020F0704030504030204" pitchFamily="34" charset="0"/>
              </a:rPr>
              <a:t>Basha</a:t>
            </a:r>
            <a:r>
              <a:rPr lang="en-US" b="1" dirty="0" smtClean="0">
                <a:latin typeface="Arial Rounded MT Bold" panose="020F0704030504030204" pitchFamily="34" charset="0"/>
              </a:rPr>
              <a:t> High School</a:t>
            </a:r>
            <a:br>
              <a:rPr lang="en-US" b="1" dirty="0" smtClean="0">
                <a:latin typeface="Arial Rounded MT Bold" panose="020F0704030504030204" pitchFamily="34" charset="0"/>
              </a:rPr>
            </a:br>
            <a:r>
              <a:rPr lang="en-US" b="1" dirty="0" smtClean="0">
                <a:latin typeface="Arial Rounded MT Bold" panose="020F0704030504030204" pitchFamily="34" charset="0"/>
              </a:rPr>
              <a:t/>
            </a:r>
            <a:br>
              <a:rPr lang="en-US" b="1" dirty="0" smtClean="0">
                <a:latin typeface="Arial Rounded MT Bold" panose="020F0704030504030204" pitchFamily="34" charset="0"/>
              </a:rPr>
            </a:br>
            <a:r>
              <a:rPr lang="en-US" b="1" dirty="0" smtClean="0">
                <a:latin typeface="Arial Rounded MT Bold" panose="020F0704030504030204" pitchFamily="34" charset="0"/>
              </a:rPr>
              <a:t>Swim Meet Timer’s Training</a:t>
            </a:r>
            <a:endParaRPr lang="en-US" b="1" dirty="0">
              <a:latin typeface="Arial Rounded MT Bold" panose="020F0704030504030204" pitchFamily="34" charset="0"/>
            </a:endParaRPr>
          </a:p>
        </p:txBody>
      </p:sp>
    </p:spTree>
    <p:extLst>
      <p:ext uri="{BB962C8B-B14F-4D97-AF65-F5344CB8AC3E}">
        <p14:creationId xmlns:p14="http://schemas.microsoft.com/office/powerpoint/2010/main" val="3119886277"/>
      </p:ext>
    </p:extLst>
  </p:cSld>
  <p:clrMapOvr>
    <a:masterClrMapping/>
  </p:clrMapOvr>
  <mc:AlternateContent xmlns:mc="http://schemas.openxmlformats.org/markup-compatibility/2006" xmlns:p14="http://schemas.microsoft.com/office/powerpoint/2010/main">
    <mc:Choice Requires="p14">
      <p:transition spd="slow" p14:dur="3400" advTm="5000">
        <p14:reveal/>
      </p:transition>
    </mc:Choice>
    <mc:Fallback xmlns="">
      <p:transition spd="slow"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63644"/>
            <a:ext cx="10515600" cy="1325563"/>
          </a:xfrm>
        </p:spPr>
        <p:txBody>
          <a:bodyPr/>
          <a:lstStyle/>
          <a:p>
            <a:r>
              <a:rPr lang="en-US" b="1" u="sng" dirty="0" smtClean="0"/>
              <a:t>Important Stuff!</a:t>
            </a:r>
            <a:endParaRPr lang="en-US" b="1" u="sng" dirty="0"/>
          </a:p>
        </p:txBody>
      </p:sp>
      <p:sp>
        <p:nvSpPr>
          <p:cNvPr id="3" name="Content Placeholder 2"/>
          <p:cNvSpPr>
            <a:spLocks noGrp="1"/>
          </p:cNvSpPr>
          <p:nvPr>
            <p:ph idx="1"/>
          </p:nvPr>
        </p:nvSpPr>
        <p:spPr>
          <a:xfrm>
            <a:off x="360218" y="1122218"/>
            <a:ext cx="7266709" cy="4618327"/>
          </a:xfrm>
        </p:spPr>
        <p:txBody>
          <a:bodyPr>
            <a:normAutofit/>
          </a:bodyPr>
          <a:lstStyle/>
          <a:p>
            <a:r>
              <a:rPr lang="en-US" sz="2400" dirty="0" smtClean="0"/>
              <a:t>The deck gets crowded – especially during a relay.  Make sure you stay out of the way of the swimmers so they can get on the block.  At the end of the race, you are more important - kindly move swimmers out of the way so you can see the finish.  </a:t>
            </a:r>
          </a:p>
          <a:p>
            <a:r>
              <a:rPr lang="en-US" sz="2400" dirty="0" smtClean="0"/>
              <a:t>Both timers must LOOK OVER THE EDGE OF THE POOL when a swimmer finishes the race.  Dolphin timers start on their own but must be clicked to stop.  Stopwatch timers must be started and stopped manually.  Try to click both timers at the same time.  </a:t>
            </a:r>
            <a:r>
              <a:rPr lang="en-US" sz="2400" u="sng" dirty="0" smtClean="0"/>
              <a:t>Stop the time as soon as any body part touches the side of the pool.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996" y="1389207"/>
            <a:ext cx="3709260" cy="2978006"/>
          </a:xfrm>
          <a:prstGeom prst="rect">
            <a:avLst/>
          </a:prstGeom>
        </p:spPr>
      </p:pic>
      <p:sp>
        <p:nvSpPr>
          <p:cNvPr id="5" name="TextBox 4"/>
          <p:cNvSpPr txBox="1"/>
          <p:nvPr/>
        </p:nvSpPr>
        <p:spPr>
          <a:xfrm>
            <a:off x="360218" y="5740545"/>
            <a:ext cx="11537373" cy="830997"/>
          </a:xfrm>
          <a:prstGeom prst="rect">
            <a:avLst/>
          </a:prstGeom>
          <a:noFill/>
        </p:spPr>
        <p:txBody>
          <a:bodyPr wrap="square" rtlCol="0">
            <a:spAutoFit/>
          </a:bodyPr>
          <a:lstStyle/>
          <a:p>
            <a:r>
              <a:rPr lang="en-US" sz="2400" dirty="0" smtClean="0"/>
              <a:t>Sometimes the swimmers will want to know their time and it’s ok to tell them the quickest number.  Even 1/100 of a second is a big deal to most so accuracy is paramount!</a:t>
            </a:r>
            <a:endParaRPr lang="en-US" dirty="0"/>
          </a:p>
        </p:txBody>
      </p:sp>
    </p:spTree>
    <p:extLst>
      <p:ext uri="{BB962C8B-B14F-4D97-AF65-F5344CB8AC3E}">
        <p14:creationId xmlns:p14="http://schemas.microsoft.com/office/powerpoint/2010/main" val="3328447517"/>
      </p:ext>
    </p:extLst>
  </p:cSld>
  <p:clrMapOvr>
    <a:masterClrMapping/>
  </p:clrMapOvr>
  <mc:AlternateContent xmlns:mc="http://schemas.openxmlformats.org/markup-compatibility/2006" xmlns:p14="http://schemas.microsoft.com/office/powerpoint/2010/main">
    <mc:Choice Requires="p14">
      <p:transition spd="slow" p14:dur="3400" advTm="8000">
        <p14:reveal/>
      </p:transition>
    </mc:Choice>
    <mc:Fallback xmlns="">
      <p:transition spd="slow" advTm="8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More important stuff!</a:t>
            </a:r>
            <a:endParaRPr lang="en-US" b="1" u="sng" dirty="0"/>
          </a:p>
        </p:txBody>
      </p:sp>
      <p:sp>
        <p:nvSpPr>
          <p:cNvPr id="3" name="Content Placeholder 2"/>
          <p:cNvSpPr>
            <a:spLocks noGrp="1"/>
          </p:cNvSpPr>
          <p:nvPr>
            <p:ph idx="1"/>
          </p:nvPr>
        </p:nvSpPr>
        <p:spPr/>
        <p:txBody>
          <a:bodyPr>
            <a:normAutofit fontScale="92500" lnSpcReduction="10000"/>
          </a:bodyPr>
          <a:lstStyle/>
          <a:p>
            <a:r>
              <a:rPr lang="en-US" dirty="0" smtClean="0"/>
              <a:t>A runner will come by to take your timing sheet after each race.  Be prepared to give it to them while still paying attention to the next race.</a:t>
            </a:r>
          </a:p>
          <a:p>
            <a:r>
              <a:rPr lang="en-US" dirty="0" smtClean="0"/>
              <a:t>If your stopwatch timer fails, notify the head timer for a replacement stopwatch as soon as possible.</a:t>
            </a:r>
          </a:p>
          <a:p>
            <a:r>
              <a:rPr lang="en-US" dirty="0" smtClean="0"/>
              <a:t>Meets typically take 2 hours – prepare to stay the whole time.  It doesn’t help to only be there part of the meet… and it’s HOT!  Make sure you get water and stay hydrated!</a:t>
            </a:r>
          </a:p>
          <a:p>
            <a:r>
              <a:rPr lang="en-US" dirty="0" smtClean="0"/>
              <a:t>Remember that we represent </a:t>
            </a:r>
            <a:r>
              <a:rPr lang="en-US" dirty="0" err="1" smtClean="0"/>
              <a:t>Basha</a:t>
            </a:r>
            <a:r>
              <a:rPr lang="en-US" dirty="0" smtClean="0"/>
              <a:t> High!  Please don’t play or horse around on deck and we must stay out of the pool.  Phones should remain put away for the entire meet.</a:t>
            </a:r>
          </a:p>
          <a:p>
            <a:r>
              <a:rPr lang="en-US" dirty="0" smtClean="0"/>
              <a:t>Thank you so much for agreeing to help!  You are AWESOME!</a:t>
            </a:r>
            <a:endParaRPr lang="en-US" dirty="0"/>
          </a:p>
        </p:txBody>
      </p:sp>
    </p:spTree>
    <p:extLst>
      <p:ext uri="{BB962C8B-B14F-4D97-AF65-F5344CB8AC3E}">
        <p14:creationId xmlns:p14="http://schemas.microsoft.com/office/powerpoint/2010/main" val="3770986527"/>
      </p:ext>
    </p:extLst>
  </p:cSld>
  <p:clrMapOvr>
    <a:masterClrMapping/>
  </p:clrMapOvr>
  <mc:AlternateContent xmlns:mc="http://schemas.openxmlformats.org/markup-compatibility/2006" xmlns:p14="http://schemas.microsoft.com/office/powerpoint/2010/main">
    <mc:Choice Requires="p14">
      <p:transition spd="slow" p14:dur="3400" advTm="8000">
        <p14:reveal/>
      </p:transition>
    </mc:Choice>
    <mc:Fallback xmlns="">
      <p:transition spd="slow" advTm="8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Thank you for Volunteering!</a:t>
            </a:r>
            <a:endParaRPr lang="en-US" b="1" u="sng" dirty="0"/>
          </a:p>
        </p:txBody>
      </p:sp>
      <p:sp>
        <p:nvSpPr>
          <p:cNvPr id="3" name="Content Placeholder 2"/>
          <p:cNvSpPr>
            <a:spLocks noGrp="1"/>
          </p:cNvSpPr>
          <p:nvPr>
            <p:ph idx="1"/>
          </p:nvPr>
        </p:nvSpPr>
        <p:spPr>
          <a:xfrm>
            <a:off x="838200" y="1825625"/>
            <a:ext cx="4617027" cy="4351338"/>
          </a:xfrm>
        </p:spPr>
        <p:txBody>
          <a:bodyPr/>
          <a:lstStyle/>
          <a:p>
            <a:r>
              <a:rPr lang="en-US" dirty="0" smtClean="0"/>
              <a:t>We appreciate your support in helping to make </a:t>
            </a:r>
            <a:r>
              <a:rPr lang="en-US" dirty="0" err="1" smtClean="0"/>
              <a:t>Basha</a:t>
            </a:r>
            <a:r>
              <a:rPr lang="en-US" dirty="0" smtClean="0"/>
              <a:t> swim meets successful!</a:t>
            </a:r>
          </a:p>
          <a:p>
            <a:r>
              <a:rPr lang="en-US" dirty="0" smtClean="0"/>
              <a:t>Your job is important and we need you!</a:t>
            </a:r>
          </a:p>
          <a:p>
            <a:r>
              <a:rPr lang="en-US" dirty="0" smtClean="0"/>
              <a:t>We can’t do this without your help!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436" y="2026227"/>
            <a:ext cx="5680364" cy="3786909"/>
          </a:xfrm>
          <a:prstGeom prst="rect">
            <a:avLst/>
          </a:prstGeom>
        </p:spPr>
      </p:pic>
    </p:spTree>
    <p:extLst>
      <p:ext uri="{BB962C8B-B14F-4D97-AF65-F5344CB8AC3E}">
        <p14:creationId xmlns:p14="http://schemas.microsoft.com/office/powerpoint/2010/main" val="3254194095"/>
      </p:ext>
    </p:extLst>
  </p:cSld>
  <p:clrMapOvr>
    <a:masterClrMapping/>
  </p:clrMapOvr>
  <mc:AlternateContent xmlns:mc="http://schemas.openxmlformats.org/markup-compatibility/2006" xmlns:p14="http://schemas.microsoft.com/office/powerpoint/2010/main">
    <mc:Choice Requires="p14">
      <p:transition spd="slow" p14:dur="3400" advTm="5000">
        <p14:revea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Important Reminders:</a:t>
            </a:r>
            <a:endParaRPr lang="en-US" b="1" u="sng" dirty="0"/>
          </a:p>
        </p:txBody>
      </p:sp>
      <p:sp>
        <p:nvSpPr>
          <p:cNvPr id="3" name="Content Placeholder 2"/>
          <p:cNvSpPr>
            <a:spLocks noGrp="1"/>
          </p:cNvSpPr>
          <p:nvPr>
            <p:ph idx="1"/>
          </p:nvPr>
        </p:nvSpPr>
        <p:spPr>
          <a:xfrm>
            <a:off x="619991" y="1597025"/>
            <a:ext cx="7628659" cy="4351338"/>
          </a:xfrm>
        </p:spPr>
        <p:txBody>
          <a:bodyPr>
            <a:normAutofit/>
          </a:bodyPr>
          <a:lstStyle/>
          <a:p>
            <a:r>
              <a:rPr lang="en-US" dirty="0" smtClean="0"/>
              <a:t>Prepare to get wet… it’s not a bad thing!  You have the best seat in the house!</a:t>
            </a:r>
          </a:p>
          <a:p>
            <a:r>
              <a:rPr lang="en-US" dirty="0" smtClean="0"/>
              <a:t>Wear comfortable shorts and </a:t>
            </a:r>
            <a:r>
              <a:rPr lang="en-US" dirty="0" smtClean="0"/>
              <a:t>shoes that can get wet or be taken off easily </a:t>
            </a:r>
            <a:r>
              <a:rPr lang="en-US" dirty="0" smtClean="0"/>
              <a:t>as well </a:t>
            </a:r>
            <a:r>
              <a:rPr lang="en-US" dirty="0" smtClean="0"/>
              <a:t>as sunglasses, </a:t>
            </a:r>
            <a:r>
              <a:rPr lang="en-US" dirty="0" smtClean="0"/>
              <a:t>sunscreen and hats.  You’ll be glad you did.</a:t>
            </a:r>
            <a:endParaRPr lang="en-US" dirty="0" smtClean="0"/>
          </a:p>
          <a:p>
            <a:r>
              <a:rPr lang="en-US" dirty="0" smtClean="0"/>
              <a:t>Remember that we are representing </a:t>
            </a:r>
            <a:r>
              <a:rPr lang="en-US" dirty="0" err="1" smtClean="0"/>
              <a:t>Basha</a:t>
            </a:r>
            <a:r>
              <a:rPr lang="en-US" dirty="0" smtClean="0"/>
              <a:t> and need to be professional in both appearance and behavior.  </a:t>
            </a:r>
          </a:p>
          <a:p>
            <a:r>
              <a:rPr lang="en-US" dirty="0" smtClean="0"/>
              <a:t>As tempting as it is, we are not allowed to have anything in the pool… hands, feet, legs, etc.</a:t>
            </a:r>
          </a:p>
        </p:txBody>
      </p:sp>
      <p:pic>
        <p:nvPicPr>
          <p:cNvPr id="5" name="Picture 4"/>
          <p:cNvPicPr>
            <a:picLocks noChangeAspect="1"/>
          </p:cNvPicPr>
          <p:nvPr/>
        </p:nvPicPr>
        <p:blipFill>
          <a:blip r:embed="rId2"/>
          <a:stretch>
            <a:fillRect/>
          </a:stretch>
        </p:blipFill>
        <p:spPr>
          <a:xfrm>
            <a:off x="8591550" y="454025"/>
            <a:ext cx="3352800" cy="2286000"/>
          </a:xfrm>
          <a:prstGeom prst="rect">
            <a:avLst/>
          </a:prstGeom>
        </p:spPr>
      </p:pic>
      <p:pic>
        <p:nvPicPr>
          <p:cNvPr id="7" name="Picture 6"/>
          <p:cNvPicPr>
            <a:picLocks noChangeAspect="1"/>
          </p:cNvPicPr>
          <p:nvPr/>
        </p:nvPicPr>
        <p:blipFill>
          <a:blip r:embed="rId3"/>
          <a:stretch>
            <a:fillRect/>
          </a:stretch>
        </p:blipFill>
        <p:spPr>
          <a:xfrm>
            <a:off x="8839200" y="3584864"/>
            <a:ext cx="2857500" cy="2971800"/>
          </a:xfrm>
          <a:prstGeom prst="rect">
            <a:avLst/>
          </a:prstGeom>
        </p:spPr>
      </p:pic>
    </p:spTree>
    <p:extLst>
      <p:ext uri="{BB962C8B-B14F-4D97-AF65-F5344CB8AC3E}">
        <p14:creationId xmlns:p14="http://schemas.microsoft.com/office/powerpoint/2010/main" val="2363850076"/>
      </p:ext>
    </p:extLst>
  </p:cSld>
  <p:clrMapOvr>
    <a:masterClrMapping/>
  </p:clrMapOvr>
  <mc:AlternateContent xmlns:mc="http://schemas.openxmlformats.org/markup-compatibility/2006" xmlns:p14="http://schemas.microsoft.com/office/powerpoint/2010/main">
    <mc:Choice Requires="p14">
      <p:transition spd="slow" p14:dur="3400" advTm="7000">
        <p14:reveal/>
      </p:transition>
    </mc:Choice>
    <mc:Fallback xmlns="">
      <p:transition spd="slow" advTm="7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About the Meet</a:t>
            </a:r>
            <a:endParaRPr lang="en-US" b="1" u="sng" dirty="0"/>
          </a:p>
        </p:txBody>
      </p:sp>
      <p:sp>
        <p:nvSpPr>
          <p:cNvPr id="3" name="Content Placeholder 2"/>
          <p:cNvSpPr>
            <a:spLocks noGrp="1"/>
          </p:cNvSpPr>
          <p:nvPr>
            <p:ph idx="1"/>
          </p:nvPr>
        </p:nvSpPr>
        <p:spPr>
          <a:xfrm>
            <a:off x="838200" y="1576243"/>
            <a:ext cx="10515600" cy="1842366"/>
          </a:xfrm>
        </p:spPr>
        <p:txBody>
          <a:bodyPr/>
          <a:lstStyle/>
          <a:p>
            <a:r>
              <a:rPr lang="en-US" dirty="0" smtClean="0"/>
              <a:t>There are 11 events at a swim meet.  Each event will have girls and a boys heat (race).  There may be additional heats (races) that are considered exhibition – not scoring.  This depends on how the coaches structure the meet.</a:t>
            </a:r>
          </a:p>
        </p:txBody>
      </p:sp>
      <p:pic>
        <p:nvPicPr>
          <p:cNvPr id="4" name="Picture 3"/>
          <p:cNvPicPr>
            <a:picLocks noChangeAspect="1"/>
          </p:cNvPicPr>
          <p:nvPr/>
        </p:nvPicPr>
        <p:blipFill>
          <a:blip r:embed="rId2"/>
          <a:stretch>
            <a:fillRect/>
          </a:stretch>
        </p:blipFill>
        <p:spPr>
          <a:xfrm>
            <a:off x="6857436" y="3667991"/>
            <a:ext cx="4901609" cy="2627604"/>
          </a:xfrm>
          <a:prstGeom prst="rect">
            <a:avLst/>
          </a:prstGeom>
        </p:spPr>
      </p:pic>
      <p:sp>
        <p:nvSpPr>
          <p:cNvPr id="5" name="TextBox 4"/>
          <p:cNvSpPr txBox="1"/>
          <p:nvPr/>
        </p:nvSpPr>
        <p:spPr>
          <a:xfrm>
            <a:off x="838200" y="3418609"/>
            <a:ext cx="5912680" cy="3385542"/>
          </a:xfrm>
          <a:prstGeom prst="rect">
            <a:avLst/>
          </a:prstGeom>
          <a:noFill/>
        </p:spPr>
        <p:txBody>
          <a:bodyPr wrap="square" rtlCol="0">
            <a:spAutoFit/>
          </a:bodyPr>
          <a:lstStyle/>
          <a:p>
            <a:pPr marL="342900" indent="-342900">
              <a:buFont typeface="Arial" panose="020B0604020202020204" pitchFamily="34" charset="0"/>
              <a:buChar char="•"/>
            </a:pPr>
            <a:r>
              <a:rPr lang="en-US" sz="2800" dirty="0"/>
              <a:t>Schools alternate lanes (1-8) with Lanes 4 &amp; 5 typically hosting the fastest swimmers.  Only the first race of an event and the three fastest times will score.  You will either have </a:t>
            </a:r>
            <a:r>
              <a:rPr lang="en-US" sz="2800" dirty="0" err="1"/>
              <a:t>Basha</a:t>
            </a:r>
            <a:r>
              <a:rPr lang="en-US" sz="2800" dirty="0"/>
              <a:t> kids or other team in your lanes for the entire meet.</a:t>
            </a:r>
          </a:p>
          <a:p>
            <a:endParaRPr lang="en-US" dirty="0"/>
          </a:p>
        </p:txBody>
      </p:sp>
    </p:spTree>
    <p:extLst>
      <p:ext uri="{BB962C8B-B14F-4D97-AF65-F5344CB8AC3E}">
        <p14:creationId xmlns:p14="http://schemas.microsoft.com/office/powerpoint/2010/main" val="1982345493"/>
      </p:ext>
    </p:extLst>
  </p:cSld>
  <p:clrMapOvr>
    <a:masterClrMapping/>
  </p:clrMapOvr>
  <mc:AlternateContent xmlns:mc="http://schemas.openxmlformats.org/markup-compatibility/2006" xmlns:p14="http://schemas.microsoft.com/office/powerpoint/2010/main">
    <mc:Choice Requires="p14">
      <p:transition spd="slow" p14:dur="3400" advTm="8000">
        <p14:reveal/>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Dolphin</a:t>
            </a:r>
            <a:endParaRPr lang="en-US" b="1" u="sng" dirty="0"/>
          </a:p>
        </p:txBody>
      </p:sp>
      <p:sp>
        <p:nvSpPr>
          <p:cNvPr id="3" name="Content Placeholder 2"/>
          <p:cNvSpPr>
            <a:spLocks noGrp="1"/>
          </p:cNvSpPr>
          <p:nvPr>
            <p:ph idx="1"/>
          </p:nvPr>
        </p:nvSpPr>
        <p:spPr>
          <a:xfrm>
            <a:off x="838200" y="1825625"/>
            <a:ext cx="6580909" cy="4351338"/>
          </a:xfrm>
        </p:spPr>
        <p:txBody>
          <a:bodyPr/>
          <a:lstStyle/>
          <a:p>
            <a:r>
              <a:rPr lang="en-US" dirty="0" smtClean="0"/>
              <a:t>There are two timers per lane.  Each will have a dolphin timer.  </a:t>
            </a:r>
          </a:p>
          <a:p>
            <a:r>
              <a:rPr lang="en-US" dirty="0" smtClean="0"/>
              <a:t>This timer will start once the race begins – do not push any buttons until the race is over.  Either button will stop the timer.  </a:t>
            </a:r>
          </a:p>
          <a:p>
            <a:r>
              <a:rPr lang="en-US" dirty="0" smtClean="0"/>
              <a:t>Please don’t push the reset button unless the head official asks you to.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6762" y="1318708"/>
            <a:ext cx="2047875" cy="4762500"/>
          </a:xfrm>
          <a:prstGeom prst="rect">
            <a:avLst/>
          </a:prstGeom>
        </p:spPr>
      </p:pic>
      <p:sp>
        <p:nvSpPr>
          <p:cNvPr id="5" name="Right Arrow 4"/>
          <p:cNvSpPr/>
          <p:nvPr/>
        </p:nvSpPr>
        <p:spPr>
          <a:xfrm rot="2100425">
            <a:off x="7443086" y="2567320"/>
            <a:ext cx="1070263" cy="789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9499575" flipH="1">
            <a:off x="10359086" y="2567322"/>
            <a:ext cx="1070263" cy="789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912030"/>
      </p:ext>
    </p:extLst>
  </p:cSld>
  <p:clrMapOvr>
    <a:masterClrMapping/>
  </p:clrMapOvr>
  <mc:AlternateContent xmlns:mc="http://schemas.openxmlformats.org/markup-compatibility/2006" xmlns:p14="http://schemas.microsoft.com/office/powerpoint/2010/main">
    <mc:Choice Requires="p14">
      <p:transition spd="slow" p14:dur="3400" advTm="8000">
        <p14:reveal/>
      </p:transition>
    </mc:Choice>
    <mc:Fallback xmlns="">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6"/>
                                        </p:tgtEl>
                                        <p:attrNameLst>
                                          <p:attrName>style.color</p:attrName>
                                        </p:attrNameLst>
                                      </p:cBhvr>
                                      <p:to>
                                        <a:schemeClr val="bg1"/>
                                      </p:to>
                                    </p:animClr>
                                    <p:animClr clrSpc="rgb" dir="cw">
                                      <p:cBhvr>
                                        <p:cTn id="12" dur="250" autoRev="1" fill="remove"/>
                                        <p:tgtEl>
                                          <p:spTgt spid="6"/>
                                        </p:tgtEl>
                                        <p:attrNameLst>
                                          <p:attrName>fillcolor</p:attrName>
                                        </p:attrNameLst>
                                      </p:cBhvr>
                                      <p:to>
                                        <a:schemeClr val="bg1"/>
                                      </p:to>
                                    </p:animClr>
                                    <p:set>
                                      <p:cBhvr>
                                        <p:cTn id="13" dur="250" autoRev="1" fill="remove"/>
                                        <p:tgtEl>
                                          <p:spTgt spid="6"/>
                                        </p:tgtEl>
                                        <p:attrNameLst>
                                          <p:attrName>fill.type</p:attrName>
                                        </p:attrNameLst>
                                      </p:cBhvr>
                                      <p:to>
                                        <p:strVal val="solid"/>
                                      </p:to>
                                    </p:set>
                                    <p:set>
                                      <p:cBhvr>
                                        <p:cTn id="14"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Stopwatch</a:t>
            </a:r>
            <a:endParaRPr lang="en-US" b="1" u="sng" dirty="0"/>
          </a:p>
        </p:txBody>
      </p:sp>
      <p:sp>
        <p:nvSpPr>
          <p:cNvPr id="3" name="Content Placeholder 2"/>
          <p:cNvSpPr>
            <a:spLocks noGrp="1"/>
          </p:cNvSpPr>
          <p:nvPr>
            <p:ph idx="1"/>
          </p:nvPr>
        </p:nvSpPr>
        <p:spPr>
          <a:xfrm>
            <a:off x="838200" y="1454726"/>
            <a:ext cx="6279573" cy="5081155"/>
          </a:xfrm>
        </p:spPr>
        <p:txBody>
          <a:bodyPr>
            <a:normAutofit fontScale="92500"/>
          </a:bodyPr>
          <a:lstStyle/>
          <a:p>
            <a:r>
              <a:rPr lang="en-US" dirty="0" smtClean="0"/>
              <a:t>In addition, one timer will have the backup manual stopwatch timer and the other will have the clipboard to record the times. </a:t>
            </a:r>
          </a:p>
          <a:p>
            <a:r>
              <a:rPr lang="en-US" dirty="0" smtClean="0"/>
              <a:t>Make sure you familiarize yourself with how to start, stop and clear the stopwatch. </a:t>
            </a:r>
          </a:p>
          <a:p>
            <a:r>
              <a:rPr lang="en-US" dirty="0" smtClean="0"/>
              <a:t>The timer with the stopwatch must watch the head official’s light at the beginning of each race.  Do not listen for the sound– light travels and every millisecond counts!  You can position yourself so you can see but then move out of the way of the swimmers – especially during a relay.</a:t>
            </a:r>
          </a:p>
          <a:p>
            <a:endParaRPr lang="en-US" dirty="0"/>
          </a:p>
        </p:txBody>
      </p:sp>
      <p:pic>
        <p:nvPicPr>
          <p:cNvPr id="4" name="Picture 3"/>
          <p:cNvPicPr>
            <a:picLocks noChangeAspect="1"/>
          </p:cNvPicPr>
          <p:nvPr/>
        </p:nvPicPr>
        <p:blipFill>
          <a:blip r:embed="rId2"/>
          <a:stretch>
            <a:fillRect/>
          </a:stretch>
        </p:blipFill>
        <p:spPr>
          <a:xfrm>
            <a:off x="7685809" y="747372"/>
            <a:ext cx="3667991" cy="5429591"/>
          </a:xfrm>
          <a:prstGeom prst="rect">
            <a:avLst/>
          </a:prstGeom>
        </p:spPr>
      </p:pic>
    </p:spTree>
    <p:extLst>
      <p:ext uri="{BB962C8B-B14F-4D97-AF65-F5344CB8AC3E}">
        <p14:creationId xmlns:p14="http://schemas.microsoft.com/office/powerpoint/2010/main" val="1917693224"/>
      </p:ext>
    </p:extLst>
  </p:cSld>
  <p:clrMapOvr>
    <a:masterClrMapping/>
  </p:clrMapOvr>
  <mc:AlternateContent xmlns:mc="http://schemas.openxmlformats.org/markup-compatibility/2006" xmlns:p14="http://schemas.microsoft.com/office/powerpoint/2010/main">
    <mc:Choice Requires="p14">
      <p:transition spd="slow" p14:dur="3400" advTm="8000">
        <p14:reveal/>
      </p:transition>
    </mc:Choice>
    <mc:Fallback xmlns="">
      <p:transition spd="slow" advTm="8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Clipboard</a:t>
            </a:r>
            <a:endParaRPr lang="en-US" b="1" u="sng" dirty="0"/>
          </a:p>
        </p:txBody>
      </p:sp>
      <p:sp>
        <p:nvSpPr>
          <p:cNvPr id="3" name="Content Placeholder 2"/>
          <p:cNvSpPr>
            <a:spLocks noGrp="1"/>
          </p:cNvSpPr>
          <p:nvPr>
            <p:ph idx="1"/>
          </p:nvPr>
        </p:nvSpPr>
        <p:spPr>
          <a:xfrm>
            <a:off x="838200" y="1825625"/>
            <a:ext cx="5593773" cy="4351338"/>
          </a:xfrm>
        </p:spPr>
        <p:txBody>
          <a:bodyPr/>
          <a:lstStyle/>
          <a:p>
            <a:r>
              <a:rPr lang="en-US" dirty="0" smtClean="0"/>
              <a:t>The timer with the clipboard must record the times on the correct racing sheet, record each time to the hundredth place (two decimals) and write the times in the same order for each race.  </a:t>
            </a:r>
          </a:p>
          <a:p>
            <a:r>
              <a:rPr lang="en-US" dirty="0" smtClean="0"/>
              <a:t>The manual stopwatch time should always be written in the last space.  </a:t>
            </a:r>
          </a:p>
          <a:p>
            <a:endParaRPr lang="en-US" dirty="0"/>
          </a:p>
        </p:txBody>
      </p:sp>
      <p:pic>
        <p:nvPicPr>
          <p:cNvPr id="4" name="Picture 3"/>
          <p:cNvPicPr>
            <a:picLocks noChangeAspect="1"/>
          </p:cNvPicPr>
          <p:nvPr/>
        </p:nvPicPr>
        <p:blipFill>
          <a:blip r:embed="rId2"/>
          <a:stretch>
            <a:fillRect/>
          </a:stretch>
        </p:blipFill>
        <p:spPr>
          <a:xfrm>
            <a:off x="6705600" y="2258219"/>
            <a:ext cx="4648200" cy="3486150"/>
          </a:xfrm>
          <a:prstGeom prst="rect">
            <a:avLst/>
          </a:prstGeom>
        </p:spPr>
      </p:pic>
    </p:spTree>
    <p:extLst>
      <p:ext uri="{BB962C8B-B14F-4D97-AF65-F5344CB8AC3E}">
        <p14:creationId xmlns:p14="http://schemas.microsoft.com/office/powerpoint/2010/main" val="3380162471"/>
      </p:ext>
    </p:extLst>
  </p:cSld>
  <p:clrMapOvr>
    <a:masterClrMapping/>
  </p:clrMapOvr>
  <mc:AlternateContent xmlns:mc="http://schemas.openxmlformats.org/markup-compatibility/2006" xmlns:p14="http://schemas.microsoft.com/office/powerpoint/2010/main">
    <mc:Choice Requires="p14">
      <p:transition spd="slow" p14:dur="3400" advTm="7000">
        <p14:reveal/>
      </p:transition>
    </mc:Choice>
    <mc:Fallback xmlns="">
      <p:transition spd="slow" advTm="7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Strokes</a:t>
            </a:r>
            <a:endParaRPr lang="en-US" b="1" u="sng" dirty="0"/>
          </a:p>
        </p:txBody>
      </p:sp>
      <p:sp>
        <p:nvSpPr>
          <p:cNvPr id="3" name="Content Placeholder 2"/>
          <p:cNvSpPr>
            <a:spLocks noGrp="1"/>
          </p:cNvSpPr>
          <p:nvPr>
            <p:ph idx="1"/>
          </p:nvPr>
        </p:nvSpPr>
        <p:spPr>
          <a:xfrm>
            <a:off x="838201" y="1825625"/>
            <a:ext cx="6799117" cy="4351338"/>
          </a:xfrm>
        </p:spPr>
        <p:txBody>
          <a:bodyPr/>
          <a:lstStyle/>
          <a:p>
            <a:r>
              <a:rPr lang="en-US" dirty="0" smtClean="0"/>
              <a:t>There are four different strokes – backstroke, breaststroke, butterfly (fly) and freestyle (free)</a:t>
            </a:r>
          </a:p>
          <a:p>
            <a:r>
              <a:rPr lang="en-US" dirty="0" smtClean="0"/>
              <a:t>It is very important that you know what race we are on and how long each race is.  </a:t>
            </a:r>
            <a:endParaRPr lang="en-US" dirty="0"/>
          </a:p>
          <a:p>
            <a:r>
              <a:rPr lang="en-US" dirty="0" smtClean="0"/>
              <a:t>You must watch your swimmer and know when he or she is about to finish so you can stop the timers.  Count the laps.</a:t>
            </a:r>
          </a:p>
          <a:p>
            <a:r>
              <a:rPr lang="en-US" dirty="0" smtClean="0"/>
              <a:t>The time stops as soon as any body part of the </a:t>
            </a:r>
            <a:r>
              <a:rPr lang="en-US" dirty="0" smtClean="0"/>
              <a:t>swimmer </a:t>
            </a:r>
            <a:r>
              <a:rPr lang="en-US" dirty="0" smtClean="0"/>
              <a:t>touches the side of the pool.</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0382" y="1690687"/>
            <a:ext cx="3793403" cy="3878839"/>
          </a:xfrm>
          <a:prstGeom prst="rect">
            <a:avLst/>
          </a:prstGeom>
        </p:spPr>
      </p:pic>
    </p:spTree>
    <p:extLst>
      <p:ext uri="{BB962C8B-B14F-4D97-AF65-F5344CB8AC3E}">
        <p14:creationId xmlns:p14="http://schemas.microsoft.com/office/powerpoint/2010/main" val="1073997053"/>
      </p:ext>
    </p:extLst>
  </p:cSld>
  <p:clrMapOvr>
    <a:masterClrMapping/>
  </p:clrMapOvr>
  <mc:AlternateContent xmlns:mc="http://schemas.openxmlformats.org/markup-compatibility/2006" xmlns:p14="http://schemas.microsoft.com/office/powerpoint/2010/main">
    <mc:Choice Requires="p14">
      <p:transition spd="slow" p14:dur="3400" advTm="8000">
        <p14:reveal/>
      </p:transition>
    </mc:Choice>
    <mc:Fallback xmlns="">
      <p:transition spd="slow" advTm="8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Race!</a:t>
            </a:r>
            <a:endParaRPr lang="en-US" b="1" u="sng" dirty="0"/>
          </a:p>
        </p:txBody>
      </p:sp>
      <p:sp>
        <p:nvSpPr>
          <p:cNvPr id="3" name="Content Placeholder 2"/>
          <p:cNvSpPr>
            <a:spLocks noGrp="1"/>
          </p:cNvSpPr>
          <p:nvPr>
            <p:ph idx="1"/>
          </p:nvPr>
        </p:nvSpPr>
        <p:spPr>
          <a:xfrm>
            <a:off x="748145" y="1600200"/>
            <a:ext cx="11156373" cy="5060373"/>
          </a:xfrm>
        </p:spPr>
        <p:txBody>
          <a:bodyPr>
            <a:normAutofit fontScale="85000" lnSpcReduction="20000"/>
          </a:bodyPr>
          <a:lstStyle/>
          <a:p>
            <a:pPr>
              <a:lnSpc>
                <a:spcPct val="100000"/>
              </a:lnSpc>
            </a:pPr>
            <a:r>
              <a:rPr lang="en-US" sz="2400" dirty="0"/>
              <a:t>Each length of the pool is 25 yards (from one side to the other).  Events are as follows</a:t>
            </a:r>
            <a:r>
              <a:rPr lang="en-US" sz="2400" dirty="0" smtClean="0"/>
              <a:t>:</a:t>
            </a:r>
            <a:br>
              <a:rPr lang="en-US" sz="2400" dirty="0" smtClean="0"/>
            </a:br>
            <a:endParaRPr lang="en-US" sz="2400" dirty="0" smtClean="0"/>
          </a:p>
          <a:p>
            <a:pPr marL="0" indent="0">
              <a:lnSpc>
                <a:spcPct val="150000"/>
              </a:lnSpc>
              <a:buNone/>
            </a:pPr>
            <a:r>
              <a:rPr lang="en-US" sz="2200" u="sng" dirty="0" smtClean="0"/>
              <a:t>200 </a:t>
            </a:r>
            <a:r>
              <a:rPr lang="en-US" sz="2200" u="sng" dirty="0"/>
              <a:t>Medley Relay</a:t>
            </a:r>
            <a:r>
              <a:rPr lang="en-US" sz="2200" dirty="0"/>
              <a:t>    (</a:t>
            </a:r>
            <a:r>
              <a:rPr lang="en-US" sz="2000" dirty="0"/>
              <a:t>8 lengths of the pool; 4 swimmers, each has a different stroke down and back)</a:t>
            </a:r>
            <a:r>
              <a:rPr lang="en-US" sz="2200" dirty="0"/>
              <a:t/>
            </a:r>
            <a:br>
              <a:rPr lang="en-US" sz="2200" dirty="0"/>
            </a:br>
            <a:r>
              <a:rPr lang="en-US" sz="2200" u="sng" dirty="0"/>
              <a:t>200 Freestyle</a:t>
            </a:r>
            <a:r>
              <a:rPr lang="en-US" sz="2200" dirty="0"/>
              <a:t>    (8 lengths, 1 swimmer, 1 stroke)</a:t>
            </a:r>
            <a:br>
              <a:rPr lang="en-US" sz="2200" dirty="0"/>
            </a:br>
            <a:r>
              <a:rPr lang="en-US" sz="2200" u="sng" dirty="0"/>
              <a:t>200 Individual Medley (IM)</a:t>
            </a:r>
            <a:r>
              <a:rPr lang="en-US" sz="2200" dirty="0"/>
              <a:t>    (8 lengths, 1 swimmer, 4 strokes – down and back each stroke)</a:t>
            </a:r>
            <a:br>
              <a:rPr lang="en-US" sz="2200" dirty="0"/>
            </a:br>
            <a:r>
              <a:rPr lang="en-US" sz="2200" u="sng" dirty="0"/>
              <a:t>50 Freestyle</a:t>
            </a:r>
            <a:r>
              <a:rPr lang="en-US" sz="2200" dirty="0"/>
              <a:t>    (2 lengths, 1 swimmer, 1 stroke down and back) ***</a:t>
            </a:r>
            <a:r>
              <a:rPr lang="en-US" sz="2200" i="1" dirty="0"/>
              <a:t>this is a fast one***</a:t>
            </a:r>
            <a:r>
              <a:rPr lang="en-US" sz="2200" dirty="0"/>
              <a:t/>
            </a:r>
            <a:br>
              <a:rPr lang="en-US" sz="2200" dirty="0"/>
            </a:br>
            <a:r>
              <a:rPr lang="en-US" sz="2200" u="sng" dirty="0"/>
              <a:t>100 Butterfly</a:t>
            </a:r>
            <a:r>
              <a:rPr lang="en-US" sz="2200" dirty="0"/>
              <a:t>    (4 lengths, 1 swimmer, 1 stroke)</a:t>
            </a:r>
            <a:br>
              <a:rPr lang="en-US" sz="2200" dirty="0"/>
            </a:br>
            <a:r>
              <a:rPr lang="en-US" sz="2200" u="sng" dirty="0"/>
              <a:t>100 Freestyle</a:t>
            </a:r>
            <a:r>
              <a:rPr lang="en-US" sz="2200" dirty="0"/>
              <a:t>   (4 lengths, 1 swimmer, 1 stroke)</a:t>
            </a:r>
            <a:br>
              <a:rPr lang="en-US" sz="2200" dirty="0"/>
            </a:br>
            <a:r>
              <a:rPr lang="en-US" sz="2200" u="sng" dirty="0"/>
              <a:t>500 Freestyle</a:t>
            </a:r>
            <a:r>
              <a:rPr lang="en-US" sz="2200" dirty="0"/>
              <a:t>   (20 lengths, 1 swimmer, 1 stroke) *** </a:t>
            </a:r>
            <a:r>
              <a:rPr lang="en-US" sz="2200" i="1" dirty="0"/>
              <a:t>this is a long one***</a:t>
            </a:r>
            <a:r>
              <a:rPr lang="en-US" sz="2200" dirty="0"/>
              <a:t/>
            </a:r>
            <a:br>
              <a:rPr lang="en-US" sz="2200" dirty="0"/>
            </a:br>
            <a:r>
              <a:rPr lang="en-US" sz="2200" u="sng" dirty="0"/>
              <a:t>200 Free Relay</a:t>
            </a:r>
            <a:r>
              <a:rPr lang="en-US" sz="2200" dirty="0"/>
              <a:t>    (8 lengths, 4 swimmers, 1 stroke, each down and back)</a:t>
            </a:r>
            <a:br>
              <a:rPr lang="en-US" sz="2200" dirty="0"/>
            </a:br>
            <a:r>
              <a:rPr lang="en-US" sz="2200" u="sng" dirty="0"/>
              <a:t>100 Backstroke</a:t>
            </a:r>
            <a:r>
              <a:rPr lang="en-US" sz="2200" dirty="0"/>
              <a:t>    (4 lengths, 1 swimmer, 1 stroke)</a:t>
            </a:r>
            <a:br>
              <a:rPr lang="en-US" sz="2200" dirty="0"/>
            </a:br>
            <a:r>
              <a:rPr lang="en-US" sz="2200" u="sng" dirty="0"/>
              <a:t>100 Breaststroke</a:t>
            </a:r>
            <a:r>
              <a:rPr lang="en-US" sz="2200" dirty="0"/>
              <a:t>    (4 lengths, 1 swimmer, 1 stroke)</a:t>
            </a:r>
            <a:br>
              <a:rPr lang="en-US" sz="2200" dirty="0"/>
            </a:br>
            <a:r>
              <a:rPr lang="en-US" sz="2200" u="sng" dirty="0"/>
              <a:t>400 Free Relay</a:t>
            </a:r>
            <a:r>
              <a:rPr lang="en-US" sz="2200" dirty="0"/>
              <a:t>    (16 lengths, 4 swimmers, 1 stroke, each down and back twice)</a:t>
            </a:r>
          </a:p>
        </p:txBody>
      </p:sp>
    </p:spTree>
    <p:extLst>
      <p:ext uri="{BB962C8B-B14F-4D97-AF65-F5344CB8AC3E}">
        <p14:creationId xmlns:p14="http://schemas.microsoft.com/office/powerpoint/2010/main" val="2296846500"/>
      </p:ext>
    </p:extLst>
  </p:cSld>
  <p:clrMapOvr>
    <a:masterClrMapping/>
  </p:clrMapOvr>
  <mc:AlternateContent xmlns:mc="http://schemas.openxmlformats.org/markup-compatibility/2006" xmlns:p14="http://schemas.microsoft.com/office/powerpoint/2010/main">
    <mc:Choice Requires="p14">
      <p:transition spd="slow" p14:dur="3400" advTm="8000">
        <p14:reveal/>
      </p:transition>
    </mc:Choice>
    <mc:Fallback xmlns="">
      <p:transition spd="slow" advTm="8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841</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Rounded MT Bold</vt:lpstr>
      <vt:lpstr>Calibri</vt:lpstr>
      <vt:lpstr>Calibri Light</vt:lpstr>
      <vt:lpstr>Office Theme</vt:lpstr>
      <vt:lpstr>Basha High School  Swim Meet Timer’s Training</vt:lpstr>
      <vt:lpstr>Thank you for Volunteering!</vt:lpstr>
      <vt:lpstr>Important Reminders:</vt:lpstr>
      <vt:lpstr>About the Meet</vt:lpstr>
      <vt:lpstr>The Dolphin</vt:lpstr>
      <vt:lpstr>Stopwatch</vt:lpstr>
      <vt:lpstr>Clipboard</vt:lpstr>
      <vt:lpstr>Strokes</vt:lpstr>
      <vt:lpstr>The Race!</vt:lpstr>
      <vt:lpstr>Important Stuff!</vt:lpstr>
      <vt:lpstr>More important stuff!</vt:lpstr>
    </vt:vector>
  </TitlesOfParts>
  <Company>Chandler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Basha High School  Swim Meet Timer’s Training</dc:title>
  <dc:creator>Skocypec, Carol</dc:creator>
  <cp:lastModifiedBy>Skocypec, Carol</cp:lastModifiedBy>
  <cp:revision>18</cp:revision>
  <dcterms:created xsi:type="dcterms:W3CDTF">2016-08-16T13:52:14Z</dcterms:created>
  <dcterms:modified xsi:type="dcterms:W3CDTF">2016-08-30T13:38:54Z</dcterms:modified>
</cp:coreProperties>
</file>