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sldIdLst>
    <p:sldId id="257" r:id="rId5"/>
    <p:sldId id="344" r:id="rId6"/>
    <p:sldId id="345" r:id="rId7"/>
    <p:sldId id="346" r:id="rId8"/>
    <p:sldId id="347" r:id="rId9"/>
    <p:sldId id="348" r:id="rId10"/>
    <p:sldId id="358" r:id="rId11"/>
    <p:sldId id="359" r:id="rId12"/>
    <p:sldId id="360" r:id="rId13"/>
    <p:sldId id="363" r:id="rId14"/>
    <p:sldId id="364" r:id="rId15"/>
    <p:sldId id="362" r:id="rId16"/>
    <p:sldId id="368" r:id="rId17"/>
    <p:sldId id="350" r:id="rId18"/>
    <p:sldId id="351" r:id="rId19"/>
    <p:sldId id="365" r:id="rId20"/>
    <p:sldId id="352" r:id="rId21"/>
    <p:sldId id="353" r:id="rId22"/>
    <p:sldId id="354" r:id="rId23"/>
    <p:sldId id="369" r:id="rId24"/>
    <p:sldId id="355" r:id="rId25"/>
    <p:sldId id="367" r:id="rId26"/>
    <p:sldId id="356" r:id="rId27"/>
    <p:sldId id="357" r:id="rId28"/>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86" d="100"/>
          <a:sy n="86" d="100"/>
        </p:scale>
        <p:origin x="1152" y="5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AD5BB637-9867-4655-8E6E-2997DA90D2AB}" type="datetimeFigureOut">
              <a:rPr lang="en-US" smtClean="0"/>
              <a:t>12/9/2022</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421A71A6-2C09-4196-9943-DFBD3661E710}" type="slidenum">
              <a:rPr lang="en-US" smtClean="0"/>
              <a:t>‹#›</a:t>
            </a:fld>
            <a:endParaRPr lang="en-US"/>
          </a:p>
        </p:txBody>
      </p:sp>
    </p:spTree>
    <p:extLst>
      <p:ext uri="{BB962C8B-B14F-4D97-AF65-F5344CB8AC3E}">
        <p14:creationId xmlns:p14="http://schemas.microsoft.com/office/powerpoint/2010/main" val="3341834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DAF83-EBCE-4613-A73D-140F3C630CA5}" type="slidenum">
              <a:rPr lang="en-US" smtClean="0"/>
              <a:t>2</a:t>
            </a:fld>
            <a:endParaRPr lang="en-US"/>
          </a:p>
        </p:txBody>
      </p:sp>
    </p:spTree>
    <p:extLst>
      <p:ext uri="{BB962C8B-B14F-4D97-AF65-F5344CB8AC3E}">
        <p14:creationId xmlns:p14="http://schemas.microsoft.com/office/powerpoint/2010/main" val="3449099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F1DAD-5C9A-4788-867F-DBE432932CBC}"/>
              </a:ext>
            </a:extLst>
          </p:cNvPr>
          <p:cNvSpPr>
            <a:spLocks noGrp="1"/>
          </p:cNvSpPr>
          <p:nvPr>
            <p:ph type="ctrTitle"/>
          </p:nvPr>
        </p:nvSpPr>
        <p:spPr>
          <a:xfrm>
            <a:off x="927100" y="0"/>
            <a:ext cx="6654800" cy="1006475"/>
          </a:xfrm>
          <a:prstGeom prst="rect">
            <a:avLst/>
          </a:prstGeom>
        </p:spPr>
        <p:txBody>
          <a:bodyPr anchor="ctr"/>
          <a:lstStyle>
            <a:lvl1pPr algn="ctr">
              <a:defRPr sz="5400" b="1"/>
            </a:lvl1pPr>
          </a:lstStyle>
          <a:p>
            <a:r>
              <a:rPr lang="en-US" dirty="0"/>
              <a:t>Click to edit Master</a:t>
            </a:r>
          </a:p>
        </p:txBody>
      </p:sp>
      <p:sp>
        <p:nvSpPr>
          <p:cNvPr id="3" name="Subtitle 2">
            <a:extLst>
              <a:ext uri="{FF2B5EF4-FFF2-40B4-BE49-F238E27FC236}">
                <a16:creationId xmlns:a16="http://schemas.microsoft.com/office/drawing/2014/main" id="{651C5FFB-9726-42F7-817A-B400F9C6590F}"/>
              </a:ext>
            </a:extLst>
          </p:cNvPr>
          <p:cNvSpPr>
            <a:spLocks noGrp="1"/>
          </p:cNvSpPr>
          <p:nvPr>
            <p:ph type="subTitle" idx="1"/>
          </p:nvPr>
        </p:nvSpPr>
        <p:spPr>
          <a:xfrm>
            <a:off x="1143000" y="5753099"/>
            <a:ext cx="6858000" cy="1006475"/>
          </a:xfrm>
          <a:prstGeom prst="rect">
            <a:avLst/>
          </a:prstGeom>
        </p:spPr>
        <p:txBody>
          <a:bodyPr anchor="ctr"/>
          <a:lstStyle>
            <a:lvl1pPr marL="0" indent="0" algn="ctr">
              <a:buNone/>
              <a:defRPr sz="5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a:t>
            </a:r>
          </a:p>
        </p:txBody>
      </p:sp>
      <p:pic>
        <p:nvPicPr>
          <p:cNvPr id="6" name="Picture 5">
            <a:extLst>
              <a:ext uri="{FF2B5EF4-FFF2-40B4-BE49-F238E27FC236}">
                <a16:creationId xmlns:a16="http://schemas.microsoft.com/office/drawing/2014/main" id="{9551B744-1F0A-48E6-BE63-9CC2EC27F2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845"/>
          <a:stretch/>
        </p:blipFill>
        <p:spPr>
          <a:xfrm>
            <a:off x="927100" y="1816100"/>
            <a:ext cx="7073900" cy="3478727"/>
          </a:xfrm>
          <a:prstGeom prst="rect">
            <a:avLst/>
          </a:prstGeom>
        </p:spPr>
      </p:pic>
    </p:spTree>
    <p:extLst>
      <p:ext uri="{BB962C8B-B14F-4D97-AF65-F5344CB8AC3E}">
        <p14:creationId xmlns:p14="http://schemas.microsoft.com/office/powerpoint/2010/main" val="116318493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F0D2-B1FF-46F4-A097-06149EF1DE56}"/>
              </a:ext>
            </a:extLst>
          </p:cNvPr>
          <p:cNvSpPr>
            <a:spLocks noGrp="1"/>
          </p:cNvSpPr>
          <p:nvPr>
            <p:ph type="title" hasCustomPrompt="1"/>
          </p:nvPr>
        </p:nvSpPr>
        <p:spPr>
          <a:xfrm>
            <a:off x="1079500" y="0"/>
            <a:ext cx="6311900" cy="1037158"/>
          </a:xfrm>
          <a:prstGeom prst="rect">
            <a:avLst/>
          </a:prstGeom>
        </p:spPr>
        <p:txBody>
          <a:bodyPr/>
          <a:lstStyle>
            <a:lvl1pPr>
              <a:defRPr sz="4000" b="1"/>
            </a:lvl1pPr>
          </a:lstStyle>
          <a:p>
            <a:r>
              <a:rPr lang="en-US" dirty="0"/>
              <a:t>SLIDE TITLE</a:t>
            </a:r>
          </a:p>
        </p:txBody>
      </p:sp>
      <p:sp>
        <p:nvSpPr>
          <p:cNvPr id="3" name="Content Placeholder 2">
            <a:extLst>
              <a:ext uri="{FF2B5EF4-FFF2-40B4-BE49-F238E27FC236}">
                <a16:creationId xmlns:a16="http://schemas.microsoft.com/office/drawing/2014/main" id="{C2939F42-002E-4861-8F11-27AB7FB37D05}"/>
              </a:ext>
            </a:extLst>
          </p:cNvPr>
          <p:cNvSpPr>
            <a:spLocks noGrp="1"/>
          </p:cNvSpPr>
          <p:nvPr>
            <p:ph idx="1" hasCustomPrompt="1"/>
          </p:nvPr>
        </p:nvSpPr>
        <p:spPr>
          <a:xfrm>
            <a:off x="457200" y="1600200"/>
            <a:ext cx="8229600" cy="4525963"/>
          </a:xfrm>
          <a:prstGeom prst="rect">
            <a:avLst/>
          </a:prstGeom>
        </p:spPr>
        <p:txBody>
          <a:bodyPr/>
          <a:lstStyle>
            <a:lvl1pPr marL="342900" indent="-342900">
              <a:buFont typeface="Arial" panose="020B0604020202020204" pitchFamily="34" charset="0"/>
              <a:buChar char="•"/>
              <a:defRPr sz="1800" b="1"/>
            </a:lvl1pPr>
            <a:lvl2pPr marL="742950" indent="-285750">
              <a:buFont typeface="Courier New" panose="02070309020205020404" pitchFamily="49" charset="0"/>
              <a:buChar char="o"/>
              <a:defRPr sz="1600" b="1"/>
            </a:lvl2pPr>
            <a:lvl3pPr marL="1143000" indent="-228600">
              <a:buFont typeface="Wingdings" panose="05000000000000000000" pitchFamily="2" charset="2"/>
              <a:buChar char="§"/>
              <a:defRPr sz="1400" b="1"/>
            </a:lvl3pPr>
            <a:lvl4pPr>
              <a:defRPr sz="1400" b="1"/>
            </a:lvl4pPr>
            <a:lvl5pPr>
              <a:defRPr sz="1400" b="1"/>
            </a:lvl5pPr>
          </a:lstStyle>
          <a:p>
            <a:pPr lvl="0"/>
            <a:r>
              <a:rPr lang="en-US" dirty="0"/>
              <a:t>LEVEL 1</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6241935"/>
      </p:ext>
    </p:extLst>
  </p:cSld>
  <p:clrMapOvr>
    <a:masterClrMapping/>
  </p:clrMapOvr>
  <p:hf sldNum="0" hd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preferRelativeResize="0">
            <a:picLocks noChangeAspect="1"/>
          </p:cNvPicPr>
          <p:nvPr/>
        </p:nvPicPr>
        <p:blipFill rotWithShape="1">
          <a:blip r:embed="rId4">
            <a:extLst>
              <a:ext uri="{28A0092B-C50C-407E-A947-70E740481C1C}">
                <a14:useLocalDpi xmlns:a14="http://schemas.microsoft.com/office/drawing/2010/main" val="0"/>
              </a:ext>
            </a:extLst>
          </a:blip>
          <a:srcRect l="1769" t="2277" r="6308" b="4409"/>
          <a:stretch/>
        </p:blipFill>
        <p:spPr>
          <a:xfrm>
            <a:off x="11058" y="21105"/>
            <a:ext cx="832042" cy="807570"/>
          </a:xfrm>
          <a:prstGeom prst="rect">
            <a:avLst/>
          </a:prstGeom>
          <a:ln>
            <a:noFill/>
          </a:ln>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30845"/>
          <a:stretch/>
        </p:blipFill>
        <p:spPr>
          <a:xfrm>
            <a:off x="7391400" y="0"/>
            <a:ext cx="1752600" cy="8618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dt="0"/>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ct val="20000"/>
        </a:spcBef>
        <a:spcAft>
          <a:spcPct val="0"/>
        </a:spcAft>
        <a:buFont typeface="Wingdings" panose="05000000000000000000" pitchFamily="2" charset="2"/>
        <a:buChar char="Q"/>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panose="05000000000000000000" pitchFamily="2" charset="2"/>
        <a:buChar char="µ"/>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Wingdings" panose="05000000000000000000" pitchFamily="2" charset="2"/>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scalaenne.wordpress.com/2012/03/31/aeroporti-e-aeroplani/" TargetMode="Externa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faa.gov/regulations_policies/handbooks_manuals/aviation/phak/media/16_phak_ch14.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flickr.com/photos/mashleymorgan/3864942036/"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28C746E3-A6B7-4D6F-99E3-490FFAE37387}"/>
              </a:ext>
            </a:extLst>
          </p:cNvPr>
          <p:cNvSpPr txBox="1">
            <a:spLocks noChangeArrowheads="1"/>
          </p:cNvSpPr>
          <p:nvPr/>
        </p:nvSpPr>
        <p:spPr bwMode="auto">
          <a:xfrm>
            <a:off x="0" y="5257801"/>
            <a:ext cx="9144000" cy="151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5400" b="1" dirty="0">
                <a:ln w="12700">
                  <a:noFill/>
                </a:ln>
                <a:solidFill>
                  <a:schemeClr val="tx1"/>
                </a:solidFill>
              </a:rPr>
              <a:t>Airport Operations &amp; </a:t>
            </a:r>
          </a:p>
          <a:p>
            <a:r>
              <a:rPr lang="en-US" altLang="en-US" sz="5400" b="1" dirty="0">
                <a:ln w="12700">
                  <a:noFill/>
                </a:ln>
                <a:solidFill>
                  <a:schemeClr val="tx1"/>
                </a:solidFill>
              </a:rPr>
              <a:t>Air Traffic Control</a:t>
            </a:r>
          </a:p>
        </p:txBody>
      </p:sp>
      <p:sp>
        <p:nvSpPr>
          <p:cNvPr id="10" name="Rectangle 2">
            <a:extLst>
              <a:ext uri="{FF2B5EF4-FFF2-40B4-BE49-F238E27FC236}">
                <a16:creationId xmlns:a16="http://schemas.microsoft.com/office/drawing/2014/main" id="{EDD6E51B-9E14-4EBE-95F1-F9913F7E9768}"/>
              </a:ext>
            </a:extLst>
          </p:cNvPr>
          <p:cNvSpPr txBox="1">
            <a:spLocks noChangeArrowheads="1"/>
          </p:cNvSpPr>
          <p:nvPr/>
        </p:nvSpPr>
        <p:spPr bwMode="auto">
          <a:xfrm>
            <a:off x="1778000" y="89154"/>
            <a:ext cx="5054600" cy="762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fontAlgn="base">
              <a:spcBef>
                <a:spcPct val="0"/>
              </a:spcBef>
              <a:spcAft>
                <a:spcPct val="0"/>
              </a:spcAft>
              <a:defRPr sz="60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5400" b="1" dirty="0">
                <a:ln w="12700">
                  <a:noFill/>
                </a:ln>
                <a:solidFill>
                  <a:schemeClr val="tx1"/>
                </a:solidFill>
              </a:rPr>
              <a:t>Lesson 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09E0E-5BF5-386E-B866-448970F9D363}"/>
              </a:ext>
            </a:extLst>
          </p:cNvPr>
          <p:cNvSpPr>
            <a:spLocks noGrp="1"/>
          </p:cNvSpPr>
          <p:nvPr>
            <p:ph type="title"/>
          </p:nvPr>
        </p:nvSpPr>
        <p:spPr>
          <a:xfrm>
            <a:off x="1079500" y="0"/>
            <a:ext cx="6311900" cy="731837"/>
          </a:xfrm>
        </p:spPr>
        <p:txBody>
          <a:bodyPr anchor="ctr"/>
          <a:lstStyle/>
          <a:p>
            <a:r>
              <a:rPr lang="en-US" sz="3200" dirty="0"/>
              <a:t>Airport Lighting</a:t>
            </a:r>
          </a:p>
        </p:txBody>
      </p:sp>
      <p:sp>
        <p:nvSpPr>
          <p:cNvPr id="3" name="Content Placeholder 2">
            <a:extLst>
              <a:ext uri="{FF2B5EF4-FFF2-40B4-BE49-F238E27FC236}">
                <a16:creationId xmlns:a16="http://schemas.microsoft.com/office/drawing/2014/main" id="{058E46B8-4579-B919-F901-6DBCC261481C}"/>
              </a:ext>
            </a:extLst>
          </p:cNvPr>
          <p:cNvSpPr>
            <a:spLocks noGrp="1"/>
          </p:cNvSpPr>
          <p:nvPr>
            <p:ph idx="1"/>
          </p:nvPr>
        </p:nvSpPr>
        <p:spPr>
          <a:xfrm>
            <a:off x="85725" y="1333500"/>
            <a:ext cx="9058275" cy="5257800"/>
          </a:xfrm>
        </p:spPr>
        <p:txBody>
          <a:bodyPr/>
          <a:lstStyle/>
          <a:p>
            <a:pPr marL="285750" indent="-285750"/>
            <a:r>
              <a:rPr lang="en-US" b="0" dirty="0"/>
              <a:t>Key Airport Lighting</a:t>
            </a:r>
          </a:p>
          <a:p>
            <a:pPr marL="571500" lvl="1"/>
            <a:r>
              <a:rPr lang="en-US" b="0" dirty="0"/>
              <a:t>Airport Beacon (another pilot joke… “Find an airport beacon in Las Vegas!”)</a:t>
            </a:r>
          </a:p>
          <a:p>
            <a:pPr marL="800100" lvl="2"/>
            <a:r>
              <a:rPr lang="en-US" b="0" dirty="0">
                <a:solidFill>
                  <a:srgbClr val="00B050"/>
                </a:solidFill>
              </a:rPr>
              <a:t>Green</a:t>
            </a:r>
            <a:r>
              <a:rPr lang="en-US" b="0" dirty="0"/>
              <a:t>/</a:t>
            </a:r>
            <a:r>
              <a:rPr lang="en-US" b="0" dirty="0">
                <a:solidFill>
                  <a:schemeClr val="bg1"/>
                </a:solidFill>
                <a:highlight>
                  <a:srgbClr val="000000"/>
                </a:highlight>
              </a:rPr>
              <a:t>White</a:t>
            </a:r>
            <a:r>
              <a:rPr lang="en-US" b="0" dirty="0"/>
              <a:t> for civil airport … </a:t>
            </a:r>
            <a:r>
              <a:rPr lang="en-US" b="0" dirty="0">
                <a:solidFill>
                  <a:srgbClr val="00B050"/>
                </a:solidFill>
              </a:rPr>
              <a:t>Green</a:t>
            </a:r>
            <a:r>
              <a:rPr lang="en-US" b="0" dirty="0"/>
              <a:t>/</a:t>
            </a:r>
            <a:r>
              <a:rPr lang="en-US" b="0" dirty="0">
                <a:solidFill>
                  <a:schemeClr val="bg1"/>
                </a:solidFill>
                <a:highlight>
                  <a:srgbClr val="000000"/>
                </a:highlight>
              </a:rPr>
              <a:t>White/White </a:t>
            </a:r>
            <a:r>
              <a:rPr lang="en-US" b="0" dirty="0"/>
              <a:t>for Military or Civil-Mil Dual Use Airport</a:t>
            </a:r>
          </a:p>
          <a:p>
            <a:pPr marL="800100" lvl="2"/>
            <a:r>
              <a:rPr lang="en-US" b="0" dirty="0"/>
              <a:t>Other colors/combinations for water airports</a:t>
            </a:r>
          </a:p>
          <a:p>
            <a:pPr marL="571500" lvl="1"/>
            <a:r>
              <a:rPr lang="en-US" b="0" dirty="0"/>
              <a:t>Runway and Taxiway Lights</a:t>
            </a:r>
          </a:p>
          <a:p>
            <a:pPr marL="685800" lvl="2" indent="-171450"/>
            <a:r>
              <a:rPr lang="en-US" b="0" dirty="0">
                <a:solidFill>
                  <a:schemeClr val="bg1"/>
                </a:solidFill>
                <a:highlight>
                  <a:srgbClr val="000000"/>
                </a:highlight>
              </a:rPr>
              <a:t>Runway lights WHITE (may have </a:t>
            </a:r>
            <a:r>
              <a:rPr lang="en-US" b="0" dirty="0">
                <a:solidFill>
                  <a:srgbClr val="FFC000"/>
                </a:solidFill>
                <a:highlight>
                  <a:srgbClr val="000000"/>
                </a:highlight>
              </a:rPr>
              <a:t>amber/red near runway end</a:t>
            </a:r>
            <a:r>
              <a:rPr lang="en-US" b="0" dirty="0">
                <a:solidFill>
                  <a:schemeClr val="bg1"/>
                </a:solidFill>
                <a:highlight>
                  <a:srgbClr val="000000"/>
                </a:highlight>
              </a:rPr>
              <a:t>) </a:t>
            </a:r>
            <a:r>
              <a:rPr lang="en-US" b="0" dirty="0"/>
              <a:t>/ </a:t>
            </a:r>
            <a:r>
              <a:rPr lang="en-US" b="0" dirty="0">
                <a:solidFill>
                  <a:srgbClr val="0000FF"/>
                </a:solidFill>
              </a:rPr>
              <a:t>Taxiway lights “cool relaxed” BLUE</a:t>
            </a:r>
          </a:p>
          <a:p>
            <a:pPr marL="571500" lvl="1"/>
            <a:r>
              <a:rPr lang="en-US" b="0" dirty="0"/>
              <a:t>VASI and PAPI (glideslope) Lights</a:t>
            </a:r>
          </a:p>
          <a:p>
            <a:pPr marL="800100" lvl="2"/>
            <a:r>
              <a:rPr lang="en-US" b="0" dirty="0"/>
              <a:t>VASI = Visual Approach Slope Indicator … normally 1 light near/ 1 far (you want red over white)</a:t>
            </a:r>
          </a:p>
          <a:p>
            <a:pPr marL="800100" lvl="2"/>
            <a:r>
              <a:rPr lang="en-US" b="0" dirty="0"/>
              <a:t>PAPI = Precision Approach Path Indicator … normally 4 lights horizontal (you want 2 red, 2 white)</a:t>
            </a:r>
          </a:p>
          <a:p>
            <a:pPr marL="800100" lvl="2"/>
            <a:r>
              <a:rPr lang="en-US" b="0" dirty="0">
                <a:solidFill>
                  <a:srgbClr val="FF0000"/>
                </a:solidFill>
              </a:rPr>
              <a:t>Standard glidepath informs pilot of a 3 degree decent on final </a:t>
            </a:r>
            <a:r>
              <a:rPr lang="en-US" b="0" dirty="0"/>
              <a:t>(can vary due to obstacles, terrain, etc.)</a:t>
            </a:r>
          </a:p>
          <a:p>
            <a:pPr marL="285750" indent="-285750"/>
            <a:r>
              <a:rPr lang="en-US" b="0" dirty="0"/>
              <a:t>Use of Pilot Controlled Lighting (PCL)</a:t>
            </a:r>
          </a:p>
          <a:p>
            <a:pPr marL="571500" lvl="1"/>
            <a:r>
              <a:rPr lang="en-US" b="0" dirty="0"/>
              <a:t>Controls runway/taxi lights at uncontrolled fields</a:t>
            </a:r>
          </a:p>
          <a:p>
            <a:pPr marL="571500" lvl="1"/>
            <a:r>
              <a:rPr lang="en-US" b="0" dirty="0"/>
              <a:t>Also works at night when D towered airport becomes a Class E uncontrolled field)</a:t>
            </a:r>
          </a:p>
          <a:p>
            <a:pPr marL="571500" lvl="1"/>
            <a:r>
              <a:rPr lang="en-US" b="0" dirty="0"/>
              <a:t>Click mike on CTAF Frequency … </a:t>
            </a:r>
          </a:p>
          <a:p>
            <a:pPr marL="800100" lvl="2"/>
            <a:r>
              <a:rPr lang="en-US" b="0" dirty="0"/>
              <a:t>3 clicks for Low Intensity Airport Lighting (runway and taxiway lights turn on)</a:t>
            </a:r>
          </a:p>
          <a:p>
            <a:pPr marL="800100" lvl="2"/>
            <a:r>
              <a:rPr lang="en-US" b="0" dirty="0"/>
              <a:t>5 clicks for Med</a:t>
            </a:r>
          </a:p>
          <a:p>
            <a:pPr marL="800100" lvl="2"/>
            <a:r>
              <a:rPr lang="en-US" b="0" dirty="0"/>
              <a:t>7 clicks for High (High setting bugs me on dark nights, but you be you)</a:t>
            </a:r>
          </a:p>
          <a:p>
            <a:pPr marL="0"/>
            <a:r>
              <a:rPr lang="en-US" b="0" dirty="0"/>
              <a:t>Lighting graphics follow…</a:t>
            </a:r>
          </a:p>
          <a:p>
            <a:pPr marL="571500" lvl="1"/>
            <a:endParaRPr lang="en-US" b="0" dirty="0"/>
          </a:p>
          <a:p>
            <a:endParaRPr lang="en-US" dirty="0"/>
          </a:p>
        </p:txBody>
      </p:sp>
    </p:spTree>
    <p:extLst>
      <p:ext uri="{BB962C8B-B14F-4D97-AF65-F5344CB8AC3E}">
        <p14:creationId xmlns:p14="http://schemas.microsoft.com/office/powerpoint/2010/main" val="2888251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09E0E-5BF5-386E-B866-448970F9D363}"/>
              </a:ext>
            </a:extLst>
          </p:cNvPr>
          <p:cNvSpPr>
            <a:spLocks noGrp="1"/>
          </p:cNvSpPr>
          <p:nvPr>
            <p:ph type="title"/>
          </p:nvPr>
        </p:nvSpPr>
        <p:spPr>
          <a:xfrm>
            <a:off x="1079500" y="0"/>
            <a:ext cx="6311900" cy="1053066"/>
          </a:xfrm>
        </p:spPr>
        <p:txBody>
          <a:bodyPr anchor="ctr"/>
          <a:lstStyle/>
          <a:p>
            <a:r>
              <a:rPr lang="en-US" sz="3200" dirty="0"/>
              <a:t>Airport Visual Approach </a:t>
            </a:r>
            <a:br>
              <a:rPr lang="en-US" sz="3200" dirty="0"/>
            </a:br>
            <a:r>
              <a:rPr lang="en-US" sz="3200" dirty="0"/>
              <a:t>&amp; Surface Lighting</a:t>
            </a:r>
          </a:p>
        </p:txBody>
      </p:sp>
      <p:pic>
        <p:nvPicPr>
          <p:cNvPr id="5" name="Picture 4">
            <a:extLst>
              <a:ext uri="{FF2B5EF4-FFF2-40B4-BE49-F238E27FC236}">
                <a16:creationId xmlns:a16="http://schemas.microsoft.com/office/drawing/2014/main" id="{23537E3D-CD24-B89B-3A5D-EE09A0707D92}"/>
              </a:ext>
            </a:extLst>
          </p:cNvPr>
          <p:cNvPicPr>
            <a:picLocks noChangeAspect="1"/>
          </p:cNvPicPr>
          <p:nvPr/>
        </p:nvPicPr>
        <p:blipFill rotWithShape="1">
          <a:blip r:embed="rId2"/>
          <a:srcRect l="40625" t="56111" r="34479" b="12407"/>
          <a:stretch/>
        </p:blipFill>
        <p:spPr>
          <a:xfrm>
            <a:off x="110179" y="1386497"/>
            <a:ext cx="3686175" cy="2621965"/>
          </a:xfrm>
          <a:prstGeom prst="rect">
            <a:avLst/>
          </a:prstGeom>
        </p:spPr>
      </p:pic>
      <p:pic>
        <p:nvPicPr>
          <p:cNvPr id="7" name="Picture 6">
            <a:extLst>
              <a:ext uri="{FF2B5EF4-FFF2-40B4-BE49-F238E27FC236}">
                <a16:creationId xmlns:a16="http://schemas.microsoft.com/office/drawing/2014/main" id="{7DC2B484-DC91-6228-7E62-2A29E402D92B}"/>
              </a:ext>
            </a:extLst>
          </p:cNvPr>
          <p:cNvPicPr>
            <a:picLocks noChangeAspect="1"/>
          </p:cNvPicPr>
          <p:nvPr/>
        </p:nvPicPr>
        <p:blipFill rotWithShape="1">
          <a:blip r:embed="rId3"/>
          <a:srcRect l="40626" t="30926" r="8333" b="10000"/>
          <a:stretch/>
        </p:blipFill>
        <p:spPr>
          <a:xfrm>
            <a:off x="4091543" y="1360146"/>
            <a:ext cx="4908550" cy="3195566"/>
          </a:xfrm>
          <a:prstGeom prst="rect">
            <a:avLst/>
          </a:prstGeom>
        </p:spPr>
      </p:pic>
      <p:sp>
        <p:nvSpPr>
          <p:cNvPr id="8" name="TextBox 7">
            <a:extLst>
              <a:ext uri="{FF2B5EF4-FFF2-40B4-BE49-F238E27FC236}">
                <a16:creationId xmlns:a16="http://schemas.microsoft.com/office/drawing/2014/main" id="{71236A0C-6FD5-FD58-7567-4FE9391913BF}"/>
              </a:ext>
            </a:extLst>
          </p:cNvPr>
          <p:cNvSpPr txBox="1"/>
          <p:nvPr/>
        </p:nvSpPr>
        <p:spPr>
          <a:xfrm>
            <a:off x="4515932" y="2510299"/>
            <a:ext cx="3857827" cy="276999"/>
          </a:xfrm>
          <a:prstGeom prst="rect">
            <a:avLst/>
          </a:prstGeom>
          <a:solidFill>
            <a:schemeClr val="bg1"/>
          </a:solidFill>
        </p:spPr>
        <p:txBody>
          <a:bodyPr wrap="square" rtlCol="0">
            <a:spAutoFit/>
          </a:bodyPr>
          <a:lstStyle/>
          <a:p>
            <a:pPr algn="ctr"/>
            <a:r>
              <a:rPr lang="en-US" sz="1200" dirty="0"/>
              <a:t>You will likely never see this Tri-colored VASI</a:t>
            </a:r>
          </a:p>
        </p:txBody>
      </p:sp>
      <p:pic>
        <p:nvPicPr>
          <p:cNvPr id="13" name="Picture 12" descr="A picture containing light&#10;&#10;Description automatically generated">
            <a:extLst>
              <a:ext uri="{FF2B5EF4-FFF2-40B4-BE49-F238E27FC236}">
                <a16:creationId xmlns:a16="http://schemas.microsoft.com/office/drawing/2014/main" id="{BD1469D4-9AA7-7CE1-2A7A-AD2BBA0096D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030357" y="4811711"/>
            <a:ext cx="5030922" cy="1675297"/>
          </a:xfrm>
          <a:prstGeom prst="rect">
            <a:avLst/>
          </a:prstGeom>
        </p:spPr>
      </p:pic>
      <p:sp>
        <p:nvSpPr>
          <p:cNvPr id="15" name="TextBox 14">
            <a:extLst>
              <a:ext uri="{FF2B5EF4-FFF2-40B4-BE49-F238E27FC236}">
                <a16:creationId xmlns:a16="http://schemas.microsoft.com/office/drawing/2014/main" id="{8A2FEB01-15DC-3189-D111-09688FFB13A0}"/>
              </a:ext>
            </a:extLst>
          </p:cNvPr>
          <p:cNvSpPr txBox="1"/>
          <p:nvPr/>
        </p:nvSpPr>
        <p:spPr>
          <a:xfrm>
            <a:off x="5768164" y="1945376"/>
            <a:ext cx="676679" cy="276999"/>
          </a:xfrm>
          <a:prstGeom prst="rect">
            <a:avLst/>
          </a:prstGeom>
          <a:solidFill>
            <a:srgbClr val="FF0000"/>
          </a:solidFill>
        </p:spPr>
        <p:txBody>
          <a:bodyPr wrap="square" rtlCol="0">
            <a:spAutoFit/>
          </a:bodyPr>
          <a:lstStyle/>
          <a:p>
            <a:pPr algn="ctr"/>
            <a:r>
              <a:rPr lang="en-US" sz="1200" b="1" dirty="0">
                <a:solidFill>
                  <a:schemeClr val="bg1"/>
                </a:solidFill>
              </a:rPr>
              <a:t>PAPI</a:t>
            </a:r>
          </a:p>
        </p:txBody>
      </p:sp>
      <p:sp>
        <p:nvSpPr>
          <p:cNvPr id="16" name="TextBox 15">
            <a:extLst>
              <a:ext uri="{FF2B5EF4-FFF2-40B4-BE49-F238E27FC236}">
                <a16:creationId xmlns:a16="http://schemas.microsoft.com/office/drawing/2014/main" id="{7457C0E4-39C5-D9E2-2267-C2BFAE028EDF}"/>
              </a:ext>
            </a:extLst>
          </p:cNvPr>
          <p:cNvSpPr txBox="1"/>
          <p:nvPr/>
        </p:nvSpPr>
        <p:spPr>
          <a:xfrm>
            <a:off x="1173505" y="2533858"/>
            <a:ext cx="693395" cy="276999"/>
          </a:xfrm>
          <a:prstGeom prst="rect">
            <a:avLst/>
          </a:prstGeom>
          <a:solidFill>
            <a:srgbClr val="FF0000"/>
          </a:solidFill>
        </p:spPr>
        <p:txBody>
          <a:bodyPr wrap="square" rtlCol="0">
            <a:spAutoFit/>
          </a:bodyPr>
          <a:lstStyle/>
          <a:p>
            <a:pPr algn="ctr"/>
            <a:r>
              <a:rPr lang="en-US" sz="1200" b="1" dirty="0">
                <a:solidFill>
                  <a:schemeClr val="bg1"/>
                </a:solidFill>
              </a:rPr>
              <a:t>VASI</a:t>
            </a:r>
          </a:p>
        </p:txBody>
      </p:sp>
      <p:sp>
        <p:nvSpPr>
          <p:cNvPr id="17" name="TextBox 16">
            <a:extLst>
              <a:ext uri="{FF2B5EF4-FFF2-40B4-BE49-F238E27FC236}">
                <a16:creationId xmlns:a16="http://schemas.microsoft.com/office/drawing/2014/main" id="{6B394DAA-E72F-D4AC-5B3C-192AE7DD0CEB}"/>
              </a:ext>
            </a:extLst>
          </p:cNvPr>
          <p:cNvSpPr txBox="1"/>
          <p:nvPr/>
        </p:nvSpPr>
        <p:spPr>
          <a:xfrm>
            <a:off x="4407581" y="4893217"/>
            <a:ext cx="4074524" cy="276999"/>
          </a:xfrm>
          <a:prstGeom prst="rect">
            <a:avLst/>
          </a:prstGeom>
          <a:solidFill>
            <a:schemeClr val="bg1"/>
          </a:solidFill>
        </p:spPr>
        <p:txBody>
          <a:bodyPr wrap="square" rtlCol="0">
            <a:spAutoFit/>
          </a:bodyPr>
          <a:lstStyle/>
          <a:p>
            <a:pPr algn="ctr"/>
            <a:r>
              <a:rPr lang="en-US" sz="1200" dirty="0"/>
              <a:t>WHITE Runway lights and </a:t>
            </a:r>
            <a:r>
              <a:rPr lang="en-US" sz="1200" dirty="0">
                <a:solidFill>
                  <a:srgbClr val="0000FF"/>
                </a:solidFill>
              </a:rPr>
              <a:t>BLUE Taxiway lights</a:t>
            </a:r>
          </a:p>
        </p:txBody>
      </p:sp>
      <p:sp>
        <p:nvSpPr>
          <p:cNvPr id="18" name="Rectangle 17">
            <a:extLst>
              <a:ext uri="{FF2B5EF4-FFF2-40B4-BE49-F238E27FC236}">
                <a16:creationId xmlns:a16="http://schemas.microsoft.com/office/drawing/2014/main" id="{2E963450-EF55-2756-ED51-88FDA7B8E50F}"/>
              </a:ext>
            </a:extLst>
          </p:cNvPr>
          <p:cNvSpPr/>
          <p:nvPr/>
        </p:nvSpPr>
        <p:spPr>
          <a:xfrm>
            <a:off x="1476679" y="1340990"/>
            <a:ext cx="1042023" cy="4164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6689E4D-F885-7E8B-21DE-B89AAC7156A0}"/>
              </a:ext>
            </a:extLst>
          </p:cNvPr>
          <p:cNvSpPr/>
          <p:nvPr/>
        </p:nvSpPr>
        <p:spPr>
          <a:xfrm>
            <a:off x="5986260" y="1411402"/>
            <a:ext cx="1042023" cy="4164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8F4D260-7331-8395-3E1D-20FECB014D74}"/>
              </a:ext>
            </a:extLst>
          </p:cNvPr>
          <p:cNvPicPr>
            <a:picLocks noChangeAspect="1"/>
          </p:cNvPicPr>
          <p:nvPr/>
        </p:nvPicPr>
        <p:blipFill rotWithShape="1">
          <a:blip r:embed="rId6"/>
          <a:srcRect l="58437" t="22778" r="13125" b="47222"/>
          <a:stretch/>
        </p:blipFill>
        <p:spPr>
          <a:xfrm>
            <a:off x="35096" y="4173632"/>
            <a:ext cx="3925191" cy="2329234"/>
          </a:xfrm>
          <a:prstGeom prst="rect">
            <a:avLst/>
          </a:prstGeom>
        </p:spPr>
      </p:pic>
      <p:sp>
        <p:nvSpPr>
          <p:cNvPr id="21" name="TextBox 20">
            <a:extLst>
              <a:ext uri="{FF2B5EF4-FFF2-40B4-BE49-F238E27FC236}">
                <a16:creationId xmlns:a16="http://schemas.microsoft.com/office/drawing/2014/main" id="{CE695C69-B007-ED65-A7F9-8D2CA907AE9C}"/>
              </a:ext>
            </a:extLst>
          </p:cNvPr>
          <p:cNvSpPr txBox="1"/>
          <p:nvPr/>
        </p:nvSpPr>
        <p:spPr>
          <a:xfrm>
            <a:off x="181065" y="5422196"/>
            <a:ext cx="1685835" cy="830997"/>
          </a:xfrm>
          <a:prstGeom prst="rect">
            <a:avLst/>
          </a:prstGeom>
          <a:solidFill>
            <a:schemeClr val="bg1"/>
          </a:solidFill>
        </p:spPr>
        <p:txBody>
          <a:bodyPr wrap="square" rtlCol="0">
            <a:spAutoFit/>
          </a:bodyPr>
          <a:lstStyle/>
          <a:p>
            <a:pPr algn="ctr"/>
            <a:r>
              <a:rPr lang="en-US" sz="1200" dirty="0"/>
              <a:t>White/</a:t>
            </a:r>
            <a:r>
              <a:rPr lang="en-US" sz="1200" dirty="0">
                <a:solidFill>
                  <a:srgbClr val="00B050"/>
                </a:solidFill>
              </a:rPr>
              <a:t>Green</a:t>
            </a:r>
            <a:r>
              <a:rPr lang="en-US" sz="1200" dirty="0"/>
              <a:t> </a:t>
            </a:r>
          </a:p>
          <a:p>
            <a:pPr algn="ctr"/>
            <a:r>
              <a:rPr lang="en-US" sz="1200" dirty="0"/>
              <a:t>Civil Land Airport</a:t>
            </a:r>
          </a:p>
          <a:p>
            <a:pPr algn="ctr"/>
            <a:r>
              <a:rPr lang="en-US" sz="1200" i="1" dirty="0"/>
              <a:t>(Military is White/White/</a:t>
            </a:r>
            <a:r>
              <a:rPr lang="en-US" sz="1200" i="1" dirty="0">
                <a:solidFill>
                  <a:srgbClr val="00B050"/>
                </a:solidFill>
              </a:rPr>
              <a:t>Green)</a:t>
            </a:r>
          </a:p>
        </p:txBody>
      </p:sp>
      <p:sp>
        <p:nvSpPr>
          <p:cNvPr id="22" name="TextBox 21">
            <a:extLst>
              <a:ext uri="{FF2B5EF4-FFF2-40B4-BE49-F238E27FC236}">
                <a16:creationId xmlns:a16="http://schemas.microsoft.com/office/drawing/2014/main" id="{D7E80DCE-FF42-B0ED-9BC6-BCBDDAFCA1B9}"/>
              </a:ext>
            </a:extLst>
          </p:cNvPr>
          <p:cNvSpPr txBox="1"/>
          <p:nvPr/>
        </p:nvSpPr>
        <p:spPr>
          <a:xfrm>
            <a:off x="2167724" y="5431110"/>
            <a:ext cx="1668080" cy="830997"/>
          </a:xfrm>
          <a:prstGeom prst="rect">
            <a:avLst/>
          </a:prstGeom>
          <a:solidFill>
            <a:schemeClr val="bg1"/>
          </a:solidFill>
        </p:spPr>
        <p:txBody>
          <a:bodyPr wrap="square" rtlCol="0">
            <a:spAutoFit/>
          </a:bodyPr>
          <a:lstStyle/>
          <a:p>
            <a:pPr algn="ctr"/>
            <a:r>
              <a:rPr lang="en-US" sz="1200" dirty="0"/>
              <a:t>White/</a:t>
            </a:r>
            <a:r>
              <a:rPr lang="en-US" sz="1200" dirty="0">
                <a:solidFill>
                  <a:srgbClr val="00B050"/>
                </a:solidFill>
              </a:rPr>
              <a:t>Yellow</a:t>
            </a:r>
            <a:r>
              <a:rPr lang="en-US" sz="1200" dirty="0"/>
              <a:t> </a:t>
            </a:r>
          </a:p>
          <a:p>
            <a:pPr algn="ctr"/>
            <a:r>
              <a:rPr lang="en-US" sz="1200" dirty="0"/>
              <a:t>Water Airport</a:t>
            </a:r>
          </a:p>
          <a:p>
            <a:pPr algn="ctr"/>
            <a:r>
              <a:rPr lang="en-US" sz="1200" i="1" dirty="0"/>
              <a:t>(Heliport is  White/</a:t>
            </a:r>
            <a:r>
              <a:rPr lang="en-US" sz="1200" i="1" dirty="0">
                <a:highlight>
                  <a:srgbClr val="FFFF00"/>
                </a:highlight>
              </a:rPr>
              <a:t>Yellow</a:t>
            </a:r>
            <a:r>
              <a:rPr lang="en-US" sz="1200" i="1" dirty="0"/>
              <a:t>/</a:t>
            </a:r>
            <a:r>
              <a:rPr lang="en-US" sz="1200" i="1" dirty="0">
                <a:solidFill>
                  <a:srgbClr val="00B050"/>
                </a:solidFill>
              </a:rPr>
              <a:t>Green</a:t>
            </a:r>
            <a:r>
              <a:rPr lang="en-US" sz="1200" i="1" dirty="0"/>
              <a:t>)</a:t>
            </a:r>
            <a:endParaRPr lang="en-US" sz="1200" i="1" dirty="0">
              <a:solidFill>
                <a:srgbClr val="00B050"/>
              </a:solidFill>
            </a:endParaRPr>
          </a:p>
        </p:txBody>
      </p:sp>
    </p:spTree>
    <p:extLst>
      <p:ext uri="{BB962C8B-B14F-4D97-AF65-F5344CB8AC3E}">
        <p14:creationId xmlns:p14="http://schemas.microsoft.com/office/powerpoint/2010/main" val="2188599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E27-EAED-42F5-A13B-C8BB4C8DBA9C}"/>
              </a:ext>
            </a:extLst>
          </p:cNvPr>
          <p:cNvSpPr>
            <a:spLocks noGrp="1"/>
          </p:cNvSpPr>
          <p:nvPr>
            <p:ph type="title"/>
          </p:nvPr>
        </p:nvSpPr>
        <p:spPr>
          <a:xfrm>
            <a:off x="975359" y="1"/>
            <a:ext cx="6539865" cy="1362074"/>
          </a:xfrm>
        </p:spPr>
        <p:txBody>
          <a:bodyPr anchor="ctr"/>
          <a:lstStyle/>
          <a:p>
            <a:r>
              <a:rPr lang="en-US" sz="3600" dirty="0"/>
              <a:t>Airport Traffic Patterns</a:t>
            </a:r>
            <a:br>
              <a:rPr lang="en-US" sz="3600" dirty="0"/>
            </a:br>
            <a:r>
              <a:rPr lang="en-US" sz="1800" dirty="0"/>
              <a:t>Standard pattern is </a:t>
            </a:r>
            <a:r>
              <a:rPr lang="en-US" sz="1800" dirty="0">
                <a:solidFill>
                  <a:srgbClr val="FF0000"/>
                </a:solidFill>
              </a:rPr>
              <a:t>LEFT hand at 1,000ft AGL </a:t>
            </a:r>
            <a:r>
              <a:rPr lang="en-US" sz="1800" dirty="0"/>
              <a:t>for light aircraft (read the Chart Supplement to confirm any published non-standard patterns</a:t>
            </a:r>
            <a:endParaRPr lang="en-US" sz="3600" dirty="0"/>
          </a:p>
        </p:txBody>
      </p:sp>
      <p:pic>
        <p:nvPicPr>
          <p:cNvPr id="5" name="Picture 4">
            <a:extLst>
              <a:ext uri="{FF2B5EF4-FFF2-40B4-BE49-F238E27FC236}">
                <a16:creationId xmlns:a16="http://schemas.microsoft.com/office/drawing/2014/main" id="{A7996D73-9713-7939-65F3-0CB94B356849}"/>
              </a:ext>
            </a:extLst>
          </p:cNvPr>
          <p:cNvPicPr>
            <a:picLocks noChangeAspect="1"/>
          </p:cNvPicPr>
          <p:nvPr/>
        </p:nvPicPr>
        <p:blipFill rotWithShape="1">
          <a:blip r:embed="rId2"/>
          <a:srcRect l="37604" t="36481" r="12291" b="16667"/>
          <a:stretch/>
        </p:blipFill>
        <p:spPr>
          <a:xfrm>
            <a:off x="0" y="1466849"/>
            <a:ext cx="9144943" cy="4810126"/>
          </a:xfrm>
          <a:prstGeom prst="rect">
            <a:avLst/>
          </a:prstGeom>
        </p:spPr>
      </p:pic>
    </p:spTree>
    <p:extLst>
      <p:ext uri="{BB962C8B-B14F-4D97-AF65-F5344CB8AC3E}">
        <p14:creationId xmlns:p14="http://schemas.microsoft.com/office/powerpoint/2010/main" val="3448948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E27-EAED-42F5-A13B-C8BB4C8DBA9C}"/>
              </a:ext>
            </a:extLst>
          </p:cNvPr>
          <p:cNvSpPr>
            <a:spLocks noGrp="1"/>
          </p:cNvSpPr>
          <p:nvPr>
            <p:ph type="title"/>
          </p:nvPr>
        </p:nvSpPr>
        <p:spPr>
          <a:xfrm>
            <a:off x="975359" y="2"/>
            <a:ext cx="6539865" cy="962024"/>
          </a:xfrm>
        </p:spPr>
        <p:txBody>
          <a:bodyPr anchor="ctr"/>
          <a:lstStyle/>
          <a:p>
            <a:r>
              <a:rPr lang="en-US" sz="3200" u="sng" dirty="0"/>
              <a:t>Uncontrolled</a:t>
            </a:r>
            <a:r>
              <a:rPr lang="en-US" sz="3200" dirty="0"/>
              <a:t> Airfield </a:t>
            </a:r>
            <a:br>
              <a:rPr lang="en-US" sz="3200" dirty="0"/>
            </a:br>
            <a:r>
              <a:rPr lang="en-US" sz="3200" dirty="0"/>
              <a:t>Traffic Pattern Entry</a:t>
            </a:r>
          </a:p>
        </p:txBody>
      </p:sp>
      <p:pic>
        <p:nvPicPr>
          <p:cNvPr id="4" name="Picture 3">
            <a:extLst>
              <a:ext uri="{FF2B5EF4-FFF2-40B4-BE49-F238E27FC236}">
                <a16:creationId xmlns:a16="http://schemas.microsoft.com/office/drawing/2014/main" id="{A96E1529-F96C-C138-0105-82CAE679D31F}"/>
              </a:ext>
            </a:extLst>
          </p:cNvPr>
          <p:cNvPicPr>
            <a:picLocks noChangeAspect="1"/>
          </p:cNvPicPr>
          <p:nvPr/>
        </p:nvPicPr>
        <p:blipFill rotWithShape="1">
          <a:blip r:embed="rId2"/>
          <a:srcRect l="37188" t="22593" r="12187" b="12407"/>
          <a:stretch/>
        </p:blipFill>
        <p:spPr>
          <a:xfrm>
            <a:off x="566737" y="1072620"/>
            <a:ext cx="8010525" cy="5785379"/>
          </a:xfrm>
          <a:prstGeom prst="rect">
            <a:avLst/>
          </a:prstGeom>
        </p:spPr>
      </p:pic>
      <p:sp>
        <p:nvSpPr>
          <p:cNvPr id="6" name="TextBox 5">
            <a:extLst>
              <a:ext uri="{FF2B5EF4-FFF2-40B4-BE49-F238E27FC236}">
                <a16:creationId xmlns:a16="http://schemas.microsoft.com/office/drawing/2014/main" id="{7509418F-B700-0E54-0977-FEC9168395EA}"/>
              </a:ext>
            </a:extLst>
          </p:cNvPr>
          <p:cNvSpPr txBox="1"/>
          <p:nvPr/>
        </p:nvSpPr>
        <p:spPr>
          <a:xfrm>
            <a:off x="4733925" y="1177409"/>
            <a:ext cx="3793808" cy="954107"/>
          </a:xfrm>
          <a:prstGeom prst="rect">
            <a:avLst/>
          </a:prstGeom>
          <a:solidFill>
            <a:schemeClr val="bg1"/>
          </a:solidFill>
        </p:spPr>
        <p:txBody>
          <a:bodyPr wrap="square" rtlCol="0">
            <a:spAutoFit/>
          </a:bodyPr>
          <a:lstStyle/>
          <a:p>
            <a:r>
              <a:rPr lang="en-US" sz="1400" dirty="0">
                <a:solidFill>
                  <a:srgbClr val="FF0000"/>
                </a:solidFill>
              </a:rPr>
              <a:t>This method may be legal but tends to be dangerous … 45</a:t>
            </a:r>
            <a:r>
              <a:rPr lang="en-US" sz="1400" dirty="0">
                <a:solidFill>
                  <a:srgbClr val="FF0000"/>
                </a:solidFill>
                <a:sym typeface="Symbol" panose="05050102010706020507" pitchFamily="18" charset="2"/>
              </a:rPr>
              <a:t></a:t>
            </a:r>
            <a:r>
              <a:rPr lang="en-US" sz="1400" dirty="0">
                <a:solidFill>
                  <a:srgbClr val="FF0000"/>
                </a:solidFill>
              </a:rPr>
              <a:t> entry from outside of downwind makes clearing safer and more effective!</a:t>
            </a:r>
          </a:p>
        </p:txBody>
      </p:sp>
      <p:sp>
        <p:nvSpPr>
          <p:cNvPr id="7" name="TextBox 6">
            <a:extLst>
              <a:ext uri="{FF2B5EF4-FFF2-40B4-BE49-F238E27FC236}">
                <a16:creationId xmlns:a16="http://schemas.microsoft.com/office/drawing/2014/main" id="{BFBD3523-2EF6-CA76-A31F-99289ABA0E58}"/>
              </a:ext>
            </a:extLst>
          </p:cNvPr>
          <p:cNvSpPr txBox="1"/>
          <p:nvPr/>
        </p:nvSpPr>
        <p:spPr>
          <a:xfrm>
            <a:off x="616267" y="1177409"/>
            <a:ext cx="3793808" cy="1384995"/>
          </a:xfrm>
          <a:prstGeom prst="rect">
            <a:avLst/>
          </a:prstGeom>
          <a:solidFill>
            <a:schemeClr val="bg1"/>
          </a:solidFill>
        </p:spPr>
        <p:txBody>
          <a:bodyPr wrap="square" rtlCol="0">
            <a:spAutoFit/>
          </a:bodyPr>
          <a:lstStyle/>
          <a:p>
            <a:r>
              <a:rPr lang="en-US" sz="1400" dirty="0">
                <a:solidFill>
                  <a:srgbClr val="0000FF"/>
                </a:solidFill>
              </a:rPr>
              <a:t>When approaching an airport on the downwind side simply enter a “45</a:t>
            </a:r>
            <a:r>
              <a:rPr lang="en-US" sz="1400" dirty="0">
                <a:solidFill>
                  <a:srgbClr val="0000FF"/>
                </a:solidFill>
                <a:sym typeface="Symbol" panose="05050102010706020507" pitchFamily="18" charset="2"/>
              </a:rPr>
              <a:t></a:t>
            </a:r>
            <a:r>
              <a:rPr lang="en-US" sz="1400" dirty="0">
                <a:solidFill>
                  <a:srgbClr val="0000FF"/>
                </a:solidFill>
              </a:rPr>
              <a:t> to downwind” as in position 3 below … when approaching from the side opposite of the preferred downwind, enter as shown with the </a:t>
            </a:r>
            <a:br>
              <a:rPr lang="en-US" sz="1400" dirty="0">
                <a:solidFill>
                  <a:srgbClr val="0000FF"/>
                </a:solidFill>
              </a:rPr>
            </a:br>
            <a:r>
              <a:rPr lang="en-US" sz="1400" dirty="0">
                <a:solidFill>
                  <a:srgbClr val="0000FF"/>
                </a:solidFill>
              </a:rPr>
              <a:t>“up-over-out-down” method.</a:t>
            </a:r>
          </a:p>
        </p:txBody>
      </p:sp>
      <p:sp>
        <p:nvSpPr>
          <p:cNvPr id="8" name="TextBox 7">
            <a:extLst>
              <a:ext uri="{FF2B5EF4-FFF2-40B4-BE49-F238E27FC236}">
                <a16:creationId xmlns:a16="http://schemas.microsoft.com/office/drawing/2014/main" id="{6361E902-7C58-38B2-20F0-2F433033F9C4}"/>
              </a:ext>
            </a:extLst>
          </p:cNvPr>
          <p:cNvSpPr txBox="1"/>
          <p:nvPr/>
        </p:nvSpPr>
        <p:spPr>
          <a:xfrm>
            <a:off x="616267" y="5932468"/>
            <a:ext cx="7841933" cy="523220"/>
          </a:xfrm>
          <a:prstGeom prst="rect">
            <a:avLst/>
          </a:prstGeom>
          <a:solidFill>
            <a:schemeClr val="bg1"/>
          </a:solidFill>
        </p:spPr>
        <p:txBody>
          <a:bodyPr wrap="square" rtlCol="0">
            <a:spAutoFit/>
          </a:bodyPr>
          <a:lstStyle/>
          <a:p>
            <a:r>
              <a:rPr lang="en-US" sz="1400" i="1" dirty="0">
                <a:sym typeface="Symbol" panose="05050102010706020507" pitchFamily="18" charset="2"/>
              </a:rPr>
              <a:t>Note that when arriving at towered airports, the controller DIRECTS your entry and pattern, so it is simpler in a way.  At uncontrolled fields, you are coordinating your own plan/flight path.</a:t>
            </a:r>
            <a:endParaRPr lang="en-US" sz="1400" i="1" dirty="0"/>
          </a:p>
        </p:txBody>
      </p:sp>
    </p:spTree>
    <p:extLst>
      <p:ext uri="{BB962C8B-B14F-4D97-AF65-F5344CB8AC3E}">
        <p14:creationId xmlns:p14="http://schemas.microsoft.com/office/powerpoint/2010/main" val="867104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E27-EAED-42F5-A13B-C8BB4C8DBA9C}"/>
              </a:ext>
            </a:extLst>
          </p:cNvPr>
          <p:cNvSpPr>
            <a:spLocks noGrp="1"/>
          </p:cNvSpPr>
          <p:nvPr>
            <p:ph type="title"/>
          </p:nvPr>
        </p:nvSpPr>
        <p:spPr>
          <a:xfrm>
            <a:off x="950976" y="0"/>
            <a:ext cx="6425184" cy="674703"/>
          </a:xfrm>
        </p:spPr>
        <p:txBody>
          <a:bodyPr/>
          <a:lstStyle/>
          <a:p>
            <a:r>
              <a:rPr lang="en-US" sz="3200" dirty="0"/>
              <a:t>Wind Indicators</a:t>
            </a:r>
          </a:p>
        </p:txBody>
      </p:sp>
      <p:pic>
        <p:nvPicPr>
          <p:cNvPr id="7" name="Picture 6">
            <a:extLst>
              <a:ext uri="{FF2B5EF4-FFF2-40B4-BE49-F238E27FC236}">
                <a16:creationId xmlns:a16="http://schemas.microsoft.com/office/drawing/2014/main" id="{D26C41C0-D53B-45A1-B2D8-8886CE884DFA}"/>
              </a:ext>
            </a:extLst>
          </p:cNvPr>
          <p:cNvPicPr>
            <a:picLocks noChangeAspect="1"/>
          </p:cNvPicPr>
          <p:nvPr/>
        </p:nvPicPr>
        <p:blipFill rotWithShape="1">
          <a:blip r:embed="rId2"/>
          <a:srcRect l="46449" t="53759" r="34761" b="13276"/>
          <a:stretch/>
        </p:blipFill>
        <p:spPr>
          <a:xfrm>
            <a:off x="6296022" y="2212308"/>
            <a:ext cx="2733675" cy="2697824"/>
          </a:xfrm>
          <a:prstGeom prst="rect">
            <a:avLst/>
          </a:prstGeom>
        </p:spPr>
      </p:pic>
      <p:pic>
        <p:nvPicPr>
          <p:cNvPr id="8" name="Picture 7">
            <a:extLst>
              <a:ext uri="{FF2B5EF4-FFF2-40B4-BE49-F238E27FC236}">
                <a16:creationId xmlns:a16="http://schemas.microsoft.com/office/drawing/2014/main" id="{2FA98046-291F-D692-CE6C-C9CA6DD9D441}"/>
              </a:ext>
            </a:extLst>
          </p:cNvPr>
          <p:cNvPicPr>
            <a:picLocks noChangeAspect="1"/>
          </p:cNvPicPr>
          <p:nvPr/>
        </p:nvPicPr>
        <p:blipFill rotWithShape="1">
          <a:blip r:embed="rId2"/>
          <a:srcRect l="46757" t="19919" r="14986" b="50074"/>
          <a:stretch/>
        </p:blipFill>
        <p:spPr>
          <a:xfrm>
            <a:off x="133994" y="2222957"/>
            <a:ext cx="6066137" cy="2676525"/>
          </a:xfrm>
          <a:prstGeom prst="rect">
            <a:avLst/>
          </a:prstGeom>
        </p:spPr>
      </p:pic>
      <p:sp>
        <p:nvSpPr>
          <p:cNvPr id="9" name="TextBox 8">
            <a:extLst>
              <a:ext uri="{FF2B5EF4-FFF2-40B4-BE49-F238E27FC236}">
                <a16:creationId xmlns:a16="http://schemas.microsoft.com/office/drawing/2014/main" id="{C1E9E83E-34F2-AB43-D9DF-8291B4A1FBDE}"/>
              </a:ext>
            </a:extLst>
          </p:cNvPr>
          <p:cNvSpPr txBox="1"/>
          <p:nvPr/>
        </p:nvSpPr>
        <p:spPr>
          <a:xfrm>
            <a:off x="1370192" y="1576432"/>
            <a:ext cx="3554350" cy="584775"/>
          </a:xfrm>
          <a:prstGeom prst="rect">
            <a:avLst/>
          </a:prstGeom>
          <a:noFill/>
        </p:spPr>
        <p:txBody>
          <a:bodyPr wrap="square" rtlCol="0">
            <a:spAutoFit/>
          </a:bodyPr>
          <a:lstStyle/>
          <a:p>
            <a:r>
              <a:rPr lang="en-US" sz="1600" dirty="0"/>
              <a:t>Various types of wind indicators</a:t>
            </a:r>
          </a:p>
          <a:p>
            <a:r>
              <a:rPr lang="en-US" sz="1600" dirty="0"/>
              <a:t>(Wind SOCK is most common)</a:t>
            </a:r>
          </a:p>
        </p:txBody>
      </p:sp>
      <p:sp>
        <p:nvSpPr>
          <p:cNvPr id="10" name="TextBox 9">
            <a:extLst>
              <a:ext uri="{FF2B5EF4-FFF2-40B4-BE49-F238E27FC236}">
                <a16:creationId xmlns:a16="http://schemas.microsoft.com/office/drawing/2014/main" id="{4E8220B4-7C74-00D7-7D48-5214C73A663B}"/>
              </a:ext>
            </a:extLst>
          </p:cNvPr>
          <p:cNvSpPr txBox="1"/>
          <p:nvPr/>
        </p:nvSpPr>
        <p:spPr>
          <a:xfrm>
            <a:off x="6296022" y="1097251"/>
            <a:ext cx="2733675" cy="1077218"/>
          </a:xfrm>
          <a:prstGeom prst="rect">
            <a:avLst/>
          </a:prstGeom>
          <a:noFill/>
        </p:spPr>
        <p:txBody>
          <a:bodyPr wrap="square" rtlCol="0">
            <a:spAutoFit/>
          </a:bodyPr>
          <a:lstStyle/>
          <a:p>
            <a:r>
              <a:rPr lang="en-US" sz="1600" dirty="0"/>
              <a:t>Segmented Circle, when present, indicates that all patterns are NOT standard (left) patterns</a:t>
            </a:r>
          </a:p>
        </p:txBody>
      </p:sp>
      <p:sp>
        <p:nvSpPr>
          <p:cNvPr id="11" name="TextBox 10">
            <a:extLst>
              <a:ext uri="{FF2B5EF4-FFF2-40B4-BE49-F238E27FC236}">
                <a16:creationId xmlns:a16="http://schemas.microsoft.com/office/drawing/2014/main" id="{D531D54B-5C35-B95A-A139-0EF49F3C6DEC}"/>
              </a:ext>
            </a:extLst>
          </p:cNvPr>
          <p:cNvSpPr txBox="1"/>
          <p:nvPr/>
        </p:nvSpPr>
        <p:spPr>
          <a:xfrm>
            <a:off x="6257926" y="4911347"/>
            <a:ext cx="2733675" cy="1815882"/>
          </a:xfrm>
          <a:prstGeom prst="rect">
            <a:avLst/>
          </a:prstGeom>
          <a:noFill/>
        </p:spPr>
        <p:txBody>
          <a:bodyPr wrap="square" rtlCol="0">
            <a:spAutoFit/>
          </a:bodyPr>
          <a:lstStyle/>
          <a:p>
            <a:r>
              <a:rPr lang="en-US" sz="1600" dirty="0"/>
              <a:t>L-shaped markers indicate “base -to- final” turn direction.  The above markers indicate LEFT pattern to runways 36 and 9 but RIGHT pattern to runways 18 and 27</a:t>
            </a:r>
          </a:p>
        </p:txBody>
      </p:sp>
      <p:sp>
        <p:nvSpPr>
          <p:cNvPr id="12" name="TextBox 11">
            <a:extLst>
              <a:ext uri="{FF2B5EF4-FFF2-40B4-BE49-F238E27FC236}">
                <a16:creationId xmlns:a16="http://schemas.microsoft.com/office/drawing/2014/main" id="{5698702F-FEFE-246F-FC4D-29CF1E9BFC16}"/>
              </a:ext>
            </a:extLst>
          </p:cNvPr>
          <p:cNvSpPr txBox="1"/>
          <p:nvPr/>
        </p:nvSpPr>
        <p:spPr>
          <a:xfrm>
            <a:off x="133994" y="4961232"/>
            <a:ext cx="5989937" cy="1323439"/>
          </a:xfrm>
          <a:prstGeom prst="rect">
            <a:avLst/>
          </a:prstGeom>
          <a:noFill/>
        </p:spPr>
        <p:txBody>
          <a:bodyPr wrap="square" rtlCol="0">
            <a:spAutoFit/>
          </a:bodyPr>
          <a:lstStyle/>
          <a:p>
            <a:r>
              <a:rPr lang="en-US" sz="1600" dirty="0"/>
              <a:t>Pilot joke that, “Wind indicators work great on the ground before takeoff as you taxi by them.  But, they are not a factor for landing since they are too small to see from the air and they are NEVER lighted well at night, helping pilots to guess rather than be confused by (good) decisions!” This is</a:t>
            </a:r>
            <a:r>
              <a:rPr lang="en-US" sz="1600" i="1" dirty="0"/>
              <a:t> close </a:t>
            </a:r>
            <a:r>
              <a:rPr lang="en-US" sz="1600" dirty="0"/>
              <a:t>to the truth.</a:t>
            </a:r>
          </a:p>
        </p:txBody>
      </p:sp>
      <p:sp>
        <p:nvSpPr>
          <p:cNvPr id="13" name="Arrow: Up 12">
            <a:extLst>
              <a:ext uri="{FF2B5EF4-FFF2-40B4-BE49-F238E27FC236}">
                <a16:creationId xmlns:a16="http://schemas.microsoft.com/office/drawing/2014/main" id="{2A324289-C811-4B1F-80CC-56B6574AB495}"/>
              </a:ext>
            </a:extLst>
          </p:cNvPr>
          <p:cNvSpPr/>
          <p:nvPr/>
        </p:nvSpPr>
        <p:spPr>
          <a:xfrm>
            <a:off x="7347129" y="3940910"/>
            <a:ext cx="741661" cy="421539"/>
          </a:xfrm>
          <a:prstGeom prst="upArrow">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36</a:t>
            </a:r>
          </a:p>
        </p:txBody>
      </p:sp>
      <p:sp>
        <p:nvSpPr>
          <p:cNvPr id="14" name="Arrow: Up 13">
            <a:extLst>
              <a:ext uri="{FF2B5EF4-FFF2-40B4-BE49-F238E27FC236}">
                <a16:creationId xmlns:a16="http://schemas.microsoft.com/office/drawing/2014/main" id="{1754096D-7D45-0AC9-C7F9-76C25FC778FE}"/>
              </a:ext>
            </a:extLst>
          </p:cNvPr>
          <p:cNvSpPr/>
          <p:nvPr/>
        </p:nvSpPr>
        <p:spPr>
          <a:xfrm rot="10800000">
            <a:off x="7328535" y="3029055"/>
            <a:ext cx="741661" cy="421539"/>
          </a:xfrm>
          <a:prstGeom prst="upArrow">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18</a:t>
            </a:r>
          </a:p>
        </p:txBody>
      </p:sp>
      <p:sp>
        <p:nvSpPr>
          <p:cNvPr id="15" name="Arrow: Up 14">
            <a:extLst>
              <a:ext uri="{FF2B5EF4-FFF2-40B4-BE49-F238E27FC236}">
                <a16:creationId xmlns:a16="http://schemas.microsoft.com/office/drawing/2014/main" id="{5DDB98DB-ACDA-4550-591A-E1BBCB855E9C}"/>
              </a:ext>
            </a:extLst>
          </p:cNvPr>
          <p:cNvSpPr/>
          <p:nvPr/>
        </p:nvSpPr>
        <p:spPr>
          <a:xfrm rot="5400000">
            <a:off x="6829742" y="3442118"/>
            <a:ext cx="671295" cy="421539"/>
          </a:xfrm>
          <a:prstGeom prst="upArrow">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9</a:t>
            </a:r>
          </a:p>
        </p:txBody>
      </p:sp>
      <p:sp>
        <p:nvSpPr>
          <p:cNvPr id="16" name="Arrow: Up 15">
            <a:extLst>
              <a:ext uri="{FF2B5EF4-FFF2-40B4-BE49-F238E27FC236}">
                <a16:creationId xmlns:a16="http://schemas.microsoft.com/office/drawing/2014/main" id="{5B80F19C-3956-68F5-F799-976DFFF07ACE}"/>
              </a:ext>
            </a:extLst>
          </p:cNvPr>
          <p:cNvSpPr/>
          <p:nvPr/>
        </p:nvSpPr>
        <p:spPr>
          <a:xfrm rot="16200000">
            <a:off x="7881104" y="3410626"/>
            <a:ext cx="741661" cy="421539"/>
          </a:xfrm>
          <a:prstGeom prst="upArrow">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27</a:t>
            </a:r>
          </a:p>
        </p:txBody>
      </p:sp>
    </p:spTree>
    <p:extLst>
      <p:ext uri="{BB962C8B-B14F-4D97-AF65-F5344CB8AC3E}">
        <p14:creationId xmlns:p14="http://schemas.microsoft.com/office/powerpoint/2010/main" val="840150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E27-EAED-42F5-A13B-C8BB4C8DBA9C}"/>
              </a:ext>
            </a:extLst>
          </p:cNvPr>
          <p:cNvSpPr>
            <a:spLocks noGrp="1"/>
          </p:cNvSpPr>
          <p:nvPr>
            <p:ph type="title"/>
          </p:nvPr>
        </p:nvSpPr>
        <p:spPr>
          <a:xfrm>
            <a:off x="1065319" y="0"/>
            <a:ext cx="6268701" cy="774787"/>
          </a:xfrm>
        </p:spPr>
        <p:txBody>
          <a:bodyPr/>
          <a:lstStyle/>
          <a:p>
            <a:r>
              <a:rPr lang="en-US" sz="3200" dirty="0"/>
              <a:t>Comm &amp; Clearing Procedures</a:t>
            </a:r>
          </a:p>
        </p:txBody>
      </p:sp>
      <p:sp>
        <p:nvSpPr>
          <p:cNvPr id="3" name="Content Placeholder 2">
            <a:extLst>
              <a:ext uri="{FF2B5EF4-FFF2-40B4-BE49-F238E27FC236}">
                <a16:creationId xmlns:a16="http://schemas.microsoft.com/office/drawing/2014/main" id="{D8C99445-B467-4512-8A73-0B6CAD4703E4}"/>
              </a:ext>
            </a:extLst>
          </p:cNvPr>
          <p:cNvSpPr>
            <a:spLocks noGrp="1"/>
          </p:cNvSpPr>
          <p:nvPr>
            <p:ph idx="1"/>
          </p:nvPr>
        </p:nvSpPr>
        <p:spPr>
          <a:xfrm>
            <a:off x="0" y="1047750"/>
            <a:ext cx="9144000" cy="5810249"/>
          </a:xfrm>
        </p:spPr>
        <p:txBody>
          <a:bodyPr/>
          <a:lstStyle/>
          <a:p>
            <a:pPr marL="228600" indent="-228600"/>
            <a:r>
              <a:rPr lang="en-US" sz="1600" b="0" dirty="0"/>
              <a:t>Communication with a towered airport or an un-towered (uncontrolled) airport, should begin with listening to the airport ATIS or AWOS for weather/runway info</a:t>
            </a:r>
          </a:p>
          <a:p>
            <a:pPr marL="228600" indent="-228600"/>
            <a:r>
              <a:rPr lang="en-US" sz="1600" b="0" dirty="0"/>
              <a:t>If arriving at a radar service airport (Class C and B) you should get ATIS, THEN make a radio call to approach </a:t>
            </a:r>
          </a:p>
          <a:p>
            <a:pPr marL="457200" lvl="1" indent="-228600"/>
            <a:r>
              <a:rPr lang="en-US" sz="1400" b="0" dirty="0"/>
              <a:t>Pilot: “Springfield Approach, Cherokee N123AF”</a:t>
            </a:r>
          </a:p>
          <a:p>
            <a:pPr marL="457200" lvl="1" indent="-228600"/>
            <a:r>
              <a:rPr lang="en-US" sz="1400" b="0" dirty="0"/>
              <a:t>Approach: “Cherokee N123AF go ahead”</a:t>
            </a:r>
          </a:p>
          <a:p>
            <a:pPr marL="457200" lvl="1" indent="-228600"/>
            <a:r>
              <a:rPr lang="en-US" sz="1400" b="0" dirty="0"/>
              <a:t>Pilot:  “Cherokee 3AF is 20 South with Information “D” (Delta is the ATIS info at the time)</a:t>
            </a:r>
          </a:p>
          <a:p>
            <a:pPr marL="457200" lvl="1" indent="-228600"/>
            <a:r>
              <a:rPr lang="en-US" sz="1400" b="0" dirty="0"/>
              <a:t>Approach: “Cherokee 3AF, cleared direct, remain VFR, expect Runway 22”</a:t>
            </a:r>
          </a:p>
          <a:p>
            <a:pPr marL="457200" lvl="1" indent="-228600"/>
            <a:r>
              <a:rPr lang="en-US" sz="1400" b="0" dirty="0"/>
              <a:t>Pilot: “Cherokee 3AF Roger and airport in sight”</a:t>
            </a:r>
          </a:p>
          <a:p>
            <a:pPr marL="457200" lvl="1" indent="-228600"/>
            <a:r>
              <a:rPr lang="en-US" sz="1400" b="0" dirty="0"/>
              <a:t>Approach:  “Cherokee 3AF, contact Springfield Tower 118.9”</a:t>
            </a:r>
          </a:p>
          <a:p>
            <a:pPr marL="457200" lvl="1" indent="-228600"/>
            <a:r>
              <a:rPr lang="en-US" sz="1400" b="0" dirty="0"/>
              <a:t>Pilot:  “Cherokee 3AF WILCO” … “Springfield Tower, Cherokee 3AF 5 South for landing </a:t>
            </a:r>
            <a:r>
              <a:rPr lang="en-US" sz="1400" b="0" dirty="0">
                <a:solidFill>
                  <a:srgbClr val="0000FF"/>
                </a:solidFill>
              </a:rPr>
              <a:t>(Class D, start here)</a:t>
            </a:r>
          </a:p>
          <a:p>
            <a:pPr marL="457200" lvl="1" indent="-228600"/>
            <a:r>
              <a:rPr lang="en-US" sz="1400" b="0" dirty="0"/>
              <a:t>Tower:  “Cherokee 3AF, follow the Learjet on 2 mile final to Runway 22”</a:t>
            </a:r>
          </a:p>
          <a:p>
            <a:pPr marL="457200" lvl="1" indent="-228600"/>
            <a:r>
              <a:rPr lang="en-US" sz="1400" b="0" dirty="0"/>
              <a:t>Pilot:  “Cherokee 3AF has Learjet in sight”</a:t>
            </a:r>
          </a:p>
          <a:p>
            <a:pPr marL="457200" lvl="1" indent="-228600"/>
            <a:r>
              <a:rPr lang="en-US" sz="1400" b="0" dirty="0"/>
              <a:t>Tower: (after Learjet lands) … “Cherokee 3AF, cleared to land Runway 22”</a:t>
            </a:r>
          </a:p>
          <a:p>
            <a:pPr marL="457200" lvl="1" indent="-228600"/>
            <a:r>
              <a:rPr lang="en-US" sz="1400" b="0" dirty="0"/>
              <a:t>Pilot: “Cherokee 3AF, cleared to land Runway 22” </a:t>
            </a:r>
            <a:r>
              <a:rPr lang="en-US" sz="1400" b="0" dirty="0">
                <a:solidFill>
                  <a:srgbClr val="FF0000"/>
                </a:solidFill>
              </a:rPr>
              <a:t>(it is VERY important to acknowledge landing clearance and specific runway cleared to land on when working with tower)</a:t>
            </a:r>
          </a:p>
          <a:p>
            <a:pPr marL="171450" indent="-228600"/>
            <a:r>
              <a:rPr lang="en-US" sz="1600" b="0" dirty="0"/>
              <a:t>If arriving at an uncontrolled airport: 1. Get AWOS/ASOS  2. Call distance out w/intentions (“Branson West Cherokee 3AF, 5 West for landing, Branson West”) 3.  Coordinate as necessary with other pilots as you approach the airport and enter downwind (“Branson West, Cherokee 3AF left downwind 03, Branson West”) … then clear, call base in a similar manner, land…</a:t>
            </a:r>
          </a:p>
          <a:p>
            <a:pPr marL="457200" lvl="1" indent="-228600"/>
            <a:r>
              <a:rPr lang="en-US" sz="1400" b="0" dirty="0">
                <a:solidFill>
                  <a:srgbClr val="FF0000"/>
                </a:solidFill>
              </a:rPr>
              <a:t>Remember:  uncontrolled airports (E, G) do not require pilots to have radios, so clear with your ears AND your eyes!</a:t>
            </a:r>
          </a:p>
        </p:txBody>
      </p:sp>
    </p:spTree>
    <p:extLst>
      <p:ext uri="{BB962C8B-B14F-4D97-AF65-F5344CB8AC3E}">
        <p14:creationId xmlns:p14="http://schemas.microsoft.com/office/powerpoint/2010/main" val="2112406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09E0E-5BF5-386E-B866-448970F9D363}"/>
              </a:ext>
            </a:extLst>
          </p:cNvPr>
          <p:cNvSpPr>
            <a:spLocks noGrp="1"/>
          </p:cNvSpPr>
          <p:nvPr>
            <p:ph type="title"/>
          </p:nvPr>
        </p:nvSpPr>
        <p:spPr>
          <a:xfrm>
            <a:off x="1003299" y="0"/>
            <a:ext cx="6492875" cy="876299"/>
          </a:xfrm>
        </p:spPr>
        <p:txBody>
          <a:bodyPr anchor="ctr"/>
          <a:lstStyle/>
          <a:p>
            <a:r>
              <a:rPr lang="en-US" sz="3200" dirty="0"/>
              <a:t>NORDO Aircraft Tower Signals   </a:t>
            </a:r>
            <a:br>
              <a:rPr lang="en-US" sz="2000" dirty="0"/>
            </a:br>
            <a:r>
              <a:rPr lang="en-US" sz="2000" dirty="0"/>
              <a:t>No tower, no problem, just clear and land!</a:t>
            </a:r>
          </a:p>
        </p:txBody>
      </p:sp>
      <p:pic>
        <p:nvPicPr>
          <p:cNvPr id="5" name="Picture 4">
            <a:extLst>
              <a:ext uri="{FF2B5EF4-FFF2-40B4-BE49-F238E27FC236}">
                <a16:creationId xmlns:a16="http://schemas.microsoft.com/office/drawing/2014/main" id="{9D047B49-DBD0-BD5D-B367-977E24D572D8}"/>
              </a:ext>
            </a:extLst>
          </p:cNvPr>
          <p:cNvPicPr>
            <a:picLocks noChangeAspect="1"/>
          </p:cNvPicPr>
          <p:nvPr/>
        </p:nvPicPr>
        <p:blipFill rotWithShape="1">
          <a:blip r:embed="rId2"/>
          <a:srcRect l="41146" t="37592" r="8125" b="28518"/>
          <a:stretch/>
        </p:blipFill>
        <p:spPr>
          <a:xfrm>
            <a:off x="98085" y="1552574"/>
            <a:ext cx="8947829" cy="3362326"/>
          </a:xfrm>
          <a:prstGeom prst="rect">
            <a:avLst/>
          </a:prstGeom>
        </p:spPr>
      </p:pic>
      <p:sp>
        <p:nvSpPr>
          <p:cNvPr id="6" name="Oval 5">
            <a:extLst>
              <a:ext uri="{FF2B5EF4-FFF2-40B4-BE49-F238E27FC236}">
                <a16:creationId xmlns:a16="http://schemas.microsoft.com/office/drawing/2014/main" id="{4287ADAC-3C98-28BD-EAC8-7E4857B1B393}"/>
              </a:ext>
            </a:extLst>
          </p:cNvPr>
          <p:cNvSpPr/>
          <p:nvPr/>
        </p:nvSpPr>
        <p:spPr>
          <a:xfrm>
            <a:off x="0" y="3810000"/>
            <a:ext cx="2276475" cy="1200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47A77E7B-ED54-AA16-9C4D-09AA701D6FF7}"/>
              </a:ext>
            </a:extLst>
          </p:cNvPr>
          <p:cNvCxnSpPr>
            <a:cxnSpLocks/>
            <a:stCxn id="9" idx="1"/>
          </p:cNvCxnSpPr>
          <p:nvPr/>
        </p:nvCxnSpPr>
        <p:spPr>
          <a:xfrm flipH="1" flipV="1">
            <a:off x="2057400" y="4914900"/>
            <a:ext cx="1247775" cy="2593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7043183-4A8A-49D5-AC8F-145939B2A6C3}"/>
              </a:ext>
            </a:extLst>
          </p:cNvPr>
          <p:cNvSpPr txBox="1"/>
          <p:nvPr/>
        </p:nvSpPr>
        <p:spPr>
          <a:xfrm>
            <a:off x="3305175" y="4989552"/>
            <a:ext cx="3619500" cy="369332"/>
          </a:xfrm>
          <a:prstGeom prst="rect">
            <a:avLst/>
          </a:prstGeom>
          <a:noFill/>
          <a:ln w="38100">
            <a:solidFill>
              <a:srgbClr val="FF0000"/>
            </a:solidFill>
          </a:ln>
        </p:spPr>
        <p:txBody>
          <a:bodyPr wrap="square" rtlCol="0">
            <a:spAutoFit/>
          </a:bodyPr>
          <a:lstStyle/>
          <a:p>
            <a:r>
              <a:rPr lang="en-US" dirty="0"/>
              <a:t>Test loves these 2 light signals</a:t>
            </a:r>
          </a:p>
        </p:txBody>
      </p:sp>
      <p:sp>
        <p:nvSpPr>
          <p:cNvPr id="11" name="TextBox 10">
            <a:extLst>
              <a:ext uri="{FF2B5EF4-FFF2-40B4-BE49-F238E27FC236}">
                <a16:creationId xmlns:a16="http://schemas.microsoft.com/office/drawing/2014/main" id="{FF8C784B-D120-0225-0E75-403D7406768E}"/>
              </a:ext>
            </a:extLst>
          </p:cNvPr>
          <p:cNvSpPr txBox="1"/>
          <p:nvPr/>
        </p:nvSpPr>
        <p:spPr>
          <a:xfrm>
            <a:off x="238124" y="5591175"/>
            <a:ext cx="8734425" cy="1200329"/>
          </a:xfrm>
          <a:prstGeom prst="rect">
            <a:avLst/>
          </a:prstGeom>
          <a:noFill/>
        </p:spPr>
        <p:txBody>
          <a:bodyPr wrap="square" rtlCol="0">
            <a:spAutoFit/>
          </a:bodyPr>
          <a:lstStyle/>
          <a:p>
            <a:r>
              <a:rPr lang="en-US" dirty="0"/>
              <a:t>When radio fails (‘NORDO’) squawk 7600 to highlight your radio-out situation to ATC radar services in the area – they will then contact airports where it appears you will be landing.  Pilot can also blink landing lights and rock wings if at a towered airport, to indicate they are NORDO)</a:t>
            </a:r>
          </a:p>
        </p:txBody>
      </p:sp>
    </p:spTree>
    <p:extLst>
      <p:ext uri="{BB962C8B-B14F-4D97-AF65-F5344CB8AC3E}">
        <p14:creationId xmlns:p14="http://schemas.microsoft.com/office/powerpoint/2010/main" val="2128655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E27-EAED-42F5-A13B-C8BB4C8DBA9C}"/>
              </a:ext>
            </a:extLst>
          </p:cNvPr>
          <p:cNvSpPr>
            <a:spLocks noGrp="1"/>
          </p:cNvSpPr>
          <p:nvPr>
            <p:ph type="title"/>
          </p:nvPr>
        </p:nvSpPr>
        <p:spPr>
          <a:xfrm>
            <a:off x="950976" y="0"/>
            <a:ext cx="6425184" cy="656948"/>
          </a:xfrm>
        </p:spPr>
        <p:txBody>
          <a:bodyPr/>
          <a:lstStyle/>
          <a:p>
            <a:r>
              <a:rPr lang="en-US" sz="3200" dirty="0"/>
              <a:t>ATC Services</a:t>
            </a:r>
          </a:p>
        </p:txBody>
      </p:sp>
      <p:sp>
        <p:nvSpPr>
          <p:cNvPr id="3" name="Content Placeholder 2">
            <a:extLst>
              <a:ext uri="{FF2B5EF4-FFF2-40B4-BE49-F238E27FC236}">
                <a16:creationId xmlns:a16="http://schemas.microsoft.com/office/drawing/2014/main" id="{D8C99445-B467-4512-8A73-0B6CAD4703E4}"/>
              </a:ext>
            </a:extLst>
          </p:cNvPr>
          <p:cNvSpPr>
            <a:spLocks noGrp="1"/>
          </p:cNvSpPr>
          <p:nvPr>
            <p:ph idx="1"/>
          </p:nvPr>
        </p:nvSpPr>
        <p:spPr>
          <a:xfrm>
            <a:off x="0" y="904875"/>
            <a:ext cx="9144000" cy="5953125"/>
          </a:xfrm>
        </p:spPr>
        <p:txBody>
          <a:bodyPr/>
          <a:lstStyle/>
          <a:p>
            <a:r>
              <a:rPr lang="en-US" b="0" dirty="0"/>
              <a:t>ATC Services Continuum  </a:t>
            </a:r>
          </a:p>
          <a:p>
            <a:pPr lvl="1" indent="-400050"/>
            <a:r>
              <a:rPr lang="en-US" b="0" dirty="0"/>
              <a:t>PLANNING/DECISION SUPPORT</a:t>
            </a:r>
          </a:p>
          <a:p>
            <a:pPr marL="1028700" lvl="2" indent="-285750"/>
            <a:r>
              <a:rPr lang="en-US" b="0" dirty="0"/>
              <a:t>Flight Service Station/FSS</a:t>
            </a:r>
          </a:p>
          <a:p>
            <a:pPr lvl="1" indent="-400050"/>
            <a:r>
              <a:rPr lang="en-US" b="0" dirty="0"/>
              <a:t>CLEARANCES</a:t>
            </a:r>
          </a:p>
          <a:p>
            <a:pPr marL="1028700" lvl="2" indent="-285750"/>
            <a:r>
              <a:rPr lang="en-US" b="0" dirty="0"/>
              <a:t>Received from ‘Clearance Delivery’ or sometimes tower controller at smaller airports – clearance confirms or modifies route, frequencies, initial altitudes, and transponder codes to squawk at takeoff</a:t>
            </a:r>
          </a:p>
          <a:p>
            <a:pPr lvl="1" indent="-400050"/>
            <a:r>
              <a:rPr lang="en-US" b="0" dirty="0"/>
              <a:t>GROUND CONTROL</a:t>
            </a:r>
          </a:p>
          <a:p>
            <a:pPr marL="1028700" lvl="2" indent="-285750"/>
            <a:r>
              <a:rPr lang="en-US" b="0" dirty="0"/>
              <a:t>Ground controllers are available at towered (B, C, D) airports – direct traffic to/from runways</a:t>
            </a:r>
          </a:p>
          <a:p>
            <a:pPr lvl="1" indent="-400050"/>
            <a:r>
              <a:rPr lang="en-US" b="0" dirty="0"/>
              <a:t>TOWER (VISUAL) CONTROL</a:t>
            </a:r>
          </a:p>
          <a:p>
            <a:pPr marL="1028700" lvl="2" indent="-285750"/>
            <a:r>
              <a:rPr lang="en-US" b="0" dirty="0"/>
              <a:t>Verbal clearance for LANDING &amp; TAKEOFF at B, C, D, airports</a:t>
            </a:r>
          </a:p>
          <a:p>
            <a:pPr lvl="1" indent="-400050"/>
            <a:r>
              <a:rPr lang="en-US" b="0" dirty="0"/>
              <a:t>DEPARTURE (RADAR) CONTROL</a:t>
            </a:r>
          </a:p>
          <a:p>
            <a:pPr marL="1028700" lvl="2" indent="-285750"/>
            <a:r>
              <a:rPr lang="en-US" b="0" dirty="0"/>
              <a:t>Available where radar is available – B, C airports (“multiple rings = radar services”)</a:t>
            </a:r>
          </a:p>
          <a:p>
            <a:pPr lvl="1" indent="-400050"/>
            <a:r>
              <a:rPr lang="en-US" b="0" dirty="0"/>
              <a:t>ENROUTE CONTROL</a:t>
            </a:r>
          </a:p>
          <a:p>
            <a:pPr marL="1028700" lvl="2" indent="-285750"/>
            <a:r>
              <a:rPr lang="en-US" b="0" dirty="0"/>
              <a:t>‘Approach’ or ‘center’ radar controllers support enroute traffic for traffic/weather avoidance</a:t>
            </a:r>
          </a:p>
          <a:p>
            <a:pPr marL="1028700" lvl="2" indent="-285750"/>
            <a:r>
              <a:rPr lang="en-US" b="0" dirty="0"/>
              <a:t>Local approach controllers usually support lower altitude VFR traffic (Regional Center for high traffic)</a:t>
            </a:r>
          </a:p>
          <a:p>
            <a:pPr marL="1028700" lvl="2" indent="-285750"/>
            <a:r>
              <a:rPr lang="en-US" b="0" dirty="0"/>
              <a:t>Regional center controllers usually support IFR/high altitude turboprop and jet traffic</a:t>
            </a:r>
          </a:p>
          <a:p>
            <a:pPr lvl="1" indent="-400050"/>
            <a:r>
              <a:rPr lang="en-US" b="0" dirty="0"/>
              <a:t>ARRIVAL (RADAR) CONTROL</a:t>
            </a:r>
          </a:p>
          <a:p>
            <a:pPr marL="1028700" lvl="2" indent="-285750"/>
            <a:r>
              <a:rPr lang="en-US" b="0" dirty="0"/>
              <a:t>Opposite of DEPARTURE CONTROL for arrival at B, C, airports (will sometimes support other fields)</a:t>
            </a:r>
          </a:p>
          <a:p>
            <a:r>
              <a:rPr lang="en-US" b="0" dirty="0"/>
              <a:t>When enroute ATC can only see your ground track, not your wind-adjusted heading… </a:t>
            </a:r>
            <a:r>
              <a:rPr lang="en-US" b="0" dirty="0">
                <a:solidFill>
                  <a:srgbClr val="FF0000"/>
                </a:solidFill>
              </a:rPr>
              <a:t>when traffic calls are made by ATC it references your ground track so you may have to adjust where you look for traffic</a:t>
            </a:r>
          </a:p>
          <a:p>
            <a:endParaRPr lang="en-US" b="0" dirty="0"/>
          </a:p>
        </p:txBody>
      </p:sp>
    </p:spTree>
    <p:extLst>
      <p:ext uri="{BB962C8B-B14F-4D97-AF65-F5344CB8AC3E}">
        <p14:creationId xmlns:p14="http://schemas.microsoft.com/office/powerpoint/2010/main" val="3896596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E27-EAED-42F5-A13B-C8BB4C8DBA9C}"/>
              </a:ext>
            </a:extLst>
          </p:cNvPr>
          <p:cNvSpPr>
            <a:spLocks noGrp="1"/>
          </p:cNvSpPr>
          <p:nvPr>
            <p:ph type="title"/>
          </p:nvPr>
        </p:nvSpPr>
        <p:spPr>
          <a:xfrm>
            <a:off x="950976" y="0"/>
            <a:ext cx="6425184" cy="962025"/>
          </a:xfrm>
        </p:spPr>
        <p:txBody>
          <a:bodyPr/>
          <a:lstStyle/>
          <a:p>
            <a:r>
              <a:rPr lang="en-US" sz="3200" dirty="0"/>
              <a:t>ADS-B </a:t>
            </a:r>
            <a:br>
              <a:rPr lang="en-US" sz="3200" dirty="0"/>
            </a:br>
            <a:r>
              <a:rPr lang="en-US" sz="2400" dirty="0"/>
              <a:t>Not strictly an airport issue…</a:t>
            </a:r>
            <a:endParaRPr lang="en-US" sz="3200" dirty="0"/>
          </a:p>
        </p:txBody>
      </p:sp>
      <p:sp>
        <p:nvSpPr>
          <p:cNvPr id="3" name="Content Placeholder 2">
            <a:extLst>
              <a:ext uri="{FF2B5EF4-FFF2-40B4-BE49-F238E27FC236}">
                <a16:creationId xmlns:a16="http://schemas.microsoft.com/office/drawing/2014/main" id="{D8C99445-B467-4512-8A73-0B6CAD4703E4}"/>
              </a:ext>
            </a:extLst>
          </p:cNvPr>
          <p:cNvSpPr>
            <a:spLocks noGrp="1"/>
          </p:cNvSpPr>
          <p:nvPr>
            <p:ph idx="1"/>
          </p:nvPr>
        </p:nvSpPr>
        <p:spPr>
          <a:xfrm>
            <a:off x="0" y="1228725"/>
            <a:ext cx="9144000" cy="5629275"/>
          </a:xfrm>
        </p:spPr>
        <p:txBody>
          <a:bodyPr/>
          <a:lstStyle/>
          <a:p>
            <a:pPr>
              <a:lnSpc>
                <a:spcPts val="2600"/>
              </a:lnSpc>
              <a:spcBef>
                <a:spcPts val="0"/>
              </a:spcBef>
              <a:spcAft>
                <a:spcPts val="0"/>
              </a:spcAft>
            </a:pPr>
            <a:r>
              <a:rPr lang="en-US" altLang="en-US" b="0" dirty="0"/>
              <a:t>Automatic Dependent Surveillance-Broadcast (ADS-B):  An integrated air-ground system to automatically broadcast aircraft data, position, parameters, weather, NOTAMS, etc.  </a:t>
            </a:r>
            <a:r>
              <a:rPr lang="en-US" altLang="en-US" b="0" u="sng" dirty="0"/>
              <a:t>From aircraft-to-ATC &amp; aircraft-to-aircraft</a:t>
            </a:r>
            <a:endParaRPr lang="en-US" altLang="en-US" b="0" dirty="0"/>
          </a:p>
          <a:p>
            <a:pPr>
              <a:lnSpc>
                <a:spcPts val="2600"/>
              </a:lnSpc>
              <a:spcBef>
                <a:spcPts val="0"/>
              </a:spcBef>
              <a:spcAft>
                <a:spcPts val="0"/>
              </a:spcAft>
            </a:pPr>
            <a:r>
              <a:rPr lang="en-US" altLang="en-US" b="0" dirty="0"/>
              <a:t>Became a FAR Part 91 requirement in January 2020</a:t>
            </a:r>
          </a:p>
          <a:p>
            <a:pPr>
              <a:lnSpc>
                <a:spcPts val="2600"/>
              </a:lnSpc>
              <a:spcBef>
                <a:spcPts val="0"/>
              </a:spcBef>
              <a:spcAft>
                <a:spcPts val="0"/>
              </a:spcAft>
            </a:pPr>
            <a:r>
              <a:rPr lang="en-US" b="0" dirty="0"/>
              <a:t>We will discuss more in the following lessons…there are specific altitudes/airspaces which require ADS-B OUT on aircraft</a:t>
            </a:r>
          </a:p>
          <a:p>
            <a:pPr marL="571500" lvl="1" indent="-228600">
              <a:lnSpc>
                <a:spcPts val="2600"/>
              </a:lnSpc>
              <a:spcBef>
                <a:spcPts val="0"/>
              </a:spcBef>
              <a:spcAft>
                <a:spcPts val="0"/>
              </a:spcAft>
              <a:tabLst>
                <a:tab pos="342900" algn="l"/>
              </a:tabLst>
            </a:pPr>
            <a:r>
              <a:rPr lang="en-US" b="0" dirty="0"/>
              <a:t>In general ADS-B OUT is required when:</a:t>
            </a:r>
          </a:p>
          <a:p>
            <a:pPr marL="800100" lvl="2">
              <a:lnSpc>
                <a:spcPts val="2600"/>
              </a:lnSpc>
              <a:spcBef>
                <a:spcPts val="0"/>
              </a:spcBef>
              <a:spcAft>
                <a:spcPts val="0"/>
              </a:spcAft>
            </a:pPr>
            <a:r>
              <a:rPr lang="en-US" sz="1600" b="0" dirty="0"/>
              <a:t>In radar controlled airspace; i.e., Class B/C airports</a:t>
            </a:r>
          </a:p>
          <a:p>
            <a:pPr marL="800100" lvl="2">
              <a:lnSpc>
                <a:spcPts val="2600"/>
              </a:lnSpc>
              <a:spcBef>
                <a:spcPts val="0"/>
              </a:spcBef>
              <a:spcAft>
                <a:spcPts val="0"/>
              </a:spcAft>
            </a:pPr>
            <a:r>
              <a:rPr lang="en-US" sz="1600" b="0" dirty="0"/>
              <a:t>Above Class B/C airports</a:t>
            </a:r>
          </a:p>
          <a:p>
            <a:pPr marL="800100" lvl="2">
              <a:lnSpc>
                <a:spcPts val="2600"/>
              </a:lnSpc>
              <a:spcBef>
                <a:spcPts val="0"/>
              </a:spcBef>
              <a:spcAft>
                <a:spcPts val="0"/>
              </a:spcAft>
            </a:pPr>
            <a:r>
              <a:rPr lang="en-US" sz="1600" b="0" dirty="0"/>
              <a:t>Above 10K’ MSL in Class E airspace</a:t>
            </a:r>
          </a:p>
          <a:p>
            <a:pPr marL="800100" lvl="2">
              <a:lnSpc>
                <a:spcPts val="2600"/>
              </a:lnSpc>
              <a:spcBef>
                <a:spcPts val="0"/>
              </a:spcBef>
              <a:spcAft>
                <a:spcPts val="0"/>
              </a:spcAft>
            </a:pPr>
            <a:r>
              <a:rPr lang="en-US" sz="1600" b="0" dirty="0"/>
              <a:t>Class A airspace (at and above 18,000’ MSL) … </a:t>
            </a:r>
            <a:r>
              <a:rPr lang="en-US" sz="1600" b="0" i="1" dirty="0"/>
              <a:t>VFR pilots cannot fly in Class A airspace</a:t>
            </a:r>
          </a:p>
          <a:p>
            <a:pPr>
              <a:lnSpc>
                <a:spcPts val="2600"/>
              </a:lnSpc>
              <a:spcBef>
                <a:spcPts val="0"/>
              </a:spcBef>
              <a:spcAft>
                <a:spcPts val="0"/>
              </a:spcAft>
            </a:pPr>
            <a:r>
              <a:rPr lang="en-US" b="0" dirty="0"/>
              <a:t>Everywhere that requires ADS-B, also requires a Transponder w/ Mode C (altitude transmission capability) … </a:t>
            </a:r>
            <a:r>
              <a:rPr lang="en-US" b="0" i="1" dirty="0"/>
              <a:t>the vast majority of aircraft have Mode C capable transponders</a:t>
            </a:r>
          </a:p>
          <a:p>
            <a:pPr>
              <a:lnSpc>
                <a:spcPts val="2600"/>
              </a:lnSpc>
              <a:spcBef>
                <a:spcPts val="0"/>
              </a:spcBef>
              <a:spcAft>
                <a:spcPts val="0"/>
              </a:spcAft>
            </a:pPr>
            <a:r>
              <a:rPr lang="en-US" b="0" dirty="0"/>
              <a:t>Reviewing the ‘Airspace’ lesson will assist in remembering ADS-B requirements vs. airspace</a:t>
            </a:r>
          </a:p>
        </p:txBody>
      </p:sp>
    </p:spTree>
    <p:extLst>
      <p:ext uri="{BB962C8B-B14F-4D97-AF65-F5344CB8AC3E}">
        <p14:creationId xmlns:p14="http://schemas.microsoft.com/office/powerpoint/2010/main" val="1065955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E27-EAED-42F5-A13B-C8BB4C8DBA9C}"/>
              </a:ext>
            </a:extLst>
          </p:cNvPr>
          <p:cNvSpPr>
            <a:spLocks noGrp="1"/>
          </p:cNvSpPr>
          <p:nvPr>
            <p:ph type="title"/>
          </p:nvPr>
        </p:nvSpPr>
        <p:spPr>
          <a:xfrm>
            <a:off x="950976" y="0"/>
            <a:ext cx="6425184" cy="976544"/>
          </a:xfrm>
        </p:spPr>
        <p:txBody>
          <a:bodyPr anchor="ctr"/>
          <a:lstStyle/>
          <a:p>
            <a:r>
              <a:rPr lang="en-US" sz="3200" dirty="0"/>
              <a:t>Wake Turbulence &amp; </a:t>
            </a:r>
            <a:br>
              <a:rPr lang="en-US" sz="3200" dirty="0"/>
            </a:br>
            <a:r>
              <a:rPr lang="en-US" sz="3200" dirty="0"/>
              <a:t>Vortex Avoidance</a:t>
            </a:r>
          </a:p>
        </p:txBody>
      </p:sp>
      <p:sp>
        <p:nvSpPr>
          <p:cNvPr id="3" name="Content Placeholder 2">
            <a:extLst>
              <a:ext uri="{FF2B5EF4-FFF2-40B4-BE49-F238E27FC236}">
                <a16:creationId xmlns:a16="http://schemas.microsoft.com/office/drawing/2014/main" id="{D8C99445-B467-4512-8A73-0B6CAD4703E4}"/>
              </a:ext>
            </a:extLst>
          </p:cNvPr>
          <p:cNvSpPr>
            <a:spLocks noGrp="1"/>
          </p:cNvSpPr>
          <p:nvPr>
            <p:ph idx="1"/>
          </p:nvPr>
        </p:nvSpPr>
        <p:spPr>
          <a:xfrm>
            <a:off x="0" y="1353312"/>
            <a:ext cx="9144000" cy="5504688"/>
          </a:xfrm>
        </p:spPr>
        <p:txBody>
          <a:bodyPr/>
          <a:lstStyle/>
          <a:p>
            <a:r>
              <a:rPr lang="en-US" b="0" dirty="0"/>
              <a:t>Wake Turbulence is caused by higher pressure air below wings escaping to lower pressure above the wings … motion at the tip of a wing is from bottom to top around the wingtip</a:t>
            </a:r>
          </a:p>
          <a:p>
            <a:r>
              <a:rPr lang="en-US" b="0" dirty="0"/>
              <a:t>The vortices caused by this dynamic make air rotate up and over toward the fuselage of the aircraft creating the vortices</a:t>
            </a:r>
          </a:p>
          <a:p>
            <a:r>
              <a:rPr lang="en-US" b="0" dirty="0">
                <a:solidFill>
                  <a:srgbClr val="FF0000"/>
                </a:solidFill>
              </a:rPr>
              <a:t>Worst case vortex creator is a HEAVY, CLEAN (no flaps down), SLOW aircraft</a:t>
            </a:r>
          </a:p>
          <a:p>
            <a:pPr lvl="1"/>
            <a:r>
              <a:rPr lang="en-US" b="0" dirty="0">
                <a:highlight>
                  <a:srgbClr val="FFFF00"/>
                </a:highlight>
              </a:rPr>
              <a:t>Discussion:  Reason why this is the case… especially determine why a vortex is less dangerous when the flaps of the creating aircraft are down?</a:t>
            </a:r>
          </a:p>
          <a:p>
            <a:r>
              <a:rPr lang="en-US" b="0" dirty="0"/>
              <a:t>Vortices caused by this dynamic, especially behind heavy aircraft can be dangerous</a:t>
            </a:r>
          </a:p>
          <a:p>
            <a:r>
              <a:rPr lang="en-US" b="0" dirty="0"/>
              <a:t>Light aircraft should delay 2 minutes or land above/beyond landing point of a heavy aircraft  or takeoff before/above the takeoff point of a heavy aircraft and avoid the flight path of the aircraft ahead</a:t>
            </a:r>
          </a:p>
          <a:p>
            <a:r>
              <a:rPr lang="en-US" b="0" dirty="0"/>
              <a:t>Wake turbulence is worst when a light quartering tailwind is present since this can hold the vortex of the upwind wing, over the runway landing zone</a:t>
            </a:r>
          </a:p>
          <a:p>
            <a:r>
              <a:rPr lang="en-US" b="0" dirty="0"/>
              <a:t>Graphics follow…</a:t>
            </a:r>
          </a:p>
        </p:txBody>
      </p:sp>
    </p:spTree>
    <p:extLst>
      <p:ext uri="{BB962C8B-B14F-4D97-AF65-F5344CB8AC3E}">
        <p14:creationId xmlns:p14="http://schemas.microsoft.com/office/powerpoint/2010/main" val="1470989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70E73C67-ED90-40B5-993A-EEBAF2E192A7}"/>
              </a:ext>
            </a:extLst>
          </p:cNvPr>
          <p:cNvSpPr txBox="1">
            <a:spLocks/>
          </p:cNvSpPr>
          <p:nvPr/>
        </p:nvSpPr>
        <p:spPr bwMode="auto">
          <a:xfrm>
            <a:off x="294343" y="2407311"/>
            <a:ext cx="3993572" cy="204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b="1"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sz="2000" dirty="0">
                <a:solidFill>
                  <a:schemeClr val="tx1"/>
                </a:solidFill>
                <a:hlinkClick r:id="rId3"/>
              </a:rPr>
              <a:t>https://www.faa.gov/regulations_policies/handbooks_manuals/aviation/phak/media/16_phak_ch14.pdf</a:t>
            </a:r>
            <a:r>
              <a:rPr lang="en-US" sz="2000" dirty="0">
                <a:solidFill>
                  <a:schemeClr val="tx1"/>
                </a:solidFill>
              </a:rPr>
              <a:t> </a:t>
            </a:r>
          </a:p>
        </p:txBody>
      </p:sp>
      <p:pic>
        <p:nvPicPr>
          <p:cNvPr id="16" name="Picture 15" descr="A screenshot of a computer&#10;&#10;Description automatically generated with medium confidence">
            <a:extLst>
              <a:ext uri="{FF2B5EF4-FFF2-40B4-BE49-F238E27FC236}">
                <a16:creationId xmlns:a16="http://schemas.microsoft.com/office/drawing/2014/main" id="{3B35C725-FDAC-4E3B-B09C-8A904F404326}"/>
              </a:ext>
            </a:extLst>
          </p:cNvPr>
          <p:cNvPicPr>
            <a:picLocks noChangeAspect="1"/>
          </p:cNvPicPr>
          <p:nvPr/>
        </p:nvPicPr>
        <p:blipFill rotWithShape="1">
          <a:blip r:embed="rId4"/>
          <a:srcRect l="41667" t="15926" r="25833" b="7037"/>
          <a:stretch/>
        </p:blipFill>
        <p:spPr>
          <a:xfrm>
            <a:off x="4649786" y="870334"/>
            <a:ext cx="4494213" cy="5992284"/>
          </a:xfrm>
          <a:prstGeom prst="rect">
            <a:avLst/>
          </a:prstGeom>
        </p:spPr>
      </p:pic>
      <p:sp>
        <p:nvSpPr>
          <p:cNvPr id="4" name="Rectangle 2">
            <a:extLst>
              <a:ext uri="{FF2B5EF4-FFF2-40B4-BE49-F238E27FC236}">
                <a16:creationId xmlns:a16="http://schemas.microsoft.com/office/drawing/2014/main" id="{77806C65-9116-4AEE-8250-720BEC44F2F2}"/>
              </a:ext>
            </a:extLst>
          </p:cNvPr>
          <p:cNvSpPr>
            <a:spLocks noGrp="1" noChangeArrowheads="1"/>
          </p:cNvSpPr>
          <p:nvPr>
            <p:ph type="title"/>
          </p:nvPr>
        </p:nvSpPr>
        <p:spPr>
          <a:xfrm>
            <a:off x="1757780" y="19494"/>
            <a:ext cx="5060270" cy="593066"/>
          </a:xfrm>
        </p:spPr>
        <p:txBody>
          <a:bodyPr/>
          <a:lstStyle/>
          <a:p>
            <a:r>
              <a:rPr lang="en-US" altLang="en-US" sz="3200" b="1" dirty="0">
                <a:solidFill>
                  <a:schemeClr val="tx1"/>
                </a:solidFill>
              </a:rPr>
              <a:t>Key Reference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EF67-F085-18A6-0A6F-79D1F68BFD32}"/>
              </a:ext>
            </a:extLst>
          </p:cNvPr>
          <p:cNvSpPr>
            <a:spLocks noGrp="1"/>
          </p:cNvSpPr>
          <p:nvPr>
            <p:ph type="title"/>
          </p:nvPr>
        </p:nvSpPr>
        <p:spPr>
          <a:xfrm>
            <a:off x="1079500" y="0"/>
            <a:ext cx="6311900" cy="731837"/>
          </a:xfrm>
        </p:spPr>
        <p:txBody>
          <a:bodyPr/>
          <a:lstStyle/>
          <a:p>
            <a:r>
              <a:rPr lang="en-US" sz="3200" dirty="0"/>
              <a:t>Wake Turbulence Graphics</a:t>
            </a:r>
          </a:p>
        </p:txBody>
      </p:sp>
      <p:pic>
        <p:nvPicPr>
          <p:cNvPr id="5" name="Picture 4">
            <a:extLst>
              <a:ext uri="{FF2B5EF4-FFF2-40B4-BE49-F238E27FC236}">
                <a16:creationId xmlns:a16="http://schemas.microsoft.com/office/drawing/2014/main" id="{F028C7F9-C404-803B-0612-F5044BBCBD6D}"/>
              </a:ext>
            </a:extLst>
          </p:cNvPr>
          <p:cNvPicPr>
            <a:picLocks noChangeAspect="1"/>
          </p:cNvPicPr>
          <p:nvPr/>
        </p:nvPicPr>
        <p:blipFill rotWithShape="1">
          <a:blip r:embed="rId2"/>
          <a:srcRect l="48638" t="31667" r="8646" b="28732"/>
          <a:stretch/>
        </p:blipFill>
        <p:spPr>
          <a:xfrm>
            <a:off x="152399" y="1501739"/>
            <a:ext cx="4000499" cy="2086209"/>
          </a:xfrm>
          <a:prstGeom prst="rect">
            <a:avLst/>
          </a:prstGeom>
        </p:spPr>
      </p:pic>
      <p:pic>
        <p:nvPicPr>
          <p:cNvPr id="7" name="Picture 6">
            <a:extLst>
              <a:ext uri="{FF2B5EF4-FFF2-40B4-BE49-F238E27FC236}">
                <a16:creationId xmlns:a16="http://schemas.microsoft.com/office/drawing/2014/main" id="{03764700-5B0E-ADED-5A28-5736B69A15CA}"/>
              </a:ext>
            </a:extLst>
          </p:cNvPr>
          <p:cNvPicPr>
            <a:picLocks noChangeAspect="1"/>
          </p:cNvPicPr>
          <p:nvPr/>
        </p:nvPicPr>
        <p:blipFill rotWithShape="1">
          <a:blip r:embed="rId3"/>
          <a:srcRect l="41146" t="35740" r="12616" b="38164"/>
          <a:stretch/>
        </p:blipFill>
        <p:spPr>
          <a:xfrm>
            <a:off x="152400" y="3952875"/>
            <a:ext cx="4000500" cy="1562100"/>
          </a:xfrm>
          <a:prstGeom prst="rect">
            <a:avLst/>
          </a:prstGeom>
        </p:spPr>
      </p:pic>
      <p:pic>
        <p:nvPicPr>
          <p:cNvPr id="9" name="Picture 8">
            <a:extLst>
              <a:ext uri="{FF2B5EF4-FFF2-40B4-BE49-F238E27FC236}">
                <a16:creationId xmlns:a16="http://schemas.microsoft.com/office/drawing/2014/main" id="{BE94F0EA-63BF-0715-825C-65E071ED5C69}"/>
              </a:ext>
            </a:extLst>
          </p:cNvPr>
          <p:cNvPicPr>
            <a:picLocks noChangeAspect="1"/>
          </p:cNvPicPr>
          <p:nvPr/>
        </p:nvPicPr>
        <p:blipFill rotWithShape="1">
          <a:blip r:embed="rId4"/>
          <a:srcRect l="51666" t="23889" r="20625" b="13666"/>
          <a:stretch/>
        </p:blipFill>
        <p:spPr>
          <a:xfrm>
            <a:off x="4400551" y="834990"/>
            <a:ext cx="4743450" cy="6013252"/>
          </a:xfrm>
          <a:prstGeom prst="rect">
            <a:avLst/>
          </a:prstGeom>
        </p:spPr>
      </p:pic>
    </p:spTree>
    <p:extLst>
      <p:ext uri="{BB962C8B-B14F-4D97-AF65-F5344CB8AC3E}">
        <p14:creationId xmlns:p14="http://schemas.microsoft.com/office/powerpoint/2010/main" val="29498225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E27-EAED-42F5-A13B-C8BB4C8DBA9C}"/>
              </a:ext>
            </a:extLst>
          </p:cNvPr>
          <p:cNvSpPr>
            <a:spLocks noGrp="1"/>
          </p:cNvSpPr>
          <p:nvPr>
            <p:ph type="title"/>
          </p:nvPr>
        </p:nvSpPr>
        <p:spPr>
          <a:xfrm>
            <a:off x="941032" y="0"/>
            <a:ext cx="6507332" cy="974539"/>
          </a:xfrm>
        </p:spPr>
        <p:txBody>
          <a:bodyPr anchor="ctr"/>
          <a:lstStyle/>
          <a:p>
            <a:r>
              <a:rPr lang="en-US" sz="3200" dirty="0"/>
              <a:t>ATC Instructions &amp;  </a:t>
            </a:r>
            <a:br>
              <a:rPr lang="en-US" sz="3200" dirty="0"/>
            </a:br>
            <a:r>
              <a:rPr lang="en-US" sz="3200" dirty="0"/>
              <a:t>Runway Incursion Avoidance</a:t>
            </a:r>
          </a:p>
        </p:txBody>
      </p:sp>
      <p:sp>
        <p:nvSpPr>
          <p:cNvPr id="3" name="Content Placeholder 2">
            <a:extLst>
              <a:ext uri="{FF2B5EF4-FFF2-40B4-BE49-F238E27FC236}">
                <a16:creationId xmlns:a16="http://schemas.microsoft.com/office/drawing/2014/main" id="{D8C99445-B467-4512-8A73-0B6CAD4703E4}"/>
              </a:ext>
            </a:extLst>
          </p:cNvPr>
          <p:cNvSpPr>
            <a:spLocks noGrp="1"/>
          </p:cNvSpPr>
          <p:nvPr>
            <p:ph idx="1"/>
          </p:nvPr>
        </p:nvSpPr>
        <p:spPr>
          <a:xfrm>
            <a:off x="0" y="1925052"/>
            <a:ext cx="9144000" cy="4932947"/>
          </a:xfrm>
        </p:spPr>
        <p:txBody>
          <a:bodyPr/>
          <a:lstStyle/>
          <a:p>
            <a:pPr>
              <a:lnSpc>
                <a:spcPts val="2800"/>
              </a:lnSpc>
              <a:spcBef>
                <a:spcPts val="0"/>
              </a:spcBef>
            </a:pPr>
            <a:r>
              <a:rPr lang="en-US" b="0" dirty="0"/>
              <a:t>A series of runway incursions/near misses/accidents resulted in the FAA emphasizing careful readback and following of ATC Instructions, especially as it relates to runway entrance/crossing</a:t>
            </a:r>
          </a:p>
          <a:p>
            <a:pPr>
              <a:lnSpc>
                <a:spcPts val="2800"/>
              </a:lnSpc>
              <a:spcBef>
                <a:spcPts val="0"/>
              </a:spcBef>
            </a:pPr>
            <a:r>
              <a:rPr lang="en-US" b="0" dirty="0">
                <a:solidFill>
                  <a:srgbClr val="FF0000"/>
                </a:solidFill>
              </a:rPr>
              <a:t>Pilots must readback ATC clearances to include ground taxi/runway clearance instructions</a:t>
            </a:r>
          </a:p>
          <a:p>
            <a:pPr>
              <a:lnSpc>
                <a:spcPts val="2800"/>
              </a:lnSpc>
              <a:spcBef>
                <a:spcPts val="0"/>
              </a:spcBef>
            </a:pPr>
            <a:r>
              <a:rPr lang="en-US" b="0" dirty="0">
                <a:solidFill>
                  <a:srgbClr val="FF0000"/>
                </a:solidFill>
              </a:rPr>
              <a:t>A clearance to “Taxi to Runway XX” does NOT include clearance to cross Runway YY enroute unless SPECIFICALLY “Cleared to cross Runway YY”</a:t>
            </a:r>
          </a:p>
          <a:p>
            <a:r>
              <a:rPr lang="en-US" b="0" dirty="0"/>
              <a:t>A pilot may NOT enter a runway (at a towered airport) until hearing:</a:t>
            </a:r>
          </a:p>
          <a:p>
            <a:pPr lvl="1"/>
            <a:r>
              <a:rPr lang="en-US" b="0" dirty="0"/>
              <a:t>“N123AF cleared for takeoff Runway YY” or…</a:t>
            </a:r>
          </a:p>
          <a:p>
            <a:pPr lvl="1"/>
            <a:r>
              <a:rPr lang="en-US" b="0" dirty="0"/>
              <a:t>“N123AF cleared to line-up and wait Runway YY”</a:t>
            </a:r>
          </a:p>
          <a:p>
            <a:r>
              <a:rPr lang="en-US" b="0" dirty="0"/>
              <a:t>Hotspots (“HS”) are indicated on select airport diagrams where incidents have occurred or are likely dangerous runway crossings/intersections (example shown on next slide)</a:t>
            </a:r>
          </a:p>
        </p:txBody>
      </p:sp>
    </p:spTree>
    <p:extLst>
      <p:ext uri="{BB962C8B-B14F-4D97-AF65-F5344CB8AC3E}">
        <p14:creationId xmlns:p14="http://schemas.microsoft.com/office/powerpoint/2010/main" val="1718370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CB91-044D-C602-FD77-DE52C7B6437C}"/>
              </a:ext>
            </a:extLst>
          </p:cNvPr>
          <p:cNvSpPr>
            <a:spLocks noGrp="1"/>
          </p:cNvSpPr>
          <p:nvPr>
            <p:ph type="title"/>
          </p:nvPr>
        </p:nvSpPr>
        <p:spPr>
          <a:xfrm>
            <a:off x="1371600" y="0"/>
            <a:ext cx="6019800" cy="638175"/>
          </a:xfrm>
        </p:spPr>
        <p:txBody>
          <a:bodyPr/>
          <a:lstStyle/>
          <a:p>
            <a:r>
              <a:rPr lang="en-US" sz="3200" dirty="0"/>
              <a:t>Airport Hot Spots (“ HS # ”)</a:t>
            </a:r>
          </a:p>
        </p:txBody>
      </p:sp>
      <p:pic>
        <p:nvPicPr>
          <p:cNvPr id="12" name="Picture 11" descr="Diagram&#10;&#10;Description automatically generated">
            <a:extLst>
              <a:ext uri="{FF2B5EF4-FFF2-40B4-BE49-F238E27FC236}">
                <a16:creationId xmlns:a16="http://schemas.microsoft.com/office/drawing/2014/main" id="{A4A31780-A708-F2A3-EC2D-59E0BDAC0D7D}"/>
              </a:ext>
            </a:extLst>
          </p:cNvPr>
          <p:cNvPicPr>
            <a:picLocks noChangeAspect="1"/>
          </p:cNvPicPr>
          <p:nvPr/>
        </p:nvPicPr>
        <p:blipFill rotWithShape="1">
          <a:blip r:embed="rId2">
            <a:extLst>
              <a:ext uri="{28A0092B-C50C-407E-A947-70E740481C1C}">
                <a14:useLocalDpi xmlns:a14="http://schemas.microsoft.com/office/drawing/2010/main" val="0"/>
              </a:ext>
            </a:extLst>
          </a:blip>
          <a:srcRect t="2911" b="24890"/>
          <a:stretch/>
        </p:blipFill>
        <p:spPr>
          <a:xfrm>
            <a:off x="1581150" y="542924"/>
            <a:ext cx="5638800" cy="6244319"/>
          </a:xfrm>
          <a:prstGeom prst="rect">
            <a:avLst/>
          </a:prstGeom>
        </p:spPr>
      </p:pic>
    </p:spTree>
    <p:extLst>
      <p:ext uri="{BB962C8B-B14F-4D97-AF65-F5344CB8AC3E}">
        <p14:creationId xmlns:p14="http://schemas.microsoft.com/office/powerpoint/2010/main" val="273845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B226B1A-6D83-4BB1-840A-6876B4506F18}"/>
              </a:ext>
            </a:extLst>
          </p:cNvPr>
          <p:cNvSpPr>
            <a:spLocks noGrp="1" noChangeArrowheads="1"/>
          </p:cNvSpPr>
          <p:nvPr>
            <p:ph type="title"/>
          </p:nvPr>
        </p:nvSpPr>
        <p:spPr>
          <a:xfrm>
            <a:off x="1091953" y="0"/>
            <a:ext cx="6256298" cy="742507"/>
          </a:xfrm>
        </p:spPr>
        <p:txBody>
          <a:bodyPr anchor="ctr"/>
          <a:lstStyle/>
          <a:p>
            <a:r>
              <a:rPr lang="en-US" altLang="en-US" sz="3200" b="1" dirty="0">
                <a:solidFill>
                  <a:schemeClr val="tx1"/>
                </a:solidFill>
              </a:rPr>
              <a:t>Lesson Review &amp; Summary</a:t>
            </a:r>
          </a:p>
        </p:txBody>
      </p:sp>
      <p:sp>
        <p:nvSpPr>
          <p:cNvPr id="3075" name="Rectangle 3">
            <a:extLst>
              <a:ext uri="{FF2B5EF4-FFF2-40B4-BE49-F238E27FC236}">
                <a16:creationId xmlns:a16="http://schemas.microsoft.com/office/drawing/2014/main" id="{CC3D240E-BCCE-4FDB-8A36-450632B89AB1}"/>
              </a:ext>
            </a:extLst>
          </p:cNvPr>
          <p:cNvSpPr>
            <a:spLocks noGrp="1" noChangeArrowheads="1"/>
          </p:cNvSpPr>
          <p:nvPr>
            <p:ph type="body" idx="1"/>
          </p:nvPr>
        </p:nvSpPr>
        <p:spPr>
          <a:xfrm>
            <a:off x="0" y="1267968"/>
            <a:ext cx="9144000" cy="5570539"/>
          </a:xfrm>
          <a:effectLst>
            <a:outerShdw dist="50800" dir="2400000" sx="75000" sy="75000" algn="ctr" rotWithShape="0">
              <a:srgbClr val="000000"/>
            </a:outerShdw>
          </a:effectLst>
        </p:spPr>
        <p:txBody>
          <a:bodyPr/>
          <a:lstStyle/>
          <a:p>
            <a:pPr>
              <a:lnSpc>
                <a:spcPct val="150000"/>
              </a:lnSpc>
              <a:spcBef>
                <a:spcPts val="0"/>
              </a:spcBef>
              <a:spcAft>
                <a:spcPts val="0"/>
              </a:spcAft>
            </a:pPr>
            <a:r>
              <a:rPr lang="en-US" altLang="en-US" b="0" dirty="0"/>
              <a:t>Types of Airports &amp; Levels of Airport Control</a:t>
            </a:r>
          </a:p>
          <a:p>
            <a:pPr marL="628650" lvl="1">
              <a:lnSpc>
                <a:spcPct val="150000"/>
              </a:lnSpc>
              <a:spcBef>
                <a:spcPts val="0"/>
              </a:spcBef>
              <a:spcAft>
                <a:spcPts val="0"/>
              </a:spcAft>
            </a:pPr>
            <a:r>
              <a:rPr lang="en-US" altLang="en-US" b="0" dirty="0"/>
              <a:t>Again, airport specific </a:t>
            </a:r>
            <a:r>
              <a:rPr lang="en-US" altLang="en-US" b="0" u="sng" dirty="0"/>
              <a:t>airspaces</a:t>
            </a:r>
            <a:r>
              <a:rPr lang="en-US" altLang="en-US" b="0" i="1" dirty="0"/>
              <a:t> </a:t>
            </a:r>
            <a:r>
              <a:rPr lang="en-US" altLang="en-US" b="0" dirty="0"/>
              <a:t>will be covered in more detail in the ‘Airspace’ lesson which follows</a:t>
            </a:r>
          </a:p>
          <a:p>
            <a:pPr>
              <a:lnSpc>
                <a:spcPct val="150000"/>
              </a:lnSpc>
              <a:spcBef>
                <a:spcPts val="0"/>
              </a:spcBef>
              <a:spcAft>
                <a:spcPts val="0"/>
              </a:spcAft>
            </a:pPr>
            <a:r>
              <a:rPr lang="en-US" altLang="en-US" b="0" dirty="0"/>
              <a:t>Sources of Airport Information</a:t>
            </a:r>
          </a:p>
          <a:p>
            <a:pPr>
              <a:lnSpc>
                <a:spcPct val="150000"/>
              </a:lnSpc>
              <a:spcBef>
                <a:spcPts val="0"/>
              </a:spcBef>
              <a:spcAft>
                <a:spcPts val="0"/>
              </a:spcAft>
            </a:pPr>
            <a:r>
              <a:rPr lang="en-US" altLang="en-US" b="0" dirty="0"/>
              <a:t>Airport Markings, Signs, Lighting</a:t>
            </a:r>
          </a:p>
          <a:p>
            <a:pPr>
              <a:lnSpc>
                <a:spcPct val="150000"/>
              </a:lnSpc>
              <a:spcBef>
                <a:spcPts val="0"/>
              </a:spcBef>
              <a:spcAft>
                <a:spcPts val="0"/>
              </a:spcAft>
            </a:pPr>
            <a:r>
              <a:rPr lang="en-US" altLang="en-US" b="0" dirty="0"/>
              <a:t>Airport Traffic Patterns &amp; Wind Indicators</a:t>
            </a:r>
          </a:p>
          <a:p>
            <a:pPr>
              <a:lnSpc>
                <a:spcPct val="150000"/>
              </a:lnSpc>
              <a:spcBef>
                <a:spcPts val="0"/>
              </a:spcBef>
              <a:spcAft>
                <a:spcPts val="0"/>
              </a:spcAft>
            </a:pPr>
            <a:r>
              <a:rPr lang="en-US" altLang="en-US" b="0" dirty="0"/>
              <a:t>Comm &amp; Clearing Procedures </a:t>
            </a:r>
          </a:p>
          <a:p>
            <a:pPr>
              <a:lnSpc>
                <a:spcPct val="150000"/>
              </a:lnSpc>
              <a:spcBef>
                <a:spcPts val="0"/>
              </a:spcBef>
              <a:spcAft>
                <a:spcPts val="0"/>
              </a:spcAft>
            </a:pPr>
            <a:r>
              <a:rPr lang="en-US" altLang="en-US" sz="1800" b="0" dirty="0"/>
              <a:t>Air Traffic Control (ATC) Services</a:t>
            </a:r>
          </a:p>
          <a:p>
            <a:pPr>
              <a:lnSpc>
                <a:spcPct val="150000"/>
              </a:lnSpc>
              <a:spcBef>
                <a:spcPts val="0"/>
              </a:spcBef>
              <a:spcAft>
                <a:spcPts val="0"/>
              </a:spcAft>
            </a:pPr>
            <a:r>
              <a:rPr lang="en-US" altLang="en-US" sz="1800" b="0" dirty="0"/>
              <a:t>Automatic Dependent Surveillance-Broadcast (ADS-B)</a:t>
            </a:r>
          </a:p>
          <a:p>
            <a:pPr>
              <a:lnSpc>
                <a:spcPct val="150000"/>
              </a:lnSpc>
              <a:spcBef>
                <a:spcPts val="0"/>
              </a:spcBef>
              <a:spcAft>
                <a:spcPts val="0"/>
              </a:spcAft>
            </a:pPr>
            <a:r>
              <a:rPr lang="en-US" altLang="en-US" b="0" dirty="0"/>
              <a:t>Wake Turbulence &amp; Vortex Avoidance</a:t>
            </a:r>
          </a:p>
          <a:p>
            <a:pPr>
              <a:lnSpc>
                <a:spcPct val="150000"/>
              </a:lnSpc>
              <a:spcBef>
                <a:spcPts val="0"/>
              </a:spcBef>
              <a:spcAft>
                <a:spcPts val="0"/>
              </a:spcAft>
            </a:pPr>
            <a:r>
              <a:rPr lang="en-US" altLang="en-US" sz="1800" b="0" dirty="0"/>
              <a:t>ATC Instructions &amp; Runway Incursion Avoidance</a:t>
            </a:r>
          </a:p>
          <a:p>
            <a:pPr>
              <a:lnSpc>
                <a:spcPct val="150000"/>
              </a:lnSpc>
              <a:spcBef>
                <a:spcPts val="0"/>
              </a:spcBef>
              <a:spcAft>
                <a:spcPts val="0"/>
              </a:spcAft>
            </a:pPr>
            <a:r>
              <a:rPr lang="en-US" altLang="en-US" b="0" dirty="0"/>
              <a:t>Quiz to follow…</a:t>
            </a:r>
            <a:endParaRPr lang="en-US" altLang="en-US" sz="1800" b="0" dirty="0"/>
          </a:p>
        </p:txBody>
      </p:sp>
    </p:spTree>
    <p:extLst>
      <p:ext uri="{BB962C8B-B14F-4D97-AF65-F5344CB8AC3E}">
        <p14:creationId xmlns:p14="http://schemas.microsoft.com/office/powerpoint/2010/main" val="1848464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7481076-2425-40AC-B376-D168744C9BF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5382" y="909246"/>
            <a:ext cx="8844000" cy="5898879"/>
          </a:xfrm>
          <a:prstGeom prst="rect">
            <a:avLst/>
          </a:prstGeom>
          <a:effectLst>
            <a:softEdge rad="127000"/>
          </a:effectLst>
        </p:spPr>
      </p:pic>
      <p:sp>
        <p:nvSpPr>
          <p:cNvPr id="6" name="Rectangle 2">
            <a:extLst>
              <a:ext uri="{FF2B5EF4-FFF2-40B4-BE49-F238E27FC236}">
                <a16:creationId xmlns:a16="http://schemas.microsoft.com/office/drawing/2014/main" id="{D6D7976B-FBBB-41FE-ABA3-B29E1F2BDAB9}"/>
              </a:ext>
            </a:extLst>
          </p:cNvPr>
          <p:cNvSpPr txBox="1">
            <a:spLocks noChangeArrowheads="1"/>
          </p:cNvSpPr>
          <p:nvPr/>
        </p:nvSpPr>
        <p:spPr bwMode="auto">
          <a:xfrm>
            <a:off x="-9236" y="4953740"/>
            <a:ext cx="9153236" cy="175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ln w="25400">
                  <a:noFill/>
                </a:ln>
                <a:solidFill>
                  <a:schemeClr val="bg1"/>
                </a:solidFill>
              </a:rPr>
              <a:t>Next Up: </a:t>
            </a:r>
          </a:p>
          <a:p>
            <a:r>
              <a:rPr lang="en-US" altLang="en-US" sz="3200" b="1" dirty="0">
                <a:ln w="25400">
                  <a:noFill/>
                </a:ln>
                <a:solidFill>
                  <a:schemeClr val="bg1"/>
                </a:solidFill>
              </a:rPr>
              <a:t>Airspace</a:t>
            </a:r>
          </a:p>
          <a:p>
            <a:r>
              <a:rPr lang="en-US" altLang="en-US" sz="3200" b="1" dirty="0">
                <a:ln w="25400">
                  <a:noFill/>
                </a:ln>
                <a:solidFill>
                  <a:schemeClr val="bg1"/>
                </a:solidFill>
              </a:rPr>
              <a:t>Ref: PHAK Chapter 15</a:t>
            </a:r>
          </a:p>
        </p:txBody>
      </p:sp>
      <p:sp>
        <p:nvSpPr>
          <p:cNvPr id="5" name="Rectangle 2">
            <a:extLst>
              <a:ext uri="{FF2B5EF4-FFF2-40B4-BE49-F238E27FC236}">
                <a16:creationId xmlns:a16="http://schemas.microsoft.com/office/drawing/2014/main" id="{DA72E0DB-950D-4D4F-8331-3EECD464DBFF}"/>
              </a:ext>
            </a:extLst>
          </p:cNvPr>
          <p:cNvSpPr txBox="1">
            <a:spLocks noChangeArrowheads="1"/>
          </p:cNvSpPr>
          <p:nvPr/>
        </p:nvSpPr>
        <p:spPr bwMode="auto">
          <a:xfrm>
            <a:off x="1189608" y="0"/>
            <a:ext cx="612559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chemeClr val="tx1"/>
                </a:solidFill>
              </a:rPr>
              <a:t>Questions?</a:t>
            </a:r>
          </a:p>
        </p:txBody>
      </p:sp>
    </p:spTree>
    <p:extLst>
      <p:ext uri="{BB962C8B-B14F-4D97-AF65-F5344CB8AC3E}">
        <p14:creationId xmlns:p14="http://schemas.microsoft.com/office/powerpoint/2010/main" val="1811510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B226B1A-6D83-4BB1-840A-6876B4506F18}"/>
              </a:ext>
            </a:extLst>
          </p:cNvPr>
          <p:cNvSpPr>
            <a:spLocks noGrp="1" noChangeArrowheads="1"/>
          </p:cNvSpPr>
          <p:nvPr>
            <p:ph type="title"/>
          </p:nvPr>
        </p:nvSpPr>
        <p:spPr>
          <a:xfrm>
            <a:off x="1109709" y="0"/>
            <a:ext cx="6238542" cy="630315"/>
          </a:xfrm>
        </p:spPr>
        <p:txBody>
          <a:bodyPr anchor="ctr"/>
          <a:lstStyle/>
          <a:p>
            <a:r>
              <a:rPr lang="en-US" altLang="en-US" sz="3200" b="1" dirty="0">
                <a:solidFill>
                  <a:schemeClr val="tx1"/>
                </a:solidFill>
              </a:rPr>
              <a:t>Overview &amp; Objectives</a:t>
            </a:r>
          </a:p>
        </p:txBody>
      </p:sp>
      <p:sp>
        <p:nvSpPr>
          <p:cNvPr id="3075" name="Rectangle 3">
            <a:extLst>
              <a:ext uri="{FF2B5EF4-FFF2-40B4-BE49-F238E27FC236}">
                <a16:creationId xmlns:a16="http://schemas.microsoft.com/office/drawing/2014/main" id="{CC3D240E-BCCE-4FDB-8A36-450632B89AB1}"/>
              </a:ext>
            </a:extLst>
          </p:cNvPr>
          <p:cNvSpPr>
            <a:spLocks noGrp="1" noChangeArrowheads="1"/>
          </p:cNvSpPr>
          <p:nvPr>
            <p:ph type="body" idx="1"/>
          </p:nvPr>
        </p:nvSpPr>
        <p:spPr>
          <a:xfrm>
            <a:off x="0" y="1267968"/>
            <a:ext cx="9144000" cy="5570539"/>
          </a:xfrm>
          <a:effectLst>
            <a:outerShdw dist="50800" dir="2400000" sx="75000" sy="75000" algn="ctr" rotWithShape="0">
              <a:srgbClr val="000000"/>
            </a:outerShdw>
          </a:effectLst>
        </p:spPr>
        <p:txBody>
          <a:bodyPr/>
          <a:lstStyle/>
          <a:p>
            <a:pPr>
              <a:lnSpc>
                <a:spcPct val="150000"/>
              </a:lnSpc>
              <a:spcBef>
                <a:spcPts val="0"/>
              </a:spcBef>
              <a:spcAft>
                <a:spcPts val="0"/>
              </a:spcAft>
            </a:pPr>
            <a:r>
              <a:rPr lang="en-US" altLang="en-US" b="0" dirty="0"/>
              <a:t>Types of Airports &amp; Levels of Airport Control</a:t>
            </a:r>
          </a:p>
          <a:p>
            <a:pPr marL="571500" lvl="1" indent="-228600">
              <a:lnSpc>
                <a:spcPct val="150000"/>
              </a:lnSpc>
              <a:spcBef>
                <a:spcPts val="0"/>
              </a:spcBef>
              <a:spcAft>
                <a:spcPts val="0"/>
              </a:spcAft>
            </a:pPr>
            <a:r>
              <a:rPr lang="en-US" altLang="en-US" b="0" dirty="0"/>
              <a:t>Airport specific </a:t>
            </a:r>
            <a:r>
              <a:rPr lang="en-US" altLang="en-US" b="0" u="sng" dirty="0"/>
              <a:t>airspace</a:t>
            </a:r>
            <a:r>
              <a:rPr lang="en-US" altLang="en-US" b="0" dirty="0"/>
              <a:t> will be covered in more detail in the ‘Airspace’ lesson which follows </a:t>
            </a:r>
          </a:p>
          <a:p>
            <a:pPr>
              <a:lnSpc>
                <a:spcPct val="150000"/>
              </a:lnSpc>
              <a:spcBef>
                <a:spcPts val="0"/>
              </a:spcBef>
              <a:spcAft>
                <a:spcPts val="0"/>
              </a:spcAft>
            </a:pPr>
            <a:r>
              <a:rPr lang="en-US" altLang="en-US" b="0" dirty="0"/>
              <a:t>Sources of Airport Information</a:t>
            </a:r>
          </a:p>
          <a:p>
            <a:pPr>
              <a:lnSpc>
                <a:spcPct val="150000"/>
              </a:lnSpc>
              <a:spcBef>
                <a:spcPts val="0"/>
              </a:spcBef>
              <a:spcAft>
                <a:spcPts val="0"/>
              </a:spcAft>
            </a:pPr>
            <a:r>
              <a:rPr lang="en-US" altLang="en-US" b="0" dirty="0"/>
              <a:t>Airport Markings, Signs, Lighting</a:t>
            </a:r>
          </a:p>
          <a:p>
            <a:pPr>
              <a:lnSpc>
                <a:spcPct val="150000"/>
              </a:lnSpc>
              <a:spcBef>
                <a:spcPts val="0"/>
              </a:spcBef>
              <a:spcAft>
                <a:spcPts val="0"/>
              </a:spcAft>
            </a:pPr>
            <a:r>
              <a:rPr lang="en-US" altLang="en-US" b="0" dirty="0"/>
              <a:t>Airport Traffic Patterns &amp; Wind Indicators</a:t>
            </a:r>
          </a:p>
          <a:p>
            <a:pPr>
              <a:lnSpc>
                <a:spcPct val="150000"/>
              </a:lnSpc>
              <a:spcBef>
                <a:spcPts val="0"/>
              </a:spcBef>
              <a:spcAft>
                <a:spcPts val="0"/>
              </a:spcAft>
            </a:pPr>
            <a:r>
              <a:rPr lang="en-US" altLang="en-US" b="0" dirty="0"/>
              <a:t>Comm &amp; Clearing Procedures </a:t>
            </a:r>
          </a:p>
          <a:p>
            <a:pPr>
              <a:lnSpc>
                <a:spcPct val="150000"/>
              </a:lnSpc>
              <a:spcBef>
                <a:spcPts val="0"/>
              </a:spcBef>
              <a:spcAft>
                <a:spcPts val="0"/>
              </a:spcAft>
            </a:pPr>
            <a:r>
              <a:rPr lang="en-US" altLang="en-US" sz="1800" b="0" dirty="0"/>
              <a:t>Air Traffic Control (ATC) Services</a:t>
            </a:r>
          </a:p>
          <a:p>
            <a:pPr>
              <a:lnSpc>
                <a:spcPct val="150000"/>
              </a:lnSpc>
              <a:spcBef>
                <a:spcPts val="0"/>
              </a:spcBef>
              <a:spcAft>
                <a:spcPts val="0"/>
              </a:spcAft>
            </a:pPr>
            <a:r>
              <a:rPr lang="en-US" altLang="en-US" sz="1800" b="0" dirty="0"/>
              <a:t>Automatic Dependent Surveillance-Broadcast (ADS-B)</a:t>
            </a:r>
          </a:p>
          <a:p>
            <a:pPr>
              <a:lnSpc>
                <a:spcPct val="150000"/>
              </a:lnSpc>
              <a:spcBef>
                <a:spcPts val="0"/>
              </a:spcBef>
              <a:spcAft>
                <a:spcPts val="0"/>
              </a:spcAft>
            </a:pPr>
            <a:r>
              <a:rPr lang="en-US" altLang="en-US" b="0" dirty="0"/>
              <a:t>Wake Turbulence &amp; Vortex Avoidance</a:t>
            </a:r>
          </a:p>
          <a:p>
            <a:pPr>
              <a:lnSpc>
                <a:spcPct val="150000"/>
              </a:lnSpc>
              <a:spcBef>
                <a:spcPts val="0"/>
              </a:spcBef>
              <a:spcAft>
                <a:spcPts val="0"/>
              </a:spcAft>
            </a:pPr>
            <a:r>
              <a:rPr lang="en-US" altLang="en-US" sz="1800" b="0" dirty="0"/>
              <a:t>ATC Instructions &amp; Runway Incursion Avoidance</a:t>
            </a:r>
          </a:p>
          <a:p>
            <a:pPr>
              <a:lnSpc>
                <a:spcPct val="150000"/>
              </a:lnSpc>
              <a:spcBef>
                <a:spcPts val="0"/>
              </a:spcBef>
              <a:spcAft>
                <a:spcPts val="0"/>
              </a:spcAft>
            </a:pPr>
            <a:r>
              <a:rPr lang="en-US" altLang="en-US" b="0" dirty="0"/>
              <a:t>Lesson Review &amp; Summary</a:t>
            </a:r>
            <a:endParaRPr lang="en-US" altLang="en-US" sz="1800" b="0" dirty="0"/>
          </a:p>
          <a:p>
            <a:pPr>
              <a:lnSpc>
                <a:spcPct val="150000"/>
              </a:lnSpc>
              <a:spcBef>
                <a:spcPts val="0"/>
              </a:spcBef>
              <a:spcAft>
                <a:spcPts val="0"/>
              </a:spcAft>
            </a:pPr>
            <a:r>
              <a:rPr lang="en-US" altLang="en-US" sz="1800" b="0" dirty="0"/>
              <a:t>Questions</a:t>
            </a:r>
          </a:p>
          <a:p>
            <a:pPr>
              <a:lnSpc>
                <a:spcPct val="150000"/>
              </a:lnSpc>
              <a:spcBef>
                <a:spcPts val="0"/>
              </a:spcBef>
              <a:spcAft>
                <a:spcPts val="0"/>
              </a:spcAft>
            </a:pPr>
            <a:r>
              <a:rPr lang="en-US" altLang="en-US" b="0" dirty="0"/>
              <a:t>Quiz</a:t>
            </a:r>
            <a:endParaRPr lang="en-US" altLang="en-US" sz="1800" b="0" dirty="0"/>
          </a:p>
        </p:txBody>
      </p:sp>
    </p:spTree>
    <p:extLst>
      <p:ext uri="{BB962C8B-B14F-4D97-AF65-F5344CB8AC3E}">
        <p14:creationId xmlns:p14="http://schemas.microsoft.com/office/powerpoint/2010/main" val="3397781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8DDB-73CE-4066-8C79-4B84D2CED9E3}"/>
              </a:ext>
            </a:extLst>
          </p:cNvPr>
          <p:cNvSpPr>
            <a:spLocks noGrp="1"/>
          </p:cNvSpPr>
          <p:nvPr>
            <p:ph type="title"/>
          </p:nvPr>
        </p:nvSpPr>
        <p:spPr>
          <a:xfrm>
            <a:off x="946210" y="1"/>
            <a:ext cx="6454334" cy="666750"/>
          </a:xfrm>
        </p:spPr>
        <p:txBody>
          <a:bodyPr anchor="ctr"/>
          <a:lstStyle/>
          <a:p>
            <a:r>
              <a:rPr lang="en-US" sz="3200" dirty="0"/>
              <a:t>Airports &amp; Levels of Control</a:t>
            </a:r>
          </a:p>
        </p:txBody>
      </p:sp>
      <p:sp>
        <p:nvSpPr>
          <p:cNvPr id="3" name="Content Placeholder 2">
            <a:extLst>
              <a:ext uri="{FF2B5EF4-FFF2-40B4-BE49-F238E27FC236}">
                <a16:creationId xmlns:a16="http://schemas.microsoft.com/office/drawing/2014/main" id="{4A218309-35AC-41D8-95AE-24B0A4EDDC3F}"/>
              </a:ext>
            </a:extLst>
          </p:cNvPr>
          <p:cNvSpPr>
            <a:spLocks noGrp="1"/>
          </p:cNvSpPr>
          <p:nvPr>
            <p:ph idx="1"/>
          </p:nvPr>
        </p:nvSpPr>
        <p:spPr>
          <a:xfrm>
            <a:off x="0" y="933450"/>
            <a:ext cx="9144000" cy="3135985"/>
          </a:xfrm>
        </p:spPr>
        <p:txBody>
          <a:bodyPr/>
          <a:lstStyle/>
          <a:p>
            <a:r>
              <a:rPr lang="en-US" b="0" dirty="0"/>
              <a:t>General Types of Airports = Civil, Military, and Private</a:t>
            </a:r>
          </a:p>
          <a:p>
            <a:r>
              <a:rPr lang="en-US" b="0" dirty="0"/>
              <a:t>Uncontrolled Airports (Class G or Class E Surface areas) – NO control – pilot must clear visually and verbally if radio equipped</a:t>
            </a:r>
          </a:p>
          <a:p>
            <a:r>
              <a:rPr lang="en-US" b="0" dirty="0"/>
              <a:t>Controlled Airports (Class B, C, D airports) – Tower Controlled </a:t>
            </a:r>
          </a:p>
          <a:p>
            <a:pPr lvl="1"/>
            <a:r>
              <a:rPr lang="en-US" b="0" dirty="0"/>
              <a:t>Class D airports are controlled part-time (tower closes evening/re-opens morning)</a:t>
            </a:r>
          </a:p>
          <a:p>
            <a:pPr lvl="1"/>
            <a:r>
              <a:rPr lang="en-US" b="0" dirty="0"/>
              <a:t>Class D airport/airspace reverts to Class E airspace without control at night</a:t>
            </a:r>
          </a:p>
          <a:p>
            <a:r>
              <a:rPr lang="en-US" b="0" dirty="0"/>
              <a:t>Class B, C airports have full time tower controllers for landing/takeoff and add departure and approach radar controllers to guide traffic to/from the airport</a:t>
            </a:r>
          </a:p>
          <a:p>
            <a:pPr lvl="1"/>
            <a:r>
              <a:rPr lang="en-US" b="0" dirty="0"/>
              <a:t>Class B, C airports also will have Ground Controllers to give taxi clearance and ‘Clearance Delivery’ to provide flight plan clearances/modifications</a:t>
            </a:r>
          </a:p>
          <a:p>
            <a:endParaRPr lang="en-US" dirty="0"/>
          </a:p>
        </p:txBody>
      </p:sp>
      <p:pic>
        <p:nvPicPr>
          <p:cNvPr id="6" name="Picture 5">
            <a:extLst>
              <a:ext uri="{FF2B5EF4-FFF2-40B4-BE49-F238E27FC236}">
                <a16:creationId xmlns:a16="http://schemas.microsoft.com/office/drawing/2014/main" id="{E9B49300-056D-1C8A-3EDD-92EDD118A1F7}"/>
              </a:ext>
            </a:extLst>
          </p:cNvPr>
          <p:cNvPicPr>
            <a:picLocks noChangeAspect="1"/>
          </p:cNvPicPr>
          <p:nvPr/>
        </p:nvPicPr>
        <p:blipFill rotWithShape="1">
          <a:blip r:embed="rId2"/>
          <a:srcRect l="42187" t="29444" r="31979" b="25741"/>
          <a:stretch/>
        </p:blipFill>
        <p:spPr>
          <a:xfrm>
            <a:off x="194898" y="4069435"/>
            <a:ext cx="2857703" cy="2788565"/>
          </a:xfrm>
          <a:prstGeom prst="rect">
            <a:avLst/>
          </a:prstGeom>
        </p:spPr>
      </p:pic>
      <p:pic>
        <p:nvPicPr>
          <p:cNvPr id="8" name="Picture 7">
            <a:extLst>
              <a:ext uri="{FF2B5EF4-FFF2-40B4-BE49-F238E27FC236}">
                <a16:creationId xmlns:a16="http://schemas.microsoft.com/office/drawing/2014/main" id="{FFACEDC4-59E7-6D7B-D1A2-F5A231D2C75C}"/>
              </a:ext>
            </a:extLst>
          </p:cNvPr>
          <p:cNvPicPr>
            <a:picLocks noChangeAspect="1"/>
          </p:cNvPicPr>
          <p:nvPr/>
        </p:nvPicPr>
        <p:blipFill rotWithShape="1">
          <a:blip r:embed="rId3"/>
          <a:srcRect l="45729" t="34074" r="29414" b="21111"/>
          <a:stretch/>
        </p:blipFill>
        <p:spPr>
          <a:xfrm>
            <a:off x="3632958" y="5010150"/>
            <a:ext cx="1803260" cy="1828800"/>
          </a:xfrm>
          <a:prstGeom prst="rect">
            <a:avLst/>
          </a:prstGeom>
        </p:spPr>
      </p:pic>
      <p:pic>
        <p:nvPicPr>
          <p:cNvPr id="10" name="Picture 9">
            <a:extLst>
              <a:ext uri="{FF2B5EF4-FFF2-40B4-BE49-F238E27FC236}">
                <a16:creationId xmlns:a16="http://schemas.microsoft.com/office/drawing/2014/main" id="{0F3B7289-C7A0-76ED-FF5F-E8043F5CCC06}"/>
              </a:ext>
            </a:extLst>
          </p:cNvPr>
          <p:cNvPicPr>
            <a:picLocks noChangeAspect="1"/>
          </p:cNvPicPr>
          <p:nvPr/>
        </p:nvPicPr>
        <p:blipFill rotWithShape="1">
          <a:blip r:embed="rId4"/>
          <a:srcRect l="40729" t="37593" r="37395" b="27778"/>
          <a:stretch/>
        </p:blipFill>
        <p:spPr>
          <a:xfrm>
            <a:off x="5965271" y="5736633"/>
            <a:ext cx="1259288" cy="1121366"/>
          </a:xfrm>
          <a:prstGeom prst="rect">
            <a:avLst/>
          </a:prstGeom>
        </p:spPr>
      </p:pic>
      <p:pic>
        <p:nvPicPr>
          <p:cNvPr id="12" name="Picture 11">
            <a:extLst>
              <a:ext uri="{FF2B5EF4-FFF2-40B4-BE49-F238E27FC236}">
                <a16:creationId xmlns:a16="http://schemas.microsoft.com/office/drawing/2014/main" id="{2AE8F79D-5321-085F-E4EB-39A63DA49934}"/>
              </a:ext>
            </a:extLst>
          </p:cNvPr>
          <p:cNvPicPr>
            <a:picLocks noChangeAspect="1"/>
          </p:cNvPicPr>
          <p:nvPr/>
        </p:nvPicPr>
        <p:blipFill rotWithShape="1">
          <a:blip r:embed="rId5"/>
          <a:srcRect l="37917" t="25370" r="32917" b="23704"/>
          <a:stretch/>
        </p:blipFill>
        <p:spPr>
          <a:xfrm>
            <a:off x="7752515" y="5813340"/>
            <a:ext cx="1047750" cy="1029039"/>
          </a:xfrm>
          <a:prstGeom prst="rect">
            <a:avLst/>
          </a:prstGeom>
        </p:spPr>
      </p:pic>
      <p:sp>
        <p:nvSpPr>
          <p:cNvPr id="14" name="TextBox 13">
            <a:extLst>
              <a:ext uri="{FF2B5EF4-FFF2-40B4-BE49-F238E27FC236}">
                <a16:creationId xmlns:a16="http://schemas.microsoft.com/office/drawing/2014/main" id="{96D4B825-8878-0ED9-D40A-992F0133B1A6}"/>
              </a:ext>
            </a:extLst>
          </p:cNvPr>
          <p:cNvSpPr txBox="1"/>
          <p:nvPr/>
        </p:nvSpPr>
        <p:spPr>
          <a:xfrm>
            <a:off x="109376" y="4069435"/>
            <a:ext cx="2943225" cy="1077218"/>
          </a:xfrm>
          <a:prstGeom prst="rect">
            <a:avLst/>
          </a:prstGeom>
          <a:solidFill>
            <a:schemeClr val="bg1"/>
          </a:solidFill>
        </p:spPr>
        <p:txBody>
          <a:bodyPr wrap="square" rtlCol="0">
            <a:spAutoFit/>
          </a:bodyPr>
          <a:lstStyle/>
          <a:p>
            <a:pPr algn="ctr"/>
            <a:r>
              <a:rPr lang="en-US" sz="1600" b="1" dirty="0">
                <a:solidFill>
                  <a:srgbClr val="0070C0"/>
                </a:solidFill>
              </a:rPr>
              <a:t>Class B</a:t>
            </a:r>
          </a:p>
          <a:p>
            <a:pPr algn="ctr"/>
            <a:r>
              <a:rPr lang="en-US" sz="1600" b="1" dirty="0">
                <a:solidFill>
                  <a:srgbClr val="0070C0"/>
                </a:solidFill>
              </a:rPr>
              <a:t>Tower &amp; Radar Control</a:t>
            </a:r>
          </a:p>
          <a:p>
            <a:pPr algn="ctr"/>
            <a:r>
              <a:rPr lang="en-US" sz="1600" b="1" dirty="0">
                <a:solidFill>
                  <a:srgbClr val="0070C0"/>
                </a:solidFill>
              </a:rPr>
              <a:t>(inner tower surface ring and multiple ‘radar’ rings)</a:t>
            </a:r>
          </a:p>
        </p:txBody>
      </p:sp>
      <p:sp>
        <p:nvSpPr>
          <p:cNvPr id="15" name="TextBox 14">
            <a:extLst>
              <a:ext uri="{FF2B5EF4-FFF2-40B4-BE49-F238E27FC236}">
                <a16:creationId xmlns:a16="http://schemas.microsoft.com/office/drawing/2014/main" id="{72F5016E-EA1C-A8AE-D83D-E83A236BA6E3}"/>
              </a:ext>
            </a:extLst>
          </p:cNvPr>
          <p:cNvSpPr txBox="1"/>
          <p:nvPr/>
        </p:nvSpPr>
        <p:spPr>
          <a:xfrm>
            <a:off x="3421474" y="4315531"/>
            <a:ext cx="2174923" cy="954107"/>
          </a:xfrm>
          <a:prstGeom prst="rect">
            <a:avLst/>
          </a:prstGeom>
          <a:solidFill>
            <a:schemeClr val="bg1"/>
          </a:solidFill>
        </p:spPr>
        <p:txBody>
          <a:bodyPr wrap="square" rtlCol="0">
            <a:spAutoFit/>
          </a:bodyPr>
          <a:lstStyle/>
          <a:p>
            <a:pPr algn="ctr"/>
            <a:r>
              <a:rPr lang="en-US" sz="1400" b="1" dirty="0">
                <a:solidFill>
                  <a:srgbClr val="C00000"/>
                </a:solidFill>
              </a:rPr>
              <a:t>Class C</a:t>
            </a:r>
          </a:p>
          <a:p>
            <a:pPr algn="ctr"/>
            <a:r>
              <a:rPr lang="en-US" sz="1400" b="1" dirty="0">
                <a:solidFill>
                  <a:srgbClr val="C00000"/>
                </a:solidFill>
              </a:rPr>
              <a:t>Tower &amp; Radar Control (inner tower surface ring &amp; a ‘radar’ ring)</a:t>
            </a:r>
          </a:p>
        </p:txBody>
      </p:sp>
      <p:sp>
        <p:nvSpPr>
          <p:cNvPr id="16" name="TextBox 15">
            <a:extLst>
              <a:ext uri="{FF2B5EF4-FFF2-40B4-BE49-F238E27FC236}">
                <a16:creationId xmlns:a16="http://schemas.microsoft.com/office/drawing/2014/main" id="{05BB0843-6557-00FD-0275-AB3026990670}"/>
              </a:ext>
            </a:extLst>
          </p:cNvPr>
          <p:cNvSpPr txBox="1"/>
          <p:nvPr/>
        </p:nvSpPr>
        <p:spPr>
          <a:xfrm>
            <a:off x="5806483" y="5274968"/>
            <a:ext cx="1494826" cy="461665"/>
          </a:xfrm>
          <a:prstGeom prst="rect">
            <a:avLst/>
          </a:prstGeom>
          <a:solidFill>
            <a:schemeClr val="bg1"/>
          </a:solidFill>
          <a:ln>
            <a:solidFill>
              <a:srgbClr val="0070C0"/>
            </a:solidFill>
            <a:prstDash val="dash"/>
          </a:ln>
        </p:spPr>
        <p:txBody>
          <a:bodyPr wrap="square" rtlCol="0">
            <a:spAutoFit/>
          </a:bodyPr>
          <a:lstStyle/>
          <a:p>
            <a:pPr algn="ctr"/>
            <a:r>
              <a:rPr lang="en-US" sz="1200" b="1" dirty="0">
                <a:solidFill>
                  <a:srgbClr val="0070C0"/>
                </a:solidFill>
              </a:rPr>
              <a:t>Class D </a:t>
            </a:r>
          </a:p>
          <a:p>
            <a:pPr algn="ctr"/>
            <a:r>
              <a:rPr lang="en-US" sz="1200" b="1" dirty="0">
                <a:solidFill>
                  <a:srgbClr val="0070C0"/>
                </a:solidFill>
              </a:rPr>
              <a:t>Part-time Tower</a:t>
            </a:r>
          </a:p>
        </p:txBody>
      </p:sp>
      <p:sp>
        <p:nvSpPr>
          <p:cNvPr id="17" name="TextBox 16">
            <a:extLst>
              <a:ext uri="{FF2B5EF4-FFF2-40B4-BE49-F238E27FC236}">
                <a16:creationId xmlns:a16="http://schemas.microsoft.com/office/drawing/2014/main" id="{03776961-30AD-9144-5025-BBDE4A873CBB}"/>
              </a:ext>
            </a:extLst>
          </p:cNvPr>
          <p:cNvSpPr txBox="1"/>
          <p:nvPr/>
        </p:nvSpPr>
        <p:spPr>
          <a:xfrm>
            <a:off x="7400544" y="4792585"/>
            <a:ext cx="1650779" cy="1015663"/>
          </a:xfrm>
          <a:prstGeom prst="rect">
            <a:avLst/>
          </a:prstGeom>
          <a:solidFill>
            <a:schemeClr val="bg1"/>
          </a:solidFill>
        </p:spPr>
        <p:txBody>
          <a:bodyPr wrap="square" rtlCol="0">
            <a:spAutoFit/>
          </a:bodyPr>
          <a:lstStyle/>
          <a:p>
            <a:pPr algn="ctr"/>
            <a:r>
              <a:rPr lang="en-US" sz="1200" dirty="0">
                <a:solidFill>
                  <a:srgbClr val="C00000"/>
                </a:solidFill>
              </a:rPr>
              <a:t>Typical Class G/E</a:t>
            </a:r>
          </a:p>
          <a:p>
            <a:pPr algn="ctr"/>
            <a:r>
              <a:rPr lang="en-US" sz="1200" dirty="0">
                <a:solidFill>
                  <a:srgbClr val="C00000"/>
                </a:solidFill>
              </a:rPr>
              <a:t>Uncontrolled airport  </a:t>
            </a:r>
          </a:p>
          <a:p>
            <a:pPr algn="ctr"/>
            <a:r>
              <a:rPr lang="en-US" sz="1200" dirty="0">
                <a:solidFill>
                  <a:srgbClr val="C00000"/>
                </a:solidFill>
              </a:rPr>
              <a:t>(note magenta airport symbol for </a:t>
            </a:r>
            <a:r>
              <a:rPr lang="en-US" sz="1200" u="sng" dirty="0">
                <a:solidFill>
                  <a:srgbClr val="C00000"/>
                </a:solidFill>
              </a:rPr>
              <a:t>uncontrolled</a:t>
            </a:r>
            <a:r>
              <a:rPr lang="en-US" sz="1200" dirty="0">
                <a:solidFill>
                  <a:srgbClr val="C00000"/>
                </a:solidFill>
              </a:rPr>
              <a:t> airports)</a:t>
            </a:r>
          </a:p>
        </p:txBody>
      </p:sp>
    </p:spTree>
    <p:extLst>
      <p:ext uri="{BB962C8B-B14F-4D97-AF65-F5344CB8AC3E}">
        <p14:creationId xmlns:p14="http://schemas.microsoft.com/office/powerpoint/2010/main" val="1012813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2AC13-E2C8-4B27-8C3C-4A44B4C6C3BC}"/>
              </a:ext>
            </a:extLst>
          </p:cNvPr>
          <p:cNvSpPr>
            <a:spLocks noGrp="1"/>
          </p:cNvSpPr>
          <p:nvPr>
            <p:ph type="title"/>
          </p:nvPr>
        </p:nvSpPr>
        <p:spPr>
          <a:xfrm>
            <a:off x="1038686" y="1"/>
            <a:ext cx="6313089" cy="692458"/>
          </a:xfrm>
        </p:spPr>
        <p:txBody>
          <a:bodyPr anchor="ctr"/>
          <a:lstStyle/>
          <a:p>
            <a:r>
              <a:rPr lang="en-US" sz="3200" dirty="0"/>
              <a:t>Sources of Airport Information</a:t>
            </a:r>
          </a:p>
        </p:txBody>
      </p:sp>
      <p:sp>
        <p:nvSpPr>
          <p:cNvPr id="3" name="Content Placeholder 2">
            <a:extLst>
              <a:ext uri="{FF2B5EF4-FFF2-40B4-BE49-F238E27FC236}">
                <a16:creationId xmlns:a16="http://schemas.microsoft.com/office/drawing/2014/main" id="{A742B151-9B9D-4AD3-9ACF-09A77F5489C4}"/>
              </a:ext>
            </a:extLst>
          </p:cNvPr>
          <p:cNvSpPr>
            <a:spLocks noGrp="1"/>
          </p:cNvSpPr>
          <p:nvPr>
            <p:ph idx="1"/>
          </p:nvPr>
        </p:nvSpPr>
        <p:spPr>
          <a:xfrm>
            <a:off x="0" y="1019175"/>
            <a:ext cx="9144000" cy="5838825"/>
          </a:xfrm>
        </p:spPr>
        <p:txBody>
          <a:bodyPr/>
          <a:lstStyle/>
          <a:p>
            <a:pPr>
              <a:lnSpc>
                <a:spcPts val="2800"/>
              </a:lnSpc>
              <a:spcBef>
                <a:spcPts val="0"/>
              </a:spcBef>
            </a:pPr>
            <a:r>
              <a:rPr lang="en-US" b="0" dirty="0"/>
              <a:t>Sectional Map includes most critical established info </a:t>
            </a:r>
            <a:r>
              <a:rPr lang="en-US" b="0" dirty="0">
                <a:highlight>
                  <a:srgbClr val="FFFF00"/>
                </a:highlight>
              </a:rPr>
              <a:t>(see graphic/discussion below)</a:t>
            </a:r>
          </a:p>
          <a:p>
            <a:pPr>
              <a:lnSpc>
                <a:spcPts val="2800"/>
              </a:lnSpc>
              <a:spcBef>
                <a:spcPts val="0"/>
              </a:spcBef>
            </a:pPr>
            <a:r>
              <a:rPr lang="en-US" b="0" dirty="0"/>
              <a:t>Chart Supplements (found online via skyvector.com/others/FAA.GOV)</a:t>
            </a:r>
          </a:p>
          <a:p>
            <a:pPr>
              <a:lnSpc>
                <a:spcPts val="2800"/>
              </a:lnSpc>
              <a:spcBef>
                <a:spcPts val="0"/>
              </a:spcBef>
            </a:pPr>
            <a:r>
              <a:rPr lang="en-US" b="0" dirty="0"/>
              <a:t>NOTAMS (online via Skyvector.com/others/FAA.GOV)</a:t>
            </a:r>
          </a:p>
          <a:p>
            <a:pPr>
              <a:lnSpc>
                <a:spcPts val="2800"/>
              </a:lnSpc>
              <a:spcBef>
                <a:spcPts val="0"/>
              </a:spcBef>
            </a:pPr>
            <a:r>
              <a:rPr lang="en-US" b="0" dirty="0"/>
              <a:t>Forecasts (forecast weather – several versions/options)</a:t>
            </a:r>
          </a:p>
          <a:p>
            <a:pPr>
              <a:lnSpc>
                <a:spcPts val="2800"/>
              </a:lnSpc>
              <a:spcBef>
                <a:spcPts val="0"/>
              </a:spcBef>
            </a:pPr>
            <a:r>
              <a:rPr lang="en-US" b="0" dirty="0"/>
              <a:t>ATIS / AWOS / ASOS (current weather conditions – ATIS offers runway/airfield info)</a:t>
            </a:r>
          </a:p>
          <a:p>
            <a:pPr>
              <a:lnSpc>
                <a:spcPts val="2800"/>
              </a:lnSpc>
              <a:spcBef>
                <a:spcPts val="0"/>
              </a:spcBef>
            </a:pPr>
            <a:r>
              <a:rPr lang="en-US" b="0" dirty="0"/>
              <a:t>FSS (they can only read data to you from published sources and can assist in diverts or finding frequencies to support your flight)</a:t>
            </a:r>
          </a:p>
          <a:p>
            <a:pPr>
              <a:lnSpc>
                <a:spcPts val="2800"/>
              </a:lnSpc>
              <a:spcBef>
                <a:spcPts val="0"/>
              </a:spcBef>
            </a:pPr>
            <a:r>
              <a:rPr lang="en-US" b="0" dirty="0"/>
              <a:t>Other Pilots or FBO at uncontrolled airports</a:t>
            </a:r>
          </a:p>
          <a:p>
            <a:pPr marL="0" indent="0">
              <a:lnSpc>
                <a:spcPts val="2800"/>
              </a:lnSpc>
              <a:spcBef>
                <a:spcPts val="0"/>
              </a:spcBef>
              <a:buNone/>
            </a:pPr>
            <a:r>
              <a:rPr lang="en-US" sz="1600" b="0" dirty="0">
                <a:highlight>
                  <a:srgbClr val="FFFF00"/>
                </a:highlight>
              </a:rPr>
              <a:t>Discussion:  Cadets should interpret all possible</a:t>
            </a:r>
          </a:p>
          <a:p>
            <a:pPr marL="0" indent="0">
              <a:lnSpc>
                <a:spcPts val="2800"/>
              </a:lnSpc>
              <a:spcBef>
                <a:spcPts val="0"/>
              </a:spcBef>
              <a:buNone/>
            </a:pPr>
            <a:r>
              <a:rPr lang="en-US" sz="1600" b="0" dirty="0">
                <a:highlight>
                  <a:srgbClr val="FFFF00"/>
                </a:highlight>
              </a:rPr>
              <a:t>info from the airport shown here: Airport name?</a:t>
            </a:r>
          </a:p>
          <a:p>
            <a:pPr marL="0" indent="0">
              <a:lnSpc>
                <a:spcPts val="2800"/>
              </a:lnSpc>
              <a:spcBef>
                <a:spcPts val="0"/>
              </a:spcBef>
              <a:buNone/>
            </a:pPr>
            <a:r>
              <a:rPr lang="en-US" sz="1600" b="0" dirty="0">
                <a:highlight>
                  <a:srgbClr val="FFFF00"/>
                </a:highlight>
              </a:rPr>
              <a:t>ICAO Identifier (be careful)?  Controlled (tower)?  </a:t>
            </a:r>
          </a:p>
          <a:p>
            <a:pPr marL="0" indent="0">
              <a:lnSpc>
                <a:spcPts val="2800"/>
              </a:lnSpc>
              <a:spcBef>
                <a:spcPts val="0"/>
              </a:spcBef>
              <a:buNone/>
            </a:pPr>
            <a:r>
              <a:rPr lang="en-US" sz="1600" b="0" dirty="0">
                <a:highlight>
                  <a:srgbClr val="FFFF00"/>
                </a:highlight>
              </a:rPr>
              <a:t>Services?  Weather Info Freq?</a:t>
            </a:r>
          </a:p>
          <a:p>
            <a:pPr marL="0" indent="0">
              <a:lnSpc>
                <a:spcPts val="2800"/>
              </a:lnSpc>
              <a:spcBef>
                <a:spcPts val="0"/>
              </a:spcBef>
              <a:buNone/>
            </a:pPr>
            <a:r>
              <a:rPr lang="en-US" sz="1600" b="0" dirty="0">
                <a:highlight>
                  <a:srgbClr val="FFFF00"/>
                </a:highlight>
              </a:rPr>
              <a:t>CTAF Freq for Comm? Airport MSL Altitude? </a:t>
            </a:r>
          </a:p>
          <a:p>
            <a:pPr marL="0" indent="0">
              <a:lnSpc>
                <a:spcPts val="2800"/>
              </a:lnSpc>
              <a:spcBef>
                <a:spcPts val="0"/>
              </a:spcBef>
              <a:buNone/>
            </a:pPr>
            <a:r>
              <a:rPr lang="en-US" sz="1600" b="0" dirty="0">
                <a:highlight>
                  <a:srgbClr val="FFFF00"/>
                </a:highlight>
              </a:rPr>
              <a:t>Longest Runway? Pilot Controlled Lighting? </a:t>
            </a:r>
          </a:p>
          <a:p>
            <a:pPr marL="0" indent="0">
              <a:lnSpc>
                <a:spcPts val="2800"/>
              </a:lnSpc>
              <a:spcBef>
                <a:spcPts val="0"/>
              </a:spcBef>
              <a:buNone/>
            </a:pPr>
            <a:r>
              <a:rPr lang="en-US" sz="1600" b="0" dirty="0">
                <a:highlight>
                  <a:srgbClr val="FFFF00"/>
                </a:highlight>
              </a:rPr>
              <a:t>Any non-standard Patterns? Refer to the Sectional Map </a:t>
            </a:r>
          </a:p>
          <a:p>
            <a:pPr marL="0" indent="0">
              <a:lnSpc>
                <a:spcPts val="2800"/>
              </a:lnSpc>
              <a:spcBef>
                <a:spcPts val="0"/>
              </a:spcBef>
              <a:buNone/>
            </a:pPr>
            <a:r>
              <a:rPr lang="en-US" sz="1600" b="0" dirty="0">
                <a:highlight>
                  <a:srgbClr val="FFFF00"/>
                </a:highlight>
              </a:rPr>
              <a:t>Legend (and Chart Supplement) if you must. </a:t>
            </a:r>
          </a:p>
        </p:txBody>
      </p:sp>
      <p:pic>
        <p:nvPicPr>
          <p:cNvPr id="5" name="Picture 4">
            <a:extLst>
              <a:ext uri="{FF2B5EF4-FFF2-40B4-BE49-F238E27FC236}">
                <a16:creationId xmlns:a16="http://schemas.microsoft.com/office/drawing/2014/main" id="{0A3D7603-131D-68A0-A989-C2630D26B5A3}"/>
              </a:ext>
            </a:extLst>
          </p:cNvPr>
          <p:cNvPicPr>
            <a:picLocks noChangeAspect="1"/>
          </p:cNvPicPr>
          <p:nvPr/>
        </p:nvPicPr>
        <p:blipFill rotWithShape="1">
          <a:blip r:embed="rId2"/>
          <a:srcRect l="35625" t="33148" r="40521" b="35555"/>
          <a:stretch/>
        </p:blipFill>
        <p:spPr>
          <a:xfrm>
            <a:off x="5204630" y="3938587"/>
            <a:ext cx="3939370" cy="2907221"/>
          </a:xfrm>
          <a:prstGeom prst="rect">
            <a:avLst/>
          </a:prstGeom>
        </p:spPr>
      </p:pic>
    </p:spTree>
    <p:extLst>
      <p:ext uri="{BB962C8B-B14F-4D97-AF65-F5344CB8AC3E}">
        <p14:creationId xmlns:p14="http://schemas.microsoft.com/office/powerpoint/2010/main" val="138033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E27-EAED-42F5-A13B-C8BB4C8DBA9C}"/>
              </a:ext>
            </a:extLst>
          </p:cNvPr>
          <p:cNvSpPr>
            <a:spLocks noGrp="1"/>
          </p:cNvSpPr>
          <p:nvPr>
            <p:ph type="title"/>
          </p:nvPr>
        </p:nvSpPr>
        <p:spPr>
          <a:xfrm>
            <a:off x="937332" y="0"/>
            <a:ext cx="6368990" cy="976544"/>
          </a:xfrm>
        </p:spPr>
        <p:txBody>
          <a:bodyPr anchor="ctr"/>
          <a:lstStyle/>
          <a:p>
            <a:r>
              <a:rPr lang="en-US" sz="3200" dirty="0"/>
              <a:t>Airport Marking &amp; Signs Summary Table</a:t>
            </a:r>
          </a:p>
        </p:txBody>
      </p:sp>
      <p:pic>
        <p:nvPicPr>
          <p:cNvPr id="5" name="Picture 4">
            <a:extLst>
              <a:ext uri="{FF2B5EF4-FFF2-40B4-BE49-F238E27FC236}">
                <a16:creationId xmlns:a16="http://schemas.microsoft.com/office/drawing/2014/main" id="{595E0A90-E3F0-4260-A50D-2BAFD2069287}"/>
              </a:ext>
            </a:extLst>
          </p:cNvPr>
          <p:cNvPicPr>
            <a:picLocks noChangeAspect="1"/>
          </p:cNvPicPr>
          <p:nvPr/>
        </p:nvPicPr>
        <p:blipFill rotWithShape="1">
          <a:blip r:embed="rId2"/>
          <a:srcRect l="32084" t="17593" r="17812" b="5555"/>
          <a:stretch/>
        </p:blipFill>
        <p:spPr>
          <a:xfrm>
            <a:off x="819150" y="1014419"/>
            <a:ext cx="7267575" cy="5843581"/>
          </a:xfrm>
          <a:prstGeom prst="rect">
            <a:avLst/>
          </a:prstGeom>
        </p:spPr>
      </p:pic>
    </p:spTree>
    <p:extLst>
      <p:ext uri="{BB962C8B-B14F-4D97-AF65-F5344CB8AC3E}">
        <p14:creationId xmlns:p14="http://schemas.microsoft.com/office/powerpoint/2010/main" val="2851619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E27-EAED-42F5-A13B-C8BB4C8DBA9C}"/>
              </a:ext>
            </a:extLst>
          </p:cNvPr>
          <p:cNvSpPr>
            <a:spLocks noGrp="1"/>
          </p:cNvSpPr>
          <p:nvPr>
            <p:ph type="title"/>
          </p:nvPr>
        </p:nvSpPr>
        <p:spPr>
          <a:xfrm>
            <a:off x="937332" y="0"/>
            <a:ext cx="6368990" cy="704850"/>
          </a:xfrm>
        </p:spPr>
        <p:txBody>
          <a:bodyPr anchor="ctr"/>
          <a:lstStyle/>
          <a:p>
            <a:r>
              <a:rPr lang="en-US" sz="3200" dirty="0"/>
              <a:t>Key Airport Surface Markings</a:t>
            </a:r>
          </a:p>
        </p:txBody>
      </p:sp>
      <p:pic>
        <p:nvPicPr>
          <p:cNvPr id="1026" name="Picture 2">
            <a:extLst>
              <a:ext uri="{FF2B5EF4-FFF2-40B4-BE49-F238E27FC236}">
                <a16:creationId xmlns:a16="http://schemas.microsoft.com/office/drawing/2014/main" id="{C7D883B3-D9DC-1EB6-ED51-9E5392106D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5767493" cy="5943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ED45954-D680-EF5C-D432-72AAF3574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264" y="1009650"/>
            <a:ext cx="3090862" cy="231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229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E27-EAED-42F5-A13B-C8BB4C8DBA9C}"/>
              </a:ext>
            </a:extLst>
          </p:cNvPr>
          <p:cNvSpPr>
            <a:spLocks noGrp="1"/>
          </p:cNvSpPr>
          <p:nvPr>
            <p:ph type="title"/>
          </p:nvPr>
        </p:nvSpPr>
        <p:spPr>
          <a:xfrm>
            <a:off x="937332" y="0"/>
            <a:ext cx="6368990" cy="704850"/>
          </a:xfrm>
        </p:spPr>
        <p:txBody>
          <a:bodyPr anchor="ctr"/>
          <a:lstStyle/>
          <a:p>
            <a:r>
              <a:rPr lang="en-US" sz="3200" dirty="0"/>
              <a:t>Key Airport </a:t>
            </a:r>
            <a:r>
              <a:rPr lang="en-US" sz="3200" u="sng" dirty="0"/>
              <a:t>Runway</a:t>
            </a:r>
            <a:r>
              <a:rPr lang="en-US" sz="3200" dirty="0"/>
              <a:t> Markings</a:t>
            </a:r>
          </a:p>
        </p:txBody>
      </p:sp>
      <p:grpSp>
        <p:nvGrpSpPr>
          <p:cNvPr id="6" name="Group 5">
            <a:extLst>
              <a:ext uri="{FF2B5EF4-FFF2-40B4-BE49-F238E27FC236}">
                <a16:creationId xmlns:a16="http://schemas.microsoft.com/office/drawing/2014/main" id="{F5DCC8F9-C5FF-35DF-D344-9726649B2C9C}"/>
              </a:ext>
            </a:extLst>
          </p:cNvPr>
          <p:cNvGrpSpPr/>
          <p:nvPr/>
        </p:nvGrpSpPr>
        <p:grpSpPr>
          <a:xfrm>
            <a:off x="0" y="912018"/>
            <a:ext cx="9144000" cy="3471863"/>
            <a:chOff x="0" y="1989136"/>
            <a:chExt cx="9144000" cy="3471863"/>
          </a:xfrm>
        </p:grpSpPr>
        <p:pic>
          <p:nvPicPr>
            <p:cNvPr id="3" name="Picture 10" descr="Displaced threshold markings with preceding blast pad or stopway.">
              <a:extLst>
                <a:ext uri="{FF2B5EF4-FFF2-40B4-BE49-F238E27FC236}">
                  <a16:creationId xmlns:a16="http://schemas.microsoft.com/office/drawing/2014/main" id="{78E2DFBE-60B0-4570-1705-2A4E8958AA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9136"/>
              <a:ext cx="9144000" cy="34718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A40A182-FA58-2084-3AD0-022D1D8171E1}"/>
                </a:ext>
              </a:extLst>
            </p:cNvPr>
            <p:cNvSpPr txBox="1"/>
            <p:nvPr/>
          </p:nvSpPr>
          <p:spPr>
            <a:xfrm>
              <a:off x="790576" y="3555790"/>
              <a:ext cx="2066924" cy="338554"/>
            </a:xfrm>
            <a:prstGeom prst="rect">
              <a:avLst/>
            </a:prstGeom>
            <a:solidFill>
              <a:srgbClr val="FFFF00">
                <a:alpha val="80000"/>
              </a:srgbClr>
            </a:solidFill>
          </p:spPr>
          <p:txBody>
            <a:bodyPr wrap="square" rtlCol="0">
              <a:spAutoFit/>
            </a:bodyPr>
            <a:lstStyle/>
            <a:p>
              <a:r>
                <a:rPr lang="en-US" sz="1600" dirty="0"/>
                <a:t>Emergency use only</a:t>
              </a:r>
            </a:p>
          </p:txBody>
        </p:sp>
        <p:sp>
          <p:nvSpPr>
            <p:cNvPr id="5" name="TextBox 4">
              <a:extLst>
                <a:ext uri="{FF2B5EF4-FFF2-40B4-BE49-F238E27FC236}">
                  <a16:creationId xmlns:a16="http://schemas.microsoft.com/office/drawing/2014/main" id="{F5265039-78CC-94F4-E177-358E7C8B5ADE}"/>
                </a:ext>
              </a:extLst>
            </p:cNvPr>
            <p:cNvSpPr txBox="1"/>
            <p:nvPr/>
          </p:nvSpPr>
          <p:spPr>
            <a:xfrm>
              <a:off x="3609975" y="2610247"/>
              <a:ext cx="3371850" cy="584775"/>
            </a:xfrm>
            <a:prstGeom prst="rect">
              <a:avLst/>
            </a:prstGeom>
            <a:solidFill>
              <a:srgbClr val="FFFF00">
                <a:alpha val="80000"/>
              </a:srgbClr>
            </a:solidFill>
          </p:spPr>
          <p:txBody>
            <a:bodyPr wrap="square" rtlCol="0">
              <a:spAutoFit/>
            </a:bodyPr>
            <a:lstStyle/>
            <a:p>
              <a:r>
                <a:rPr lang="en-US" sz="1600" dirty="0"/>
                <a:t>Taxi/Takeoff O.K. (NO Landing) on Displaced Threshold</a:t>
              </a:r>
            </a:p>
          </p:txBody>
        </p:sp>
      </p:grpSp>
      <p:pic>
        <p:nvPicPr>
          <p:cNvPr id="2050" name="Picture 2" descr="Picture of 10ft x 60ft Temporary Runway &quot;X&quot; YELLOW Closure Marker">
            <a:extLst>
              <a:ext uri="{FF2B5EF4-FFF2-40B4-BE49-F238E27FC236}">
                <a16:creationId xmlns:a16="http://schemas.microsoft.com/office/drawing/2014/main" id="{892E515A-F12A-0834-4983-F7227D072C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019"/>
            <a:ext cx="3506313" cy="23959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D Runway Marker">
            <a:extLst>
              <a:ext uri="{FF2B5EF4-FFF2-40B4-BE49-F238E27FC236}">
                <a16:creationId xmlns:a16="http://schemas.microsoft.com/office/drawing/2014/main" id="{6EB285BA-7C69-4A5F-DC6C-DB79FAACC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7781" y="4462019"/>
            <a:ext cx="3596219" cy="23959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B95525E-F5F1-7CEA-DB02-8E0CFA750A69}"/>
              </a:ext>
            </a:extLst>
          </p:cNvPr>
          <p:cNvSpPr txBox="1"/>
          <p:nvPr/>
        </p:nvSpPr>
        <p:spPr>
          <a:xfrm>
            <a:off x="3506313" y="5290298"/>
            <a:ext cx="2041468" cy="923330"/>
          </a:xfrm>
          <a:prstGeom prst="rect">
            <a:avLst/>
          </a:prstGeom>
          <a:solidFill>
            <a:srgbClr val="FFFF00"/>
          </a:solidFill>
        </p:spPr>
        <p:txBody>
          <a:bodyPr wrap="square" rtlCol="0">
            <a:spAutoFit/>
          </a:bodyPr>
          <a:lstStyle/>
          <a:p>
            <a:pPr algn="ctr"/>
            <a:r>
              <a:rPr lang="en-US" dirty="0"/>
              <a:t>&lt; Runway ‘Closed’ </a:t>
            </a:r>
          </a:p>
          <a:p>
            <a:pPr algn="ctr"/>
            <a:r>
              <a:rPr lang="en-US" dirty="0"/>
              <a:t>Markings &gt;</a:t>
            </a:r>
          </a:p>
        </p:txBody>
      </p:sp>
    </p:spTree>
    <p:extLst>
      <p:ext uri="{BB962C8B-B14F-4D97-AF65-F5344CB8AC3E}">
        <p14:creationId xmlns:p14="http://schemas.microsoft.com/office/powerpoint/2010/main" val="555253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3E27-EAED-42F5-A13B-C8BB4C8DBA9C}"/>
              </a:ext>
            </a:extLst>
          </p:cNvPr>
          <p:cNvSpPr>
            <a:spLocks noGrp="1"/>
          </p:cNvSpPr>
          <p:nvPr>
            <p:ph type="title"/>
          </p:nvPr>
        </p:nvSpPr>
        <p:spPr>
          <a:xfrm>
            <a:off x="937332" y="-1"/>
            <a:ext cx="6368990" cy="1104901"/>
          </a:xfrm>
        </p:spPr>
        <p:txBody>
          <a:bodyPr anchor="ctr"/>
          <a:lstStyle/>
          <a:p>
            <a:r>
              <a:rPr lang="en-US" sz="3200" dirty="0"/>
              <a:t>Runway Holding Markings</a:t>
            </a:r>
            <a:br>
              <a:rPr lang="en-US" sz="3200" dirty="0"/>
            </a:br>
            <a:r>
              <a:rPr lang="en-US" sz="2000" dirty="0"/>
              <a:t>‘Dashed on the side you go Dashing’</a:t>
            </a:r>
            <a:br>
              <a:rPr lang="en-US" sz="2000" dirty="0"/>
            </a:br>
            <a:r>
              <a:rPr lang="en-US" sz="2000" dirty="0">
                <a:highlight>
                  <a:srgbClr val="FFFF00"/>
                </a:highlight>
              </a:rPr>
              <a:t>This is nearly ALWAYS on the test!</a:t>
            </a:r>
            <a:endParaRPr lang="en-US" sz="3200" dirty="0">
              <a:highlight>
                <a:srgbClr val="FFFF00"/>
              </a:highlight>
            </a:endParaRPr>
          </a:p>
        </p:txBody>
      </p:sp>
      <p:pic>
        <p:nvPicPr>
          <p:cNvPr id="7" name="Picture 12">
            <a:extLst>
              <a:ext uri="{FF2B5EF4-FFF2-40B4-BE49-F238E27FC236}">
                <a16:creationId xmlns:a16="http://schemas.microsoft.com/office/drawing/2014/main" id="{ADCBB88B-0527-A205-17DF-0DE93D4A94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185" b="11119"/>
          <a:stretch/>
        </p:blipFill>
        <p:spPr bwMode="auto">
          <a:xfrm>
            <a:off x="100012" y="1419225"/>
            <a:ext cx="8910638" cy="538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197178"/>
      </p:ext>
    </p:extLst>
  </p:cSld>
  <p:clrMapOvr>
    <a:masterClrMapping/>
  </p:clrMapOvr>
</p:sld>
</file>

<file path=ppt/theme/theme1.xml><?xml version="1.0" encoding="utf-8"?>
<a:theme xmlns:a="http://schemas.openxmlformats.org/drawingml/2006/main" name="AHGS Them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AHGS Theme" id="{A51A1165-1E09-40AA-AE33-177EE028CD78}" vid="{ACD3F12A-7279-4210-9588-D3127174D8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8de4aa4-aa90-44db-bae6-9d6107a5f11f" xsi:nil="true"/>
    <lcf76f155ced4ddcb4097134ff3c332f xmlns="c853037c-5d7f-4919-9658-cadcdbd2eb2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AFE4CB798A2C41BAA4530C51CA1FE1" ma:contentTypeVersion="18" ma:contentTypeDescription="Create a new document." ma:contentTypeScope="" ma:versionID="314b15e49f1e19278b883437e8b935af">
  <xsd:schema xmlns:xsd="http://www.w3.org/2001/XMLSchema" xmlns:xs="http://www.w3.org/2001/XMLSchema" xmlns:p="http://schemas.microsoft.com/office/2006/metadata/properties" xmlns:ns1="http://schemas.microsoft.com/sharepoint/v3" xmlns:ns2="c853037c-5d7f-4919-9658-cadcdbd2eb2d" xmlns:ns3="28de4aa4-aa90-44db-bae6-9d6107a5f11f" targetNamespace="http://schemas.microsoft.com/office/2006/metadata/properties" ma:root="true" ma:fieldsID="e440c419c2ca6f7535e2567564c0a307" ns1:_="" ns2:_="" ns3:_="">
    <xsd:import namespace="http://schemas.microsoft.com/sharepoint/v3"/>
    <xsd:import namespace="c853037c-5d7f-4919-9658-cadcdbd2eb2d"/>
    <xsd:import namespace="28de4aa4-aa90-44db-bae6-9d6107a5f11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53037c-5d7f-4919-9658-cadcdbd2eb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cffaf5dc-3735-4fce-97e2-f6f35f147f7f"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de4aa4-aa90-44db-bae6-9d6107a5f11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cf048b1-2492-4da6-bfc5-00fe2f9c049e}" ma:internalName="TaxCatchAll" ma:showField="CatchAllData" ma:web="28de4aa4-aa90-44db-bae6-9d6107a5f1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6EC146-5759-4A55-B6DB-808634929FD1}">
  <ds:schemaRefs>
    <ds:schemaRef ds:uri="http://schemas.microsoft.com/office/2006/metadata/properties"/>
    <ds:schemaRef ds:uri="http://schemas.microsoft.com/office/infopath/2007/PartnerControls"/>
    <ds:schemaRef ds:uri="http://schemas.microsoft.com/sharepoint/v3"/>
    <ds:schemaRef ds:uri="28de4aa4-aa90-44db-bae6-9d6107a5f11f"/>
    <ds:schemaRef ds:uri="c853037c-5d7f-4919-9658-cadcdbd2eb2d"/>
  </ds:schemaRefs>
</ds:datastoreItem>
</file>

<file path=customXml/itemProps2.xml><?xml version="1.0" encoding="utf-8"?>
<ds:datastoreItem xmlns:ds="http://schemas.openxmlformats.org/officeDocument/2006/customXml" ds:itemID="{A3EE2E5B-E8B7-4994-84DD-450F1AA61A35}">
  <ds:schemaRefs>
    <ds:schemaRef ds:uri="http://schemas.microsoft.com/sharepoint/v3/contenttype/forms"/>
  </ds:schemaRefs>
</ds:datastoreItem>
</file>

<file path=customXml/itemProps3.xml><?xml version="1.0" encoding="utf-8"?>
<ds:datastoreItem xmlns:ds="http://schemas.openxmlformats.org/officeDocument/2006/customXml" ds:itemID="{F7AAE990-C029-47C5-B349-A583B0A264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853037c-5d7f-4919-9658-cadcdbd2eb2d"/>
    <ds:schemaRef ds:uri="28de4aa4-aa90-44db-bae6-9d6107a5f1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AHGS Theme</Template>
  <TotalTime>373</TotalTime>
  <Words>2329</Words>
  <Application>Microsoft Office PowerPoint</Application>
  <PresentationFormat>On-screen Show (4:3)</PresentationFormat>
  <Paragraphs>191</Paragraphs>
  <Slides>24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Courier New</vt:lpstr>
      <vt:lpstr>Wingdings</vt:lpstr>
      <vt:lpstr>AHGS Theme</vt:lpstr>
      <vt:lpstr>PowerPoint Presentation</vt:lpstr>
      <vt:lpstr>Key Reference</vt:lpstr>
      <vt:lpstr>Overview &amp; Objectives</vt:lpstr>
      <vt:lpstr>Airports &amp; Levels of Control</vt:lpstr>
      <vt:lpstr>Sources of Airport Information</vt:lpstr>
      <vt:lpstr>Airport Marking &amp; Signs Summary Table</vt:lpstr>
      <vt:lpstr>Key Airport Surface Markings</vt:lpstr>
      <vt:lpstr>Key Airport Runway Markings</vt:lpstr>
      <vt:lpstr>Runway Holding Markings ‘Dashed on the side you go Dashing’ This is nearly ALWAYS on the test!</vt:lpstr>
      <vt:lpstr>Airport Lighting</vt:lpstr>
      <vt:lpstr>Airport Visual Approach  &amp; Surface Lighting</vt:lpstr>
      <vt:lpstr>Airport Traffic Patterns Standard pattern is LEFT hand at 1,000ft AGL for light aircraft (read the Chart Supplement to confirm any published non-standard patterns</vt:lpstr>
      <vt:lpstr>Uncontrolled Airfield  Traffic Pattern Entry</vt:lpstr>
      <vt:lpstr>Wind Indicators</vt:lpstr>
      <vt:lpstr>Comm &amp; Clearing Procedures</vt:lpstr>
      <vt:lpstr>NORDO Aircraft Tower Signals    No tower, no problem, just clear and land!</vt:lpstr>
      <vt:lpstr>ATC Services</vt:lpstr>
      <vt:lpstr>ADS-B  Not strictly an airport issue…</vt:lpstr>
      <vt:lpstr>Wake Turbulence &amp;  Vortex Avoidance</vt:lpstr>
      <vt:lpstr>Wake Turbulence Graphics</vt:lpstr>
      <vt:lpstr>ATC Instructions &amp;   Runway Incursion Avoidance</vt:lpstr>
      <vt:lpstr>Airport Hot Spots (“ HS # ”)</vt:lpstr>
      <vt:lpstr>Lesson Review &amp; 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BRAYMAN, CRISMON Lt Col (Ret) JROTC REGION 8 MO-20021</dc:creator>
  <cp:lastModifiedBy>Franklin, Gregory</cp:lastModifiedBy>
  <cp:revision>70</cp:revision>
  <dcterms:created xsi:type="dcterms:W3CDTF">2021-09-09T10:27:41Z</dcterms:created>
  <dcterms:modified xsi:type="dcterms:W3CDTF">2022-12-10T02:23:48Z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0x01010090AFE4CB798A2C41BAA4530C51CA1FE1</vt:lpwstr>
  </property>
</Properties>
</file>