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02" r:id="rId4"/>
    <p:sldId id="30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5" r:id="rId36"/>
    <p:sldId id="291" r:id="rId37"/>
    <p:sldId id="292" r:id="rId38"/>
    <p:sldId id="293" r:id="rId39"/>
    <p:sldId id="294" r:id="rId40"/>
    <p:sldId id="295" r:id="rId41"/>
    <p:sldId id="298" r:id="rId42"/>
    <p:sldId id="297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-52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viewProps" Target="view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presProps" Target="pres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225609-5B64-4F96-90B5-4996FDB82A10}" type="datetime1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13316" name="Placeholder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F98766-537A-4BE6-9132-6B5D18867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0E6E-11A5-413A-A6DF-A7A705E8BDA2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1DB6-746C-4738-A36F-8C4D6FDE3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0010-9F37-4C4D-A0C0-F90ABFDBCB63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750A-9878-4BFC-80DB-7549882DF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BB99-70F0-4865-B018-76C4E61C9DDD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85FE-98C6-4E0B-A20B-328C85CA0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0199-31F1-435B-874C-CB29B0E2D560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C037-4A34-453E-B1DA-1EF836322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AC71-F979-4A46-A4EC-8CA550B65951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249F-5174-4768-AE34-B19A81773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EBD1-FBB1-43AF-BAB4-BFCC93AAD1BA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3704-3E65-46A7-9D82-25BA14728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3055-53B2-456F-BE3A-CDFC4A618C07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8EC0-6DA5-4F69-A1B8-C55126527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5EC7-6091-4789-8197-DDEE5903AE9F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FC3A-FFFA-4D34-AA7A-7114746FF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BF6D-0D3C-4C95-A566-789540A2827F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2DAB-8E8D-4775-BF18-9EA4902C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E174-65CA-4C7C-94E2-90A4EDE95C9E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77F1-A832-4536-BE77-FAD2B5925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D66DF-C30A-4AC3-82F5-845F9D6E7652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8AE5-DDC3-4945-9FEF-2A41FFD79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3751D1-D70E-4A64-9FE9-72042F8186E7}" type="datetimeFigureOut">
              <a:rPr lang="en-US"/>
              <a:pPr>
                <a:defRPr/>
              </a:pPr>
              <a:t>5/22/10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0A14D1-10FB-4E24-9C3A-F812FC825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23" charset="-52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23" charset="-52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-52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-52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23" charset="-52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6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Relationship Id="rId5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Every living thing is made of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6781800" cy="1905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800" dirty="0" smtClean="0">
                <a:ea typeface="+mn-ea"/>
                <a:cs typeface="+mn-cs"/>
              </a:rPr>
              <a:t>CELLS</a:t>
            </a:r>
            <a:endParaRPr lang="en-US" sz="13800" dirty="0">
              <a:ea typeface="+mn-ea"/>
              <a:cs typeface="+mn-cs"/>
            </a:endParaRPr>
          </a:p>
        </p:txBody>
      </p:sp>
      <p:pic>
        <p:nvPicPr>
          <p:cNvPr id="14339" name="Picture 2" descr="http://mrsmaineswiki.wikispaces.com/file/view/eury-cell.gif/32536513/eury-ce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2050"/>
            <a:ext cx="46482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scienceaid.co.uk/biology/humans/images/ce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What is the thick liquid that holds the specialized parts of the cell in place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eaLnBrk="1" hangingPunct="1"/>
            <a:endParaRPr lang="en-US" sz="9600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9600" b="1" smtClean="0">
                <a:solidFill>
                  <a:srgbClr val="FF0000"/>
                </a:solidFill>
              </a:rPr>
              <a:t>cytoplasm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63600"/>
            <a:ext cx="8305800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What is the outer layer of the cell called that separates the cell from other cells and lets nutrients in and waste out?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698593">
            <a:off x="457200" y="1143000"/>
            <a:ext cx="7315200" cy="4495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9600" b="1" smtClean="0">
                <a:solidFill>
                  <a:srgbClr val="FF0000"/>
                </a:solidFill>
              </a:rPr>
              <a:t>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thomasjwestmusic.com/graphics/neu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67000"/>
            <a:ext cx="76962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What is an example of a cell that does NOT undergo mitosis once it is mature?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800" dirty="0">
                <a:ea typeface="+mn-ea"/>
                <a:cs typeface="+mn-cs"/>
              </a:rPr>
              <a:t>n</a:t>
            </a:r>
            <a:r>
              <a:rPr lang="en-US" sz="13800" dirty="0" smtClean="0">
                <a:ea typeface="+mn-ea"/>
                <a:cs typeface="+mn-cs"/>
              </a:rPr>
              <a:t>erve cell</a:t>
            </a:r>
            <a:endParaRPr lang="en-US" sz="138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Why </a:t>
            </a:r>
            <a:r>
              <a:rPr lang="en-US" sz="2800" dirty="0">
                <a:ea typeface="+mj-ea"/>
                <a:cs typeface="+mj-cs"/>
              </a:rPr>
              <a:t>do some people’s hair and fingernails grow faster than others?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1905000"/>
            <a:ext cx="4038600" cy="495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>
                <a:ea typeface="+mn-ea"/>
                <a:cs typeface="+mn-cs"/>
              </a:rPr>
              <a:t>MITOTIC </a:t>
            </a:r>
            <a:r>
              <a:rPr lang="en-US" sz="5400" dirty="0" smtClean="0">
                <a:ea typeface="+mn-ea"/>
                <a:cs typeface="+mn-cs"/>
              </a:rPr>
              <a:t>RATES VARY </a:t>
            </a:r>
            <a:r>
              <a:rPr lang="en-US" sz="5400" dirty="0">
                <a:ea typeface="+mn-ea"/>
                <a:cs typeface="+mn-cs"/>
              </a:rPr>
              <a:t>FROM PERSON TO PERSON</a:t>
            </a:r>
          </a:p>
        </p:txBody>
      </p:sp>
      <p:pic>
        <p:nvPicPr>
          <p:cNvPr id="34819" name="Picture 2" descr="http://www.ibeatyou.com/blog/wp-content/uploads/2009/11/long-nai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51895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lbl.gov/Publications/Currents/Archive/view-assets/Mar-05-2004/E-co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438"/>
            <a:ext cx="8382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an example of a cell that reproduces every 30 minutes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eaLnBrk="1" hangingPunct="1"/>
            <a:r>
              <a:rPr lang="en-US" sz="11500" b="1">
                <a:solidFill>
                  <a:schemeClr val="tx1"/>
                </a:solidFill>
              </a:rPr>
              <a:t>BACTERIA E. 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sunsmartschools.co.nz/be/Editor/image/skin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7575"/>
            <a:ext cx="61722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Adult </a:t>
            </a:r>
            <a:r>
              <a:rPr lang="en-US" sz="6000" dirty="0">
                <a:ea typeface="+mj-ea"/>
                <a:cs typeface="+mj-cs"/>
              </a:rPr>
              <a:t>skin</a:t>
            </a:r>
            <a:r>
              <a:rPr lang="en-US" sz="2800" dirty="0">
                <a:ea typeface="+mj-ea"/>
                <a:cs typeface="+mj-cs"/>
              </a:rPr>
              <a:t> cells divide about every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640695">
            <a:off x="-769938" y="2806700"/>
            <a:ext cx="7315201" cy="15208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chemeClr val="tx1"/>
                </a:solidFill>
                <a:ea typeface="+mn-ea"/>
                <a:cs typeface="+mn-cs"/>
              </a:rPr>
              <a:t>24 hours</a:t>
            </a:r>
            <a:endParaRPr lang="en-US" sz="96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A cell </a:t>
            </a:r>
            <a:r>
              <a:rPr lang="en-US" sz="2800" b="1"/>
              <a:t>CYCLE</a:t>
            </a:r>
            <a:r>
              <a:rPr lang="en-US" sz="2800"/>
              <a:t> begins with a stage called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1066800"/>
          </a:xfrm>
        </p:spPr>
        <p:txBody>
          <a:bodyPr/>
          <a:lstStyle/>
          <a:p>
            <a:pPr eaLnBrk="1" hangingPunct="1"/>
            <a:r>
              <a:rPr lang="en-US" sz="6600">
                <a:solidFill>
                  <a:schemeClr val="tx1"/>
                </a:solidFill>
              </a:rPr>
              <a:t>INTERPHASE</a:t>
            </a:r>
          </a:p>
        </p:txBody>
      </p:sp>
      <p:grpSp>
        <p:nvGrpSpPr>
          <p:cNvPr id="40963" name="Group 5"/>
          <p:cNvGrpSpPr>
            <a:grpSpLocks/>
          </p:cNvGrpSpPr>
          <p:nvPr/>
        </p:nvGrpSpPr>
        <p:grpSpPr bwMode="auto">
          <a:xfrm>
            <a:off x="1203325" y="2082800"/>
            <a:ext cx="5578475" cy="4775200"/>
            <a:chOff x="1203267" y="2082776"/>
            <a:chExt cx="5578533" cy="4775224"/>
          </a:xfrm>
        </p:grpSpPr>
        <p:pic>
          <p:nvPicPr>
            <p:cNvPr id="40964" name="Picture 2" descr="http://images1.clinicaltools.com/images/gene/celldivision/cellcycl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267" y="2082776"/>
              <a:ext cx="5578533" cy="477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Isosceles Triangle 4"/>
            <p:cNvSpPr/>
            <p:nvPr/>
          </p:nvSpPr>
          <p:spPr>
            <a:xfrm rot="14036049">
              <a:off x="3808387" y="2693962"/>
              <a:ext cx="1752609" cy="18288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biotech.matcmadison.edu/resources/proteins/labManual/images/220_04_114.png"/>
          <p:cNvPicPr>
            <a:picLocks noChangeAspect="1" noChangeArrowheads="1"/>
          </p:cNvPicPr>
          <p:nvPr/>
        </p:nvPicPr>
        <p:blipFill>
          <a:blip r:embed="rId3"/>
          <a:srcRect r="51942" b="78065"/>
          <a:stretch>
            <a:fillRect/>
          </a:stretch>
        </p:blipFill>
        <p:spPr bwMode="auto">
          <a:xfrm>
            <a:off x="457200" y="2205038"/>
            <a:ext cx="7086600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4582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During </a:t>
            </a:r>
            <a:r>
              <a:rPr lang="en-US" sz="2800" dirty="0" err="1" smtClean="0">
                <a:ea typeface="+mj-ea"/>
                <a:cs typeface="+mj-cs"/>
              </a:rPr>
              <a:t>interphase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n-US" sz="2800" dirty="0">
                <a:ea typeface="+mj-ea"/>
                <a:cs typeface="+mj-cs"/>
              </a:rPr>
              <a:t>stage the organelles produce energy and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1981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800" b="1" dirty="0" smtClean="0">
                <a:ea typeface="+mn-ea"/>
                <a:cs typeface="+mn-cs"/>
              </a:rPr>
              <a:t>protein</a:t>
            </a:r>
            <a:endParaRPr lang="en-US" sz="13800" b="1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The </a:t>
            </a:r>
            <a:r>
              <a:rPr lang="en-US" sz="6000" dirty="0">
                <a:ea typeface="+mj-ea"/>
                <a:cs typeface="+mj-cs"/>
              </a:rPr>
              <a:t>organelles</a:t>
            </a:r>
            <a:r>
              <a:rPr lang="en-US" sz="2800" dirty="0">
                <a:ea typeface="+mj-ea"/>
                <a:cs typeface="+mj-cs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2133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200" dirty="0" smtClean="0">
                <a:ea typeface="+mn-ea"/>
                <a:cs typeface="+mn-cs"/>
              </a:rPr>
              <a:t>Duplicate themselves</a:t>
            </a:r>
            <a:endParaRPr lang="en-US" sz="7200" dirty="0">
              <a:ea typeface="+mn-ea"/>
              <a:cs typeface="+mn-cs"/>
            </a:endParaRPr>
          </a:p>
        </p:txBody>
      </p:sp>
      <p:pic>
        <p:nvPicPr>
          <p:cNvPr id="45059" name="Picture 4" descr="http://cosmology.com/images/mitochondri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971800"/>
            <a:ext cx="4286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Also ________________is duplicated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657223">
            <a:off x="-598488" y="2297113"/>
            <a:ext cx="6096001" cy="2962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600" dirty="0" smtClean="0">
                <a:ea typeface="+mn-ea"/>
                <a:cs typeface="+mn-cs"/>
              </a:rPr>
              <a:t>DNA</a:t>
            </a:r>
            <a:endParaRPr lang="en-US" sz="16600" dirty="0">
              <a:ea typeface="+mn-ea"/>
              <a:cs typeface="+mn-cs"/>
            </a:endParaRPr>
          </a:p>
        </p:txBody>
      </p:sp>
      <p:pic>
        <p:nvPicPr>
          <p:cNvPr id="47107" name="Picture 2" descr="http://whyfiles.org/034clone/images/dna_replica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22325"/>
            <a:ext cx="4572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762000"/>
            <a:ext cx="2133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0"/>
            <a:ext cx="61722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smtClean="0"/>
              <a:t>When an organism </a:t>
            </a:r>
            <a:r>
              <a:rPr lang="en-US" sz="3000" b="1" i="1" smtClean="0"/>
              <a:t>grows</a:t>
            </a:r>
            <a:r>
              <a:rPr lang="en-US" sz="3000" smtClean="0"/>
              <a:t> </a:t>
            </a:r>
            <a:br>
              <a:rPr lang="en-US" sz="3000" smtClean="0"/>
            </a:br>
            <a:r>
              <a:rPr lang="en-US" sz="3000" smtClean="0"/>
              <a:t>do the cells get BIGGER or </a:t>
            </a:r>
            <a:r>
              <a:rPr lang="en-US" sz="3000" b="1" smtClean="0"/>
              <a:t>MULTIPLY?</a:t>
            </a:r>
            <a:endParaRPr lang="en-US" sz="25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192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Multiply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multiply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multiply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multiply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multiply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multiply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  <p:pic>
        <p:nvPicPr>
          <p:cNvPr id="16390" name="Picture 1030" descr="MDA_RadishSeedSprout_03_61026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3838"/>
            <a:ext cx="2971800" cy="2824162"/>
          </a:xfrm>
          <a:prstGeom prst="rect">
            <a:avLst/>
          </a:prstGeom>
          <a:noFill/>
        </p:spPr>
      </p:pic>
      <p:pic>
        <p:nvPicPr>
          <p:cNvPr id="16391" name="Picture 1031" descr="Radish_Seed_for_sprou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71800" cy="2800350"/>
          </a:xfrm>
          <a:prstGeom prst="rect">
            <a:avLst/>
          </a:prstGeom>
          <a:noFill/>
        </p:spPr>
      </p:pic>
      <p:pic>
        <p:nvPicPr>
          <p:cNvPr id="16392" name="Picture 1032" descr="radi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7575" y="2057400"/>
            <a:ext cx="3146425" cy="4648200"/>
          </a:xfrm>
          <a:prstGeom prst="rect">
            <a:avLst/>
          </a:prstGeom>
          <a:noFill/>
        </p:spPr>
      </p:pic>
      <p:pic>
        <p:nvPicPr>
          <p:cNvPr id="16393" name="Picture 1033" descr="Seed_germination_6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2566988" cy="192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Eukaryotic cells have a distinct </a:t>
            </a:r>
            <a:r>
              <a:rPr lang="en-US" sz="4000" dirty="0" smtClean="0">
                <a:ea typeface="+mn-ea"/>
                <a:cs typeface="+mn-cs"/>
              </a:rPr>
              <a:t>_____________________, </a:t>
            </a:r>
            <a:r>
              <a:rPr lang="en-US" sz="4000" dirty="0">
                <a:ea typeface="+mn-ea"/>
                <a:cs typeface="+mn-cs"/>
              </a:rPr>
              <a:t>unlike the </a:t>
            </a:r>
            <a:r>
              <a:rPr lang="en-US" sz="4000" dirty="0" smtClean="0">
                <a:ea typeface="+mn-ea"/>
                <a:cs typeface="+mn-cs"/>
              </a:rPr>
              <a:t>____________________ </a:t>
            </a:r>
            <a:r>
              <a:rPr lang="en-US" sz="4000" dirty="0">
                <a:ea typeface="+mn-ea"/>
                <a:cs typeface="+mn-cs"/>
              </a:rPr>
              <a:t>cell that has no membrane around its nucleus.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600200"/>
            <a:ext cx="28712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NUCLEUS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2209800"/>
            <a:ext cx="42596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PROKARYOTIC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What do the letters DNA stand for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2286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tx1"/>
                </a:solidFill>
              </a:rPr>
              <a:t>DEOXIROBONUCLEIC</a:t>
            </a:r>
          </a:p>
          <a:p>
            <a:pPr eaLnBrk="1" hangingPunct="1"/>
            <a:r>
              <a:rPr lang="en-US" sz="6000" b="1" smtClean="0">
                <a:solidFill>
                  <a:schemeClr val="tx1"/>
                </a:solidFill>
              </a:rPr>
              <a:t>ACID</a:t>
            </a:r>
          </a:p>
        </p:txBody>
      </p:sp>
      <p:pic>
        <p:nvPicPr>
          <p:cNvPr id="51203" name="Picture 2" descr="http://puesoccurrences.files.wordpress.com/2009/07/dna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81400"/>
            <a:ext cx="476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mbbnet.umn.edu/icons/chromosom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76350" y="-400050"/>
            <a:ext cx="6057900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molecules join together to make up a complex strand called 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eaLnBrk="1" hangingPunct="1"/>
            <a:r>
              <a:rPr lang="en-US" sz="9600" b="1" smtClean="0">
                <a:solidFill>
                  <a:schemeClr val="bg1"/>
                </a:solidFill>
              </a:rPr>
              <a:t>chromosome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The number of chromosomes in each nucleus of each cell are even because chromosomes exist in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2514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600" b="1" dirty="0" smtClean="0">
                <a:ea typeface="+mn-ea"/>
                <a:cs typeface="+mn-cs"/>
              </a:rPr>
              <a:t>PAIRS</a:t>
            </a:r>
            <a:endParaRPr lang="en-US" sz="16600" b="1" dirty="0">
              <a:ea typeface="+mn-ea"/>
              <a:cs typeface="+mn-cs"/>
            </a:endParaRPr>
          </a:p>
        </p:txBody>
      </p:sp>
      <p:pic>
        <p:nvPicPr>
          <p:cNvPr id="55299" name="Picture 2" descr="http://upload.wikimedia.org/wikipedia/commons/f/f2/Karyotype_color_chromosomes_white_backgr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9772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img.sparknotes.com/figures/9/9b21ee2b7bf9283a07e75b1e11a7f3c3/chromosomes.gif"/>
          <p:cNvPicPr>
            <a:picLocks noChangeAspect="1" noChangeArrowheads="1"/>
          </p:cNvPicPr>
          <p:nvPr/>
        </p:nvPicPr>
        <p:blipFill>
          <a:blip r:embed="rId3"/>
          <a:srcRect l="38333"/>
          <a:stretch>
            <a:fillRect/>
          </a:stretch>
        </p:blipFill>
        <p:spPr bwMode="auto">
          <a:xfrm>
            <a:off x="1981200" y="2286000"/>
            <a:ext cx="281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>
                <a:ea typeface="+mn-ea"/>
                <a:cs typeface="+mn-cs"/>
              </a:rPr>
              <a:t>Cells that have the FULL number of chromosomes are called </a:t>
            </a:r>
            <a:r>
              <a:rPr lang="en-US" sz="5400" dirty="0" smtClean="0">
                <a:ea typeface="+mn-ea"/>
                <a:cs typeface="+mn-cs"/>
              </a:rPr>
              <a:t>_________________ </a:t>
            </a:r>
            <a:r>
              <a:rPr lang="en-US" sz="5400" dirty="0">
                <a:ea typeface="+mn-ea"/>
                <a:cs typeface="+mn-cs"/>
              </a:rPr>
              <a:t>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3276600"/>
            <a:ext cx="344036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diploid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img.sparknotes.com/figures/9/9b21ee2b7bf9283a07e75b1e11a7f3c3/chromosomes.gif"/>
          <p:cNvPicPr>
            <a:picLocks noChangeAspect="1" noChangeArrowheads="1"/>
          </p:cNvPicPr>
          <p:nvPr/>
        </p:nvPicPr>
        <p:blipFill>
          <a:blip r:embed="rId3"/>
          <a:srcRect r="55000"/>
          <a:stretch>
            <a:fillRect/>
          </a:stretch>
        </p:blipFill>
        <p:spPr bwMode="auto">
          <a:xfrm>
            <a:off x="3429000" y="2286000"/>
            <a:ext cx="205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If a cell has only HALF the number of chromosomes (not pairs, but individual), the cell is called a </a:t>
            </a:r>
            <a:r>
              <a:rPr lang="en-US" sz="2800" dirty="0" smtClean="0">
                <a:ea typeface="+mj-ea"/>
                <a:cs typeface="+mj-cs"/>
              </a:rPr>
              <a:t>________________ </a:t>
            </a:r>
            <a:r>
              <a:rPr lang="en-US" sz="2800" dirty="0">
                <a:ea typeface="+mj-ea"/>
                <a:cs typeface="+mj-cs"/>
              </a:rPr>
              <a:t>cell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0" dirty="0" smtClean="0">
                <a:ea typeface="+mn-ea"/>
                <a:cs typeface="+mn-cs"/>
              </a:rPr>
              <a:t>HAPLOID</a:t>
            </a:r>
            <a:endParaRPr lang="en-US" sz="115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Cells containing only </a:t>
            </a:r>
            <a:r>
              <a:rPr lang="en-US" sz="4000" b="1" u="sng" dirty="0">
                <a:ea typeface="+mn-ea"/>
                <a:cs typeface="+mn-cs"/>
              </a:rPr>
              <a:t>HALF</a:t>
            </a:r>
            <a:r>
              <a:rPr lang="en-US" sz="4000" dirty="0">
                <a:ea typeface="+mn-ea"/>
                <a:cs typeface="+mn-cs"/>
              </a:rPr>
              <a:t> the number of chromosomes for an organism are produced for organism </a:t>
            </a:r>
            <a:r>
              <a:rPr lang="en-US" sz="4000" dirty="0" smtClean="0">
                <a:ea typeface="+mn-ea"/>
                <a:cs typeface="+mn-cs"/>
              </a:rPr>
              <a:t>________________________ </a:t>
            </a:r>
            <a:r>
              <a:rPr lang="en-US" sz="4000" dirty="0">
                <a:ea typeface="+mn-ea"/>
                <a:cs typeface="+mn-cs"/>
              </a:rPr>
              <a:t>which is NOT mitosis, but </a:t>
            </a:r>
            <a:r>
              <a:rPr lang="en-US" sz="4000" dirty="0" smtClean="0">
                <a:ea typeface="+mn-ea"/>
                <a:cs typeface="+mn-cs"/>
              </a:rPr>
              <a:t>______________________</a:t>
            </a:r>
            <a:endParaRPr lang="en-US" sz="4000" dirty="0"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895600"/>
            <a:ext cx="8185959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reproduction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343400"/>
            <a:ext cx="379462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atin typeface="+mn-lt"/>
                <a:ea typeface="+mn-ea"/>
                <a:cs typeface="+mn-cs"/>
              </a:rPr>
              <a:t>MEIOSIS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micro.magnet.fsu.edu/cells/nucleus/images/chromatinstructurefig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47356" y="1961357"/>
            <a:ext cx="6592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54102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The shape of chromosomes in the beginning of mitosis is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ea typeface="+mn-ea"/>
                <a:cs typeface="+mn-cs"/>
              </a:rPr>
              <a:t>LONG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ea typeface="+mn-ea"/>
                <a:cs typeface="+mn-cs"/>
              </a:rPr>
              <a:t>THIN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ea typeface="+mn-ea"/>
                <a:cs typeface="+mn-cs"/>
              </a:rPr>
              <a:t>STRANDS		 called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ea typeface="+mn-ea"/>
                <a:cs typeface="+mn-cs"/>
              </a:rPr>
              <a:t> </a:t>
            </a:r>
            <a:r>
              <a:rPr lang="en-US" sz="6600" b="1" dirty="0" smtClean="0">
                <a:solidFill>
                  <a:schemeClr val="tx1"/>
                </a:solidFill>
                <a:ea typeface="+mn-ea"/>
                <a:cs typeface="+mn-cs"/>
              </a:rPr>
              <a:t>CHROMATIN</a:t>
            </a:r>
            <a:endParaRPr lang="en-US" sz="4800" dirty="0"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 rot="19147938">
            <a:off x="2589213" y="1673225"/>
            <a:ext cx="431165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The duplicated chromosomes join together at a CENTRAL point called 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eaLnBrk="1" hangingPunct="1"/>
            <a:r>
              <a:rPr lang="en-US" sz="8800" b="1" smtClean="0">
                <a:solidFill>
                  <a:schemeClr val="tx1"/>
                </a:solidFill>
              </a:rPr>
              <a:t>centromere</a:t>
            </a:r>
          </a:p>
        </p:txBody>
      </p:sp>
      <p:pic>
        <p:nvPicPr>
          <p:cNvPr id="65539" name="Picture 2" descr="http://www.uic.edu/classes/bios/bios100/labs/realchrom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81534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The name of the chromosome is then changed to the term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762000"/>
            <a:ext cx="7315200" cy="1676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0" dirty="0" err="1" smtClean="0">
                <a:ea typeface="+mn-ea"/>
                <a:cs typeface="+mn-cs"/>
              </a:rPr>
              <a:t>chromatid</a:t>
            </a:r>
            <a:endParaRPr lang="en-US" sz="11500" dirty="0">
              <a:ea typeface="+mn-ea"/>
              <a:cs typeface="+mn-cs"/>
            </a:endParaRPr>
          </a:p>
        </p:txBody>
      </p:sp>
      <p:pic>
        <p:nvPicPr>
          <p:cNvPr id="67587" name="Picture 2" descr="http://www.uic.edu/classes/bios/bios100/labs/realchrom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81534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0" name="Picture 10" descr="9780822546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3790950" cy="3810000"/>
          </a:xfrm>
          <a:prstGeom prst="rect">
            <a:avLst/>
          </a:prstGeom>
          <a:noFill/>
        </p:spPr>
      </p:pic>
      <p:pic>
        <p:nvPicPr>
          <p:cNvPr id="102406" name="Picture 6" descr="mother-cow-and-calf_QZb5A_244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2700"/>
            <a:ext cx="5029200" cy="3035300"/>
          </a:xfrm>
          <a:prstGeom prst="rect">
            <a:avLst/>
          </a:prstGeom>
          <a:noFill/>
        </p:spPr>
      </p:pic>
      <p:pic>
        <p:nvPicPr>
          <p:cNvPr id="102407" name="Picture 7" descr="SRWUD00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</p:spPr>
      </p:pic>
      <p:pic>
        <p:nvPicPr>
          <p:cNvPr id="102408" name="Picture 8" descr="ug1_3362"/>
          <p:cNvPicPr>
            <a:picLocks noChangeAspect="1" noChangeArrowheads="1"/>
          </p:cNvPicPr>
          <p:nvPr/>
        </p:nvPicPr>
        <p:blipFill>
          <a:blip r:embed="rId6"/>
          <a:srcRect b="32016"/>
          <a:stretch>
            <a:fillRect/>
          </a:stretch>
        </p:blipFill>
        <p:spPr bwMode="auto">
          <a:xfrm>
            <a:off x="0" y="0"/>
            <a:ext cx="3810000" cy="3886200"/>
          </a:xfrm>
          <a:prstGeom prst="rect">
            <a:avLst/>
          </a:prstGeom>
          <a:noFill/>
        </p:spPr>
      </p:pic>
      <p:pic>
        <p:nvPicPr>
          <p:cNvPr id="102409" name="Picture 9" descr="virola_sebifera_sapl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</p:spPr>
      </p:pic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686800" cy="219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900">
                <a:solidFill>
                  <a:srgbClr val="001394"/>
                </a:solidFill>
                <a:latin typeface="Geneva" pitchFamily="-123" charset="0"/>
              </a:rPr>
              <a:t>MITOSIS is for </a:t>
            </a:r>
            <a:r>
              <a:rPr lang="en-US" sz="6900" b="1">
                <a:solidFill>
                  <a:srgbClr val="0013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pitchFamily="-123" charset="0"/>
              </a:rPr>
              <a:t>growth</a:t>
            </a:r>
            <a:r>
              <a:rPr lang="en-US" sz="6900" b="1">
                <a:solidFill>
                  <a:srgbClr val="001394"/>
                </a:solidFill>
                <a:latin typeface="Geneva" pitchFamily="-123" charset="0"/>
              </a:rPr>
              <a:t> </a:t>
            </a:r>
            <a:r>
              <a:rPr lang="en-US" sz="6900" b="1" i="1">
                <a:solidFill>
                  <a:srgbClr val="001394"/>
                </a:solidFill>
                <a:latin typeface="Geneva" pitchFamily="-123" charset="0"/>
              </a:rPr>
              <a:t>and . . .</a:t>
            </a:r>
            <a:endParaRPr lang="en-US">
              <a:solidFill>
                <a:srgbClr val="001394"/>
              </a:solidFill>
              <a:latin typeface="Geneva" pitchFamily="-123" charset="0"/>
            </a:endParaRP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0" y="11430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900"/>
              <a:t>Seed to Plant</a:t>
            </a:r>
            <a:endParaRPr lang="en-US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6324600" y="2743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Sapling to Tree</a:t>
            </a:r>
            <a:endParaRPr lang="en-US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0" y="6096000"/>
            <a:ext cx="3810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600" b="1">
                <a:solidFill>
                  <a:schemeClr val="bg1"/>
                </a:solidFill>
              </a:rPr>
              <a:t>Calf to Cow</a:t>
            </a:r>
            <a:endParaRPr lang="en-US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257800" y="58674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900" b="1">
                <a:solidFill>
                  <a:schemeClr val="bg1"/>
                </a:solidFill>
              </a:rPr>
              <a:t>Lamb to Ewe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11" grpId="0"/>
      <p:bldP spid="102412" grpId="0"/>
      <p:bldP spid="102413" grpId="0"/>
      <p:bldP spid="1024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Still of cell divi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78013"/>
            <a:ext cx="47244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Mitosis terms to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2057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Original cell is referred to as </a:t>
            </a:r>
            <a:r>
              <a:rPr lang="en-US" sz="4000" dirty="0" smtClean="0">
                <a:ea typeface="+mn-ea"/>
                <a:cs typeface="+mn-cs"/>
              </a:rPr>
              <a:t>the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dirty="0" smtClean="0">
                <a:solidFill>
                  <a:schemeClr val="tx1"/>
                </a:solidFill>
                <a:ea typeface="+mn-ea"/>
                <a:cs typeface="+mn-cs"/>
              </a:rPr>
              <a:t>PARENT CELL</a:t>
            </a:r>
            <a:endParaRPr lang="en-US" sz="66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Still of cell divi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78013"/>
            <a:ext cx="47244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Mitosis terms to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The new cells </a:t>
            </a:r>
            <a:r>
              <a:rPr lang="en-US" sz="4000" dirty="0" smtClean="0">
                <a:ea typeface="+mn-ea"/>
                <a:cs typeface="+mn-cs"/>
              </a:rPr>
              <a:t>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solidFill>
                  <a:schemeClr val="tx1"/>
                </a:solidFill>
                <a:ea typeface="+mn-ea"/>
                <a:cs typeface="+mn-cs"/>
              </a:rPr>
              <a:t>DAUGHTER CELLS</a:t>
            </a:r>
            <a:endParaRPr lang="en-US" sz="60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Mitosis terms to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Pairs of chromosomes from the original cells </a:t>
            </a:r>
            <a:r>
              <a:rPr lang="en-US" sz="4000" dirty="0" smtClean="0">
                <a:ea typeface="+mn-ea"/>
                <a:cs typeface="+mn-cs"/>
              </a:rPr>
              <a:t>are</a:t>
            </a:r>
            <a:endParaRPr lang="en-US" sz="40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tx1"/>
                </a:solidFill>
                <a:ea typeface="+mn-ea"/>
                <a:cs typeface="+mn-cs"/>
              </a:rPr>
              <a:t>SISTER CHROMATIDS</a:t>
            </a:r>
            <a:endParaRPr lang="en-US" sz="44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73731" name="Picture 2" descr="http://www.bioweb.uncc.edu/1110lab/notes/notes1/images/lab6.h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200400"/>
            <a:ext cx="599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3600" b="1"/>
              <a:t>Recall from the CELL CYCLE that the Interphase</a:t>
            </a:r>
            <a:r>
              <a:rPr lang="en-US" sz="2500"/>
              <a:t> is the longest phase in the cell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CYCLE</a:t>
            </a: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1203325" y="2082800"/>
            <a:ext cx="5578475" cy="4775200"/>
            <a:chOff x="1203267" y="2082776"/>
            <a:chExt cx="5578533" cy="4775224"/>
          </a:xfrm>
        </p:grpSpPr>
        <p:pic>
          <p:nvPicPr>
            <p:cNvPr id="75780" name="Picture 2" descr="http://images1.clinicaltools.com/images/gene/celldivision/cellcycl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3267" y="2082776"/>
              <a:ext cx="5578533" cy="477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Isosceles Triangle 5"/>
            <p:cNvSpPr/>
            <p:nvPr/>
          </p:nvSpPr>
          <p:spPr>
            <a:xfrm rot="14036049">
              <a:off x="3808387" y="2693962"/>
              <a:ext cx="1752609" cy="18288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http://library.thinkquest.org/C0123260/basic%20knowledge/images/basic%20knowledge/cell%20division/mitosi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5867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The four phases to mitosis 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838200"/>
            <a:ext cx="4114800" cy="601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solidFill>
                  <a:schemeClr val="tx1"/>
                </a:solidFill>
                <a:ea typeface="+mn-ea"/>
                <a:cs typeface="+mn-cs"/>
              </a:rPr>
              <a:t>PROPHASE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a typeface="+mn-ea"/>
                <a:cs typeface="+mn-cs"/>
              </a:rPr>
              <a:t>METAPHASE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400" b="1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ANAPHASE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400" b="1" dirty="0" smtClean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>
                <a:solidFill>
                  <a:srgbClr val="00B050"/>
                </a:solidFill>
                <a:ea typeface="+mn-ea"/>
                <a:cs typeface="+mn-cs"/>
              </a:rPr>
              <a:t>TELOPHASE</a:t>
            </a:r>
            <a:endParaRPr lang="en-US" sz="5400" b="1" dirty="0">
              <a:solidFill>
                <a:srgbClr val="00B05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http://library.thinkquest.org/C0123260/basic%20knowledge/images/basic%20knowledge/cell%20division/mitosis.gif"/>
          <p:cNvPicPr>
            <a:picLocks noChangeAspect="1" noChangeArrowheads="1"/>
          </p:cNvPicPr>
          <p:nvPr/>
        </p:nvPicPr>
        <p:blipFill>
          <a:blip r:embed="rId3"/>
          <a:srcRect r="39192" b="65208"/>
          <a:stretch>
            <a:fillRect/>
          </a:stretch>
        </p:blipFill>
        <p:spPr bwMode="auto">
          <a:xfrm>
            <a:off x="3733800" y="2997200"/>
            <a:ext cx="54102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In the </a:t>
            </a:r>
            <a:r>
              <a:rPr lang="en-US" sz="4000" u="sng" dirty="0">
                <a:ea typeface="+mn-ea"/>
                <a:cs typeface="+mn-cs"/>
              </a:rPr>
              <a:t>PROPHASE</a:t>
            </a:r>
            <a:r>
              <a:rPr lang="en-US" sz="4000" dirty="0">
                <a:ea typeface="+mn-ea"/>
                <a:cs typeface="+mn-cs"/>
              </a:rPr>
              <a:t> chromatin goes </a:t>
            </a:r>
            <a:r>
              <a:rPr lang="en-US" sz="4000" b="1" dirty="0" smtClean="0">
                <a:solidFill>
                  <a:schemeClr val="tx1"/>
                </a:solidFill>
                <a:ea typeface="+mn-ea"/>
                <a:cs typeface="+mn-cs"/>
              </a:rPr>
              <a:t>FROM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a </a:t>
            </a:r>
            <a:r>
              <a:rPr lang="en-US" sz="4000" dirty="0">
                <a:ea typeface="+mn-ea"/>
                <a:cs typeface="+mn-cs"/>
              </a:rPr>
              <a:t>tangled ball of strands </a:t>
            </a:r>
            <a:r>
              <a:rPr lang="en-US" sz="4000" dirty="0" smtClean="0">
                <a:ea typeface="+mn-ea"/>
                <a:cs typeface="+mn-cs"/>
              </a:rPr>
              <a:t>to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ea typeface="+mn-ea"/>
                <a:cs typeface="+mn-cs"/>
              </a:rPr>
              <a:t>INDIVIDUAL</a:t>
            </a:r>
            <a:endParaRPr lang="en-US" sz="4000" b="1" dirty="0">
              <a:solidFill>
                <a:schemeClr val="tx1"/>
              </a:solidFill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condensed </a:t>
            </a:r>
            <a:r>
              <a:rPr lang="en-US" sz="4000" dirty="0">
                <a:ea typeface="+mn-ea"/>
                <a:cs typeface="+mn-cs"/>
              </a:rPr>
              <a:t>chromosomes.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Animal cells have </a:t>
            </a:r>
            <a:r>
              <a:rPr lang="en-US" sz="4000" dirty="0" smtClean="0">
                <a:ea typeface="+mn-ea"/>
                <a:cs typeface="+mn-cs"/>
              </a:rPr>
              <a:t>________________ </a:t>
            </a:r>
            <a:r>
              <a:rPr lang="en-US" sz="4000" dirty="0">
                <a:ea typeface="+mn-ea"/>
                <a:cs typeface="+mn-cs"/>
              </a:rPr>
              <a:t>that move to opposite ends of the cell and form distinct poles.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  <p:pic>
        <p:nvPicPr>
          <p:cNvPr id="81923" name="Picture 2" descr="http://library.thinkquest.org/C0123260/basic%20knowledge/images/basic%20knowledge/cell%20division/mitosis.gif"/>
          <p:cNvPicPr>
            <a:picLocks noChangeAspect="1" noChangeArrowheads="1"/>
          </p:cNvPicPr>
          <p:nvPr/>
        </p:nvPicPr>
        <p:blipFill>
          <a:blip r:embed="rId3"/>
          <a:srcRect t="15906" r="45097" b="68190"/>
          <a:stretch>
            <a:fillRect/>
          </a:stretch>
        </p:blipFill>
        <p:spPr bwMode="auto">
          <a:xfrm>
            <a:off x="0" y="4343400"/>
            <a:ext cx="6613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1676400"/>
            <a:ext cx="36837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ea typeface="+mn-ea"/>
                <a:cs typeface="+mn-cs"/>
              </a:rPr>
              <a:t>CENTRIOLES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342900" y="2324100"/>
            <a:ext cx="3200400" cy="29718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Plant cells do </a:t>
            </a:r>
            <a:r>
              <a:rPr lang="en-US" sz="2800" dirty="0" smtClean="0">
                <a:ea typeface="+mj-ea"/>
                <a:cs typeface="+mj-cs"/>
              </a:rPr>
              <a:t>________have </a:t>
            </a:r>
            <a:r>
              <a:rPr lang="en-US" sz="2800" dirty="0" err="1">
                <a:ea typeface="+mj-ea"/>
                <a:cs typeface="+mj-cs"/>
              </a:rPr>
              <a:t>centrioles</a:t>
            </a:r>
            <a:r>
              <a:rPr lang="en-US" sz="2800" dirty="0">
                <a:ea typeface="+mj-ea"/>
                <a:cs typeface="+mj-cs"/>
              </a:rPr>
              <a:t>.</a:t>
            </a:r>
            <a:br>
              <a:rPr lang="en-US" sz="2800" dirty="0">
                <a:ea typeface="+mj-ea"/>
                <a:cs typeface="+mj-cs"/>
              </a:rPr>
            </a:br>
            <a:endParaRPr lang="en-US" sz="2800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eaLnBrk="1" hangingPunct="1"/>
            <a:r>
              <a:rPr lang="en-US" sz="9600" smtClean="0">
                <a:solidFill>
                  <a:schemeClr val="tx1"/>
                </a:solidFill>
              </a:rPr>
              <a:t>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http://www.agen.ufl.edu/~chyn/age2062/OnLineBiology/OLBB/www.emc.maricopa.edu/faculty/farabee/BIOBK/mitosis2.gif"/>
          <p:cNvPicPr>
            <a:picLocks noChangeAspect="1" noChangeArrowheads="1"/>
          </p:cNvPicPr>
          <p:nvPr/>
        </p:nvPicPr>
        <p:blipFill>
          <a:blip r:embed="rId3"/>
          <a:srcRect l="10487" t="22501" r="62547" b="45000"/>
          <a:stretch>
            <a:fillRect/>
          </a:stretch>
        </p:blipFill>
        <p:spPr bwMode="auto">
          <a:xfrm>
            <a:off x="0" y="363538"/>
            <a:ext cx="89916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algn="l" eaLnBrk="1" hangingPunct="1"/>
            <a:r>
              <a:rPr lang="en-US" sz="4800" smtClean="0">
                <a:solidFill>
                  <a:schemeClr val="tx1"/>
                </a:solidFill>
              </a:rPr>
              <a:t>The centrioles produce tiny fibers that span across the cell between the two poles – this forms a ___________________. And the nuclear membrane begins to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733800"/>
            <a:ext cx="410400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SPINDLE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5562600"/>
            <a:ext cx="40710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BREAKDOWN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http://library.thinkquest.org/C0123260/basic%20knowledge/images/basic%20knowledge/cell%20division/mitosis.gif"/>
          <p:cNvPicPr>
            <a:picLocks noChangeAspect="1" noChangeArrowheads="1"/>
          </p:cNvPicPr>
          <p:nvPr/>
        </p:nvPicPr>
        <p:blipFill>
          <a:blip r:embed="rId3"/>
          <a:srcRect l="32620" t="33400" r="31274" b="49104"/>
          <a:stretch>
            <a:fillRect/>
          </a:stretch>
        </p:blipFill>
        <p:spPr bwMode="auto">
          <a:xfrm rot="5400000">
            <a:off x="3948906" y="1891507"/>
            <a:ext cx="65801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METAPHASE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ea typeface="+mn-ea"/>
                <a:cs typeface="+mn-cs"/>
              </a:rPr>
              <a:t>During </a:t>
            </a:r>
            <a:r>
              <a:rPr lang="en-US" sz="2400" dirty="0" smtClean="0">
                <a:ea typeface="+mn-ea"/>
                <a:cs typeface="+mn-cs"/>
              </a:rPr>
              <a:t>METAPHASE </a:t>
            </a:r>
            <a:r>
              <a:rPr lang="en-US" sz="2400" dirty="0">
                <a:ea typeface="+mn-ea"/>
                <a:cs typeface="+mn-cs"/>
              </a:rPr>
              <a:t>the nuclear membrane </a:t>
            </a:r>
            <a:r>
              <a:rPr lang="en-US" sz="2400" dirty="0" smtClean="0">
                <a:ea typeface="+mn-ea"/>
                <a:cs typeface="+mn-cs"/>
              </a:rPr>
              <a:t>finishes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__________________________ </a:t>
            </a:r>
            <a:r>
              <a:rPr lang="en-US" sz="2000" dirty="0">
                <a:ea typeface="+mn-ea"/>
                <a:cs typeface="+mn-cs"/>
              </a:rPr>
              <a:t>and the </a:t>
            </a:r>
            <a:r>
              <a:rPr lang="en-US" sz="2000" b="1" u="sng" dirty="0" err="1">
                <a:ea typeface="+mn-ea"/>
                <a:cs typeface="+mn-cs"/>
              </a:rPr>
              <a:t>chromatids</a:t>
            </a:r>
            <a:r>
              <a:rPr lang="en-US" sz="2000" dirty="0">
                <a:ea typeface="+mn-ea"/>
                <a:cs typeface="+mn-cs"/>
              </a:rPr>
              <a:t> align at the </a:t>
            </a:r>
            <a:endParaRPr lang="en-US" sz="2000" dirty="0" smtClean="0"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____________________________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 </a:t>
            </a:r>
            <a:r>
              <a:rPr lang="en-US" sz="2400" dirty="0">
                <a:ea typeface="+mn-ea"/>
                <a:cs typeface="+mn-cs"/>
              </a:rPr>
              <a:t>of the spindle.  The </a:t>
            </a:r>
            <a:r>
              <a:rPr lang="en-US" sz="2400" b="1" u="sng" dirty="0">
                <a:ea typeface="+mn-ea"/>
                <a:cs typeface="+mn-cs"/>
              </a:rPr>
              <a:t>spindle fibers </a:t>
            </a:r>
            <a:r>
              <a:rPr lang="en-US" sz="2400" dirty="0">
                <a:ea typeface="+mn-ea"/>
                <a:cs typeface="+mn-cs"/>
              </a:rPr>
              <a:t>attach to each </a:t>
            </a:r>
            <a:endParaRPr lang="en-US" sz="2400" dirty="0" smtClean="0"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___________________________</a:t>
            </a:r>
            <a:endParaRPr lang="en-US" sz="4000" dirty="0"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524000"/>
            <a:ext cx="32560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  <a:ea typeface="+mn-ea"/>
                <a:cs typeface="+mn-cs"/>
              </a:rPr>
              <a:t>DISOLVING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2590800"/>
            <a:ext cx="23920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  <a:ea typeface="+mn-ea"/>
                <a:cs typeface="+mn-cs"/>
              </a:rPr>
              <a:t>CENTER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038600"/>
            <a:ext cx="41501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  <a:ea typeface="+mn-ea"/>
                <a:cs typeface="+mn-cs"/>
              </a:rPr>
              <a:t>CENTROMERE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9" name="Curved Left Arrow 8"/>
          <p:cNvSpPr/>
          <p:nvPr/>
        </p:nvSpPr>
        <p:spPr>
          <a:xfrm rot="17535517">
            <a:off x="5688013" y="1160463"/>
            <a:ext cx="2209800" cy="2743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U-Turn Arrow 10"/>
          <p:cNvSpPr/>
          <p:nvPr/>
        </p:nvSpPr>
        <p:spPr>
          <a:xfrm flipH="1" flipV="1">
            <a:off x="2209800" y="4267200"/>
            <a:ext cx="4343400" cy="15240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BrokenLegMex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5038" y="0"/>
            <a:ext cx="5668962" cy="6858000"/>
          </a:xfrm>
          <a:prstGeom prst="rect">
            <a:avLst/>
          </a:prstGeom>
          <a:noFill/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429000" y="54864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400" b="1">
                <a:solidFill>
                  <a:schemeClr val="bg1"/>
                </a:solidFill>
                <a:latin typeface="Geneva" pitchFamily="-123" charset="0"/>
              </a:rPr>
              <a:t> </a:t>
            </a:r>
            <a:r>
              <a:rPr lang="en-US" sz="7400" b="1">
                <a:latin typeface="Geneva" pitchFamily="-123" charset="0"/>
              </a:rPr>
              <a:t>broken leg</a:t>
            </a:r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2590800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400" b="1">
                <a:solidFill>
                  <a:srgbClr val="001394"/>
                </a:solidFill>
                <a:latin typeface="Geneva" pitchFamily="-123" charset="0"/>
              </a:rPr>
              <a:t>repair</a:t>
            </a:r>
            <a:endParaRPr lang="en-US" sz="7600">
              <a:solidFill>
                <a:srgbClr val="001394"/>
              </a:solidFill>
              <a:latin typeface="Geneva" pitchFamily="-123" charset="0"/>
            </a:endParaRPr>
          </a:p>
        </p:txBody>
      </p:sp>
      <p:pic>
        <p:nvPicPr>
          <p:cNvPr id="103429" name="Picture 5" descr="993087408_8f25271015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0" y="4173538"/>
            <a:ext cx="3581400" cy="2684462"/>
          </a:xfrm>
          <a:prstGeom prst="rect">
            <a:avLst/>
          </a:prstGeom>
          <a:noFill/>
        </p:spPr>
      </p:pic>
      <p:pic>
        <p:nvPicPr>
          <p:cNvPr id="103431" name="Picture 7" descr="skinned kne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05200" cy="2628900"/>
          </a:xfrm>
          <a:prstGeom prst="rect">
            <a:avLst/>
          </a:prstGeom>
          <a:noFill/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0" y="1752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Skinned knees</a:t>
            </a:r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0" y="5943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Curling iron burn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  <p:bldP spid="103432" grpId="0"/>
      <p:bldP spid="1034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http://library.thinkquest.org/C0123260/basic%20knowledge/images/basic%20knowledge/cell%20division/mitosis.gif"/>
          <p:cNvPicPr>
            <a:picLocks noChangeAspect="1" noChangeArrowheads="1"/>
          </p:cNvPicPr>
          <p:nvPr/>
        </p:nvPicPr>
        <p:blipFill>
          <a:blip r:embed="rId3"/>
          <a:srcRect l="36363" t="54347" r="32468" b="28261"/>
          <a:stretch>
            <a:fillRect/>
          </a:stretch>
        </p:blipFill>
        <p:spPr bwMode="auto">
          <a:xfrm rot="5400000">
            <a:off x="5143500" y="28575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5400" b="1" smtClean="0"/>
              <a:t>ANAPHASE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The </a:t>
            </a:r>
            <a:r>
              <a:rPr lang="en-US" sz="4000" dirty="0" err="1">
                <a:ea typeface="+mn-ea"/>
                <a:cs typeface="+mn-cs"/>
              </a:rPr>
              <a:t>chromatids</a:t>
            </a:r>
            <a:r>
              <a:rPr lang="en-US" sz="4000" dirty="0">
                <a:ea typeface="+mn-ea"/>
                <a:cs typeface="+mn-cs"/>
              </a:rPr>
              <a:t> separate into </a:t>
            </a:r>
            <a:r>
              <a:rPr lang="en-US" sz="4000" dirty="0" smtClean="0">
                <a:ea typeface="+mn-ea"/>
                <a:cs typeface="+mn-cs"/>
              </a:rPr>
              <a:t>_________________ </a:t>
            </a:r>
            <a:r>
              <a:rPr lang="en-US" sz="4000" dirty="0">
                <a:ea typeface="+mn-ea"/>
                <a:cs typeface="+mn-cs"/>
              </a:rPr>
              <a:t>when the spindle fibers pull them apart at the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48792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  <a:ea typeface="+mn-ea"/>
                <a:cs typeface="+mn-cs"/>
              </a:rPr>
              <a:t>CHROMOSOMES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0"/>
            <a:ext cx="41501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  <a:ea typeface="+mn-ea"/>
                <a:cs typeface="+mn-cs"/>
              </a:rPr>
              <a:t>CENTROMERE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ANAPHASE</a:t>
            </a:r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609600" y="838200"/>
            <a:ext cx="77724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pitchFamily="-123" charset="0"/>
              </a:rPr>
              <a:t>Each identical set of new chromosomes move to</a:t>
            </a:r>
          </a:p>
          <a:p>
            <a:r>
              <a:rPr lang="en-US" sz="8800" b="1" u="sng">
                <a:latin typeface="Calibri" pitchFamily="-123" charset="0"/>
              </a:rPr>
              <a:t>OPPOSITE </a:t>
            </a:r>
            <a:r>
              <a:rPr lang="en-US" sz="6000">
                <a:latin typeface="Calibri" pitchFamily="-123" charset="0"/>
              </a:rPr>
              <a:t>    sides of the cell called </a:t>
            </a:r>
            <a:r>
              <a:rPr lang="en-US" sz="6000" b="1" u="sng">
                <a:latin typeface="Calibri" pitchFamily="-123" charset="0"/>
              </a:rPr>
              <a:t>POLES.</a:t>
            </a:r>
          </a:p>
        </p:txBody>
      </p:sp>
      <p:pic>
        <p:nvPicPr>
          <p:cNvPr id="92163" name="Picture 2" descr="http://library.thinkquest.org/C0123260/basic%20knowledge/images/basic%20knowledge/cell%20division/mitosis.gif"/>
          <p:cNvPicPr>
            <a:picLocks noChangeAspect="1" noChangeArrowheads="1"/>
          </p:cNvPicPr>
          <p:nvPr/>
        </p:nvPicPr>
        <p:blipFill>
          <a:blip r:embed="rId3"/>
          <a:srcRect l="36363" t="54347" r="32468" b="28261"/>
          <a:stretch>
            <a:fillRect/>
          </a:stretch>
        </p:blipFill>
        <p:spPr bwMode="auto">
          <a:xfrm>
            <a:off x="6477000" y="23622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TELOPHASE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1905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>
                <a:ea typeface="+mn-ea"/>
                <a:cs typeface="+mn-cs"/>
              </a:rPr>
              <a:t>The spindle fibers </a:t>
            </a:r>
            <a:endParaRPr lang="en-US" sz="4000" dirty="0" smtClean="0"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__________________ </a:t>
            </a:r>
            <a:r>
              <a:rPr lang="en-US" sz="4000" dirty="0">
                <a:ea typeface="+mn-ea"/>
                <a:cs typeface="+mn-cs"/>
              </a:rPr>
              <a:t>during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40710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BREAKDOWN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1924" y="2971800"/>
            <a:ext cx="5942076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TELOPHASE</a:t>
            </a:r>
          </a:p>
        </p:txBody>
      </p:sp>
      <p:pic>
        <p:nvPicPr>
          <p:cNvPr id="94213" name="Picture 2" descr="http://library.thinkquest.org/C0123260/basic%20knowledge/images/basic%20knowledge/cell%20division/mitosis.gif"/>
          <p:cNvPicPr>
            <a:picLocks noChangeAspect="1" noChangeArrowheads="1"/>
          </p:cNvPicPr>
          <p:nvPr/>
        </p:nvPicPr>
        <p:blipFill>
          <a:blip r:embed="rId3"/>
          <a:srcRect l="49352" t="76086" r="15584" b="3261"/>
          <a:stretch>
            <a:fillRect/>
          </a:stretch>
        </p:blipFill>
        <p:spPr bwMode="auto">
          <a:xfrm rot="5400000">
            <a:off x="-641350" y="3155950"/>
            <a:ext cx="4330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The chromosomes elongate and become tangled in a ball 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914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>
                <a:ea typeface="+mn-ea"/>
                <a:cs typeface="+mn-cs"/>
              </a:rPr>
              <a:t>CHROMATIN</a:t>
            </a:r>
          </a:p>
        </p:txBody>
      </p:sp>
      <p:pic>
        <p:nvPicPr>
          <p:cNvPr id="96259" name="Picture 2" descr="http://www-biology.ucsd.edu/classes/bimm108.WI09/images/chromatin3-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3575"/>
            <a:ext cx="57340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A nuclear envelope forms around the separate sets 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CHROMOSOMES</a:t>
            </a:r>
            <a:endParaRPr lang="en-US" sz="40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The rest of the cell now divides.  The cytoplasm divides as the cell membrane pinches inward cutting the cell in half.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898989"/>
                </a:solidFill>
              </a:rPr>
              <a:t>This is called </a:t>
            </a:r>
            <a:r>
              <a:rPr lang="en-US" sz="6600">
                <a:solidFill>
                  <a:srgbClr val="898989"/>
                </a:solidFill>
              </a:rPr>
              <a:t>CYTOKINESIS</a:t>
            </a:r>
          </a:p>
          <a:p>
            <a:pPr eaLnBrk="1" hangingPunct="1"/>
            <a:endParaRPr lang="en-US" sz="6600">
              <a:solidFill>
                <a:srgbClr val="898989"/>
              </a:solidFill>
            </a:endParaRPr>
          </a:p>
          <a:p>
            <a:pPr eaLnBrk="1" hangingPunct="1"/>
            <a:r>
              <a:rPr lang="en-US" sz="6600">
                <a:solidFill>
                  <a:srgbClr val="898989"/>
                </a:solidFill>
              </a:rPr>
              <a:t>And the cell cycle begins again</a:t>
            </a:r>
            <a:endParaRPr lang="en-US" sz="4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upload.wikimedia.org/wikipedia/en/thumb/3/33/HES51106.JPG/400px-HES51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777875"/>
            <a:ext cx="9109075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Cells that make up our body tissues and organs are called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/>
          <a:lstStyle/>
          <a:p>
            <a:pPr eaLnBrk="1" hangingPunct="1"/>
            <a:r>
              <a:rPr lang="en-US" sz="11500" b="1" smtClean="0">
                <a:solidFill>
                  <a:srgbClr val="FF0000"/>
                </a:solidFill>
              </a:rPr>
              <a:t>SOMATIC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Mitosis is the division of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dirty="0">
                <a:ea typeface="+mn-ea"/>
                <a:cs typeface="+mn-cs"/>
              </a:rPr>
              <a:t>s</a:t>
            </a:r>
            <a:r>
              <a:rPr lang="en-US" sz="9600" dirty="0" smtClean="0">
                <a:ea typeface="+mn-ea"/>
                <a:cs typeface="+mn-cs"/>
              </a:rPr>
              <a:t>omatic cells</a:t>
            </a:r>
            <a:endParaRPr lang="en-US" sz="9600" dirty="0">
              <a:ea typeface="+mn-ea"/>
              <a:cs typeface="+mn-cs"/>
            </a:endParaRPr>
          </a:p>
        </p:txBody>
      </p:sp>
      <p:pic>
        <p:nvPicPr>
          <p:cNvPr id="20483" name="Picture 2" descr="http://www.agry.purdue.edu/courses/agry320/pretest_key_files/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9836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/>
              <a:t>Mitosis makes new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ea typeface="+mn-ea"/>
                <a:cs typeface="+mn-cs"/>
              </a:rPr>
              <a:t>IDENTICAL</a:t>
            </a:r>
            <a:r>
              <a:rPr lang="en-US" sz="4000" dirty="0" smtClean="0">
                <a:ea typeface="+mn-ea"/>
                <a:cs typeface="+mn-cs"/>
              </a:rPr>
              <a:t> cells</a:t>
            </a:r>
            <a:endParaRPr lang="en-US" sz="4000" dirty="0">
              <a:ea typeface="+mn-ea"/>
              <a:cs typeface="+mn-cs"/>
            </a:endParaRPr>
          </a:p>
        </p:txBody>
      </p:sp>
      <p:pic>
        <p:nvPicPr>
          <p:cNvPr id="22531" name="Picture 2" descr="http://howardhughes.trinity.duke.edu/uploads/assets/image/Stephanie%20Chang/adenovi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38450"/>
            <a:ext cx="7620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The </a:t>
            </a:r>
            <a:r>
              <a:rPr lang="en-US" sz="2800" dirty="0">
                <a:ea typeface="+mj-ea"/>
                <a:cs typeface="+mj-cs"/>
              </a:rPr>
              <a:t>part of a cell controls the function of that particular cell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3152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0" dirty="0" smtClean="0">
                <a:ea typeface="+mn-ea"/>
                <a:cs typeface="+mn-cs"/>
              </a:rPr>
              <a:t>nucleus</a:t>
            </a:r>
            <a:endParaRPr lang="en-US" sz="11500" dirty="0">
              <a:ea typeface="+mn-ea"/>
              <a:cs typeface="+mn-cs"/>
            </a:endParaRPr>
          </a:p>
        </p:txBody>
      </p:sp>
      <p:pic>
        <p:nvPicPr>
          <p:cNvPr id="24579" name="Picture 2" descr="http://library.thinkquest.org/06aug/01942/plcells/thinkquest/nucle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429000" y="4038600"/>
            <a:ext cx="1981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library.thinkquest.org/06aug/01942/plcells/thinkquest/c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20056" y="500857"/>
            <a:ext cx="5246687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perform specialized tasks in the cell, but are located outside of the nucleus – things like mitochondria, endoplasmic reticulum, Golgi apparatus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315200" cy="3733800"/>
          </a:xfrm>
        </p:spPr>
        <p:txBody>
          <a:bodyPr/>
          <a:lstStyle/>
          <a:p>
            <a:pPr eaLnBrk="1" hangingPunct="1"/>
            <a:r>
              <a:rPr lang="en-US" sz="11500" b="1" smtClean="0">
                <a:solidFill>
                  <a:schemeClr val="bg1"/>
                </a:solidFill>
              </a:rPr>
              <a:t>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621</Words>
  <Application>Microsoft Office PowerPoint</Application>
  <PresentationFormat>On-screen Show (4:3)</PresentationFormat>
  <Paragraphs>123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ＭＳ Ｐゴシック</vt:lpstr>
      <vt:lpstr>Calibri</vt:lpstr>
      <vt:lpstr>Geneva</vt:lpstr>
      <vt:lpstr>Geneva</vt:lpstr>
      <vt:lpstr>Office Theme</vt:lpstr>
      <vt:lpstr>Every living thing is made of </vt:lpstr>
      <vt:lpstr>When an organism grows  do the cells get BIGGER or MULTIPLY?</vt:lpstr>
      <vt:lpstr>PowerPoint Presentation</vt:lpstr>
      <vt:lpstr>PowerPoint Presentation</vt:lpstr>
      <vt:lpstr>Cells that make up our body tissues and organs are called </vt:lpstr>
      <vt:lpstr>Mitosis is the division of </vt:lpstr>
      <vt:lpstr>Mitosis makes new</vt:lpstr>
      <vt:lpstr>The part of a cell controls the function of that particular cell</vt:lpstr>
      <vt:lpstr>perform specialized tasks in the cell, but are located outside of the nucleus – things like mitochondria, endoplasmic reticulum, Golgi apparatus</vt:lpstr>
      <vt:lpstr>What is the thick liquid that holds the specialized parts of the cell in place</vt:lpstr>
      <vt:lpstr>What is the outer layer of the cell called that separates the cell from other cells and lets nutrients in and waste out? </vt:lpstr>
      <vt:lpstr>What is an example of a cell that does NOT undergo mitosis once it is mature?</vt:lpstr>
      <vt:lpstr>Why do some people’s hair and fingernails grow faster than others? </vt:lpstr>
      <vt:lpstr>an example of a cell that reproduces every 30 minutes</vt:lpstr>
      <vt:lpstr>Adult skin cells divide about every </vt:lpstr>
      <vt:lpstr>A cell CYCLE begins with a stage called </vt:lpstr>
      <vt:lpstr>During interphase stage the organelles produce energy and </vt:lpstr>
      <vt:lpstr>The organelles </vt:lpstr>
      <vt:lpstr>Also ________________is duplicated</vt:lpstr>
      <vt:lpstr>PowerPoint Presentation</vt:lpstr>
      <vt:lpstr>What do the letters DNA stand for</vt:lpstr>
      <vt:lpstr>molecules join together to make up a complex strand called a </vt:lpstr>
      <vt:lpstr>The number of chromosomes in each nucleus of each cell are even because chromosomes exist in </vt:lpstr>
      <vt:lpstr>PowerPoint Presentation</vt:lpstr>
      <vt:lpstr>If a cell has only HALF the number of chromosomes (not pairs, but individual), the cell is called a ________________ cell</vt:lpstr>
      <vt:lpstr>PowerPoint Presentation</vt:lpstr>
      <vt:lpstr>The shape of chromosomes in the beginning of mitosis is</vt:lpstr>
      <vt:lpstr>The duplicated chromosomes join together at a CENTRAL point called a</vt:lpstr>
      <vt:lpstr>The name of the chromosome is then changed to the term </vt:lpstr>
      <vt:lpstr>Mitosis terms to know</vt:lpstr>
      <vt:lpstr>Mitosis terms to know</vt:lpstr>
      <vt:lpstr>Mitosis terms to know</vt:lpstr>
      <vt:lpstr>Recall from the CELL CYCLE that the Interphase is the longest phase in the cell</vt:lpstr>
      <vt:lpstr>The four phases to mitosis are</vt:lpstr>
      <vt:lpstr>PowerPoint Presentation</vt:lpstr>
      <vt:lpstr>PowerPoint Presentation</vt:lpstr>
      <vt:lpstr>Plant cells do ________have centrioles. </vt:lpstr>
      <vt:lpstr>PowerPoint Presentation</vt:lpstr>
      <vt:lpstr>METAPHASE</vt:lpstr>
      <vt:lpstr>ANAPHASE</vt:lpstr>
      <vt:lpstr>ANAPHASE</vt:lpstr>
      <vt:lpstr>TELOPHASE</vt:lpstr>
      <vt:lpstr>The chromosomes elongate and become tangled in a ball of</vt:lpstr>
      <vt:lpstr>A nuclear envelope forms around the separate sets of</vt:lpstr>
      <vt:lpstr>The rest of the cell now divides.  The cytoplasm divides as the cell membrane pinches inward cutting the cell in half.</vt:lpstr>
    </vt:vector>
  </TitlesOfParts>
  <Company> 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living thing is made of </dc:title>
  <dc:creator> </dc:creator>
  <cp:lastModifiedBy>Christine Dickson</cp:lastModifiedBy>
  <cp:revision>143</cp:revision>
  <dcterms:created xsi:type="dcterms:W3CDTF">2010-02-03T19:49:34Z</dcterms:created>
  <dcterms:modified xsi:type="dcterms:W3CDTF">2010-05-22T16:58:53Z</dcterms:modified>
</cp:coreProperties>
</file>