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97" r:id="rId3"/>
    <p:sldId id="256" r:id="rId4"/>
    <p:sldId id="288" r:id="rId5"/>
    <p:sldId id="289" r:id="rId6"/>
    <p:sldId id="290" r:id="rId7"/>
    <p:sldId id="294" r:id="rId8"/>
    <p:sldId id="296" r:id="rId9"/>
    <p:sldId id="298" r:id="rId10"/>
    <p:sldId id="291" r:id="rId11"/>
    <p:sldId id="295" r:id="rId12"/>
    <p:sldId id="292" r:id="rId13"/>
    <p:sldId id="293" r:id="rId14"/>
    <p:sldId id="282" r:id="rId15"/>
    <p:sldId id="283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642F14B-AA51-4FC9-8D8A-8FA81A3AA54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05C3C-0B30-4693-8660-19C87E4273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EA45B-AB6F-4382-BD75-BE9BBFD277E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BE6FE-4100-4B54-BD80-79AD0F5E32F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4FD57-34F0-4E96-9151-6FC0A23CAB3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9B738-46E1-4148-8BEB-BE7D786A2A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F3B2A-1ED5-4300-8BA1-E9A00A4C507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DEC34-FC0A-4381-9717-84DF52A0FF8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E6A2B-0399-412C-ADBB-93AE67468C5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4CE3F-D1C3-4C50-BC6B-867AEDEEA3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0A91C-C3E5-4EE3-B174-4E000819A6B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9600" y="274638"/>
            <a:ext cx="8029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581025" y="1600200"/>
            <a:ext cx="8029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E9D8B05-8EC0-4C4D-BDC7-6F5D1834AA95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93DE06-B427-4945-BD68-2CED070336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5000" b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Tx/>
        <a:buBlip>
          <a:blip r:embed="rId16"/>
        </a:buBlip>
        <a:defRPr sz="3800" b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Tx/>
        <a:buBlip>
          <a:blip r:embed="rId17"/>
        </a:buBlip>
        <a:defRPr sz="3800" b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Tx/>
        <a:buBlip>
          <a:blip r:embed="rId16"/>
        </a:buBlip>
        <a:defRPr sz="3800" b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Tx/>
        <a:buBlip>
          <a:blip r:embed="rId16"/>
        </a:buBlip>
        <a:defRPr sz="3800" b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Tx/>
        <a:buBlip>
          <a:blip r:embed="rId16"/>
        </a:buBlip>
        <a:defRPr sz="3800" b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8230C7-9C8D-466E-93F6-49677817E34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the first food product permitted by law to have artificial coloring?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Butter</a:t>
            </a:r>
            <a:endParaRPr lang="en-US" dirty="0"/>
          </a:p>
        </p:txBody>
      </p:sp>
      <p:pic>
        <p:nvPicPr>
          <p:cNvPr id="14340" name="Picture 4" descr="I can't believe it's not bu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429000"/>
            <a:ext cx="4648200" cy="28670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Yield Grade Determination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25" y="1600201"/>
            <a:ext cx="8029575" cy="1219200"/>
          </a:xfrm>
        </p:spPr>
        <p:txBody>
          <a:bodyPr/>
          <a:lstStyle/>
          <a:p>
            <a:r>
              <a:rPr lang="en-US" dirty="0" smtClean="0"/>
              <a:t>The yield grade is determined by a formula used by the grader.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62001" y="3124200"/>
            <a:ext cx="4114799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3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Veal- 5 Grades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lang="en-US" sz="3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Lamb- 5 Grades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3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Pork-</a:t>
            </a:r>
            <a:r>
              <a:rPr kumimoji="0" lang="en-US" sz="3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Not Graded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lang="en-US" sz="3800" b="1" kern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Poultry-</a:t>
            </a:r>
            <a:r>
              <a:rPr lang="en-US" sz="38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A, B, C</a:t>
            </a:r>
            <a:endParaRPr kumimoji="0" lang="en-US" sz="3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 rot="1173791">
            <a:off x="3752024" y="3358161"/>
            <a:ext cx="5616516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3600" b="1" kern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   1: Clean/muscular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3600" b="1" kern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 5: Very fat/ Light Muscle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Blip>
                <a:blip r:embed="rId2"/>
              </a:buBlip>
              <a:tabLst/>
              <a:defRPr/>
            </a:pPr>
            <a:endParaRPr kumimoji="0" lang="en-US" sz="3600" b="1" i="0" u="none" strike="noStrike" kern="0" normalizeH="0" baseline="0" noProof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 rot="21031707">
            <a:off x="2147825" y="57912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Grade A: Highest Quality</a:t>
            </a:r>
            <a:endParaRPr 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There are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eight </a:t>
            </a:r>
            <a:r>
              <a:rPr lang="en-US" dirty="0" smtClean="0"/>
              <a:t>quality grades for beef: prime, choice, select, standard, commercial, utility, cutter, and canner.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3614678"/>
            <a:ext cx="1905000" cy="286232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j-lt"/>
              </a:rPr>
              <a:t>BEEF </a:t>
            </a:r>
          </a:p>
          <a:p>
            <a:pPr algn="ctr"/>
            <a:r>
              <a:rPr lang="en-US" sz="36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j-lt"/>
              </a:rPr>
              <a:t>ITS</a:t>
            </a:r>
          </a:p>
          <a:p>
            <a:pPr algn="ctr"/>
            <a:r>
              <a:rPr lang="en-US" sz="36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j-lt"/>
              </a:rPr>
              <a:t>WHATS</a:t>
            </a:r>
          </a:p>
          <a:p>
            <a:pPr algn="ctr"/>
            <a:r>
              <a:rPr lang="en-US" sz="36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j-lt"/>
              </a:rPr>
              <a:t>FOR </a:t>
            </a:r>
          </a:p>
          <a:p>
            <a:pPr algn="ctr"/>
            <a:r>
              <a:rPr lang="en-US" sz="3600" b="1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+mj-lt"/>
              </a:rPr>
              <a:t>DINNER</a:t>
            </a:r>
            <a:endParaRPr lang="en-US" sz="3600" b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fat, known as marbling, shows up as specks of white across the rib eye. The more specks of fat that are visible, the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higher </a:t>
            </a:r>
            <a:r>
              <a:rPr lang="en-US" dirty="0" smtClean="0"/>
              <a:t>the grade</a:t>
            </a:r>
            <a:endParaRPr lang="en-US" dirty="0"/>
          </a:p>
        </p:txBody>
      </p:sp>
      <p:pic>
        <p:nvPicPr>
          <p:cNvPr id="58370" name="Picture 2" descr="http://blogs.miaminewtimes.com/shortorder/DSC02243.jpg"/>
          <p:cNvPicPr>
            <a:picLocks noChangeAspect="1" noChangeArrowheads="1"/>
          </p:cNvPicPr>
          <p:nvPr/>
        </p:nvPicPr>
        <p:blipFill>
          <a:blip r:embed="rId2" cstate="print"/>
          <a:srcRect t="10444" r="32549" b="26893"/>
          <a:stretch>
            <a:fillRect/>
          </a:stretch>
        </p:blipFill>
        <p:spPr bwMode="auto">
          <a:xfrm rot="297132">
            <a:off x="2743200" y="4191000"/>
            <a:ext cx="3276600" cy="2286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Piece it Together… 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Prime (BEST)</a:t>
            </a:r>
          </a:p>
          <a:p>
            <a:r>
              <a:rPr lang="en-US" dirty="0" smtClean="0"/>
              <a:t>Muscle: </a:t>
            </a:r>
            <a:r>
              <a:rPr lang="en-US" u="sng" dirty="0" smtClean="0"/>
              <a:t>				</a:t>
            </a:r>
          </a:p>
          <a:p>
            <a:r>
              <a:rPr lang="en-US" dirty="0" smtClean="0"/>
              <a:t>Fat: </a:t>
            </a:r>
            <a:r>
              <a:rPr lang="en-US" u="sng" dirty="0" smtClean="0"/>
              <a:t>			</a:t>
            </a:r>
            <a:endParaRPr lang="en-US" dirty="0" smtClean="0"/>
          </a:p>
          <a:p>
            <a:pPr lvl="1"/>
            <a:r>
              <a:rPr lang="en-US" dirty="0" smtClean="0"/>
              <a:t>Fat is what gives the </a:t>
            </a:r>
            <a:r>
              <a:rPr lang="en-US" dirty="0"/>
              <a:t>meat </a:t>
            </a:r>
            <a:r>
              <a:rPr lang="en-US" dirty="0" smtClean="0"/>
              <a:t>flavor 		and	 </a:t>
            </a:r>
            <a:r>
              <a:rPr lang="en-US" dirty="0"/>
              <a:t>juiciness</a:t>
            </a:r>
          </a:p>
        </p:txBody>
      </p:sp>
      <p:pic>
        <p:nvPicPr>
          <p:cNvPr id="32769" name="Picture 1" descr="C:\Users\Jadee Lin\AppData\Local\Microsoft\Windows\Temporary Internet Files\Low\Content.IE5\9427HIYN\j043485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 flipH="1">
            <a:off x="6489099" y="-64101"/>
            <a:ext cx="2819543" cy="2947458"/>
          </a:xfrm>
          <a:prstGeom prst="rect">
            <a:avLst/>
          </a:prstGeom>
          <a:noFill/>
        </p:spPr>
      </p:pic>
      <p:pic>
        <p:nvPicPr>
          <p:cNvPr id="5" name="Picture 1" descr="C:\Users\Jadee Lin\AppData\Local\Microsoft\Windows\Temporary Internet Files\Low\Content.IE5\9427HIYN\j043485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 flipH="1">
            <a:off x="-240842" y="3974500"/>
            <a:ext cx="2819543" cy="294745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F-A-C-T-S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 </a:t>
            </a:r>
            <a:r>
              <a:rPr lang="en-US" dirty="0"/>
              <a:t>is expensive to put on </a:t>
            </a:r>
            <a:r>
              <a:rPr lang="en-US" dirty="0" smtClean="0"/>
              <a:t>animals, so the leaner </a:t>
            </a:r>
            <a:r>
              <a:rPr lang="en-US" dirty="0"/>
              <a:t>grades are less </a:t>
            </a:r>
            <a:r>
              <a:rPr lang="en-US" dirty="0" smtClean="0"/>
              <a:t>expensive.</a:t>
            </a:r>
          </a:p>
          <a:p>
            <a:r>
              <a:rPr lang="en-US" dirty="0" smtClean="0"/>
              <a:t>Those that feed animals to grade prime usually cater to the restaurant trade. </a:t>
            </a:r>
          </a:p>
          <a:p>
            <a:pPr marL="342900" lvl="2" indent="-342900"/>
            <a:r>
              <a:rPr lang="en-US" dirty="0" smtClean="0"/>
              <a:t>Most feedlot owners want their animals to grade a low choice at slaughter.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F-A-C-T-S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beef bought in the grocery store is choice grade.</a:t>
            </a:r>
          </a:p>
          <a:p>
            <a:r>
              <a:rPr lang="en-US" dirty="0"/>
              <a:t>A few market chains are selling the leaner select grade as a low fat meat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140014"/>
            <a:ext cx="4343400" cy="244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130425"/>
            <a:ext cx="5673725" cy="1470025"/>
          </a:xfrm>
        </p:spPr>
        <p:txBody>
          <a:bodyPr/>
          <a:lstStyle/>
          <a:p>
            <a:r>
              <a:rPr lang="en-US" smtClean="0"/>
              <a:t>Describing Meat Grading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101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600200"/>
            <a:ext cx="8458200" cy="4525963"/>
          </a:xfrm>
        </p:spPr>
        <p:txBody>
          <a:bodyPr/>
          <a:lstStyle/>
          <a:p>
            <a:r>
              <a:rPr lang="en-US" dirty="0" smtClean="0"/>
              <a:t>After the carcasses are cooled, they are graded according to USDA standards. </a:t>
            </a:r>
          </a:p>
          <a:p>
            <a:r>
              <a:rPr lang="en-US" dirty="0" smtClean="0"/>
              <a:t>Federal Meat Grading was established in 1925 by the Agricultural Marketing Service (AMS) of USDA. </a:t>
            </a:r>
            <a:endParaRPr lang="en-US" dirty="0"/>
          </a:p>
        </p:txBody>
      </p:sp>
      <p:pic>
        <p:nvPicPr>
          <p:cNvPr id="5" name="Picture 4" descr="http://www.farmersmarketcoalition.org/wp-content/uploads/2009/06/ams-finalcolor-12-22-300x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694708"/>
            <a:ext cx="2763845" cy="193469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adee Lin\AppData\Local\Microsoft\Windows\Temporary Internet Files\Low\Content.IE5\AR0ICQOQ\j0441310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lumMod val="60000"/>
                <a:lumOff val="4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324600" y="2209800"/>
            <a:ext cx="2971800" cy="2971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600" dirty="0" smtClean="0"/>
              <a:t>Certification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1" cy="4525963"/>
          </a:xfrm>
        </p:spPr>
        <p:txBody>
          <a:bodyPr/>
          <a:lstStyle/>
          <a:p>
            <a:pPr lvl="0"/>
            <a:r>
              <a:rPr lang="en-US" b="1" dirty="0" smtClean="0"/>
              <a:t>Inspection</a:t>
            </a:r>
            <a:r>
              <a:rPr lang="en-US" dirty="0" smtClean="0"/>
              <a:t> for </a:t>
            </a:r>
            <a:r>
              <a:rPr lang="en-US" b="1" dirty="0" smtClean="0"/>
              <a:t>wholesomeness</a:t>
            </a:r>
            <a:r>
              <a:rPr lang="en-US" dirty="0" smtClean="0"/>
              <a:t> is </a:t>
            </a:r>
            <a:r>
              <a:rPr lang="en-US" b="1" dirty="0" smtClean="0"/>
              <a:t>mandatory</a:t>
            </a:r>
            <a:r>
              <a:rPr lang="en-US" dirty="0" smtClean="0"/>
              <a:t> and is paid for out of tax dollars. Grading for </a:t>
            </a:r>
            <a:r>
              <a:rPr lang="en-US" b="1" dirty="0" smtClean="0"/>
              <a:t>quality</a:t>
            </a:r>
            <a:r>
              <a:rPr lang="en-US" dirty="0" smtClean="0"/>
              <a:t> is </a:t>
            </a:r>
            <a:r>
              <a:rPr lang="en-US" b="1" dirty="0" smtClean="0"/>
              <a:t>voluntary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meat grade certifies the </a:t>
            </a:r>
            <a:r>
              <a:rPr lang="en-US" b="1" dirty="0" smtClean="0"/>
              <a:t>class</a:t>
            </a:r>
            <a:r>
              <a:rPr lang="en-US" dirty="0" smtClean="0"/>
              <a:t>, </a:t>
            </a:r>
            <a:r>
              <a:rPr lang="en-US" b="1" dirty="0" smtClean="0"/>
              <a:t>quality</a:t>
            </a:r>
            <a:r>
              <a:rPr lang="en-US" dirty="0" smtClean="0"/>
              <a:t>, and </a:t>
            </a:r>
            <a:r>
              <a:rPr lang="en-US" b="1" dirty="0" smtClean="0"/>
              <a:t>condition</a:t>
            </a:r>
            <a:r>
              <a:rPr lang="en-US" dirty="0" smtClean="0"/>
              <a:t> of the agricultural product examined to conform with uniform standards.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4525963"/>
          </a:xfrm>
        </p:spPr>
        <p:txBody>
          <a:bodyPr/>
          <a:lstStyle/>
          <a:p>
            <a:r>
              <a:rPr lang="en-US" dirty="0" smtClean="0"/>
              <a:t>There are two groups of Grades: </a:t>
            </a:r>
            <a:br>
              <a:rPr lang="en-US" dirty="0" smtClean="0"/>
            </a:br>
            <a:r>
              <a:rPr lang="en-US" dirty="0" smtClean="0"/>
              <a:t>	Quality &amp; Yield. </a:t>
            </a:r>
          </a:p>
          <a:p>
            <a:r>
              <a:rPr lang="en-US" dirty="0" smtClean="0"/>
              <a:t>Quality Grades</a:t>
            </a:r>
          </a:p>
          <a:p>
            <a:pPr lvl="1"/>
            <a:r>
              <a:rPr lang="en-US" dirty="0" smtClean="0"/>
              <a:t>Prediction for tenderness, juiciness, and flavor. </a:t>
            </a:r>
          </a:p>
          <a:p>
            <a:pPr lvl="1"/>
            <a:r>
              <a:rPr lang="en-US" dirty="0" smtClean="0"/>
              <a:t>Based on the amount of marbling (flecks of fat within the lean), color, and maturity. 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274638"/>
            <a:ext cx="8181975" cy="1143000"/>
          </a:xfrm>
        </p:spPr>
        <p:txBody>
          <a:bodyPr/>
          <a:lstStyle/>
          <a:p>
            <a:r>
              <a:rPr lang="en-US" dirty="0" smtClean="0"/>
              <a:t>Quality Grade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 lvl="0"/>
            <a:r>
              <a:rPr lang="en-US" dirty="0" smtClean="0"/>
              <a:t>Grades are determined by the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age </a:t>
            </a:r>
            <a:r>
              <a:rPr lang="en-US" dirty="0" smtClean="0"/>
              <a:t>of the animal at slaughter and the amount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marbling.</a:t>
            </a:r>
            <a:endParaRPr lang="en-US" dirty="0" smtClean="0"/>
          </a:p>
          <a:p>
            <a:pPr lvl="0"/>
            <a:r>
              <a:rPr lang="en-US" dirty="0" smtClean="0"/>
              <a:t>Age is determined by the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maturity </a:t>
            </a:r>
            <a:r>
              <a:rPr lang="en-US" dirty="0" smtClean="0"/>
              <a:t>of the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cartilage </a:t>
            </a:r>
            <a:r>
              <a:rPr lang="en-US" dirty="0" smtClean="0"/>
              <a:t>and </a:t>
            </a: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bones </a:t>
            </a:r>
            <a:r>
              <a:rPr lang="en-US" dirty="0" smtClean="0"/>
              <a:t>in the carcass. </a:t>
            </a:r>
          </a:p>
          <a:p>
            <a:r>
              <a:rPr lang="en-US" dirty="0" smtClean="0"/>
              <a:t>Animals older than 42 months cannot receive the highest 2 grades.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Determining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Graders inspect the rib cage and vertebrae for the degree of bone and cartilage hardening – </a:t>
            </a:r>
            <a:r>
              <a:rPr lang="en-US" sz="4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Ossification</a:t>
            </a:r>
          </a:p>
          <a:p>
            <a:r>
              <a:rPr lang="en-US" sz="4000" dirty="0" smtClean="0"/>
              <a:t>As the animal ages, vertebrae in the lower end of backbone tend to fuse or grow together.</a:t>
            </a:r>
          </a:p>
          <a:p>
            <a:pPr>
              <a:buNone/>
            </a:pPr>
            <a:endParaRPr lang="en-US" sz="40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9978194">
            <a:off x="305008" y="449745"/>
            <a:ext cx="2186392" cy="8617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5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NOTE:</a:t>
            </a:r>
            <a:endParaRPr lang="en-US" sz="5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72" y="457199"/>
            <a:ext cx="8614328" cy="6139331"/>
          </a:xfrm>
        </p:spPr>
      </p:pic>
    </p:spTree>
    <p:extLst>
      <p:ext uri="{BB962C8B-B14F-4D97-AF65-F5344CB8AC3E}">
        <p14:creationId xmlns:p14="http://schemas.microsoft.com/office/powerpoint/2010/main" val="6672389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Yield Grades</a:t>
            </a:r>
          </a:p>
          <a:p>
            <a:pPr lvl="1"/>
            <a:r>
              <a:rPr lang="en-US" dirty="0" smtClean="0"/>
              <a:t>Range from "1" to "5" and indicate the amount of usable meat from a carcass. </a:t>
            </a:r>
          </a:p>
          <a:p>
            <a:pPr lvl="1"/>
            <a:r>
              <a:rPr lang="en-US" dirty="0" smtClean="0"/>
              <a:t>Yield grade 1 is the highest grade and denotes the greatest ratio of lean to fat; yield grade 5 is the lowest yield ratio. </a:t>
            </a:r>
          </a:p>
        </p:txBody>
      </p:sp>
      <p:pic>
        <p:nvPicPr>
          <p:cNvPr id="53253" name="Picture 5" descr="http://www.ohm-advisors.com/_images/yeild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419600" y="304800"/>
            <a:ext cx="1981200" cy="176987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happy blue">
  <a:themeElements>
    <a:clrScheme name="Office Theme 2">
      <a:dk1>
        <a:srgbClr val="000000"/>
      </a:dk1>
      <a:lt1>
        <a:srgbClr val="05D3E1"/>
      </a:lt1>
      <a:dk2>
        <a:srgbClr val="000000"/>
      </a:dk2>
      <a:lt2>
        <a:srgbClr val="BABABA"/>
      </a:lt2>
      <a:accent1>
        <a:srgbClr val="5C8709"/>
      </a:accent1>
      <a:accent2>
        <a:srgbClr val="045EAF"/>
      </a:accent2>
      <a:accent3>
        <a:srgbClr val="AAE6EE"/>
      </a:accent3>
      <a:accent4>
        <a:srgbClr val="000000"/>
      </a:accent4>
      <a:accent5>
        <a:srgbClr val="B5C3AA"/>
      </a:accent5>
      <a:accent6>
        <a:srgbClr val="03549E"/>
      </a:accent6>
      <a:hlink>
        <a:srgbClr val="005E67"/>
      </a:hlink>
      <a:folHlink>
        <a:srgbClr val="50376B"/>
      </a:folHlink>
    </a:clrScheme>
    <a:fontScheme name="Custom 1">
      <a:majorFont>
        <a:latin typeface="Bradley Hand ITC"/>
        <a:ea typeface=""/>
        <a:cs typeface="Arial"/>
      </a:majorFont>
      <a:minorFont>
        <a:latin typeface="Corbe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038D96"/>
        </a:accent1>
        <a:accent2>
          <a:srgbClr val="00688C"/>
        </a:accent2>
        <a:accent3>
          <a:srgbClr val="AAE6EE"/>
        </a:accent3>
        <a:accent4>
          <a:srgbClr val="000000"/>
        </a:accent4>
        <a:accent5>
          <a:srgbClr val="AAC5C9"/>
        </a:accent5>
        <a:accent6>
          <a:srgbClr val="005E7E"/>
        </a:accent6>
        <a:hlink>
          <a:srgbClr val="006067"/>
        </a:hlink>
        <a:folHlink>
          <a:srgbClr val="006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5C8709"/>
        </a:accent1>
        <a:accent2>
          <a:srgbClr val="045EAF"/>
        </a:accent2>
        <a:accent3>
          <a:srgbClr val="AAE6EE"/>
        </a:accent3>
        <a:accent4>
          <a:srgbClr val="000000"/>
        </a:accent4>
        <a:accent5>
          <a:srgbClr val="B5C3AA"/>
        </a:accent5>
        <a:accent6>
          <a:srgbClr val="03549E"/>
        </a:accent6>
        <a:hlink>
          <a:srgbClr val="005E67"/>
        </a:hlink>
        <a:folHlink>
          <a:srgbClr val="5037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02757D"/>
        </a:accent1>
        <a:accent2>
          <a:srgbClr val="B36000"/>
        </a:accent2>
        <a:accent3>
          <a:srgbClr val="AAE6EE"/>
        </a:accent3>
        <a:accent4>
          <a:srgbClr val="000000"/>
        </a:accent4>
        <a:accent5>
          <a:srgbClr val="AABDBF"/>
        </a:accent5>
        <a:accent6>
          <a:srgbClr val="A25600"/>
        </a:accent6>
        <a:hlink>
          <a:srgbClr val="595726"/>
        </a:hlink>
        <a:folHlink>
          <a:srgbClr val="7A2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999000"/>
        </a:accent1>
        <a:accent2>
          <a:srgbClr val="29777D"/>
        </a:accent2>
        <a:accent3>
          <a:srgbClr val="AAE6EE"/>
        </a:accent3>
        <a:accent4>
          <a:srgbClr val="000000"/>
        </a:accent4>
        <a:accent5>
          <a:srgbClr val="CAC6AA"/>
        </a:accent5>
        <a:accent6>
          <a:srgbClr val="246B71"/>
        </a:accent6>
        <a:hlink>
          <a:srgbClr val="542989"/>
        </a:hlink>
        <a:folHlink>
          <a:srgbClr val="A74A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038D96"/>
        </a:accent1>
        <a:accent2>
          <a:srgbClr val="00688C"/>
        </a:accent2>
        <a:accent3>
          <a:srgbClr val="FFFFFF"/>
        </a:accent3>
        <a:accent4>
          <a:srgbClr val="000000"/>
        </a:accent4>
        <a:accent5>
          <a:srgbClr val="AAC5C9"/>
        </a:accent5>
        <a:accent6>
          <a:srgbClr val="005E7E"/>
        </a:accent6>
        <a:hlink>
          <a:srgbClr val="006067"/>
        </a:hlink>
        <a:folHlink>
          <a:srgbClr val="006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5C8709"/>
        </a:accent1>
        <a:accent2>
          <a:srgbClr val="045EAF"/>
        </a:accent2>
        <a:accent3>
          <a:srgbClr val="FFFFFF"/>
        </a:accent3>
        <a:accent4>
          <a:srgbClr val="000000"/>
        </a:accent4>
        <a:accent5>
          <a:srgbClr val="B5C3AA"/>
        </a:accent5>
        <a:accent6>
          <a:srgbClr val="03549E"/>
        </a:accent6>
        <a:hlink>
          <a:srgbClr val="005E67"/>
        </a:hlink>
        <a:folHlink>
          <a:srgbClr val="5037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02757D"/>
        </a:accent1>
        <a:accent2>
          <a:srgbClr val="B36000"/>
        </a:accent2>
        <a:accent3>
          <a:srgbClr val="FFFFFF"/>
        </a:accent3>
        <a:accent4>
          <a:srgbClr val="000000"/>
        </a:accent4>
        <a:accent5>
          <a:srgbClr val="AABDBF"/>
        </a:accent5>
        <a:accent6>
          <a:srgbClr val="A25600"/>
        </a:accent6>
        <a:hlink>
          <a:srgbClr val="595726"/>
        </a:hlink>
        <a:folHlink>
          <a:srgbClr val="7A2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999000"/>
        </a:accent1>
        <a:accent2>
          <a:srgbClr val="29777D"/>
        </a:accent2>
        <a:accent3>
          <a:srgbClr val="FFFFFF"/>
        </a:accent3>
        <a:accent4>
          <a:srgbClr val="000000"/>
        </a:accent4>
        <a:accent5>
          <a:srgbClr val="CAC6AA"/>
        </a:accent5>
        <a:accent6>
          <a:srgbClr val="246B71"/>
        </a:accent6>
        <a:hlink>
          <a:srgbClr val="542989"/>
        </a:hlink>
        <a:folHlink>
          <a:srgbClr val="A74A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05D3E1"/>
      </a:lt1>
      <a:dk2>
        <a:srgbClr val="000000"/>
      </a:dk2>
      <a:lt2>
        <a:srgbClr val="BABABA"/>
      </a:lt2>
      <a:accent1>
        <a:srgbClr val="5C8709"/>
      </a:accent1>
      <a:accent2>
        <a:srgbClr val="045EAF"/>
      </a:accent2>
      <a:accent3>
        <a:srgbClr val="AAE6EE"/>
      </a:accent3>
      <a:accent4>
        <a:srgbClr val="000000"/>
      </a:accent4>
      <a:accent5>
        <a:srgbClr val="B5C3AA"/>
      </a:accent5>
      <a:accent6>
        <a:srgbClr val="03549E"/>
      </a:accent6>
      <a:hlink>
        <a:srgbClr val="005E67"/>
      </a:hlink>
      <a:folHlink>
        <a:srgbClr val="5037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038D96"/>
        </a:accent1>
        <a:accent2>
          <a:srgbClr val="00688C"/>
        </a:accent2>
        <a:accent3>
          <a:srgbClr val="AAE6EE"/>
        </a:accent3>
        <a:accent4>
          <a:srgbClr val="000000"/>
        </a:accent4>
        <a:accent5>
          <a:srgbClr val="AAC5C9"/>
        </a:accent5>
        <a:accent6>
          <a:srgbClr val="005E7E"/>
        </a:accent6>
        <a:hlink>
          <a:srgbClr val="006067"/>
        </a:hlink>
        <a:folHlink>
          <a:srgbClr val="006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5C8709"/>
        </a:accent1>
        <a:accent2>
          <a:srgbClr val="045EAF"/>
        </a:accent2>
        <a:accent3>
          <a:srgbClr val="AAE6EE"/>
        </a:accent3>
        <a:accent4>
          <a:srgbClr val="000000"/>
        </a:accent4>
        <a:accent5>
          <a:srgbClr val="B5C3AA"/>
        </a:accent5>
        <a:accent6>
          <a:srgbClr val="03549E"/>
        </a:accent6>
        <a:hlink>
          <a:srgbClr val="005E67"/>
        </a:hlink>
        <a:folHlink>
          <a:srgbClr val="5037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02757D"/>
        </a:accent1>
        <a:accent2>
          <a:srgbClr val="B36000"/>
        </a:accent2>
        <a:accent3>
          <a:srgbClr val="AAE6EE"/>
        </a:accent3>
        <a:accent4>
          <a:srgbClr val="000000"/>
        </a:accent4>
        <a:accent5>
          <a:srgbClr val="AABDBF"/>
        </a:accent5>
        <a:accent6>
          <a:srgbClr val="A25600"/>
        </a:accent6>
        <a:hlink>
          <a:srgbClr val="595726"/>
        </a:hlink>
        <a:folHlink>
          <a:srgbClr val="7A2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05D3E1"/>
        </a:lt1>
        <a:dk2>
          <a:srgbClr val="000000"/>
        </a:dk2>
        <a:lt2>
          <a:srgbClr val="BABABA"/>
        </a:lt2>
        <a:accent1>
          <a:srgbClr val="999000"/>
        </a:accent1>
        <a:accent2>
          <a:srgbClr val="29777D"/>
        </a:accent2>
        <a:accent3>
          <a:srgbClr val="AAE6EE"/>
        </a:accent3>
        <a:accent4>
          <a:srgbClr val="000000"/>
        </a:accent4>
        <a:accent5>
          <a:srgbClr val="CAC6AA"/>
        </a:accent5>
        <a:accent6>
          <a:srgbClr val="246B71"/>
        </a:accent6>
        <a:hlink>
          <a:srgbClr val="542989"/>
        </a:hlink>
        <a:folHlink>
          <a:srgbClr val="A74A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038D96"/>
        </a:accent1>
        <a:accent2>
          <a:srgbClr val="00688C"/>
        </a:accent2>
        <a:accent3>
          <a:srgbClr val="FFFFFF"/>
        </a:accent3>
        <a:accent4>
          <a:srgbClr val="000000"/>
        </a:accent4>
        <a:accent5>
          <a:srgbClr val="AAC5C9"/>
        </a:accent5>
        <a:accent6>
          <a:srgbClr val="005E7E"/>
        </a:accent6>
        <a:hlink>
          <a:srgbClr val="006067"/>
        </a:hlink>
        <a:folHlink>
          <a:srgbClr val="0061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5C8709"/>
        </a:accent1>
        <a:accent2>
          <a:srgbClr val="045EAF"/>
        </a:accent2>
        <a:accent3>
          <a:srgbClr val="FFFFFF"/>
        </a:accent3>
        <a:accent4>
          <a:srgbClr val="000000"/>
        </a:accent4>
        <a:accent5>
          <a:srgbClr val="B5C3AA"/>
        </a:accent5>
        <a:accent6>
          <a:srgbClr val="03549E"/>
        </a:accent6>
        <a:hlink>
          <a:srgbClr val="005E67"/>
        </a:hlink>
        <a:folHlink>
          <a:srgbClr val="5037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02757D"/>
        </a:accent1>
        <a:accent2>
          <a:srgbClr val="B36000"/>
        </a:accent2>
        <a:accent3>
          <a:srgbClr val="FFFFFF"/>
        </a:accent3>
        <a:accent4>
          <a:srgbClr val="000000"/>
        </a:accent4>
        <a:accent5>
          <a:srgbClr val="AABDBF"/>
        </a:accent5>
        <a:accent6>
          <a:srgbClr val="A25600"/>
        </a:accent6>
        <a:hlink>
          <a:srgbClr val="595726"/>
        </a:hlink>
        <a:folHlink>
          <a:srgbClr val="7A2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ABABA"/>
        </a:lt2>
        <a:accent1>
          <a:srgbClr val="999000"/>
        </a:accent1>
        <a:accent2>
          <a:srgbClr val="29777D"/>
        </a:accent2>
        <a:accent3>
          <a:srgbClr val="FFFFFF"/>
        </a:accent3>
        <a:accent4>
          <a:srgbClr val="000000"/>
        </a:accent4>
        <a:accent5>
          <a:srgbClr val="CAC6AA"/>
        </a:accent5>
        <a:accent6>
          <a:srgbClr val="246B71"/>
        </a:accent6>
        <a:hlink>
          <a:srgbClr val="542989"/>
        </a:hlink>
        <a:folHlink>
          <a:srgbClr val="A74A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happy blue</Template>
  <TotalTime>1280</TotalTime>
  <Words>435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Bradley Hand ITC</vt:lpstr>
      <vt:lpstr>Corbel</vt:lpstr>
      <vt:lpstr>happy blue</vt:lpstr>
      <vt:lpstr>1_Default Design</vt:lpstr>
      <vt:lpstr>Bell Work</vt:lpstr>
      <vt:lpstr>Describing Meat Grading</vt:lpstr>
      <vt:lpstr>Grading 101       </vt:lpstr>
      <vt:lpstr>Certification</vt:lpstr>
      <vt:lpstr>Grading</vt:lpstr>
      <vt:lpstr>Quality Grade Determination</vt:lpstr>
      <vt:lpstr>             Determining Age</vt:lpstr>
      <vt:lpstr>PowerPoint Presentation</vt:lpstr>
      <vt:lpstr>Yield Grades</vt:lpstr>
      <vt:lpstr>Yield Grade Determination</vt:lpstr>
      <vt:lpstr>Beef</vt:lpstr>
      <vt:lpstr>Marbling</vt:lpstr>
      <vt:lpstr>Piece it Together… </vt:lpstr>
      <vt:lpstr>F-A-C-T-S</vt:lpstr>
      <vt:lpstr>F-A-C-T-S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Jadee Lin</dc:creator>
  <cp:lastModifiedBy>Hartfield, Kevin</cp:lastModifiedBy>
  <cp:revision>48</cp:revision>
  <dcterms:created xsi:type="dcterms:W3CDTF">2009-11-18T14:44:58Z</dcterms:created>
  <dcterms:modified xsi:type="dcterms:W3CDTF">2017-01-30T21:13:11Z</dcterms:modified>
</cp:coreProperties>
</file>