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  <p:sldMasterId id="2147483720" r:id="rId2"/>
  </p:sldMasterIdLst>
  <p:notesMasterIdLst>
    <p:notesMasterId r:id="rId21"/>
  </p:notesMasterIdLst>
  <p:handoutMasterIdLst>
    <p:handoutMasterId r:id="rId22"/>
  </p:handoutMasterIdLst>
  <p:sldIdLst>
    <p:sldId id="278" r:id="rId3"/>
    <p:sldId id="256" r:id="rId4"/>
    <p:sldId id="257" r:id="rId5"/>
    <p:sldId id="261" r:id="rId6"/>
    <p:sldId id="262" r:id="rId7"/>
    <p:sldId id="266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3004800" cy="9753600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152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307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460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612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5767" algn="l" defTabSz="914307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2919" algn="l" defTabSz="914307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072" algn="l" defTabSz="914307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226" algn="l" defTabSz="914307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038" y="6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508AE0-B811-4779-8C04-E56DA88DAA32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3C98E3-204B-4320-9A18-90AAA0142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29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98DACB-EF3A-416F-8446-18CA52454FE3}" type="datetimeFigureOut">
              <a:rPr lang="en-US" smtClean="0"/>
              <a:pPr/>
              <a:t>8/1/2016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CC1FB3-FE0E-48BE-B830-AA300F599D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131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C1FB3-FE0E-48BE-B830-AA300F599D5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99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C1FB3-FE0E-48BE-B830-AA300F599D5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79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C1FB3-FE0E-48BE-B830-AA300F599D5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42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C1FB3-FE0E-48BE-B830-AA300F599D5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01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C1FB3-FE0E-48BE-B830-AA300F599D5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84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C1FB3-FE0E-48BE-B830-AA300F599D5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894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C1FB3-FE0E-48BE-B830-AA300F599D5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459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C1FB3-FE0E-48BE-B830-AA300F599D5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95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C1FB3-FE0E-48BE-B830-AA300F599D5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58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C1FB3-FE0E-48BE-B830-AA300F599D5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940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C1FB3-FE0E-48BE-B830-AA300F599D5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131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C1FB3-FE0E-48BE-B830-AA300F599D5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014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C1FB3-FE0E-48BE-B830-AA300F599D5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46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C1FB3-FE0E-48BE-B830-AA300F599D5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27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C1FB3-FE0E-48BE-B830-AA300F599D5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231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C1FB3-FE0E-48BE-B830-AA300F599D5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317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C1FB3-FE0E-48BE-B830-AA300F599D5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04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C1FB3-FE0E-48BE-B830-AA300F599D5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755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34088" y="208077"/>
            <a:ext cx="12536627" cy="3563315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9" tIns="65020" rIns="130039" bIns="6502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60244" y="541868"/>
            <a:ext cx="11704320" cy="3142827"/>
          </a:xfrm>
        </p:spPr>
        <p:txBody>
          <a:bodyPr lIns="65020" rIns="325098" anchor="b">
            <a:normAutofit/>
          </a:bodyPr>
          <a:lstStyle>
            <a:lvl1pPr marL="0" algn="r">
              <a:defRPr sz="6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34453" y="4009813"/>
            <a:ext cx="9330111" cy="2492587"/>
          </a:xfrm>
        </p:spPr>
        <p:txBody>
          <a:bodyPr lIns="65020" rIns="351106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650197" indent="0" algn="ctr">
              <a:buNone/>
            </a:lvl2pPr>
            <a:lvl3pPr marL="1300393" indent="0" algn="ctr">
              <a:buNone/>
            </a:lvl3pPr>
            <a:lvl4pPr marL="1950590" indent="0" algn="ctr">
              <a:buNone/>
            </a:lvl4pPr>
            <a:lvl5pPr marL="2600786" indent="0" algn="ctr">
              <a:buNone/>
            </a:lvl5pPr>
            <a:lvl6pPr marL="3250983" indent="0" algn="ctr">
              <a:buNone/>
            </a:lvl6pPr>
            <a:lvl7pPr marL="3901180" indent="0" algn="ctr">
              <a:buNone/>
            </a:lvl7pPr>
            <a:lvl8pPr marL="4551376" indent="0" algn="ctr">
              <a:buNone/>
            </a:lvl8pPr>
            <a:lvl9pPr marL="5201573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911255" y="9257250"/>
            <a:ext cx="4269909" cy="390144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8/1/2016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12286509" y="9257250"/>
            <a:ext cx="660321" cy="390144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275840" y="9257250"/>
            <a:ext cx="5557282" cy="390144"/>
          </a:xfrm>
        </p:spPr>
        <p:txBody>
          <a:bodyPr vert="horz" rtlCol="0"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8/1/2016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8"/>
            <a:ext cx="2926080" cy="8322169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8"/>
            <a:ext cx="8561493" cy="832216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8/1/2016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34087" y="208077"/>
            <a:ext cx="12536627" cy="3563315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60244" y="541868"/>
            <a:ext cx="11704320" cy="3142827"/>
          </a:xfrm>
        </p:spPr>
        <p:txBody>
          <a:bodyPr lIns="65023" rIns="325115" anchor="b">
            <a:normAutofit/>
          </a:bodyPr>
          <a:lstStyle>
            <a:lvl1pPr marL="0" algn="r">
              <a:defRPr sz="6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34453" y="4009813"/>
            <a:ext cx="9330111" cy="2492587"/>
          </a:xfrm>
        </p:spPr>
        <p:txBody>
          <a:bodyPr lIns="65023" rIns="351124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650230" indent="0" algn="ctr">
              <a:buNone/>
            </a:lvl2pPr>
            <a:lvl3pPr marL="1300460" indent="0" algn="ctr">
              <a:buNone/>
            </a:lvl3pPr>
            <a:lvl4pPr marL="1950690" indent="0" algn="ctr">
              <a:buNone/>
            </a:lvl4pPr>
            <a:lvl5pPr marL="2600919" indent="0" algn="ctr">
              <a:buNone/>
            </a:lvl5pPr>
            <a:lvl6pPr marL="3251149" indent="0" algn="ctr">
              <a:buNone/>
            </a:lvl6pPr>
            <a:lvl7pPr marL="3901379" indent="0" algn="ctr">
              <a:buNone/>
            </a:lvl7pPr>
            <a:lvl8pPr marL="4551609" indent="0" algn="ctr">
              <a:buNone/>
            </a:lvl8pPr>
            <a:lvl9pPr marL="520183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911254" y="9257250"/>
            <a:ext cx="4269909" cy="390144"/>
          </a:xfrm>
        </p:spPr>
        <p:txBody>
          <a:bodyPr vert="horz" rtlCol="0"/>
          <a:lstStyle>
            <a:extLst/>
          </a:lstStyle>
          <a:p>
            <a:fld id="{7CB97365-EBCA-4027-87D5-99FC1D4DF0BB}" type="datetimeFigureOut">
              <a:rPr lang="en-US" smtClean="0"/>
              <a:pPr/>
              <a:t>8/1/2016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12286509" y="9257250"/>
            <a:ext cx="660321" cy="390144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275840" y="9257250"/>
            <a:ext cx="5557282" cy="390144"/>
          </a:xfrm>
        </p:spPr>
        <p:txBody>
          <a:bodyPr vert="horz" rtlCol="0"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824" y="2026081"/>
            <a:ext cx="11379200" cy="1300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8/1/2016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22404" y="4647048"/>
            <a:ext cx="10533888" cy="1300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379" y="708594"/>
            <a:ext cx="11054080" cy="3884100"/>
          </a:xfrm>
        </p:spPr>
        <p:txBody>
          <a:bodyPr rIns="143051"/>
          <a:lstStyle>
            <a:lvl1pPr algn="r">
              <a:buNone/>
              <a:defRPr sz="57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675858"/>
            <a:ext cx="11054080" cy="2147146"/>
          </a:xfrm>
        </p:spPr>
        <p:txBody>
          <a:bodyPr rIns="182064" anchor="t"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911254" y="9263886"/>
            <a:ext cx="4269909" cy="390144"/>
          </a:xfrm>
        </p:spPr>
        <p:txBody>
          <a:bodyPr vert="horz" rtlCol="0"/>
          <a:lstStyle>
            <a:extLst/>
          </a:lstStyle>
          <a:p>
            <a:fld id="{7CB97365-EBCA-4027-87D5-99FC1D4DF0BB}" type="datetimeFigureOut">
              <a:rPr lang="en-US" smtClean="0"/>
              <a:pPr/>
              <a:t>8/1/2016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2286509" y="9263886"/>
            <a:ext cx="660321" cy="390144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275840" y="9263886"/>
            <a:ext cx="5557282" cy="390144"/>
          </a:xfrm>
        </p:spPr>
        <p:txBody>
          <a:bodyPr vert="horz" rtlCol="0"/>
          <a:lstStyle>
            <a:extLst/>
          </a:lstStyle>
          <a:p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340864"/>
            <a:ext cx="5743787" cy="643737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340864"/>
            <a:ext cx="5743787" cy="643737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8/1/2016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289536" y="9265163"/>
            <a:ext cx="660321" cy="390144"/>
          </a:xfrm>
        </p:spPr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6824" y="2026081"/>
            <a:ext cx="11379200" cy="1300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77147" y="3079418"/>
            <a:ext cx="5331968" cy="1300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27520" y="3079418"/>
            <a:ext cx="5331968" cy="1300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58326"/>
            <a:ext cx="11704320" cy="16256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>
            <a:noAutofit/>
          </a:bodyPr>
          <a:lstStyle>
            <a:lvl1pPr marL="130046" indent="0" algn="l">
              <a:spcBef>
                <a:spcPts val="0"/>
              </a:spcBef>
              <a:buNone/>
              <a:defRPr sz="3100" b="0" cap="all" baseline="0"/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6259" y="2183272"/>
            <a:ext cx="5748302" cy="909884"/>
          </a:xfrm>
        </p:spPr>
        <p:txBody>
          <a:bodyPr anchor="b">
            <a:noAutofit/>
          </a:bodyPr>
          <a:lstStyle>
            <a:lvl1pPr marL="130046" indent="0" algn="l">
              <a:spcBef>
                <a:spcPts val="0"/>
              </a:spcBef>
              <a:buNone/>
              <a:defRPr sz="3100" b="0" cap="all" baseline="0"/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50240" y="3359574"/>
            <a:ext cx="5746045" cy="5606063"/>
          </a:xfrm>
        </p:spPr>
        <p:txBody>
          <a:bodyPr lIns="130046"/>
          <a:lstStyle>
            <a:lvl1pPr>
              <a:defRPr sz="31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359574"/>
            <a:ext cx="5748302" cy="56060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8/1/2016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289536" y="9265163"/>
            <a:ext cx="660321" cy="390144"/>
          </a:xfrm>
        </p:spPr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60132"/>
            <a:ext cx="11704320" cy="16256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8/1/2016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836824" y="2026081"/>
            <a:ext cx="11379200" cy="1300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8/1/2016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92963" y="1504222"/>
            <a:ext cx="5331968" cy="1300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682" y="433494"/>
            <a:ext cx="5592064" cy="1083733"/>
          </a:xfrm>
        </p:spPr>
        <p:txBody>
          <a:bodyPr anchor="b"/>
          <a:lstStyle>
            <a:lvl1pPr marL="0" algn="r">
              <a:buNone/>
              <a:defRPr sz="28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058682" y="1575196"/>
            <a:ext cx="5592064" cy="151722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5120" y="3142827"/>
            <a:ext cx="12325626" cy="5657088"/>
          </a:xfrm>
        </p:spPr>
        <p:txBody>
          <a:bodyPr/>
          <a:lstStyle>
            <a:lvl1pPr marL="416147">
              <a:defRPr sz="4600"/>
            </a:lvl1pPr>
            <a:lvl2pPr marL="845299">
              <a:defRPr sz="4000"/>
            </a:lvl2pPr>
            <a:lvl3pPr marL="1170414">
              <a:defRPr sz="3400"/>
            </a:lvl3pPr>
            <a:lvl4pPr marL="1495529">
              <a:defRPr sz="2800"/>
            </a:lvl4pPr>
            <a:lvl5pPr marL="1794634">
              <a:defRPr sz="2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911254" y="9263886"/>
            <a:ext cx="4269909" cy="390144"/>
          </a:xfrm>
        </p:spPr>
        <p:txBody>
          <a:bodyPr vert="horz" rtlCol="0"/>
          <a:lstStyle>
            <a:extLst/>
          </a:lstStyle>
          <a:p>
            <a:fld id="{7CB97365-EBCA-4027-87D5-99FC1D4DF0BB}" type="datetimeFigureOut">
              <a:rPr lang="en-US" smtClean="0"/>
              <a:pPr/>
              <a:t>8/1/2016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2286509" y="9263886"/>
            <a:ext cx="660321" cy="390144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275840" y="9263886"/>
            <a:ext cx="5557282" cy="390144"/>
          </a:xfrm>
        </p:spPr>
        <p:txBody>
          <a:bodyPr vert="horz" rtlCol="0"/>
          <a:lstStyle>
            <a:extLst/>
          </a:lstStyle>
          <a:p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824" y="2026082"/>
            <a:ext cx="11379200" cy="1300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9" tIns="65020" rIns="130039" bIns="6502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8/1/2016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186" y="6719147"/>
            <a:ext cx="7802880" cy="945118"/>
          </a:xfrm>
        </p:spPr>
        <p:txBody>
          <a:bodyPr anchor="b"/>
          <a:lstStyle>
            <a:lvl1pPr marL="0" algn="r">
              <a:buNone/>
              <a:defRPr sz="28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24186" y="7664265"/>
            <a:ext cx="7802880" cy="1297429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33494" y="355362"/>
            <a:ext cx="12137813" cy="617728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4600"/>
            </a:lvl1pPr>
            <a:extLst/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911254" y="9257250"/>
            <a:ext cx="4269909" cy="390144"/>
          </a:xfrm>
        </p:spPr>
        <p:txBody>
          <a:bodyPr vert="horz" rtlCol="0"/>
          <a:lstStyle>
            <a:extLst/>
          </a:lstStyle>
          <a:p>
            <a:fld id="{7CB97365-EBCA-4027-87D5-99FC1D4DF0BB}" type="datetimeFigureOut">
              <a:rPr lang="en-US" smtClean="0"/>
              <a:pPr/>
              <a:t>8/1/2016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2286509" y="9257250"/>
            <a:ext cx="660321" cy="390144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275840" y="9257250"/>
            <a:ext cx="5557282" cy="390144"/>
          </a:xfrm>
        </p:spPr>
        <p:txBody>
          <a:bodyPr vert="horz" rtlCol="0"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8/1/2016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8/1/2016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22404" y="4647048"/>
            <a:ext cx="10533888" cy="1300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9" tIns="65020" rIns="130039" bIns="6502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379" y="708594"/>
            <a:ext cx="11054080" cy="3884100"/>
          </a:xfrm>
        </p:spPr>
        <p:txBody>
          <a:bodyPr rIns="143043"/>
          <a:lstStyle>
            <a:lvl1pPr algn="r">
              <a:buNone/>
              <a:defRPr sz="57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675858"/>
            <a:ext cx="11054080" cy="2147146"/>
          </a:xfrm>
        </p:spPr>
        <p:txBody>
          <a:bodyPr rIns="182054" anchor="t"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911255" y="9263886"/>
            <a:ext cx="4269909" cy="390144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8/1/2016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2286509" y="9263886"/>
            <a:ext cx="660321" cy="390144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275840" y="9263886"/>
            <a:ext cx="5557282" cy="390144"/>
          </a:xfrm>
        </p:spPr>
        <p:txBody>
          <a:bodyPr vert="horz" rtlCol="0"/>
          <a:lstStyle>
            <a:extLst/>
          </a:lstStyle>
          <a:p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340864"/>
            <a:ext cx="5743787" cy="643737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340864"/>
            <a:ext cx="5743787" cy="643737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8/1/2016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289536" y="9265163"/>
            <a:ext cx="660321" cy="390144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6824" y="2026082"/>
            <a:ext cx="11379200" cy="1300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9" tIns="65020" rIns="130039" bIns="6502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77147" y="3079418"/>
            <a:ext cx="5331968" cy="1300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9" tIns="65020" rIns="130039" bIns="65020"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27520" y="3079418"/>
            <a:ext cx="5331968" cy="1300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9" tIns="65020" rIns="130039" bIns="65020"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58326"/>
            <a:ext cx="11704320" cy="16256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>
            <a:noAutofit/>
          </a:bodyPr>
          <a:lstStyle>
            <a:lvl1pPr marL="130039" indent="0" algn="l">
              <a:spcBef>
                <a:spcPts val="0"/>
              </a:spcBef>
              <a:buNone/>
              <a:defRPr sz="3100" b="0" cap="all" baseline="0"/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6260" y="2183272"/>
            <a:ext cx="5748302" cy="909884"/>
          </a:xfrm>
        </p:spPr>
        <p:txBody>
          <a:bodyPr anchor="b">
            <a:noAutofit/>
          </a:bodyPr>
          <a:lstStyle>
            <a:lvl1pPr marL="130039" indent="0" algn="l">
              <a:spcBef>
                <a:spcPts val="0"/>
              </a:spcBef>
              <a:buNone/>
              <a:defRPr sz="3100" b="0" cap="all" baseline="0"/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50240" y="3359575"/>
            <a:ext cx="5746045" cy="5606063"/>
          </a:xfrm>
        </p:spPr>
        <p:txBody>
          <a:bodyPr lIns="130039"/>
          <a:lstStyle>
            <a:lvl1pPr>
              <a:defRPr sz="31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359575"/>
            <a:ext cx="5748302" cy="56060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8/1/2016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289536" y="9265163"/>
            <a:ext cx="660321" cy="390144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60132"/>
            <a:ext cx="11704320" cy="16256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8/1/2016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836824" y="2026082"/>
            <a:ext cx="11379200" cy="1300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9" tIns="65020" rIns="130039" bIns="6502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8/1/2016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92963" y="1504223"/>
            <a:ext cx="5331968" cy="1300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9" tIns="65020" rIns="130039" bIns="6502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682" y="433495"/>
            <a:ext cx="5592064" cy="1083733"/>
          </a:xfrm>
        </p:spPr>
        <p:txBody>
          <a:bodyPr anchor="b"/>
          <a:lstStyle>
            <a:lvl1pPr marL="0" algn="r">
              <a:buNone/>
              <a:defRPr sz="28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058682" y="1575196"/>
            <a:ext cx="5592064" cy="151722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5120" y="3142827"/>
            <a:ext cx="12325626" cy="5657088"/>
          </a:xfrm>
        </p:spPr>
        <p:txBody>
          <a:bodyPr/>
          <a:lstStyle>
            <a:lvl1pPr marL="416126">
              <a:defRPr sz="4600"/>
            </a:lvl1pPr>
            <a:lvl2pPr marL="845256">
              <a:defRPr sz="4000"/>
            </a:lvl2pPr>
            <a:lvl3pPr marL="1170354">
              <a:defRPr sz="3400"/>
            </a:lvl3pPr>
            <a:lvl4pPr marL="1495452">
              <a:defRPr sz="2800"/>
            </a:lvl4pPr>
            <a:lvl5pPr marL="1794542">
              <a:defRPr sz="2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911255" y="9263886"/>
            <a:ext cx="4269909" cy="390144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8/1/2016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2286509" y="9263886"/>
            <a:ext cx="660321" cy="390144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275840" y="9263886"/>
            <a:ext cx="5557282" cy="390144"/>
          </a:xfrm>
        </p:spPr>
        <p:txBody>
          <a:bodyPr vert="horz" rtlCol="0"/>
          <a:lstStyle>
            <a:extLst/>
          </a:lstStyle>
          <a:p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186" y="6719147"/>
            <a:ext cx="7802880" cy="945118"/>
          </a:xfrm>
        </p:spPr>
        <p:txBody>
          <a:bodyPr anchor="b"/>
          <a:lstStyle>
            <a:lvl1pPr marL="0" algn="r">
              <a:buNone/>
              <a:defRPr sz="28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24186" y="7664267"/>
            <a:ext cx="7802880" cy="1297429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33495" y="355362"/>
            <a:ext cx="12137813" cy="617728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4600"/>
            </a:lvl1pPr>
            <a:extLst/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911255" y="9257250"/>
            <a:ext cx="4269909" cy="390144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8/1/2016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2286509" y="9257250"/>
            <a:ext cx="660321" cy="390144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275840" y="9257250"/>
            <a:ext cx="5557282" cy="390144"/>
          </a:xfrm>
        </p:spPr>
        <p:txBody>
          <a:bodyPr vert="horz" rtlCol="0"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34086" y="209188"/>
            <a:ext cx="12530981" cy="933744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39" tIns="65020" rIns="130039" bIns="6502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842347" y="9103360"/>
            <a:ext cx="5990775" cy="390144"/>
          </a:xfrm>
          <a:prstGeom prst="rect">
            <a:avLst/>
          </a:prstGeom>
        </p:spPr>
        <p:txBody>
          <a:bodyPr lIns="130039" tIns="65020" rIns="130039" bIns="65020"/>
          <a:lstStyle>
            <a:lvl1pPr algn="r" eaLnBrk="1" latinLnBrk="0" hangingPunct="1">
              <a:defRPr kumimoji="0" sz="18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911255" y="9103360"/>
            <a:ext cx="4269909" cy="390144"/>
          </a:xfrm>
          <a:prstGeom prst="rect">
            <a:avLst/>
          </a:prstGeom>
        </p:spPr>
        <p:txBody>
          <a:bodyPr lIns="130039" tIns="65020" rIns="130039" bIns="65020"/>
          <a:lstStyle>
            <a:lvl1pPr algn="l" eaLnBrk="1" latinLnBrk="0" hangingPunct="1">
              <a:defRPr kumimoji="0" sz="18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CB97365-EBCA-4027-87D5-99FC1D4DF0BB}" type="datetimeFigureOut">
              <a:rPr lang="en-US" smtClean="0"/>
              <a:pPr/>
              <a:t>8/1/2016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2286509" y="9265163"/>
            <a:ext cx="660321" cy="390144"/>
          </a:xfrm>
          <a:prstGeom prst="rect">
            <a:avLst/>
          </a:prstGeom>
        </p:spPr>
        <p:txBody>
          <a:bodyPr lIns="130039" tIns="65020" rIns="130039" bIns="65020" anchor="ctr"/>
          <a:lstStyle>
            <a:lvl1pPr algn="r" eaLnBrk="1" latinLnBrk="0" hangingPunct="1">
              <a:defRPr kumimoji="0" sz="23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50240" y="360585"/>
            <a:ext cx="11704320" cy="1625600"/>
          </a:xfrm>
          <a:prstGeom prst="rect">
            <a:avLst/>
          </a:prstGeom>
        </p:spPr>
        <p:txBody>
          <a:bodyPr lIns="130039" tIns="65020" rIns="130039" bIns="6502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50240" y="2341315"/>
            <a:ext cx="11704320" cy="6437376"/>
          </a:xfrm>
          <a:prstGeom prst="rect">
            <a:avLst/>
          </a:prstGeom>
        </p:spPr>
        <p:txBody>
          <a:bodyPr lIns="130039" tIns="65020" rIns="130039" bIns="6502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78023" algn="r" rtl="0" eaLnBrk="1" latinLnBrk="0" hangingPunct="1">
        <a:spcBef>
          <a:spcPct val="0"/>
        </a:spcBef>
        <a:buNone/>
        <a:defRPr kumimoji="0" sz="65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5403" indent="-415403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910275" indent="-325098" algn="l" rtl="0" eaLnBrk="1" latinLnBrk="0" hangingPunct="1">
        <a:spcBef>
          <a:spcPts val="569"/>
        </a:spcBef>
        <a:buClr>
          <a:schemeClr val="accent2"/>
        </a:buClr>
        <a:buSzPct val="90000"/>
        <a:buFontTx/>
        <a:buChar char="•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170354" indent="-273084" algn="l" rtl="0" eaLnBrk="1" latinLnBrk="0" hangingPunct="1">
        <a:spcBef>
          <a:spcPts val="569"/>
        </a:spcBef>
        <a:buClr>
          <a:schemeClr val="accent3"/>
        </a:buClr>
        <a:buSzPct val="100000"/>
        <a:buFont typeface="Wingdings 2"/>
        <a:buChar char="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1430433" indent="-260079" algn="l" rtl="0" eaLnBrk="1" latinLnBrk="0" hangingPunct="1">
        <a:spcBef>
          <a:spcPts val="569"/>
        </a:spcBef>
        <a:buClr>
          <a:schemeClr val="accent3"/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690511" indent="-260079" algn="l" rtl="0" eaLnBrk="1" latinLnBrk="0" hangingPunct="1">
        <a:spcBef>
          <a:spcPts val="569"/>
        </a:spcBef>
        <a:buClr>
          <a:schemeClr val="accent3"/>
        </a:buClr>
        <a:buSzPct val="100000"/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1950590" indent="-247075" algn="l" rtl="0" eaLnBrk="1" latinLnBrk="0" hangingPunct="1">
        <a:spcBef>
          <a:spcPts val="569"/>
        </a:spcBef>
        <a:buClr>
          <a:schemeClr val="accent4"/>
        </a:buClr>
        <a:buFont typeface="Wingdings 2"/>
        <a:buChar char="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10668" indent="-247075" algn="l" rtl="0" eaLnBrk="1" latinLnBrk="0" hangingPunct="1">
        <a:spcBef>
          <a:spcPts val="569"/>
        </a:spcBef>
        <a:buClr>
          <a:schemeClr val="accent4"/>
        </a:buClr>
        <a:buFont typeface="Wingdings 2"/>
        <a:buChar char="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70747" indent="-247075" algn="l" rtl="0" eaLnBrk="1" latinLnBrk="0" hangingPunct="1">
        <a:spcBef>
          <a:spcPts val="569"/>
        </a:spcBef>
        <a:buClr>
          <a:schemeClr val="accent4"/>
        </a:buClr>
        <a:buFont typeface="Wingdings 2"/>
        <a:buChar char="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30825" indent="-247075" algn="l" rtl="0" eaLnBrk="1" latinLnBrk="0" hangingPunct="1">
        <a:spcBef>
          <a:spcPts val="569"/>
        </a:spcBef>
        <a:buClr>
          <a:schemeClr val="accent4"/>
        </a:buClr>
        <a:buFont typeface="Wingdings 2"/>
        <a:buChar char="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34086" y="209188"/>
            <a:ext cx="12530981" cy="933744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842347" y="9103360"/>
            <a:ext cx="5990775" cy="390144"/>
          </a:xfrm>
          <a:prstGeom prst="rect">
            <a:avLst/>
          </a:prstGeom>
        </p:spPr>
        <p:txBody>
          <a:bodyPr lIns="130046" tIns="65023" rIns="130046" bIns="65023"/>
          <a:lstStyle>
            <a:lvl1pPr algn="r" eaLnBrk="1" latinLnBrk="0" hangingPunct="1">
              <a:defRPr kumimoji="0" sz="18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911254" y="9103360"/>
            <a:ext cx="4269909" cy="390144"/>
          </a:xfrm>
          <a:prstGeom prst="rect">
            <a:avLst/>
          </a:prstGeom>
        </p:spPr>
        <p:txBody>
          <a:bodyPr lIns="130046" tIns="65023" rIns="130046" bIns="65023"/>
          <a:lstStyle>
            <a:lvl1pPr algn="l" eaLnBrk="1" latinLnBrk="0" hangingPunct="1">
              <a:defRPr kumimoji="0" sz="18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CB97365-EBCA-4027-87D5-99FC1D4DF0BB}" type="datetimeFigureOut">
              <a:rPr lang="en-US" smtClean="0"/>
              <a:pPr/>
              <a:t>8/1/2016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2286509" y="9265163"/>
            <a:ext cx="660321" cy="390144"/>
          </a:xfrm>
          <a:prstGeom prst="rect">
            <a:avLst/>
          </a:prstGeom>
        </p:spPr>
        <p:txBody>
          <a:bodyPr lIns="130046" tIns="65023" rIns="130046" bIns="65023" anchor="ctr"/>
          <a:lstStyle>
            <a:lvl1pPr algn="r" eaLnBrk="1" latinLnBrk="0" hangingPunct="1">
              <a:defRPr kumimoji="0" sz="23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50240" y="360585"/>
            <a:ext cx="11704320" cy="1625600"/>
          </a:xfrm>
          <a:prstGeom prst="rect">
            <a:avLst/>
          </a:prstGeom>
        </p:spPr>
        <p:txBody>
          <a:bodyPr lIns="130046" tIns="65023" rIns="130046" bIns="65023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50240" y="2341315"/>
            <a:ext cx="11704320" cy="6437376"/>
          </a:xfrm>
          <a:prstGeom prst="rect">
            <a:avLst/>
          </a:prstGeom>
        </p:spPr>
        <p:txBody>
          <a:bodyPr lIns="130046" tIns="65023" rIns="130046" bIns="65023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78028" algn="r" rtl="0" eaLnBrk="1" latinLnBrk="0" hangingPunct="1">
        <a:spcBef>
          <a:spcPct val="0"/>
        </a:spcBef>
        <a:buNone/>
        <a:defRPr kumimoji="0" sz="65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5425" indent="-415425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910322" indent="-325115" algn="l" rtl="0" eaLnBrk="1" latinLnBrk="0" hangingPunct="1">
        <a:spcBef>
          <a:spcPts val="569"/>
        </a:spcBef>
        <a:buClr>
          <a:schemeClr val="accent2"/>
        </a:buClr>
        <a:buSzPct val="90000"/>
        <a:buFontTx/>
        <a:buChar char="•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170414" indent="-273097" algn="l" rtl="0" eaLnBrk="1" latinLnBrk="0" hangingPunct="1">
        <a:spcBef>
          <a:spcPts val="569"/>
        </a:spcBef>
        <a:buClr>
          <a:schemeClr val="accent3"/>
        </a:buClr>
        <a:buSzPct val="100000"/>
        <a:buFont typeface="Wingdings 2"/>
        <a:buChar char="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1430506" indent="-260092" algn="l" rtl="0" eaLnBrk="1" latinLnBrk="0" hangingPunct="1">
        <a:spcBef>
          <a:spcPts val="569"/>
        </a:spcBef>
        <a:buClr>
          <a:schemeClr val="accent3"/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690598" indent="-260092" algn="l" rtl="0" eaLnBrk="1" latinLnBrk="0" hangingPunct="1">
        <a:spcBef>
          <a:spcPts val="569"/>
        </a:spcBef>
        <a:buClr>
          <a:schemeClr val="accent3"/>
        </a:buClr>
        <a:buSzPct val="100000"/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1950690" indent="-247087" algn="l" rtl="0" eaLnBrk="1" latinLnBrk="0" hangingPunct="1">
        <a:spcBef>
          <a:spcPts val="569"/>
        </a:spcBef>
        <a:buClr>
          <a:schemeClr val="accent4"/>
        </a:buClr>
        <a:buFont typeface="Wingdings 2"/>
        <a:buChar char="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10781" indent="-247087" algn="l" rtl="0" eaLnBrk="1" latinLnBrk="0" hangingPunct="1">
        <a:spcBef>
          <a:spcPts val="569"/>
        </a:spcBef>
        <a:buClr>
          <a:schemeClr val="accent4"/>
        </a:buClr>
        <a:buFont typeface="Wingdings 2"/>
        <a:buChar char="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70873" indent="-247087" algn="l" rtl="0" eaLnBrk="1" latinLnBrk="0" hangingPunct="1">
        <a:spcBef>
          <a:spcPts val="569"/>
        </a:spcBef>
        <a:buClr>
          <a:schemeClr val="accent4"/>
        </a:buClr>
        <a:buFont typeface="Wingdings 2"/>
        <a:buChar char="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30965" indent="-247087" algn="l" rtl="0" eaLnBrk="1" latinLnBrk="0" hangingPunct="1">
        <a:spcBef>
          <a:spcPts val="569"/>
        </a:spcBef>
        <a:buClr>
          <a:schemeClr val="accent4"/>
        </a:buClr>
        <a:buFont typeface="Wingdings 2"/>
        <a:buChar char="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/>
          </p:cNvSpPr>
          <p:nvPr/>
        </p:nvSpPr>
        <p:spPr bwMode="auto">
          <a:xfrm>
            <a:off x="3277226" y="335518"/>
            <a:ext cx="6437661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Warm-Up			7/27/2015</a:t>
            </a:r>
            <a:endParaRPr lang="en-US" sz="48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5363" name="Rectangle 2"/>
          <p:cNvSpPr>
            <a:spLocks/>
          </p:cNvSpPr>
          <p:nvPr/>
        </p:nvSpPr>
        <p:spPr bwMode="auto">
          <a:xfrm>
            <a:off x="482600" y="1600200"/>
            <a:ext cx="12039600" cy="56387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The Scientific Method is a universal process for experimentation that is used to explore observations and answer scientific questions.</a:t>
            </a:r>
          </a:p>
          <a:p>
            <a:endParaRPr lang="en-US" sz="4400" dirty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r>
              <a:rPr lang="en-US" sz="5400" b="1" dirty="0" smtClean="0">
                <a:solidFill>
                  <a:srgbClr val="00B050"/>
                </a:solidFill>
                <a:ea typeface="Gill Sans" charset="0"/>
                <a:cs typeface="Gill Sans" charset="0"/>
              </a:rPr>
              <a:t>Why is it important that the scientific method be universal?</a:t>
            </a:r>
            <a:endParaRPr lang="en-US" sz="5400" b="1" dirty="0">
              <a:solidFill>
                <a:srgbClr val="00B050"/>
              </a:solidFill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221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8800" y="1371600"/>
            <a:ext cx="11963400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buFont typeface="Arial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Hypothesis: </a:t>
            </a:r>
            <a:r>
              <a:rPr lang="en-US" dirty="0" smtClean="0">
                <a:solidFill>
                  <a:schemeClr val="tx1"/>
                </a:solidFill>
              </a:rPr>
              <a:t>If </a:t>
            </a:r>
            <a:r>
              <a:rPr lang="en-US" u="sng" dirty="0" smtClean="0">
                <a:solidFill>
                  <a:srgbClr val="FFFF00"/>
                </a:solidFill>
              </a:rPr>
              <a:t>Bt corn </a:t>
            </a:r>
            <a:r>
              <a:rPr lang="en-US" dirty="0" smtClean="0">
                <a:solidFill>
                  <a:schemeClr val="tx1"/>
                </a:solidFill>
              </a:rPr>
              <a:t>is exposed to ECB, then the Bt corn will produce higher </a:t>
            </a:r>
            <a:r>
              <a:rPr lang="en-US" u="sng" dirty="0" smtClean="0">
                <a:solidFill>
                  <a:srgbClr val="00B050"/>
                </a:solidFill>
              </a:rPr>
              <a:t>corn yields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than traditional corn varieties.</a:t>
            </a:r>
          </a:p>
          <a:p>
            <a:pPr algn="l" eaLnBrk="1" hangingPunct="1">
              <a:buFont typeface="Arial" pitchFamily="34" charset="0"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l" eaLnBrk="1" hangingPunct="1">
              <a:buFont typeface="Arial" pitchFamily="34" charset="0"/>
              <a:buNone/>
            </a:pPr>
            <a:r>
              <a:rPr lang="en-US" b="1" dirty="0" smtClean="0">
                <a:solidFill>
                  <a:schemeClr val="tx1"/>
                </a:solidFill>
              </a:rPr>
              <a:t>Independent variable: </a:t>
            </a:r>
            <a:r>
              <a:rPr lang="en-US" u="sng" dirty="0" smtClean="0">
                <a:solidFill>
                  <a:srgbClr val="FFFF00"/>
                </a:solidFill>
              </a:rPr>
              <a:t>Bt corn</a:t>
            </a:r>
          </a:p>
          <a:p>
            <a:pPr algn="l" eaLnBrk="1" hangingPunct="1">
              <a:buFont typeface="Arial" pitchFamily="34" charset="0"/>
              <a:buNone/>
            </a:pPr>
            <a:r>
              <a:rPr lang="en-US" b="1" dirty="0" smtClean="0">
                <a:solidFill>
                  <a:schemeClr val="tx1"/>
                </a:solidFill>
              </a:rPr>
              <a:t>Dependent variable:  </a:t>
            </a:r>
            <a:r>
              <a:rPr lang="en-US" u="sng" dirty="0" smtClean="0">
                <a:solidFill>
                  <a:srgbClr val="00B050"/>
                </a:solidFill>
              </a:rPr>
              <a:t>corn yields</a:t>
            </a:r>
          </a:p>
          <a:p>
            <a:pPr algn="l" eaLnBrk="1" hangingPunct="1">
              <a:buFont typeface="Arial" pitchFamily="34" charset="0"/>
              <a:buNone/>
            </a:pPr>
            <a:r>
              <a:rPr lang="en-US" b="1" dirty="0" smtClean="0">
                <a:solidFill>
                  <a:schemeClr val="tx1"/>
                </a:solidFill>
              </a:rPr>
              <a:t>Constants: </a:t>
            </a:r>
            <a:r>
              <a:rPr lang="en-US" dirty="0" smtClean="0">
                <a:solidFill>
                  <a:schemeClr val="tx1"/>
                </a:solidFill>
              </a:rPr>
              <a:t>EBC infestation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hyp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400" y="6096000"/>
            <a:ext cx="3165236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400" y="1066800"/>
            <a:ext cx="12039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Hypothesis: </a:t>
            </a:r>
          </a:p>
          <a:p>
            <a:pPr algn="l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If I do this </a:t>
            </a:r>
            <a:r>
              <a:rPr lang="en-US" sz="4400" dirty="0" smtClean="0">
                <a:solidFill>
                  <a:srgbClr val="FFFF00"/>
                </a:solidFill>
              </a:rPr>
              <a:t>(independent variable)</a:t>
            </a:r>
            <a:r>
              <a:rPr lang="en-US" sz="4400" dirty="0" smtClean="0">
                <a:solidFill>
                  <a:schemeClr val="tx1"/>
                </a:solidFill>
              </a:rPr>
              <a:t>,</a:t>
            </a:r>
          </a:p>
          <a:p>
            <a:pPr algn="l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4400" dirty="0">
                <a:solidFill>
                  <a:schemeClr val="tx1"/>
                </a:solidFill>
              </a:rPr>
              <a:t>t</a:t>
            </a:r>
            <a:r>
              <a:rPr lang="en-US" sz="4400" dirty="0" smtClean="0">
                <a:solidFill>
                  <a:schemeClr val="tx1"/>
                </a:solidFill>
              </a:rPr>
              <a:t>hen this will happen</a:t>
            </a:r>
            <a:r>
              <a:rPr lang="en-US" sz="4400" dirty="0" smtClean="0"/>
              <a:t> </a:t>
            </a:r>
            <a:r>
              <a:rPr lang="en-US" sz="4400" dirty="0" smtClean="0">
                <a:solidFill>
                  <a:srgbClr val="00B050"/>
                </a:solidFill>
              </a:rPr>
              <a:t>(dependent variable)</a:t>
            </a:r>
          </a:p>
          <a:p>
            <a:pPr algn="l"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4400" dirty="0" smtClean="0"/>
          </a:p>
          <a:p>
            <a:pPr algn="l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4400" b="1" dirty="0" smtClean="0">
                <a:solidFill>
                  <a:schemeClr val="tx1"/>
                </a:solidFill>
              </a:rPr>
              <a:t>Independent Variable: </a:t>
            </a:r>
            <a:r>
              <a:rPr lang="en-US" sz="4400" dirty="0" smtClean="0">
                <a:solidFill>
                  <a:schemeClr val="tx1"/>
                </a:solidFill>
              </a:rPr>
              <a:t>What you will change</a:t>
            </a:r>
          </a:p>
          <a:p>
            <a:pPr algn="l"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44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4400" b="1" dirty="0" smtClean="0">
                <a:solidFill>
                  <a:schemeClr val="tx1"/>
                </a:solidFill>
              </a:rPr>
              <a:t>Dependent Variable:</a:t>
            </a:r>
            <a:r>
              <a:rPr lang="en-US" sz="4400" dirty="0" smtClean="0">
                <a:solidFill>
                  <a:schemeClr val="tx1"/>
                </a:solidFill>
              </a:rPr>
              <a:t> What you will measure</a:t>
            </a:r>
          </a:p>
          <a:p>
            <a:pPr algn="l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  </a:t>
            </a:r>
          </a:p>
          <a:p>
            <a:pPr algn="l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4400" i="1" dirty="0" smtClean="0">
                <a:solidFill>
                  <a:schemeClr val="tx1"/>
                </a:solidFill>
              </a:rPr>
              <a:t>* </a:t>
            </a:r>
            <a:r>
              <a:rPr lang="en-US" sz="4400" dirty="0">
                <a:solidFill>
                  <a:schemeClr val="tx1"/>
                </a:solidFill>
              </a:rPr>
              <a:t>T</a:t>
            </a:r>
            <a:r>
              <a:rPr lang="en-US" sz="4400" dirty="0" smtClean="0">
                <a:solidFill>
                  <a:schemeClr val="tx1"/>
                </a:solidFill>
              </a:rPr>
              <a:t>he measurement should </a:t>
            </a:r>
            <a:r>
              <a:rPr lang="en-US" sz="4400" i="1" dirty="0" smtClean="0">
                <a:solidFill>
                  <a:schemeClr val="tx1"/>
                </a:solidFill>
              </a:rPr>
              <a:t>DEPEND </a:t>
            </a:r>
            <a:r>
              <a:rPr lang="en-US" sz="4400" dirty="0" smtClean="0">
                <a:solidFill>
                  <a:schemeClr val="tx1"/>
                </a:solidFill>
              </a:rPr>
              <a:t>on what you changed (independent variable)</a:t>
            </a:r>
          </a:p>
        </p:txBody>
      </p:sp>
      <p:pic>
        <p:nvPicPr>
          <p:cNvPr id="4" name="Picture 3" descr="hypoI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400" y="6705600"/>
            <a:ext cx="3034519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/>
          </p:cNvSpPr>
          <p:nvPr/>
        </p:nvSpPr>
        <p:spPr bwMode="auto">
          <a:xfrm>
            <a:off x="0" y="0"/>
            <a:ext cx="13004800" cy="457200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4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2088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7400" y="2286000"/>
            <a:ext cx="2895600" cy="2667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10800000" flipV="1">
            <a:off x="1473200" y="5251482"/>
            <a:ext cx="10515600" cy="2800767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lvl="0" algn="l" eaLnBrk="0" hangingPunct="0"/>
            <a:r>
              <a:rPr lang="en-US" altLang="ja-JP" sz="4400" dirty="0">
                <a:solidFill>
                  <a:schemeClr val="tx1"/>
                </a:solidFill>
                <a:latin typeface="Gill Sans"/>
                <a:ea typeface="MS Mincho" pitchFamily="49" charset="-128"/>
                <a:cs typeface="Times New Roman" pitchFamily="18" charset="0"/>
              </a:rPr>
              <a:t>4 o’clock = A new train </a:t>
            </a:r>
            <a:r>
              <a:rPr lang="en-US" altLang="ja-JP" sz="4400" u="sng" dirty="0">
                <a:solidFill>
                  <a:schemeClr val="tx1"/>
                </a:solidFill>
                <a:latin typeface="Gill Sans"/>
                <a:ea typeface="MS Mincho" pitchFamily="49" charset="-128"/>
                <a:cs typeface="Times New Roman" pitchFamily="18" charset="0"/>
              </a:rPr>
              <a:t>conductor</a:t>
            </a:r>
            <a:r>
              <a:rPr lang="en-US" altLang="ja-JP" sz="4400" dirty="0">
                <a:solidFill>
                  <a:schemeClr val="tx1"/>
                </a:solidFill>
                <a:latin typeface="Gill Sans"/>
                <a:ea typeface="MS Mincho" pitchFamily="49" charset="-128"/>
                <a:cs typeface="Times New Roman" pitchFamily="18" charset="0"/>
              </a:rPr>
              <a:t> sucking on a </a:t>
            </a:r>
            <a:r>
              <a:rPr lang="en-US" altLang="ja-JP" sz="4400" i="1" u="sng" dirty="0">
                <a:solidFill>
                  <a:schemeClr val="tx1"/>
                </a:solidFill>
                <a:latin typeface="Gill Sans"/>
                <a:ea typeface="MS Mincho" pitchFamily="49" charset="-128"/>
                <a:cs typeface="Times New Roman" pitchFamily="18" charset="0"/>
              </a:rPr>
              <a:t>peppermint</a:t>
            </a:r>
            <a:r>
              <a:rPr lang="en-US" altLang="ja-JP" sz="4400" dirty="0">
                <a:solidFill>
                  <a:schemeClr val="tx1"/>
                </a:solidFill>
                <a:latin typeface="Gill Sans"/>
                <a:ea typeface="MS Mincho" pitchFamily="49" charset="-128"/>
                <a:cs typeface="Times New Roman" pitchFamily="18" charset="0"/>
              </a:rPr>
              <a:t> testing his locomotive.  </a:t>
            </a:r>
            <a:endParaRPr lang="en-US" altLang="ja-JP" sz="4400" dirty="0">
              <a:solidFill>
                <a:schemeClr val="tx1"/>
              </a:solidFill>
              <a:latin typeface="Gill Sans"/>
            </a:endParaRPr>
          </a:p>
          <a:p>
            <a:pPr lvl="0" algn="l" eaLnBrk="0" hangingPunct="0"/>
            <a:endParaRPr lang="en-US" altLang="ja-JP" sz="8800" dirty="0"/>
          </a:p>
        </p:txBody>
      </p:sp>
      <p:sp>
        <p:nvSpPr>
          <p:cNvPr id="6" name="TextBox 5"/>
          <p:cNvSpPr txBox="1"/>
          <p:nvPr/>
        </p:nvSpPr>
        <p:spPr>
          <a:xfrm>
            <a:off x="1092200" y="838201"/>
            <a:ext cx="1120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4. Design &amp; Conduct Experiment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2800" y="2819400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Set up and </a:t>
            </a:r>
            <a:r>
              <a:rPr lang="en-US" sz="4800" i="1" u="sng" dirty="0" smtClean="0">
                <a:solidFill>
                  <a:schemeClr val="tx1"/>
                </a:solidFill>
              </a:rPr>
              <a:t>conduct an</a:t>
            </a:r>
            <a:r>
              <a:rPr lang="en-US" sz="4800" dirty="0" smtClean="0">
                <a:solidFill>
                  <a:schemeClr val="tx1"/>
                </a:solidFill>
              </a:rPr>
              <a:t>  </a:t>
            </a:r>
            <a:r>
              <a:rPr lang="en-US" sz="4800" i="1" u="sng" dirty="0" smtClean="0">
                <a:solidFill>
                  <a:schemeClr val="tx1"/>
                </a:solidFill>
              </a:rPr>
              <a:t>experiment</a:t>
            </a:r>
            <a:endParaRPr lang="en-US" sz="4800" i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000" y="1066800"/>
            <a:ext cx="13030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To Design An Experiment ,You </a:t>
            </a:r>
            <a:r>
              <a:rPr lang="en-US" sz="4000" b="1" dirty="0">
                <a:solidFill>
                  <a:schemeClr val="bg1"/>
                </a:solidFill>
              </a:rPr>
              <a:t>N</a:t>
            </a:r>
            <a:r>
              <a:rPr lang="en-US" sz="4000" b="1" dirty="0" smtClean="0">
                <a:solidFill>
                  <a:schemeClr val="bg1"/>
                </a:solidFill>
              </a:rPr>
              <a:t>eed to Identify…</a:t>
            </a:r>
          </a:p>
          <a:p>
            <a:pPr algn="l"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40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sz="4000" dirty="0" smtClean="0">
                <a:solidFill>
                  <a:schemeClr val="tx1"/>
                </a:solidFill>
              </a:rPr>
              <a:t>Independent Variable: (what you want to test/change)</a:t>
            </a:r>
          </a:p>
          <a:p>
            <a:pPr algn="l" eaLnBrk="1" hangingPunct="1">
              <a:lnSpc>
                <a:spcPct val="90000"/>
              </a:lnSpc>
            </a:pPr>
            <a:endParaRPr lang="en-US" sz="40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sz="4000" dirty="0" smtClean="0">
                <a:solidFill>
                  <a:schemeClr val="tx1"/>
                </a:solidFill>
              </a:rPr>
              <a:t>Dependent Variable: (what you want to measure)</a:t>
            </a:r>
          </a:p>
          <a:p>
            <a:pPr algn="l" eaLnBrk="1" hangingPunct="1">
              <a:lnSpc>
                <a:spcPct val="90000"/>
              </a:lnSpc>
            </a:pPr>
            <a:endParaRPr lang="en-US" sz="40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sz="4000" dirty="0" smtClean="0">
                <a:solidFill>
                  <a:schemeClr val="tx1"/>
                </a:solidFill>
              </a:rPr>
              <a:t>Control Group: How will you know the independent variable caused a change in the dependent variable?</a:t>
            </a:r>
          </a:p>
          <a:p>
            <a:pPr algn="l" eaLnBrk="1" hangingPunct="1">
              <a:lnSpc>
                <a:spcPct val="90000"/>
              </a:lnSpc>
            </a:pPr>
            <a:endParaRPr lang="en-US" sz="40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sz="4000" dirty="0" smtClean="0">
                <a:solidFill>
                  <a:schemeClr val="tx1"/>
                </a:solidFill>
              </a:rPr>
              <a:t>Experimental  Group:  Group tested.  All conditions are kept the same EXCEPT the independent variable.</a:t>
            </a:r>
          </a:p>
        </p:txBody>
      </p:sp>
      <p:pic>
        <p:nvPicPr>
          <p:cNvPr id="4" name="Picture 3" descr="pepermint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0" y="7315200"/>
            <a:ext cx="2103120" cy="2103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14400"/>
            <a:ext cx="13004800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b="1" dirty="0" smtClean="0">
                <a:solidFill>
                  <a:schemeClr val="bg1"/>
                </a:solidFill>
              </a:rPr>
              <a:t>What Are Our Constants?</a:t>
            </a:r>
          </a:p>
          <a:p>
            <a:pPr algn="l" eaLnBrk="1" hangingPunct="1"/>
            <a:endParaRPr lang="en-US" b="1" dirty="0" smtClean="0">
              <a:solidFill>
                <a:schemeClr val="bg1"/>
              </a:solidFill>
            </a:endParaRPr>
          </a:p>
          <a:p>
            <a:pPr lvl="1" algn="l" eaLnBrk="1" hangingPunct="1"/>
            <a:r>
              <a:rPr lang="en-US" dirty="0" smtClean="0">
                <a:solidFill>
                  <a:schemeClr val="tx1"/>
                </a:solidFill>
              </a:rPr>
              <a:t>Factors that are kept the same and not allowed to  change.</a:t>
            </a:r>
          </a:p>
          <a:p>
            <a:pPr lvl="1" algn="l" eaLnBrk="1" hangingPunct="1"/>
            <a:endParaRPr lang="en-US" dirty="0" smtClean="0">
              <a:solidFill>
                <a:schemeClr val="tx1"/>
              </a:solidFill>
            </a:endParaRPr>
          </a:p>
          <a:p>
            <a:pPr lvl="1" algn="l" eaLnBrk="1" hangingPunct="1"/>
            <a:r>
              <a:rPr lang="en-US" dirty="0" smtClean="0">
                <a:solidFill>
                  <a:schemeClr val="tx1"/>
                </a:solidFill>
              </a:rPr>
              <a:t>It is important to control all, but one variable at a time to be able to interpret data.</a:t>
            </a:r>
          </a:p>
          <a:p>
            <a:pPr lvl="1" algn="l" eaLnBrk="1" hangingPunct="1"/>
            <a:endParaRPr lang="en-US" dirty="0" smtClean="0">
              <a:solidFill>
                <a:schemeClr val="tx1"/>
              </a:solidFill>
            </a:endParaRPr>
          </a:p>
          <a:p>
            <a:pPr algn="l" eaLnBrk="1" hangingPunct="1"/>
            <a:r>
              <a:rPr lang="en-US" dirty="0" smtClean="0">
                <a:solidFill>
                  <a:schemeClr val="tx1"/>
                </a:solidFill>
              </a:rPr>
              <a:t>   </a:t>
            </a:r>
          </a:p>
        </p:txBody>
      </p:sp>
      <p:pic>
        <p:nvPicPr>
          <p:cNvPr id="4" name="Picture 3" descr="peperm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200" y="6096000"/>
            <a:ext cx="2926080" cy="2926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8800" y="1295400"/>
            <a:ext cx="118872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Replications- 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   Conduct </a:t>
            </a:r>
            <a:r>
              <a:rPr lang="en-US" dirty="0">
                <a:solidFill>
                  <a:schemeClr val="tx1"/>
                </a:solidFill>
              </a:rPr>
              <a:t>several trials or </a:t>
            </a:r>
            <a:r>
              <a:rPr lang="en-US" dirty="0" smtClean="0">
                <a:solidFill>
                  <a:schemeClr val="tx1"/>
                </a:solidFill>
              </a:rPr>
              <a:t>replications</a:t>
            </a:r>
          </a:p>
          <a:p>
            <a:pPr lvl="1" algn="l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more replications, the better we can conclude that our data and findings are due to changes in the independent variable rather than chance (error</a:t>
            </a:r>
            <a:r>
              <a:rPr lang="en-US" dirty="0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pepermint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400" y="6172200"/>
            <a:ext cx="2926080" cy="2926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Rectangle 3"/>
          <p:cNvSpPr>
            <a:spLocks/>
          </p:cNvSpPr>
          <p:nvPr/>
        </p:nvSpPr>
        <p:spPr bwMode="auto">
          <a:xfrm>
            <a:off x="457200" y="177969"/>
            <a:ext cx="237566" cy="1015663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  <a:sym typeface="Gill Sans" charset="0"/>
              </a:rPr>
              <a:t> </a:t>
            </a:r>
            <a:endParaRPr kumimoji="0" lang="en-US" altLang="ja-JP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4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2600" y="6096000"/>
            <a:ext cx="12039600" cy="2800767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lvl="0" algn="l" eaLnBrk="0" hangingPunct="0"/>
            <a:r>
              <a:rPr lang="en-US" altLang="ja-JP" sz="4400" dirty="0">
                <a:solidFill>
                  <a:schemeClr val="tx1"/>
                </a:solidFill>
                <a:latin typeface="Gill Sans"/>
                <a:ea typeface="MS Mincho" pitchFamily="49" charset="-128"/>
                <a:cs typeface="Times New Roman" pitchFamily="18" charset="0"/>
              </a:rPr>
              <a:t>5 o’clock = The Easter bunny is preparing for the big day by </a:t>
            </a:r>
            <a:r>
              <a:rPr lang="en-US" altLang="ja-JP" sz="4400" i="1" u="sng" dirty="0">
                <a:solidFill>
                  <a:schemeClr val="tx1"/>
                </a:solidFill>
                <a:latin typeface="Gill Sans"/>
                <a:ea typeface="MS Mincho" pitchFamily="49" charset="-128"/>
                <a:cs typeface="Times New Roman" pitchFamily="18" charset="0"/>
              </a:rPr>
              <a:t>collecting</a:t>
            </a:r>
            <a:r>
              <a:rPr lang="en-US" altLang="ja-JP" sz="4400" dirty="0">
                <a:solidFill>
                  <a:schemeClr val="tx1"/>
                </a:solidFill>
                <a:latin typeface="Gill Sans"/>
                <a:ea typeface="MS Mincho" pitchFamily="49" charset="-128"/>
                <a:cs typeface="Times New Roman" pitchFamily="18" charset="0"/>
              </a:rPr>
              <a:t> eggs laying them out on a table labeling each one with a date insuring  they will be fresh. </a:t>
            </a:r>
            <a:endParaRPr lang="en-US" altLang="ja-JP" sz="3200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9400" y="609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5. Collect Data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01800" y="2133600"/>
            <a:ext cx="805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u="sng" dirty="0" smtClean="0">
                <a:solidFill>
                  <a:schemeClr val="tx1"/>
                </a:solidFill>
              </a:rPr>
              <a:t>Collect</a:t>
            </a:r>
            <a:r>
              <a:rPr lang="en-US" sz="4800" dirty="0" smtClean="0">
                <a:solidFill>
                  <a:schemeClr val="tx1"/>
                </a:solidFill>
              </a:rPr>
              <a:t> quantitative and qualitative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i="1" u="sng" dirty="0" smtClean="0">
                <a:solidFill>
                  <a:schemeClr val="tx1"/>
                </a:solidFill>
              </a:rPr>
              <a:t>data</a:t>
            </a:r>
            <a:r>
              <a:rPr lang="en-US" sz="4800" dirty="0" smtClean="0">
                <a:solidFill>
                  <a:schemeClr val="tx1"/>
                </a:solidFill>
              </a:rPr>
              <a:t> obtained from the experiment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9" name="Picture 8" descr="eggsI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200" y="2514600"/>
            <a:ext cx="3398662" cy="256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200" y="914399"/>
            <a:ext cx="12674600" cy="7308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Collect Data:</a:t>
            </a:r>
            <a:endParaRPr lang="en-US" sz="4800" b="1" dirty="0" smtClean="0"/>
          </a:p>
          <a:p>
            <a:pPr algn="l" eaLnBrk="1" hangingPunct="1">
              <a:lnSpc>
                <a:spcPct val="90000"/>
              </a:lnSpc>
              <a:buFont typeface="Arial" pitchFamily="34" charset="0"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b="1" dirty="0" smtClean="0">
                <a:solidFill>
                  <a:schemeClr val="tx1"/>
                </a:solidFill>
              </a:rPr>
              <a:t>Quantitative: </a:t>
            </a:r>
            <a:r>
              <a:rPr lang="en-US" dirty="0" smtClean="0">
                <a:solidFill>
                  <a:schemeClr val="tx1"/>
                </a:solidFill>
              </a:rPr>
              <a:t>Report in quantity/numbers</a:t>
            </a:r>
          </a:p>
          <a:p>
            <a:pPr algn="l" eaLnBrk="1" hangingPunct="1">
              <a:lnSpc>
                <a:spcPct val="90000"/>
              </a:lnSpc>
              <a:buFont typeface="Arial" pitchFamily="34" charset="0"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>
                <a:solidFill>
                  <a:schemeClr val="tx1"/>
                </a:solidFill>
              </a:rPr>
              <a:t>	SI: International System of Measurement</a:t>
            </a:r>
          </a:p>
          <a:p>
            <a:pPr lvl="2" algn="l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Length in meters</a:t>
            </a:r>
          </a:p>
          <a:p>
            <a:pPr lvl="2" algn="l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Mass in grams</a:t>
            </a:r>
          </a:p>
          <a:p>
            <a:pPr lvl="2" algn="l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Volume in liters</a:t>
            </a:r>
          </a:p>
          <a:p>
            <a:pPr lvl="2" algn="l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Time in seconds</a:t>
            </a:r>
          </a:p>
          <a:p>
            <a:pPr lvl="2" algn="l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Temperature in Celsius degrees</a:t>
            </a:r>
          </a:p>
          <a:p>
            <a:pPr lvl="2" algn="l" eaLnBrk="1" hangingPunct="1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b="1" dirty="0" smtClean="0">
                <a:solidFill>
                  <a:schemeClr val="tx1"/>
                </a:solidFill>
              </a:rPr>
              <a:t>Qualitative: </a:t>
            </a:r>
            <a:r>
              <a:rPr lang="en-US" dirty="0" smtClean="0">
                <a:solidFill>
                  <a:schemeClr val="tx1"/>
                </a:solidFill>
              </a:rPr>
              <a:t>Reports as descriptions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3" name="Picture 2" descr="egg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400" y="4114800"/>
            <a:ext cx="3162225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/>
          </p:cNvSpPr>
          <p:nvPr/>
        </p:nvSpPr>
        <p:spPr bwMode="auto">
          <a:xfrm>
            <a:off x="457200" y="177969"/>
            <a:ext cx="237566" cy="1015663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  <a:sym typeface="Gill Sans" charset="0"/>
              </a:rPr>
              <a:t> </a:t>
            </a:r>
            <a:endParaRPr kumimoji="0" lang="en-US" altLang="ja-JP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4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7400" y="6172200"/>
            <a:ext cx="10972800" cy="2123658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lvl="0" algn="l" eaLnBrk="0" hangingPunct="0"/>
            <a:r>
              <a:rPr lang="en-US" altLang="ja-JP" sz="4400" dirty="0" smtClean="0">
                <a:solidFill>
                  <a:schemeClr val="tx1"/>
                </a:solidFill>
                <a:latin typeface="Gill Sans"/>
                <a:ea typeface="MS Mincho" pitchFamily="49" charset="-128"/>
                <a:cs typeface="Times New Roman" pitchFamily="18" charset="0"/>
              </a:rPr>
              <a:t>6 o’clock = A magician looks at all that have gathered before him and alludes </a:t>
            </a:r>
            <a:r>
              <a:rPr lang="en-US" altLang="ja-JP" sz="4400" i="1" u="sng" dirty="0" smtClean="0">
                <a:solidFill>
                  <a:schemeClr val="tx1"/>
                </a:solidFill>
                <a:latin typeface="Gill Sans"/>
                <a:ea typeface="MS Mincho" pitchFamily="49" charset="-128"/>
                <a:cs typeface="Times New Roman" pitchFamily="18" charset="0"/>
              </a:rPr>
              <a:t>it’s all an</a:t>
            </a:r>
            <a:r>
              <a:rPr lang="en-US" altLang="ja-JP" sz="4400" dirty="0" smtClean="0">
                <a:solidFill>
                  <a:schemeClr val="tx1"/>
                </a:solidFill>
                <a:latin typeface="Gill Sans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altLang="ja-JP" sz="4400" i="1" u="sng" dirty="0" smtClean="0">
                <a:solidFill>
                  <a:schemeClr val="tx1"/>
                </a:solidFill>
                <a:latin typeface="Gill Sans"/>
                <a:ea typeface="MS Mincho" pitchFamily="49" charset="-128"/>
                <a:cs typeface="Times New Roman" pitchFamily="18" charset="0"/>
              </a:rPr>
              <a:t>illusion</a:t>
            </a:r>
            <a:r>
              <a:rPr lang="en-US" altLang="ja-JP" sz="4400" dirty="0" smtClean="0">
                <a:solidFill>
                  <a:schemeClr val="tx1"/>
                </a:solidFill>
                <a:latin typeface="Gill Sans"/>
                <a:ea typeface="MS Mincho" pitchFamily="49" charset="-128"/>
                <a:cs typeface="Times New Roman" pitchFamily="18" charset="0"/>
              </a:rPr>
              <a:t>. </a:t>
            </a:r>
            <a:endParaRPr lang="en-US" altLang="ja-JP" sz="3200" dirty="0">
              <a:solidFill>
                <a:schemeClr val="tx1"/>
              </a:solidFill>
              <a:latin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7600" y="609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6. Form a Conclusion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54200" y="2362200"/>
            <a:ext cx="6096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4800" i="1" u="sng" dirty="0" smtClean="0">
                <a:solidFill>
                  <a:schemeClr val="tx1"/>
                </a:solidFill>
              </a:rPr>
              <a:t>Form a Conclusion</a:t>
            </a:r>
            <a:r>
              <a:rPr lang="en-US" sz="4800" dirty="0" smtClean="0">
                <a:solidFill>
                  <a:schemeClr val="tx1"/>
                </a:solidFill>
              </a:rPr>
              <a:t>. Decide if your data either supported your hypothesis or did not </a:t>
            </a:r>
          </a:p>
        </p:txBody>
      </p:sp>
      <p:pic>
        <p:nvPicPr>
          <p:cNvPr id="10" name="Picture 9" descr="magici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0" y="2057400"/>
            <a:ext cx="3291840" cy="3291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95600"/>
            <a:ext cx="89154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</a:t>
            </a:r>
            <a:r>
              <a:rPr lang="en-US" dirty="0" smtClean="0">
                <a:solidFill>
                  <a:schemeClr val="tx1"/>
                </a:solidFill>
              </a:rPr>
              <a:t>he Scientific Method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200275" y="4495800"/>
            <a:ext cx="10804525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Pathway of Scientific Discovery</a:t>
            </a:r>
          </a:p>
        </p:txBody>
      </p:sp>
      <p:pic>
        <p:nvPicPr>
          <p:cNvPr id="10" name="Picture 9" descr="magici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400" y="685800"/>
            <a:ext cx="2286000" cy="2286000"/>
          </a:xfrm>
          <a:prstGeom prst="rect">
            <a:avLst/>
          </a:prstGeom>
        </p:spPr>
      </p:pic>
      <p:pic>
        <p:nvPicPr>
          <p:cNvPr id="11" name="Picture 10" descr="think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200" y="685800"/>
            <a:ext cx="1710502" cy="2286000"/>
          </a:xfrm>
          <a:prstGeom prst="rect">
            <a:avLst/>
          </a:prstGeom>
        </p:spPr>
      </p:pic>
      <p:pic>
        <p:nvPicPr>
          <p:cNvPr id="12" name="Picture 11" descr="pro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9000" y="685800"/>
            <a:ext cx="1503546" cy="2286000"/>
          </a:xfrm>
          <a:prstGeom prst="rect">
            <a:avLst/>
          </a:prstGeom>
        </p:spPr>
      </p:pic>
      <p:pic>
        <p:nvPicPr>
          <p:cNvPr id="13" name="Picture 12" descr="eggsI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400" y="6248400"/>
            <a:ext cx="3034519" cy="2286000"/>
          </a:xfrm>
          <a:prstGeom prst="rect">
            <a:avLst/>
          </a:prstGeom>
        </p:spPr>
      </p:pic>
      <p:pic>
        <p:nvPicPr>
          <p:cNvPr id="14" name="Picture 13" descr="pepermen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0400" y="6248400"/>
            <a:ext cx="2286000" cy="2286000"/>
          </a:xfrm>
          <a:prstGeom prst="rect">
            <a:avLst/>
          </a:prstGeom>
        </p:spPr>
      </p:pic>
      <p:pic>
        <p:nvPicPr>
          <p:cNvPr id="15" name="Picture 14" descr="hyp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8000" y="6248400"/>
            <a:ext cx="2637696" cy="228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/>
          </p:cNvSpPr>
          <p:nvPr/>
        </p:nvSpPr>
        <p:spPr bwMode="auto">
          <a:xfrm>
            <a:off x="2117644" y="376555"/>
            <a:ext cx="8756814" cy="6565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What is the </a:t>
            </a:r>
            <a:r>
              <a:rPr lang="en-US" b="1" dirty="0">
                <a:solidFill>
                  <a:schemeClr val="tx1"/>
                </a:solidFill>
                <a:ea typeface="Gill Sans" charset="0"/>
                <a:cs typeface="Gill Sans" charset="0"/>
              </a:rPr>
              <a:t>SCIENTIFIC METHOD</a:t>
            </a:r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?</a:t>
            </a:r>
          </a:p>
        </p:txBody>
      </p:sp>
      <p:sp>
        <p:nvSpPr>
          <p:cNvPr id="15363" name="Rectangle 2"/>
          <p:cNvSpPr>
            <a:spLocks/>
          </p:cNvSpPr>
          <p:nvPr/>
        </p:nvSpPr>
        <p:spPr bwMode="auto">
          <a:xfrm>
            <a:off x="0" y="1600201"/>
            <a:ext cx="129921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A set of </a:t>
            </a:r>
            <a:r>
              <a:rPr lang="en-US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sequential </a:t>
            </a:r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steps that scientists </a:t>
            </a:r>
            <a:r>
              <a:rPr lang="en-US" b="1" dirty="0">
                <a:solidFill>
                  <a:schemeClr val="tx1"/>
                </a:solidFill>
                <a:ea typeface="Gill Sans" charset="0"/>
                <a:cs typeface="Gill Sans" charset="0"/>
              </a:rPr>
              <a:t>invariably</a:t>
            </a:r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follow to answer scientific questions.</a:t>
            </a: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5364" name="TextBox 14"/>
          <p:cNvSpPr txBox="1">
            <a:spLocks noChangeArrowheads="1"/>
          </p:cNvSpPr>
          <p:nvPr/>
        </p:nvSpPr>
        <p:spPr bwMode="auto">
          <a:xfrm>
            <a:off x="2082800" y="3810001"/>
            <a:ext cx="9601200" cy="75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1. Ask a Question or State a Problem </a:t>
            </a:r>
          </a:p>
        </p:txBody>
      </p:sp>
      <p:sp>
        <p:nvSpPr>
          <p:cNvPr id="15365" name="TextBox 15"/>
          <p:cNvSpPr txBox="1">
            <a:spLocks noChangeArrowheads="1"/>
          </p:cNvSpPr>
          <p:nvPr/>
        </p:nvSpPr>
        <p:spPr bwMode="auto">
          <a:xfrm>
            <a:off x="2235202" y="4648203"/>
            <a:ext cx="5562600" cy="74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2. Conduct Research</a:t>
            </a:r>
          </a:p>
        </p:txBody>
      </p:sp>
      <p:sp>
        <p:nvSpPr>
          <p:cNvPr id="15366" name="TextBox 16"/>
          <p:cNvSpPr txBox="1">
            <a:spLocks noChangeArrowheads="1"/>
          </p:cNvSpPr>
          <p:nvPr/>
        </p:nvSpPr>
        <p:spPr bwMode="auto">
          <a:xfrm>
            <a:off x="1854201" y="5486402"/>
            <a:ext cx="6324599" cy="74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3. State a Hypothesis</a:t>
            </a:r>
          </a:p>
        </p:txBody>
      </p:sp>
      <p:sp>
        <p:nvSpPr>
          <p:cNvPr id="15367" name="TextBox 17"/>
          <p:cNvSpPr txBox="1">
            <a:spLocks noChangeArrowheads="1"/>
          </p:cNvSpPr>
          <p:nvPr/>
        </p:nvSpPr>
        <p:spPr bwMode="auto">
          <a:xfrm>
            <a:off x="2006601" y="6324603"/>
            <a:ext cx="9220200" cy="74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4. Design and Conduct Experiment</a:t>
            </a:r>
          </a:p>
        </p:txBody>
      </p:sp>
      <p:sp>
        <p:nvSpPr>
          <p:cNvPr id="15368" name="TextBox 18"/>
          <p:cNvSpPr txBox="1">
            <a:spLocks noChangeArrowheads="1"/>
          </p:cNvSpPr>
          <p:nvPr/>
        </p:nvSpPr>
        <p:spPr bwMode="auto">
          <a:xfrm>
            <a:off x="1549401" y="7239002"/>
            <a:ext cx="5334000" cy="74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5. Collect Data</a:t>
            </a:r>
          </a:p>
        </p:txBody>
      </p:sp>
      <p:sp>
        <p:nvSpPr>
          <p:cNvPr id="15369" name="TextBox 19"/>
          <p:cNvSpPr txBox="1">
            <a:spLocks noChangeArrowheads="1"/>
          </p:cNvSpPr>
          <p:nvPr/>
        </p:nvSpPr>
        <p:spPr bwMode="auto">
          <a:xfrm>
            <a:off x="1854201" y="8229603"/>
            <a:ext cx="6324599" cy="74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6. Form a Conclusion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/>
          </p:cNvSpPr>
          <p:nvPr/>
        </p:nvSpPr>
        <p:spPr bwMode="auto">
          <a:xfrm>
            <a:off x="482600" y="556497"/>
            <a:ext cx="11430000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ea typeface="Gill Sans" charset="0"/>
                <a:cs typeface="Gill Sans" charset="0"/>
              </a:rPr>
              <a:t>1. Ask a Question or State a Problem</a:t>
            </a:r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177801" y="4508500"/>
            <a:ext cx="3657600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en-US" b="1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0" y="1447801"/>
            <a:ext cx="12992100" cy="2006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701800" y="1828800"/>
            <a:ext cx="9601200" cy="230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en-US" sz="4800" i="1" u="sng" dirty="0" smtClean="0">
                <a:solidFill>
                  <a:schemeClr val="tx1"/>
                </a:solidFill>
              </a:rPr>
              <a:t>Ask </a:t>
            </a:r>
            <a:r>
              <a:rPr lang="en-US" sz="4800" i="1" u="sng" dirty="0">
                <a:solidFill>
                  <a:schemeClr val="tx1"/>
                </a:solidFill>
              </a:rPr>
              <a:t>a question</a:t>
            </a:r>
            <a:r>
              <a:rPr lang="en-US" sz="4800" dirty="0">
                <a:solidFill>
                  <a:schemeClr val="tx1"/>
                </a:solidFill>
              </a:rPr>
              <a:t> or </a:t>
            </a:r>
            <a:r>
              <a:rPr lang="en-US" sz="4800" dirty="0" smtClean="0">
                <a:solidFill>
                  <a:schemeClr val="tx1"/>
                </a:solidFill>
              </a:rPr>
              <a:t>develop a problem </a:t>
            </a:r>
            <a:r>
              <a:rPr lang="en-US" sz="4800" dirty="0">
                <a:solidFill>
                  <a:schemeClr val="tx1"/>
                </a:solidFill>
              </a:rPr>
              <a:t>that can be solved through experimentation.</a:t>
            </a:r>
          </a:p>
        </p:txBody>
      </p:sp>
      <p:sp>
        <p:nvSpPr>
          <p:cNvPr id="19462" name="Rectangle 7"/>
          <p:cNvSpPr>
            <a:spLocks/>
          </p:cNvSpPr>
          <p:nvPr/>
        </p:nvSpPr>
        <p:spPr bwMode="auto">
          <a:xfrm>
            <a:off x="6410025" y="-145858"/>
            <a:ext cx="184750" cy="7489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1430" tIns="45715" rIns="91430" bIns="45715" anchor="ctr">
            <a:spAutoFit/>
          </a:bodyPr>
          <a:lstStyle/>
          <a:p>
            <a:pPr eaLnBrk="0" hangingPunct="0"/>
            <a:endParaRPr lang="en-US" altLang="ja-JP" dirty="0">
              <a:ea typeface="ＭＳ Ｐゴシック" charset="-128"/>
            </a:endParaRPr>
          </a:p>
        </p:txBody>
      </p: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787400" y="6172200"/>
            <a:ext cx="11582400" cy="2123648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indent="457152" algn="l" eaLnBrk="0" hangingPunct="0"/>
            <a:r>
              <a:rPr lang="en-US" altLang="ja-JP" sz="4400" dirty="0" smtClean="0">
                <a:solidFill>
                  <a:schemeClr val="tx1"/>
                </a:solidFill>
                <a:latin typeface="Gill Sans"/>
                <a:ea typeface="MS Mincho" pitchFamily="49" charset="-128"/>
                <a:cs typeface="Times New Roman" pitchFamily="18" charset="0"/>
              </a:rPr>
              <a:t>1 </a:t>
            </a:r>
            <a:r>
              <a:rPr lang="en-US" altLang="ja-JP" sz="4400" dirty="0">
                <a:solidFill>
                  <a:schemeClr val="tx1"/>
                </a:solidFill>
                <a:latin typeface="Gill Sans"/>
                <a:ea typeface="MS Mincho" pitchFamily="49" charset="-128"/>
                <a:cs typeface="Times New Roman" pitchFamily="18" charset="0"/>
              </a:rPr>
              <a:t>o’clock = Here sits a young man in a </a:t>
            </a:r>
            <a:r>
              <a:rPr lang="en-US" altLang="ja-JP" sz="4400" i="1" u="sng" dirty="0">
                <a:solidFill>
                  <a:schemeClr val="tx1"/>
                </a:solidFill>
                <a:latin typeface="Gill Sans"/>
                <a:ea typeface="MS Mincho" pitchFamily="49" charset="-128"/>
                <a:cs typeface="Times New Roman" pitchFamily="18" charset="0"/>
              </a:rPr>
              <a:t>thinking </a:t>
            </a:r>
            <a:r>
              <a:rPr lang="en-US" altLang="ja-JP" sz="4400" i="1" u="sng" dirty="0" smtClean="0">
                <a:solidFill>
                  <a:schemeClr val="tx1"/>
                </a:solidFill>
                <a:latin typeface="Gill Sans"/>
                <a:ea typeface="MS Mincho" pitchFamily="49" charset="-128"/>
                <a:cs typeface="Times New Roman" pitchFamily="18" charset="0"/>
              </a:rPr>
              <a:t>session</a:t>
            </a:r>
            <a:r>
              <a:rPr lang="en-US" altLang="ja-JP" sz="4400" dirty="0" smtClean="0">
                <a:solidFill>
                  <a:schemeClr val="tx1"/>
                </a:solidFill>
                <a:latin typeface="Gill Sans"/>
                <a:ea typeface="MS Mincho" pitchFamily="49" charset="-128"/>
                <a:cs typeface="Times New Roman" pitchFamily="18" charset="0"/>
              </a:rPr>
              <a:t> pondering the World crisis.</a:t>
            </a:r>
            <a:endParaRPr lang="en-US" altLang="ja-JP" sz="4400" dirty="0">
              <a:solidFill>
                <a:schemeClr val="tx1"/>
              </a:solidFill>
              <a:latin typeface="Gill Sans"/>
              <a:ea typeface="MS Mincho" pitchFamily="49" charset="-128"/>
              <a:cs typeface="Times New Roman" pitchFamily="18" charset="0"/>
            </a:endParaRPr>
          </a:p>
          <a:p>
            <a:pPr indent="457152" algn="l" eaLnBrk="0" hangingPunct="0"/>
            <a:endParaRPr lang="en-US" altLang="ja-JP" sz="4400" dirty="0">
              <a:solidFill>
                <a:schemeClr val="tx1"/>
              </a:solidFill>
              <a:ea typeface="MS Mincho" pitchFamily="49" charset="-128"/>
              <a:cs typeface="Times New Roman" pitchFamily="18" charset="0"/>
            </a:endParaRPr>
          </a:p>
        </p:txBody>
      </p:sp>
      <p:pic>
        <p:nvPicPr>
          <p:cNvPr id="9" name="Picture 8" descr="think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1400" y="3352800"/>
            <a:ext cx="2052602" cy="2743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/>
          </p:cNvSpPr>
          <p:nvPr/>
        </p:nvSpPr>
        <p:spPr bwMode="auto">
          <a:xfrm>
            <a:off x="3454400" y="386320"/>
            <a:ext cx="6248400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ea typeface="Gill Sans" charset="0"/>
                <a:cs typeface="Gill Sans" charset="0"/>
              </a:rPr>
              <a:t>2. Conduct Research</a:t>
            </a:r>
          </a:p>
        </p:txBody>
      </p:sp>
      <p:sp>
        <p:nvSpPr>
          <p:cNvPr id="20485" name="Rectangle 4"/>
          <p:cNvSpPr>
            <a:spLocks/>
          </p:cNvSpPr>
          <p:nvPr/>
        </p:nvSpPr>
        <p:spPr bwMode="auto">
          <a:xfrm>
            <a:off x="635000" y="5022850"/>
            <a:ext cx="11252200" cy="134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en-US" sz="36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0487" name="Rectangle 6"/>
          <p:cNvSpPr>
            <a:spLocks/>
          </p:cNvSpPr>
          <p:nvPr/>
        </p:nvSpPr>
        <p:spPr bwMode="auto">
          <a:xfrm>
            <a:off x="292102" y="8108950"/>
            <a:ext cx="11569700" cy="134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2768600" y="1600200"/>
            <a:ext cx="8153400" cy="156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Conduct </a:t>
            </a:r>
            <a:r>
              <a:rPr lang="en-US" sz="4800" i="1" u="sng" dirty="0">
                <a:solidFill>
                  <a:schemeClr val="tx1"/>
                </a:solidFill>
              </a:rPr>
              <a:t>research</a:t>
            </a:r>
            <a:r>
              <a:rPr lang="en-US" sz="4800" dirty="0">
                <a:solidFill>
                  <a:schemeClr val="tx1"/>
                </a:solidFill>
              </a:rPr>
              <a:t> for your </a:t>
            </a:r>
          </a:p>
          <a:p>
            <a:r>
              <a:rPr lang="en-US" sz="4800" dirty="0" smtClean="0">
                <a:solidFill>
                  <a:schemeClr val="tx1"/>
                </a:solidFill>
              </a:rPr>
              <a:t>topic </a:t>
            </a:r>
            <a:r>
              <a:rPr lang="en-US" sz="4800" dirty="0">
                <a:solidFill>
                  <a:schemeClr val="tx1"/>
                </a:solidFill>
              </a:rPr>
              <a:t>of interest.</a:t>
            </a:r>
          </a:p>
        </p:txBody>
      </p:sp>
      <p:sp>
        <p:nvSpPr>
          <p:cNvPr id="20489" name="Rectangle 9"/>
          <p:cNvSpPr>
            <a:spLocks/>
          </p:cNvSpPr>
          <p:nvPr/>
        </p:nvSpPr>
        <p:spPr bwMode="auto">
          <a:xfrm>
            <a:off x="6410025" y="-145858"/>
            <a:ext cx="184750" cy="7489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1430" tIns="45715" rIns="91430" bIns="45715" anchor="ctr">
            <a:spAutoFit/>
          </a:bodyPr>
          <a:lstStyle/>
          <a:p>
            <a:pPr eaLnBrk="0" hangingPunct="0"/>
            <a:endParaRPr lang="en-US" altLang="ja-JP" dirty="0">
              <a:ea typeface="ＭＳ Ｐゴシック" charset="-128"/>
            </a:endParaRPr>
          </a:p>
        </p:txBody>
      </p:sp>
      <p:sp>
        <p:nvSpPr>
          <p:cNvPr id="20490" name="Rectangle 12"/>
          <p:cNvSpPr>
            <a:spLocks/>
          </p:cNvSpPr>
          <p:nvPr/>
        </p:nvSpPr>
        <p:spPr bwMode="auto">
          <a:xfrm>
            <a:off x="6410025" y="-145858"/>
            <a:ext cx="184750" cy="7489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1430" tIns="45715" rIns="91430" bIns="45715" anchor="ctr">
            <a:spAutoFit/>
          </a:bodyPr>
          <a:lstStyle/>
          <a:p>
            <a:pPr eaLnBrk="0" hangingPunct="0"/>
            <a:endParaRPr lang="en-US" altLang="ja-JP" dirty="0">
              <a:ea typeface="ＭＳ Ｐゴシック" charset="-128"/>
            </a:endParaRPr>
          </a:p>
        </p:txBody>
      </p:sp>
      <p:sp>
        <p:nvSpPr>
          <p:cNvPr id="20492" name="TextBox 15"/>
          <p:cNvSpPr txBox="1">
            <a:spLocks noChangeArrowheads="1"/>
          </p:cNvSpPr>
          <p:nvPr/>
        </p:nvSpPr>
        <p:spPr bwMode="auto">
          <a:xfrm>
            <a:off x="863600" y="5334000"/>
            <a:ext cx="10972800" cy="327781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eaLnBrk="0" hangingPunct="0"/>
            <a:r>
              <a:rPr lang="en-US" altLang="ja-JP" sz="4400" dirty="0">
                <a:solidFill>
                  <a:schemeClr val="tx1"/>
                </a:solidFill>
                <a:latin typeface="Gill Sans"/>
                <a:ea typeface="MS Mincho" pitchFamily="49" charset="-128"/>
                <a:cs typeface="Times New Roman" pitchFamily="18" charset="0"/>
              </a:rPr>
              <a:t>2 o’clock = Over here is a young girl searching for a prom date on a computer on </a:t>
            </a:r>
            <a:r>
              <a:rPr lang="en-US" altLang="ja-JP" sz="4400" dirty="0" smtClean="0">
                <a:solidFill>
                  <a:schemeClr val="tx1"/>
                </a:solidFill>
                <a:latin typeface="Gill Sans"/>
                <a:ea typeface="MS Mincho" pitchFamily="49" charset="-128"/>
                <a:cs typeface="Times New Roman" pitchFamily="18" charset="0"/>
              </a:rPr>
              <a:t>Facebook </a:t>
            </a:r>
            <a:r>
              <a:rPr lang="en-US" altLang="ja-JP" sz="4400" dirty="0">
                <a:solidFill>
                  <a:schemeClr val="tx1"/>
                </a:solidFill>
                <a:latin typeface="Gill Sans"/>
                <a:ea typeface="MS Mincho" pitchFamily="49" charset="-128"/>
                <a:cs typeface="Times New Roman" pitchFamily="18" charset="0"/>
              </a:rPr>
              <a:t>sorting through the </a:t>
            </a:r>
            <a:r>
              <a:rPr lang="en-US" altLang="ja-JP" sz="4400" i="1" dirty="0">
                <a:solidFill>
                  <a:schemeClr val="tx1"/>
                </a:solidFill>
                <a:latin typeface="Gill Sans"/>
                <a:ea typeface="MS Mincho" pitchFamily="49" charset="-128"/>
                <a:cs typeface="Times New Roman" pitchFamily="18" charset="0"/>
              </a:rPr>
              <a:t>jerks</a:t>
            </a:r>
            <a:r>
              <a:rPr lang="en-US" altLang="ja-JP" sz="4400" dirty="0">
                <a:solidFill>
                  <a:schemeClr val="tx1"/>
                </a:solidFill>
                <a:latin typeface="Gill Sans"/>
                <a:ea typeface="MS Mincho" pitchFamily="49" charset="-128"/>
                <a:cs typeface="Times New Roman" pitchFamily="18" charset="0"/>
              </a:rPr>
              <a:t>, trying to find the right one.  </a:t>
            </a:r>
          </a:p>
          <a:p>
            <a:pPr algn="l" eaLnBrk="0" hangingPunct="0"/>
            <a:endParaRPr lang="en-US" altLang="ja-JP" sz="3100" dirty="0">
              <a:ea typeface="ＭＳ Ｐゴシック" charset="-128"/>
              <a:cs typeface="Times New Roman" pitchFamily="18" charset="0"/>
            </a:endParaRPr>
          </a:p>
        </p:txBody>
      </p:sp>
      <p:pic>
        <p:nvPicPr>
          <p:cNvPr id="10" name="Picture 9" descr="pr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" y="1676400"/>
            <a:ext cx="2104966" cy="3200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5200" y="9906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 smtClean="0">
                <a:solidFill>
                  <a:schemeClr val="bg1"/>
                </a:solidFill>
                <a:ea typeface="Gill Sans" charset="0"/>
                <a:cs typeface="Gill Sans" charset="0"/>
              </a:rPr>
              <a:t>Types of Research/Information:</a:t>
            </a:r>
            <a:endParaRPr lang="en-US" sz="4800" b="1" dirty="0">
              <a:solidFill>
                <a:schemeClr val="bg1"/>
              </a:solidFill>
              <a:ea typeface="Gill Sans" charset="0"/>
              <a:cs typeface="Gill Sans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6000" y="2438400"/>
            <a:ext cx="11582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i="1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Qualitative: </a:t>
            </a:r>
            <a:r>
              <a:rPr lang="en-US" sz="4400" i="1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Data that cannot be counted. It is usually grouped by characteristics and is subjective information.</a:t>
            </a:r>
            <a:endParaRPr lang="en-US" sz="4400" i="1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7400" y="5257800"/>
            <a:ext cx="12217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i="1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Quantitative: </a:t>
            </a:r>
            <a:r>
              <a:rPr lang="en-US" sz="4400" i="1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Data that can be counted and sorted based on numbers. This is objective information.</a:t>
            </a:r>
            <a:endParaRPr lang="en-US" sz="4400" i="1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/>
          </p:cNvSpPr>
          <p:nvPr/>
        </p:nvSpPr>
        <p:spPr bwMode="auto">
          <a:xfrm>
            <a:off x="3302000" y="457200"/>
            <a:ext cx="6235701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4800" b="1" dirty="0" smtClean="0">
                <a:solidFill>
                  <a:srgbClr val="FF0000"/>
                </a:solidFill>
                <a:ea typeface="Gill Sans" charset="0"/>
                <a:cs typeface="Gill Sans" charset="0"/>
              </a:rPr>
              <a:t>3. State </a:t>
            </a:r>
            <a:r>
              <a:rPr lang="en-US" sz="4800" b="1" dirty="0">
                <a:solidFill>
                  <a:srgbClr val="FF0000"/>
                </a:solidFill>
                <a:ea typeface="Gill Sans" charset="0"/>
                <a:cs typeface="Gill Sans" charset="0"/>
              </a:rPr>
              <a:t>a Hypothesis</a:t>
            </a:r>
          </a:p>
        </p:txBody>
      </p:sp>
      <p:sp>
        <p:nvSpPr>
          <p:cNvPr id="21508" name="Rectangle 3"/>
          <p:cNvSpPr>
            <a:spLocks/>
          </p:cNvSpPr>
          <p:nvPr/>
        </p:nvSpPr>
        <p:spPr bwMode="auto">
          <a:xfrm>
            <a:off x="0" y="3657601"/>
            <a:ext cx="129921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1510" name="Rectangle 6"/>
          <p:cNvSpPr>
            <a:spLocks/>
          </p:cNvSpPr>
          <p:nvPr/>
        </p:nvSpPr>
        <p:spPr bwMode="auto">
          <a:xfrm>
            <a:off x="0" y="0"/>
            <a:ext cx="13004800" cy="457200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4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6400" y="3276600"/>
            <a:ext cx="4267200" cy="2362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35000" y="5638801"/>
            <a:ext cx="11658600" cy="3477875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lvl="0" algn="l" eaLnBrk="0" hangingPunct="0"/>
            <a:r>
              <a:rPr lang="en-US" altLang="ja-JP" sz="4400" dirty="0">
                <a:solidFill>
                  <a:schemeClr val="tx1"/>
                </a:solidFill>
                <a:latin typeface="Gill Sans"/>
                <a:ea typeface="MS Mincho" pitchFamily="49" charset="-128"/>
                <a:cs typeface="Times New Roman" pitchFamily="18" charset="0"/>
              </a:rPr>
              <a:t>3 o’clock = Over here in the </a:t>
            </a:r>
            <a:r>
              <a:rPr lang="en-US" altLang="ja-JP" sz="4400" i="1" u="sng" dirty="0">
                <a:solidFill>
                  <a:schemeClr val="tx1"/>
                </a:solidFill>
                <a:latin typeface="Gill Sans"/>
                <a:ea typeface="MS Mincho" pitchFamily="49" charset="-128"/>
                <a:cs typeface="Times New Roman" pitchFamily="18" charset="0"/>
              </a:rPr>
              <a:t>state </a:t>
            </a:r>
            <a:r>
              <a:rPr lang="en-US" altLang="ja-JP" sz="4400" dirty="0">
                <a:solidFill>
                  <a:schemeClr val="tx1"/>
                </a:solidFill>
                <a:latin typeface="Gill Sans"/>
                <a:ea typeface="MS Mincho" pitchFamily="49" charset="-128"/>
                <a:cs typeface="Times New Roman" pitchFamily="18" charset="0"/>
              </a:rPr>
              <a:t>of North Dakota at a zoo is a </a:t>
            </a:r>
            <a:r>
              <a:rPr lang="en-US" altLang="ja-JP" sz="4400" i="1" u="sng" dirty="0">
                <a:solidFill>
                  <a:schemeClr val="tx1"/>
                </a:solidFill>
                <a:latin typeface="Gill Sans"/>
                <a:ea typeface="MS Mincho" pitchFamily="49" charset="-128"/>
                <a:cs typeface="Times New Roman" pitchFamily="18" charset="0"/>
              </a:rPr>
              <a:t>hippopotamus</a:t>
            </a:r>
            <a:r>
              <a:rPr lang="en-US" altLang="ja-JP" sz="4400" dirty="0">
                <a:solidFill>
                  <a:schemeClr val="tx1"/>
                </a:solidFill>
                <a:latin typeface="Gill Sans"/>
                <a:ea typeface="MS Mincho" pitchFamily="49" charset="-128"/>
                <a:cs typeface="Times New Roman" pitchFamily="18" charset="0"/>
              </a:rPr>
              <a:t> looking forward to warmer weather in the summer. </a:t>
            </a:r>
            <a:endParaRPr lang="en-US" altLang="ja-JP" sz="3200" dirty="0">
              <a:solidFill>
                <a:schemeClr val="tx1"/>
              </a:solidFill>
              <a:latin typeface="Gill Sans"/>
            </a:endParaRPr>
          </a:p>
          <a:p>
            <a:pPr lvl="0" algn="l" eaLnBrk="0" hangingPunct="0"/>
            <a:endParaRPr lang="en-US" altLang="ja-JP" sz="8800" dirty="0"/>
          </a:p>
        </p:txBody>
      </p:sp>
      <p:sp>
        <p:nvSpPr>
          <p:cNvPr id="10" name="Rectangle 9"/>
          <p:cNvSpPr/>
          <p:nvPr/>
        </p:nvSpPr>
        <p:spPr>
          <a:xfrm>
            <a:off x="2159000" y="1828801"/>
            <a:ext cx="8610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Predict a possible answer to the problem or question. </a:t>
            </a:r>
            <a:r>
              <a:rPr lang="en-US" sz="4400" i="1" u="sng" dirty="0" smtClean="0">
                <a:solidFill>
                  <a:schemeClr val="tx1"/>
                </a:solidFill>
              </a:rPr>
              <a:t>State a hypothesis</a:t>
            </a:r>
            <a:r>
              <a:rPr lang="en-US" sz="4400" dirty="0" smtClean="0">
                <a:solidFill>
                  <a:schemeClr val="tx1"/>
                </a:solidFill>
              </a:rPr>
              <a:t>.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3600" y="914400"/>
            <a:ext cx="113538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Hypothesis: </a:t>
            </a:r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u="sng" dirty="0" smtClean="0">
                <a:solidFill>
                  <a:schemeClr val="tx1"/>
                </a:solidFill>
              </a:rPr>
              <a:t>testable</a:t>
            </a:r>
            <a:r>
              <a:rPr lang="en-US" dirty="0" smtClean="0">
                <a:solidFill>
                  <a:schemeClr val="tx1"/>
                </a:solidFill>
              </a:rPr>
              <a:t> explanation for a problem or question.</a:t>
            </a:r>
          </a:p>
          <a:p>
            <a:pPr eaLnBrk="1" hangingPunct="1">
              <a:buFont typeface="Arial" pitchFamily="34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dirty="0" smtClean="0">
                <a:solidFill>
                  <a:schemeClr val="tx1"/>
                </a:solidFill>
              </a:rPr>
              <a:t>Stated as “if______, then_________.”</a:t>
            </a:r>
          </a:p>
          <a:p>
            <a:pPr eaLnBrk="1" hangingPunct="1">
              <a:buFont typeface="Arial" pitchFamily="34" charset="0"/>
              <a:buNone/>
            </a:pPr>
            <a:endParaRPr lang="en-US" dirty="0" smtClean="0"/>
          </a:p>
        </p:txBody>
      </p:sp>
      <p:pic>
        <p:nvPicPr>
          <p:cNvPr id="6" name="Picture 5" descr="hypo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0" y="4724400"/>
            <a:ext cx="5462139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7400" y="990600"/>
            <a:ext cx="11734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The hypothesis is directly related to the dependent and independent variables.</a:t>
            </a:r>
          </a:p>
          <a:p>
            <a:pPr algn="l" eaLnBrk="1" hangingPunct="1">
              <a:lnSpc>
                <a:spcPct val="80000"/>
              </a:lnSpc>
              <a:buFont typeface="Arial" pitchFamily="34" charset="0"/>
              <a:buNone/>
            </a:pPr>
            <a:endParaRPr lang="en-US" sz="44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Hypothesis</a:t>
            </a:r>
            <a:r>
              <a:rPr lang="en-US" sz="4400" dirty="0" smtClean="0">
                <a:solidFill>
                  <a:srgbClr val="FF0000"/>
                </a:solidFill>
              </a:rPr>
              <a:t>:  </a:t>
            </a:r>
            <a:r>
              <a:rPr lang="en-US" sz="4400" dirty="0" smtClean="0">
                <a:solidFill>
                  <a:schemeClr val="tx1"/>
                </a:solidFill>
              </a:rPr>
              <a:t>If </a:t>
            </a:r>
            <a:r>
              <a:rPr lang="en-US" sz="4400" u="sng" dirty="0" smtClean="0">
                <a:solidFill>
                  <a:srgbClr val="FFFF00"/>
                </a:solidFill>
              </a:rPr>
              <a:t>fertilizer is applied </a:t>
            </a:r>
            <a:r>
              <a:rPr lang="en-US" sz="4400" dirty="0" smtClean="0">
                <a:solidFill>
                  <a:schemeClr val="tx1"/>
                </a:solidFill>
              </a:rPr>
              <a:t>to plants, then the plants will stop </a:t>
            </a:r>
            <a:r>
              <a:rPr lang="en-US" sz="4400" u="sng" dirty="0" smtClean="0">
                <a:solidFill>
                  <a:srgbClr val="00B050"/>
                </a:solidFill>
              </a:rPr>
              <a:t>growing</a:t>
            </a:r>
            <a:r>
              <a:rPr lang="en-US" sz="4400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en-US" sz="44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4400" b="1" dirty="0" smtClean="0">
                <a:solidFill>
                  <a:schemeClr val="tx1"/>
                </a:solidFill>
              </a:rPr>
              <a:t>Independent</a:t>
            </a:r>
            <a:r>
              <a:rPr lang="en-US" sz="4400" dirty="0" smtClean="0">
                <a:solidFill>
                  <a:schemeClr val="tx1"/>
                </a:solidFill>
              </a:rPr>
              <a:t>: </a:t>
            </a:r>
            <a:r>
              <a:rPr lang="en-US" sz="4400" u="sng" dirty="0" smtClean="0">
                <a:solidFill>
                  <a:srgbClr val="FFFF00"/>
                </a:solidFill>
              </a:rPr>
              <a:t>Fertilizer application</a:t>
            </a:r>
          </a:p>
          <a:p>
            <a:pPr algn="l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4400" b="1" dirty="0" smtClean="0">
                <a:solidFill>
                  <a:schemeClr val="tx1"/>
                </a:solidFill>
              </a:rPr>
              <a:t>Dependent</a:t>
            </a:r>
            <a:r>
              <a:rPr lang="en-US" sz="4400" dirty="0" smtClean="0">
                <a:solidFill>
                  <a:schemeClr val="tx1"/>
                </a:solidFill>
              </a:rPr>
              <a:t>: </a:t>
            </a:r>
            <a:r>
              <a:rPr lang="en-US" sz="4400" u="sng" dirty="0" smtClean="0">
                <a:solidFill>
                  <a:srgbClr val="00B050"/>
                </a:solidFill>
              </a:rPr>
              <a:t>Plant growth</a:t>
            </a:r>
          </a:p>
          <a:p>
            <a:pPr algn="l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4400" b="1" dirty="0" smtClean="0">
                <a:solidFill>
                  <a:schemeClr val="tx1"/>
                </a:solidFill>
              </a:rPr>
              <a:t>Constants: </a:t>
            </a:r>
            <a:r>
              <a:rPr lang="en-US" sz="4400" dirty="0" smtClean="0">
                <a:solidFill>
                  <a:schemeClr val="tx1"/>
                </a:solidFill>
              </a:rPr>
              <a:t>Type of plant, environment (water, sunlight, soil)</a:t>
            </a:r>
            <a:endParaRPr lang="en-US" sz="4400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hypoI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200" y="6172200"/>
            <a:ext cx="3641424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Pages>0</Pages>
  <Words>695</Words>
  <Characters>0</Characters>
  <Application>Microsoft Office PowerPoint</Application>
  <PresentationFormat>Custom</PresentationFormat>
  <Lines>0</Lines>
  <Paragraphs>115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MS Mincho</vt:lpstr>
      <vt:lpstr>ＭＳ Ｐゴシック</vt:lpstr>
      <vt:lpstr>Arial</vt:lpstr>
      <vt:lpstr>Calibri</vt:lpstr>
      <vt:lpstr>Gill Sans</vt:lpstr>
      <vt:lpstr>Rockwell</vt:lpstr>
      <vt:lpstr>Times New Roman</vt:lpstr>
      <vt:lpstr>Wingdings 2</vt:lpstr>
      <vt:lpstr>ヒラギノ角ゴ ProN W3</vt:lpstr>
      <vt:lpstr>Foundry</vt:lpstr>
      <vt:lpstr>1_Foundry</vt:lpstr>
      <vt:lpstr>PowerPoint Presentation</vt:lpstr>
      <vt:lpstr>The Scientific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Scientific Method</dc:title>
  <dc:creator>Alyssa Mangan at EGHS</dc:creator>
  <cp:lastModifiedBy>Hartfield, Kevin</cp:lastModifiedBy>
  <cp:revision>41</cp:revision>
  <cp:lastPrinted>2014-07-28T17:23:04Z</cp:lastPrinted>
  <dcterms:modified xsi:type="dcterms:W3CDTF">2016-08-01T19:00:42Z</dcterms:modified>
</cp:coreProperties>
</file>