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2/13/2020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ytimes.com/2016/11/15/opinion/the-spanish-lesson-i-never-got-at-school.html?_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Yy6poJ2zs" TargetMode="External"/><Relationship Id="rId7" Type="http://schemas.openxmlformats.org/officeDocument/2006/relationships/image" Target="../media/image9.png"/><Relationship Id="rId2" Type="http://schemas.openxmlformats.org/officeDocument/2006/relationships/hyperlink" Target="https://www.youtube.com/watch?v=mqdAluSLB9o" TargetMode="External"/><Relationship Id="rId1" Type="http://schemas.openxmlformats.org/officeDocument/2006/relationships/slideLayout" Target="../slideLayouts/slideLayout2.xml"/><Relationship Id="rId6" Type="http://schemas.openxmlformats.org/officeDocument/2006/relationships/hyperlink" Target="https://www.youtube.com/watch?v=iKHHAH4Vlq0" TargetMode="External"/><Relationship Id="rId5" Type="http://schemas.openxmlformats.org/officeDocument/2006/relationships/hyperlink" Target="https://www.youtube.com/watch?v=NutQz-MkVYQ" TargetMode="External"/><Relationship Id="rId4" Type="http://schemas.openxmlformats.org/officeDocument/2006/relationships/hyperlink" Target="https://www.youtube.com/watch?v=BT0kzF4A-W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5">
                    <a:lumMod val="75000"/>
                  </a:schemeClr>
                </a:solidFill>
              </a:rPr>
              <a:t>ACCULTURATION</a:t>
            </a:r>
          </a:p>
        </p:txBody>
      </p:sp>
      <p:sp>
        <p:nvSpPr>
          <p:cNvPr id="5" name="Content Placeholder 4"/>
          <p:cNvSpPr>
            <a:spLocks noGrp="1"/>
          </p:cNvSpPr>
          <p:nvPr>
            <p:ph idx="1"/>
          </p:nvPr>
        </p:nvSpPr>
        <p:spPr/>
        <p:txBody>
          <a:bodyPr/>
          <a:lstStyle/>
          <a:p>
            <a:pPr marL="0" indent="0">
              <a:buNone/>
            </a:pPr>
            <a:r>
              <a:rPr lang="en-GB" b="1" dirty="0">
                <a:solidFill>
                  <a:schemeClr val="accent6">
                    <a:lumMod val="75000"/>
                  </a:schemeClr>
                </a:solidFill>
              </a:rPr>
              <a:t>Key Question: Discuss how acculturation influences individual attitudes, identities and behaviours. </a:t>
            </a:r>
            <a:endParaRPr lang="en-GB" dirty="0">
              <a:solidFill>
                <a:schemeClr val="accent6">
                  <a:lumMod val="75000"/>
                </a:schemeClr>
              </a:solidFill>
            </a:endParaRPr>
          </a:p>
          <a:p>
            <a:endParaRPr lang="en-GB"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410200" cy="367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61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GB" sz="3200" dirty="0">
                <a:solidFill>
                  <a:schemeClr val="accent6">
                    <a:lumMod val="50000"/>
                  </a:schemeClr>
                </a:solidFill>
              </a:rPr>
              <a:t>Look at this image and ask yourself, which person/people do you identify with and why?</a:t>
            </a:r>
          </a:p>
        </p:txBody>
      </p:sp>
      <p:pic>
        <p:nvPicPr>
          <p:cNvPr id="4" name="Content Placeholder 3"/>
          <p:cNvPicPr>
            <a:picLocks noGrp="1" noChangeAspect="1"/>
          </p:cNvPicPr>
          <p:nvPr>
            <p:ph idx="1"/>
          </p:nvPr>
        </p:nvPicPr>
        <p:blipFill>
          <a:blip r:embed="rId2"/>
          <a:stretch>
            <a:fillRect/>
          </a:stretch>
        </p:blipFill>
        <p:spPr>
          <a:xfrm>
            <a:off x="463560" y="1167245"/>
            <a:ext cx="3383073" cy="2514600"/>
          </a:xfrm>
          <a:prstGeom prst="rect">
            <a:avLst/>
          </a:prstGeom>
        </p:spPr>
      </p:pic>
      <p:pic>
        <p:nvPicPr>
          <p:cNvPr id="5" name="Picture 4"/>
          <p:cNvPicPr>
            <a:picLocks noChangeAspect="1"/>
          </p:cNvPicPr>
          <p:nvPr/>
        </p:nvPicPr>
        <p:blipFill>
          <a:blip r:embed="rId3"/>
          <a:stretch>
            <a:fillRect/>
          </a:stretch>
        </p:blipFill>
        <p:spPr>
          <a:xfrm>
            <a:off x="4572000" y="1193979"/>
            <a:ext cx="3886200" cy="2778633"/>
          </a:xfrm>
          <a:prstGeom prst="rect">
            <a:avLst/>
          </a:prstGeom>
        </p:spPr>
      </p:pic>
      <p:pic>
        <p:nvPicPr>
          <p:cNvPr id="6" name="Picture 5"/>
          <p:cNvPicPr>
            <a:picLocks noChangeAspect="1"/>
          </p:cNvPicPr>
          <p:nvPr/>
        </p:nvPicPr>
        <p:blipFill>
          <a:blip r:embed="rId4"/>
          <a:stretch>
            <a:fillRect/>
          </a:stretch>
        </p:blipFill>
        <p:spPr>
          <a:xfrm>
            <a:off x="228600" y="3962400"/>
            <a:ext cx="3852995" cy="2563993"/>
          </a:xfrm>
          <a:prstGeom prst="rect">
            <a:avLst/>
          </a:prstGeom>
        </p:spPr>
      </p:pic>
      <p:pic>
        <p:nvPicPr>
          <p:cNvPr id="7" name="Picture 6"/>
          <p:cNvPicPr>
            <a:picLocks noChangeAspect="1"/>
          </p:cNvPicPr>
          <p:nvPr/>
        </p:nvPicPr>
        <p:blipFill>
          <a:blip r:embed="rId5"/>
          <a:stretch>
            <a:fillRect/>
          </a:stretch>
        </p:blipFill>
        <p:spPr>
          <a:xfrm>
            <a:off x="4953000" y="4024377"/>
            <a:ext cx="3975755" cy="2814694"/>
          </a:xfrm>
          <a:prstGeom prst="rect">
            <a:avLst/>
          </a:prstGeom>
        </p:spPr>
      </p:pic>
    </p:spTree>
    <p:extLst>
      <p:ext uri="{BB962C8B-B14F-4D97-AF65-F5344CB8AC3E}">
        <p14:creationId xmlns:p14="http://schemas.microsoft.com/office/powerpoint/2010/main" val="13903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55" y="381000"/>
            <a:ext cx="8229600" cy="1143000"/>
          </a:xfrm>
        </p:spPr>
        <p:txBody>
          <a:bodyPr>
            <a:normAutofit fontScale="90000"/>
          </a:bodyPr>
          <a:lstStyle/>
          <a:p>
            <a:r>
              <a:rPr lang="en-GB" u="sng" dirty="0">
                <a:solidFill>
                  <a:schemeClr val="accent5">
                    <a:lumMod val="75000"/>
                  </a:schemeClr>
                </a:solidFill>
              </a:rPr>
              <a:t>Benet-Martinez &amp; </a:t>
            </a:r>
            <a:r>
              <a:rPr lang="en-GB" u="sng" dirty="0" err="1">
                <a:solidFill>
                  <a:schemeClr val="accent5">
                    <a:lumMod val="75000"/>
                  </a:schemeClr>
                </a:solidFill>
              </a:rPr>
              <a:t>Haritatos</a:t>
            </a:r>
            <a:r>
              <a:rPr lang="en-GB" u="sng" dirty="0">
                <a:solidFill>
                  <a:schemeClr val="accent5">
                    <a:lumMod val="75000"/>
                  </a:schemeClr>
                </a:solidFill>
              </a:rPr>
              <a:t> (2002).</a:t>
            </a:r>
          </a:p>
        </p:txBody>
      </p:sp>
      <p:sp>
        <p:nvSpPr>
          <p:cNvPr id="3" name="Content Placeholder 2"/>
          <p:cNvSpPr>
            <a:spLocks noGrp="1"/>
          </p:cNvSpPr>
          <p:nvPr>
            <p:ph idx="1"/>
          </p:nvPr>
        </p:nvSpPr>
        <p:spPr/>
        <p:txBody>
          <a:bodyPr/>
          <a:lstStyle/>
          <a:p>
            <a:r>
              <a:rPr lang="en-GB" dirty="0"/>
              <a:t>Read through the study – can you see how the task you’ve just done with the images relates to this study?</a:t>
            </a:r>
          </a:p>
          <a:p>
            <a:endParaRPr lang="en-GB" dirty="0"/>
          </a:p>
        </p:txBody>
      </p:sp>
      <p:pic>
        <p:nvPicPr>
          <p:cNvPr id="4" name="Picture 3"/>
          <p:cNvPicPr>
            <a:picLocks noChangeAspect="1"/>
          </p:cNvPicPr>
          <p:nvPr/>
        </p:nvPicPr>
        <p:blipFill>
          <a:blip r:embed="rId2"/>
          <a:stretch>
            <a:fillRect/>
          </a:stretch>
        </p:blipFill>
        <p:spPr>
          <a:xfrm>
            <a:off x="1861205" y="3124200"/>
            <a:ext cx="5448300" cy="3419475"/>
          </a:xfrm>
          <a:prstGeom prst="rect">
            <a:avLst/>
          </a:prstGeom>
        </p:spPr>
      </p:pic>
    </p:spTree>
    <p:extLst>
      <p:ext uri="{BB962C8B-B14F-4D97-AF65-F5344CB8AC3E}">
        <p14:creationId xmlns:p14="http://schemas.microsoft.com/office/powerpoint/2010/main" val="166235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618488"/>
          </a:xfrm>
        </p:spPr>
        <p:txBody>
          <a:bodyPr>
            <a:normAutofit fontScale="90000"/>
          </a:bodyPr>
          <a:lstStyle/>
          <a:p>
            <a:br>
              <a:rPr lang="en-GB" sz="2400" dirty="0">
                <a:solidFill>
                  <a:schemeClr val="accent5">
                    <a:lumMod val="75000"/>
                  </a:schemeClr>
                </a:solidFill>
              </a:rPr>
            </a:br>
            <a:r>
              <a:rPr lang="en-GB" sz="3600" dirty="0">
                <a:solidFill>
                  <a:schemeClr val="accent5">
                    <a:lumMod val="75000"/>
                  </a:schemeClr>
                </a:solidFill>
              </a:rPr>
              <a:t>Hector </a:t>
            </a:r>
            <a:r>
              <a:rPr lang="en-GB" sz="3600" dirty="0" err="1">
                <a:solidFill>
                  <a:schemeClr val="accent5">
                    <a:lumMod val="75000"/>
                  </a:schemeClr>
                </a:solidFill>
              </a:rPr>
              <a:t>Tobar’s</a:t>
            </a:r>
            <a:r>
              <a:rPr lang="en-GB" sz="3600" dirty="0">
                <a:solidFill>
                  <a:schemeClr val="accent5">
                    <a:lumMod val="75000"/>
                  </a:schemeClr>
                </a:solidFill>
              </a:rPr>
              <a:t> article on acculturation: your responses please!</a:t>
            </a:r>
            <a:br>
              <a:rPr lang="en-GB" sz="2400" dirty="0">
                <a:solidFill>
                  <a:schemeClr val="accent5">
                    <a:lumMod val="75000"/>
                  </a:schemeClr>
                </a:solidFill>
              </a:rPr>
            </a:br>
            <a:r>
              <a:rPr lang="en-GB" sz="2400" dirty="0">
                <a:solidFill>
                  <a:schemeClr val="accent5">
                    <a:lumMod val="75000"/>
                  </a:schemeClr>
                </a:solidFill>
                <a:hlinkClick r:id="rId2"/>
              </a:rPr>
              <a:t>https://www.nytimes.com/2016/11/15/opinion/the-spanish-lesson-i-never-got-at-school.html?_r=1</a:t>
            </a:r>
            <a:endParaRPr lang="en-GB" sz="2400" dirty="0">
              <a:solidFill>
                <a:schemeClr val="accent5">
                  <a:lumMod val="75000"/>
                </a:schemeClr>
              </a:solidFill>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5050" y="2853531"/>
            <a:ext cx="45339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62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lumMod val="75000"/>
                  </a:schemeClr>
                </a:solidFill>
              </a:rPr>
              <a:t>What is acculturation?</a:t>
            </a:r>
          </a:p>
        </p:txBody>
      </p:sp>
      <p:sp>
        <p:nvSpPr>
          <p:cNvPr id="3" name="Content Placeholder 2"/>
          <p:cNvSpPr>
            <a:spLocks noGrp="1"/>
          </p:cNvSpPr>
          <p:nvPr>
            <p:ph idx="1"/>
          </p:nvPr>
        </p:nvSpPr>
        <p:spPr/>
        <p:txBody>
          <a:bodyPr/>
          <a:lstStyle/>
          <a:p>
            <a:pPr marL="0" indent="0">
              <a:buNone/>
            </a:pPr>
            <a:r>
              <a:rPr lang="en-GB" b="1" dirty="0">
                <a:solidFill>
                  <a:schemeClr val="accent6">
                    <a:lumMod val="75000"/>
                  </a:schemeClr>
                </a:solidFill>
              </a:rPr>
              <a:t>Acculturation </a:t>
            </a:r>
            <a:r>
              <a:rPr lang="en-GB" dirty="0">
                <a:solidFill>
                  <a:schemeClr val="accent6">
                    <a:lumMod val="75000"/>
                  </a:schemeClr>
                </a:solidFill>
              </a:rPr>
              <a:t>is the process of changing and assimilating into a different culture from the original one into which we were born. </a:t>
            </a:r>
          </a:p>
          <a:p>
            <a:pPr marL="0" indent="0">
              <a:buNone/>
            </a:pPr>
            <a:r>
              <a:rPr lang="en-GB" dirty="0">
                <a:solidFill>
                  <a:schemeClr val="accent6">
                    <a:lumMod val="75000"/>
                  </a:schemeClr>
                </a:solidFill>
              </a:rPr>
              <a:t>It is a two way process, whereby the host culture also changes to adapt to the newcomers, as well as individuals themselves having to adapt. </a:t>
            </a:r>
          </a:p>
          <a:p>
            <a:pPr marL="0" indent="0">
              <a:buNone/>
            </a:pPr>
            <a:r>
              <a:rPr lang="en-GB" dirty="0">
                <a:solidFill>
                  <a:schemeClr val="accent6">
                    <a:lumMod val="75000"/>
                  </a:schemeClr>
                </a:solidFill>
              </a:rPr>
              <a:t>How are the following images examples of acculturation? And if some of them are not acculturation, what are </a:t>
            </a:r>
            <a:r>
              <a:rPr lang="en-GB">
                <a:solidFill>
                  <a:schemeClr val="accent6">
                    <a:lumMod val="75000"/>
                  </a:schemeClr>
                </a:solidFill>
              </a:rPr>
              <a:t>they instead?</a:t>
            </a:r>
            <a:endParaRPr lang="en-GB" dirty="0">
              <a:solidFill>
                <a:schemeClr val="accent6">
                  <a:lumMod val="75000"/>
                </a:schemeClr>
              </a:solidFill>
            </a:endParaRPr>
          </a:p>
          <a:p>
            <a:pPr marL="0" indent="0">
              <a:buNone/>
            </a:pPr>
            <a:endParaRPr lang="en-GB" dirty="0">
              <a:solidFill>
                <a:schemeClr val="accent6">
                  <a:lumMod val="75000"/>
                </a:schemeClr>
              </a:solidFill>
            </a:endParaRPr>
          </a:p>
          <a:p>
            <a:pPr marL="0" indent="0">
              <a:buNone/>
            </a:pPr>
            <a:endParaRPr lang="en-GB" dirty="0"/>
          </a:p>
        </p:txBody>
      </p:sp>
    </p:spTree>
    <p:extLst>
      <p:ext uri="{BB962C8B-B14F-4D97-AF65-F5344CB8AC3E}">
        <p14:creationId xmlns:p14="http://schemas.microsoft.com/office/powerpoint/2010/main" val="8683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6" y="0"/>
            <a:ext cx="3593576"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5080000" cy="342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080" y="2608970"/>
            <a:ext cx="2843212" cy="397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7999"/>
            <a:ext cx="309880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75014"/>
            <a:ext cx="4129614" cy="273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8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GB" dirty="0"/>
              <a:t>Berry’s model:</a:t>
            </a:r>
          </a:p>
        </p:txBody>
      </p:sp>
      <p:sp>
        <p:nvSpPr>
          <p:cNvPr id="3" name="Content Placeholder 2"/>
          <p:cNvSpPr>
            <a:spLocks noGrp="1"/>
          </p:cNvSpPr>
          <p:nvPr>
            <p:ph idx="1"/>
          </p:nvPr>
        </p:nvSpPr>
        <p:spPr>
          <a:xfrm>
            <a:off x="152400" y="762000"/>
            <a:ext cx="8763000" cy="5943600"/>
          </a:xfrm>
        </p:spPr>
        <p:txBody>
          <a:bodyPr>
            <a:normAutofit fontScale="92500" lnSpcReduction="20000"/>
          </a:bodyPr>
          <a:lstStyle/>
          <a:p>
            <a:pPr marL="0" indent="0">
              <a:buNone/>
            </a:pPr>
            <a:r>
              <a:rPr lang="en-GB" b="1" dirty="0">
                <a:solidFill>
                  <a:schemeClr val="accent5">
                    <a:lumMod val="75000"/>
                  </a:schemeClr>
                </a:solidFill>
              </a:rPr>
              <a:t>STRATEGY 	DEFINITION </a:t>
            </a:r>
          </a:p>
          <a:p>
            <a:pPr marL="0" indent="0">
              <a:buNone/>
            </a:pPr>
            <a:r>
              <a:rPr lang="en-GB" b="1" dirty="0">
                <a:solidFill>
                  <a:schemeClr val="accent6">
                    <a:lumMod val="75000"/>
                  </a:schemeClr>
                </a:solidFill>
              </a:rPr>
              <a:t>Assimilation</a:t>
            </a:r>
            <a:r>
              <a:rPr lang="en-GB" b="1" dirty="0"/>
              <a:t> 	</a:t>
            </a:r>
            <a:r>
              <a:rPr lang="en-GB" dirty="0"/>
              <a:t>When individuals do not wish to maintain their own culture and seek daily interactions with people from the dominant culture. </a:t>
            </a:r>
          </a:p>
          <a:p>
            <a:pPr marL="0" indent="0">
              <a:buNone/>
            </a:pPr>
            <a:r>
              <a:rPr lang="en-GB" b="1" dirty="0">
                <a:solidFill>
                  <a:schemeClr val="accent6">
                    <a:lumMod val="75000"/>
                  </a:schemeClr>
                </a:solidFill>
              </a:rPr>
              <a:t>Separation</a:t>
            </a:r>
            <a:r>
              <a:rPr lang="en-GB" b="1" dirty="0"/>
              <a:t> 	</a:t>
            </a:r>
            <a:r>
              <a:rPr lang="en-GB" dirty="0"/>
              <a:t>When individuals wish to maintain their own culture and do not wish to integrate, therefore they avoid contact with the dominant culture. </a:t>
            </a:r>
          </a:p>
          <a:p>
            <a:pPr marL="0" indent="0">
              <a:buNone/>
            </a:pPr>
            <a:r>
              <a:rPr lang="en-GB" b="1" dirty="0">
                <a:solidFill>
                  <a:schemeClr val="accent6">
                    <a:lumMod val="75000"/>
                  </a:schemeClr>
                </a:solidFill>
              </a:rPr>
              <a:t>Integration</a:t>
            </a:r>
            <a:r>
              <a:rPr lang="en-GB" b="1" dirty="0"/>
              <a:t> 	</a:t>
            </a:r>
            <a:r>
              <a:rPr lang="en-GB" dirty="0"/>
              <a:t>When individuals wish to interact with the dominant culture, while maintaining their own identity as well. </a:t>
            </a:r>
          </a:p>
          <a:p>
            <a:pPr marL="0" indent="0">
              <a:buNone/>
            </a:pPr>
            <a:r>
              <a:rPr lang="en-GB" b="1" dirty="0">
                <a:solidFill>
                  <a:schemeClr val="accent6">
                    <a:lumMod val="75000"/>
                  </a:schemeClr>
                </a:solidFill>
              </a:rPr>
              <a:t>Marginalisation</a:t>
            </a:r>
            <a:r>
              <a:rPr lang="en-GB" b="1" dirty="0"/>
              <a:t> </a:t>
            </a:r>
            <a:r>
              <a:rPr lang="en-GB" dirty="0"/>
              <a:t>When individuals have no interest in integration or assimilation into the dominant culture, even though they have lost their own. </a:t>
            </a:r>
          </a:p>
          <a:p>
            <a:pPr marL="0" indent="0">
              <a:buNone/>
            </a:pPr>
            <a:endParaRPr lang="en-GB" dirty="0"/>
          </a:p>
          <a:p>
            <a:pPr marL="0" indent="0">
              <a:buNone/>
            </a:pPr>
            <a:r>
              <a:rPr lang="en-GB" b="1" i="1" dirty="0">
                <a:solidFill>
                  <a:schemeClr val="accent6">
                    <a:lumMod val="75000"/>
                  </a:schemeClr>
                </a:solidFill>
              </a:rPr>
              <a:t>Come up with one example for each of these and then the class will try to guess which strategy you are defining e.g. ‘Adnan’s family are from India. He has married a white British woman but he still maintains some family traditions and aspects of his religion’ = Integration.</a:t>
            </a:r>
          </a:p>
          <a:p>
            <a:pPr marL="0" indent="0">
              <a:buNone/>
            </a:pPr>
            <a:endParaRPr lang="en-GB" dirty="0"/>
          </a:p>
        </p:txBody>
      </p:sp>
    </p:spTree>
    <p:extLst>
      <p:ext uri="{BB962C8B-B14F-4D97-AF65-F5344CB8AC3E}">
        <p14:creationId xmlns:p14="http://schemas.microsoft.com/office/powerpoint/2010/main" val="163411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7512"/>
          </a:xfrm>
        </p:spPr>
        <p:txBody>
          <a:bodyPr>
            <a:normAutofit fontScale="90000"/>
          </a:bodyPr>
          <a:lstStyle/>
          <a:p>
            <a:r>
              <a:rPr lang="en-GB" dirty="0">
                <a:solidFill>
                  <a:schemeClr val="accent5">
                    <a:lumMod val="75000"/>
                  </a:schemeClr>
                </a:solidFill>
              </a:rPr>
              <a:t>Acculturative Stress:</a:t>
            </a:r>
          </a:p>
        </p:txBody>
      </p:sp>
      <p:sp>
        <p:nvSpPr>
          <p:cNvPr id="3" name="Content Placeholder 2"/>
          <p:cNvSpPr>
            <a:spLocks noGrp="1"/>
          </p:cNvSpPr>
          <p:nvPr>
            <p:ph idx="1"/>
          </p:nvPr>
        </p:nvSpPr>
        <p:spPr>
          <a:xfrm>
            <a:off x="152400" y="1066800"/>
            <a:ext cx="8534400" cy="5257800"/>
          </a:xfrm>
        </p:spPr>
        <p:txBody>
          <a:bodyPr/>
          <a:lstStyle/>
          <a:p>
            <a:r>
              <a:rPr lang="en-GB" dirty="0">
                <a:solidFill>
                  <a:schemeClr val="accent6">
                    <a:lumMod val="75000"/>
                  </a:schemeClr>
                </a:solidFill>
              </a:rPr>
              <a:t>This happens when there is a </a:t>
            </a:r>
            <a:r>
              <a:rPr lang="en-GB" i="1" dirty="0">
                <a:solidFill>
                  <a:schemeClr val="accent6">
                    <a:lumMod val="75000"/>
                  </a:schemeClr>
                </a:solidFill>
              </a:rPr>
              <a:t>clash</a:t>
            </a:r>
            <a:r>
              <a:rPr lang="en-GB" dirty="0">
                <a:solidFill>
                  <a:schemeClr val="accent6">
                    <a:lumMod val="75000"/>
                  </a:schemeClr>
                </a:solidFill>
              </a:rPr>
              <a:t>: when the norms of the dominant and the non-dominant cultures differ and the person in the middle feels conflicted about their loyalties.</a:t>
            </a:r>
          </a:p>
          <a:p>
            <a:r>
              <a:rPr lang="en-GB" dirty="0">
                <a:solidFill>
                  <a:schemeClr val="accent6">
                    <a:lumMod val="75000"/>
                  </a:schemeClr>
                </a:solidFill>
              </a:rPr>
              <a:t>How does the following film clip encapsulate these ideas:</a:t>
            </a:r>
          </a:p>
          <a:p>
            <a:r>
              <a:rPr lang="en-GB" dirty="0">
                <a:hlinkClick r:id="rId2"/>
              </a:rPr>
              <a:t>https://www.youtube.com/watch?v=mqdAluSLB9o</a:t>
            </a:r>
            <a:endParaRPr lang="en-GB" dirty="0"/>
          </a:p>
          <a:p>
            <a:r>
              <a:rPr lang="en-GB" dirty="0">
                <a:solidFill>
                  <a:schemeClr val="accent6">
                    <a:lumMod val="75000"/>
                  </a:schemeClr>
                </a:solidFill>
              </a:rPr>
              <a:t>Integration = low stress.</a:t>
            </a:r>
          </a:p>
          <a:p>
            <a:r>
              <a:rPr lang="en-GB" dirty="0">
                <a:solidFill>
                  <a:schemeClr val="accent6">
                    <a:lumMod val="75000"/>
                  </a:schemeClr>
                </a:solidFill>
              </a:rPr>
              <a:t>Marginalisation = high stress.</a:t>
            </a:r>
          </a:p>
          <a:p>
            <a:pPr marL="0" indent="0">
              <a:buNone/>
            </a:pPr>
            <a:r>
              <a:rPr lang="en-GB" dirty="0">
                <a:solidFill>
                  <a:schemeClr val="accent6">
                    <a:lumMod val="75000"/>
                  </a:schemeClr>
                </a:solidFill>
                <a:hlinkClick r:id="rId3"/>
              </a:rPr>
              <a:t>Clip #1</a:t>
            </a:r>
            <a:endParaRPr lang="en-GB" dirty="0">
              <a:solidFill>
                <a:schemeClr val="accent6">
                  <a:lumMod val="75000"/>
                </a:schemeClr>
              </a:solidFill>
            </a:endParaRPr>
          </a:p>
          <a:p>
            <a:pPr marL="0" indent="0">
              <a:buNone/>
            </a:pPr>
            <a:r>
              <a:rPr lang="en-GB" dirty="0">
                <a:solidFill>
                  <a:schemeClr val="accent6">
                    <a:lumMod val="75000"/>
                  </a:schemeClr>
                </a:solidFill>
                <a:hlinkClick r:id="rId4"/>
              </a:rPr>
              <a:t>Clip #2</a:t>
            </a:r>
            <a:endParaRPr lang="en-GB" dirty="0">
              <a:solidFill>
                <a:schemeClr val="accent6">
                  <a:lumMod val="75000"/>
                </a:schemeClr>
              </a:solidFill>
            </a:endParaRPr>
          </a:p>
          <a:p>
            <a:pPr marL="0" indent="0">
              <a:buNone/>
            </a:pPr>
            <a:r>
              <a:rPr lang="en-GB" dirty="0">
                <a:solidFill>
                  <a:schemeClr val="accent6">
                    <a:lumMod val="75000"/>
                  </a:schemeClr>
                </a:solidFill>
                <a:hlinkClick r:id="rId5"/>
              </a:rPr>
              <a:t>Clip #3</a:t>
            </a:r>
            <a:endParaRPr lang="en-GB" dirty="0">
              <a:solidFill>
                <a:schemeClr val="accent6">
                  <a:lumMod val="75000"/>
                </a:schemeClr>
              </a:solidFill>
            </a:endParaRPr>
          </a:p>
          <a:p>
            <a:pPr marL="0" indent="0">
              <a:buNone/>
            </a:pPr>
            <a:r>
              <a:rPr lang="en-GB" dirty="0">
                <a:solidFill>
                  <a:schemeClr val="accent6">
                    <a:lumMod val="75000"/>
                  </a:schemeClr>
                </a:solidFill>
                <a:hlinkClick r:id="rId6"/>
              </a:rPr>
              <a:t>Clip #4</a:t>
            </a:r>
            <a:endParaRPr lang="en-GB" dirty="0">
              <a:solidFill>
                <a:schemeClr val="accent6">
                  <a:lumMod val="75000"/>
                </a:schemeClr>
              </a:solidFill>
            </a:endParaRPr>
          </a:p>
          <a:p>
            <a:endParaRPr lang="en-GB"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581399"/>
            <a:ext cx="29432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7DF5AD0-5BA9-4EBA-978C-5E2CF92031E1}"/>
              </a:ext>
            </a:extLst>
          </p:cNvPr>
          <p:cNvSpPr txBox="1"/>
          <p:nvPr/>
        </p:nvSpPr>
        <p:spPr>
          <a:xfrm>
            <a:off x="1600200" y="4343400"/>
            <a:ext cx="32766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After watching these clips, respond to the following prompt:</a:t>
            </a:r>
          </a:p>
          <a:p>
            <a:r>
              <a:rPr lang="en-US" dirty="0"/>
              <a:t>* How do different cultures influence individual acculturation? Give specific examples from the given clips. </a:t>
            </a:r>
          </a:p>
        </p:txBody>
      </p:sp>
    </p:spTree>
    <p:extLst>
      <p:ext uri="{BB962C8B-B14F-4D97-AF65-F5344CB8AC3E}">
        <p14:creationId xmlns:p14="http://schemas.microsoft.com/office/powerpoint/2010/main" val="4321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67512"/>
          </a:xfrm>
        </p:spPr>
        <p:txBody>
          <a:bodyPr>
            <a:normAutofit fontScale="90000"/>
          </a:bodyPr>
          <a:lstStyle/>
          <a:p>
            <a:r>
              <a:rPr lang="en-GB" dirty="0">
                <a:solidFill>
                  <a:schemeClr val="accent5">
                    <a:lumMod val="75000"/>
                  </a:schemeClr>
                </a:solidFill>
              </a:rPr>
              <a:t>Make a little table…</a:t>
            </a:r>
          </a:p>
        </p:txBody>
      </p:sp>
      <p:sp>
        <p:nvSpPr>
          <p:cNvPr id="3" name="Content Placeholder 2"/>
          <p:cNvSpPr>
            <a:spLocks noGrp="1"/>
          </p:cNvSpPr>
          <p:nvPr>
            <p:ph idx="1"/>
          </p:nvPr>
        </p:nvSpPr>
        <p:spPr>
          <a:xfrm>
            <a:off x="381000" y="1447800"/>
            <a:ext cx="8305800" cy="4876800"/>
          </a:xfrm>
        </p:spPr>
        <p:txBody>
          <a:bodyPr/>
          <a:lstStyle/>
          <a:p>
            <a:pPr marL="0" indent="0">
              <a:buNone/>
            </a:pPr>
            <a:r>
              <a:rPr lang="en-GB" dirty="0">
                <a:solidFill>
                  <a:schemeClr val="accent6">
                    <a:lumMod val="75000"/>
                  </a:schemeClr>
                </a:solidFill>
              </a:rPr>
              <a:t>…outlining the strengths and limitations of Berry’s model. Some of the evaluation points should be FROM YOUR OWN GENIUS HEAD, not just copied from the book. You should include the Critical Thinking point as part of the evaluation. Okay???.....</a:t>
            </a:r>
          </a:p>
          <a:p>
            <a:pPr marL="0" indent="0">
              <a:buNone/>
            </a:pPr>
            <a:endParaRPr lang="en-GB" dirty="0">
              <a:solidFill>
                <a:schemeClr val="accent6">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52070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31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35480"/>
            <a:ext cx="8458200" cy="4693920"/>
          </a:xfrm>
        </p:spPr>
        <p:txBody>
          <a:bodyPr>
            <a:normAutofit/>
          </a:bodyPr>
          <a:lstStyle/>
          <a:p>
            <a:pPr marL="0" indent="0">
              <a:buNone/>
            </a:pPr>
            <a:r>
              <a:rPr lang="en-GB" b="1" i="1" u="sng" dirty="0">
                <a:solidFill>
                  <a:schemeClr val="accent5">
                    <a:lumMod val="75000"/>
                  </a:schemeClr>
                </a:solidFill>
              </a:rPr>
              <a:t>Benet-Martinez &amp; </a:t>
            </a:r>
            <a:r>
              <a:rPr lang="en-GB" b="1" i="1" u="sng" dirty="0" err="1">
                <a:solidFill>
                  <a:schemeClr val="accent5">
                    <a:lumMod val="75000"/>
                  </a:schemeClr>
                </a:solidFill>
              </a:rPr>
              <a:t>Haritatos</a:t>
            </a:r>
            <a:r>
              <a:rPr lang="en-GB" b="1" i="1" u="sng" dirty="0">
                <a:solidFill>
                  <a:schemeClr val="accent5">
                    <a:lumMod val="75000"/>
                  </a:schemeClr>
                </a:solidFill>
              </a:rPr>
              <a:t> (2002)</a:t>
            </a:r>
            <a:r>
              <a:rPr lang="en-GB" i="1" u="sng" dirty="0">
                <a:solidFill>
                  <a:schemeClr val="accent5">
                    <a:lumMod val="75000"/>
                  </a:schemeClr>
                </a:solidFill>
              </a:rPr>
              <a:t> </a:t>
            </a:r>
          </a:p>
          <a:p>
            <a:r>
              <a:rPr lang="en-GB" b="1" dirty="0">
                <a:solidFill>
                  <a:schemeClr val="accent5">
                    <a:lumMod val="75000"/>
                  </a:schemeClr>
                </a:solidFill>
              </a:rPr>
              <a:t>Aim: </a:t>
            </a:r>
            <a:r>
              <a:rPr lang="en-GB" dirty="0"/>
              <a:t>To investigate variation </a:t>
            </a:r>
            <a:r>
              <a:rPr lang="en-GB" i="1" dirty="0"/>
              <a:t>within</a:t>
            </a:r>
            <a:r>
              <a:rPr lang="en-GB" dirty="0"/>
              <a:t>, rather than between cultures using the experience of participants with a mixed cultural identity.</a:t>
            </a:r>
          </a:p>
          <a:p>
            <a:r>
              <a:rPr lang="en-GB" b="1" dirty="0">
                <a:solidFill>
                  <a:schemeClr val="accent5">
                    <a:lumMod val="75000"/>
                  </a:schemeClr>
                </a:solidFill>
              </a:rPr>
              <a:t>Procedure:</a:t>
            </a:r>
            <a:r>
              <a:rPr lang="en-GB" b="1" dirty="0"/>
              <a:t> </a:t>
            </a:r>
            <a:r>
              <a:rPr lang="en-GB" dirty="0"/>
              <a:t>we are going to partially replicate this now.</a:t>
            </a:r>
          </a:p>
          <a:p>
            <a:r>
              <a:rPr lang="en-GB" dirty="0"/>
              <a:t>You will view a series of images on the following slides. You do not need to do anything in response to these images, just look at them.</a:t>
            </a:r>
          </a:p>
          <a:p>
            <a:pPr marL="0" indent="0">
              <a:buNone/>
            </a:pPr>
            <a:endParaRPr lang="en-GB" i="1" dirty="0">
              <a:solidFill>
                <a:schemeClr val="accent2">
                  <a:lumMod val="75000"/>
                </a:schemeClr>
              </a:solidFill>
            </a:endParaRPr>
          </a:p>
          <a:p>
            <a:pPr marL="0" indent="0">
              <a:buNone/>
            </a:pPr>
            <a:r>
              <a:rPr lang="en-GB" dirty="0">
                <a:solidFill>
                  <a:schemeClr val="accent6">
                    <a:lumMod val="75000"/>
                  </a:schemeClr>
                </a:solidFill>
              </a:rPr>
              <a:t> </a:t>
            </a:r>
          </a:p>
          <a:p>
            <a:pPr marL="0" indent="0">
              <a:buNone/>
            </a:pPr>
            <a:endParaRPr lang="en-GB" dirty="0"/>
          </a:p>
          <a:p>
            <a:pPr marL="0" indent="0">
              <a:buNone/>
            </a:pPr>
            <a:endParaRPr lang="en-GB" dirty="0"/>
          </a:p>
        </p:txBody>
      </p:sp>
      <p:sp>
        <p:nvSpPr>
          <p:cNvPr id="4" name="Title 3"/>
          <p:cNvSpPr>
            <a:spLocks noGrp="1"/>
          </p:cNvSpPr>
          <p:nvPr>
            <p:ph type="title"/>
          </p:nvPr>
        </p:nvSpPr>
        <p:spPr/>
        <p:txBody>
          <a:bodyPr>
            <a:normAutofit fontScale="90000"/>
          </a:bodyPr>
          <a:lstStyle/>
          <a:p>
            <a:r>
              <a:rPr lang="en-GB" b="1" dirty="0">
                <a:solidFill>
                  <a:schemeClr val="accent5">
                    <a:lumMod val="75000"/>
                  </a:schemeClr>
                </a:solidFill>
              </a:rPr>
              <a:t>Acculturation and individual identities:</a:t>
            </a:r>
          </a:p>
        </p:txBody>
      </p:sp>
    </p:spTree>
    <p:extLst>
      <p:ext uri="{BB962C8B-B14F-4D97-AF65-F5344CB8AC3E}">
        <p14:creationId xmlns:p14="http://schemas.microsoft.com/office/powerpoint/2010/main" val="12464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47440" y="85091"/>
            <a:ext cx="1790700" cy="2726748"/>
          </a:xfrm>
          <a:prstGeom prst="rect">
            <a:avLst/>
          </a:prstGeom>
        </p:spPr>
      </p:pic>
      <p:pic>
        <p:nvPicPr>
          <p:cNvPr id="6" name="Picture 5"/>
          <p:cNvPicPr>
            <a:picLocks noChangeAspect="1"/>
          </p:cNvPicPr>
          <p:nvPr/>
        </p:nvPicPr>
        <p:blipFill>
          <a:blip r:embed="rId3"/>
          <a:stretch>
            <a:fillRect/>
          </a:stretch>
        </p:blipFill>
        <p:spPr>
          <a:xfrm>
            <a:off x="7187293" y="44769"/>
            <a:ext cx="1743075" cy="2619375"/>
          </a:xfrm>
          <a:prstGeom prst="rect">
            <a:avLst/>
          </a:prstGeom>
        </p:spPr>
      </p:pic>
      <p:pic>
        <p:nvPicPr>
          <p:cNvPr id="7" name="Picture 6"/>
          <p:cNvPicPr>
            <a:picLocks noChangeAspect="1"/>
          </p:cNvPicPr>
          <p:nvPr/>
        </p:nvPicPr>
        <p:blipFill>
          <a:blip r:embed="rId4"/>
          <a:stretch>
            <a:fillRect/>
          </a:stretch>
        </p:blipFill>
        <p:spPr>
          <a:xfrm>
            <a:off x="204628" y="1708549"/>
            <a:ext cx="2143125" cy="2143125"/>
          </a:xfrm>
          <a:prstGeom prst="rect">
            <a:avLst/>
          </a:prstGeom>
        </p:spPr>
      </p:pic>
      <p:pic>
        <p:nvPicPr>
          <p:cNvPr id="8" name="Picture 7"/>
          <p:cNvPicPr>
            <a:picLocks noChangeAspect="1"/>
          </p:cNvPicPr>
          <p:nvPr/>
        </p:nvPicPr>
        <p:blipFill>
          <a:blip r:embed="rId5"/>
          <a:stretch>
            <a:fillRect/>
          </a:stretch>
        </p:blipFill>
        <p:spPr>
          <a:xfrm>
            <a:off x="4034272" y="4052437"/>
            <a:ext cx="2000250" cy="2667000"/>
          </a:xfrm>
          <a:prstGeom prst="rect">
            <a:avLst/>
          </a:prstGeom>
        </p:spPr>
      </p:pic>
      <p:pic>
        <p:nvPicPr>
          <p:cNvPr id="9" name="Picture 8"/>
          <p:cNvPicPr>
            <a:picLocks noChangeAspect="1"/>
          </p:cNvPicPr>
          <p:nvPr/>
        </p:nvPicPr>
        <p:blipFill>
          <a:blip r:embed="rId6"/>
          <a:stretch>
            <a:fillRect/>
          </a:stretch>
        </p:blipFill>
        <p:spPr>
          <a:xfrm>
            <a:off x="5486400" y="2955348"/>
            <a:ext cx="3401786" cy="1905000"/>
          </a:xfrm>
          <a:prstGeom prst="rect">
            <a:avLst/>
          </a:prstGeom>
        </p:spPr>
      </p:pic>
      <p:pic>
        <p:nvPicPr>
          <p:cNvPr id="10" name="Picture 9"/>
          <p:cNvPicPr>
            <a:picLocks noChangeAspect="1"/>
          </p:cNvPicPr>
          <p:nvPr/>
        </p:nvPicPr>
        <p:blipFill>
          <a:blip r:embed="rId7"/>
          <a:stretch>
            <a:fillRect/>
          </a:stretch>
        </p:blipFill>
        <p:spPr>
          <a:xfrm>
            <a:off x="6161595" y="5003857"/>
            <a:ext cx="2619375" cy="1743075"/>
          </a:xfrm>
          <a:prstGeom prst="rect">
            <a:avLst/>
          </a:prstGeom>
        </p:spPr>
      </p:pic>
      <p:pic>
        <p:nvPicPr>
          <p:cNvPr id="11" name="Picture 10"/>
          <p:cNvPicPr>
            <a:picLocks noChangeAspect="1"/>
          </p:cNvPicPr>
          <p:nvPr/>
        </p:nvPicPr>
        <p:blipFill>
          <a:blip r:embed="rId8"/>
          <a:stretch>
            <a:fillRect/>
          </a:stretch>
        </p:blipFill>
        <p:spPr>
          <a:xfrm>
            <a:off x="240071" y="5202998"/>
            <a:ext cx="2857500" cy="1600200"/>
          </a:xfrm>
          <a:prstGeom prst="rect">
            <a:avLst/>
          </a:prstGeom>
        </p:spPr>
      </p:pic>
      <p:pic>
        <p:nvPicPr>
          <p:cNvPr id="12" name="Picture 11"/>
          <p:cNvPicPr>
            <a:picLocks noChangeAspect="1"/>
          </p:cNvPicPr>
          <p:nvPr/>
        </p:nvPicPr>
        <p:blipFill>
          <a:blip r:embed="rId9"/>
          <a:stretch>
            <a:fillRect/>
          </a:stretch>
        </p:blipFill>
        <p:spPr>
          <a:xfrm>
            <a:off x="2740419" y="89088"/>
            <a:ext cx="2857500" cy="1600200"/>
          </a:xfrm>
          <a:prstGeom prst="rect">
            <a:avLst/>
          </a:prstGeom>
        </p:spPr>
      </p:pic>
      <p:pic>
        <p:nvPicPr>
          <p:cNvPr id="13" name="Picture 12"/>
          <p:cNvPicPr>
            <a:picLocks noChangeAspect="1"/>
          </p:cNvPicPr>
          <p:nvPr/>
        </p:nvPicPr>
        <p:blipFill>
          <a:blip r:embed="rId10"/>
          <a:stretch>
            <a:fillRect/>
          </a:stretch>
        </p:blipFill>
        <p:spPr>
          <a:xfrm>
            <a:off x="2750344" y="1775013"/>
            <a:ext cx="2619375" cy="1743075"/>
          </a:xfrm>
          <a:prstGeom prst="rect">
            <a:avLst/>
          </a:prstGeom>
        </p:spPr>
      </p:pic>
      <p:pic>
        <p:nvPicPr>
          <p:cNvPr id="16" name="Content Placeholder 15"/>
          <p:cNvPicPr>
            <a:picLocks noGrp="1" noChangeAspect="1"/>
          </p:cNvPicPr>
          <p:nvPr>
            <p:ph idx="1"/>
          </p:nvPr>
        </p:nvPicPr>
        <p:blipFill>
          <a:blip r:embed="rId11"/>
          <a:stretch>
            <a:fillRect/>
          </a:stretch>
        </p:blipFill>
        <p:spPr>
          <a:xfrm>
            <a:off x="1332310" y="3603813"/>
            <a:ext cx="2638425" cy="1733550"/>
          </a:xfrm>
          <a:prstGeom prst="rect">
            <a:avLst/>
          </a:prstGeom>
        </p:spPr>
      </p:pic>
      <p:pic>
        <p:nvPicPr>
          <p:cNvPr id="15" name="Picture 14"/>
          <p:cNvPicPr>
            <a:picLocks noChangeAspect="1"/>
          </p:cNvPicPr>
          <p:nvPr/>
        </p:nvPicPr>
        <p:blipFill>
          <a:blip r:embed="rId12"/>
          <a:stretch>
            <a:fillRect/>
          </a:stretch>
        </p:blipFill>
        <p:spPr>
          <a:xfrm>
            <a:off x="135338" y="22624"/>
            <a:ext cx="2705100" cy="1685925"/>
          </a:xfrm>
          <a:prstGeom prst="rect">
            <a:avLst/>
          </a:prstGeom>
        </p:spPr>
      </p:pic>
    </p:spTree>
    <p:extLst>
      <p:ext uri="{BB962C8B-B14F-4D97-AF65-F5344CB8AC3E}">
        <p14:creationId xmlns:p14="http://schemas.microsoft.com/office/powerpoint/2010/main" val="30892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327</TotalTime>
  <Words>556</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Wingdings 2</vt:lpstr>
      <vt:lpstr>Flow</vt:lpstr>
      <vt:lpstr>ACCULTURATION</vt:lpstr>
      <vt:lpstr> Hector Tobar’s article on acculturation: your responses please! https://www.nytimes.com/2016/11/15/opinion/the-spanish-lesson-i-never-got-at-school.html?_r=1</vt:lpstr>
      <vt:lpstr>What is acculturation?</vt:lpstr>
      <vt:lpstr>PowerPoint Presentation</vt:lpstr>
      <vt:lpstr>Berry’s model:</vt:lpstr>
      <vt:lpstr>Acculturative Stress:</vt:lpstr>
      <vt:lpstr>Make a little table…</vt:lpstr>
      <vt:lpstr>Acculturation and individual identities:</vt:lpstr>
      <vt:lpstr>PowerPoint Presentation</vt:lpstr>
      <vt:lpstr>Look at this image and ask yourself, which person/people do you identify with and why?</vt:lpstr>
      <vt:lpstr>Benet-Martinez &amp; Haritatos (2002).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ACCULTURATION</dc:title>
  <dc:creator>Claire Neeson</dc:creator>
  <cp:lastModifiedBy>Mckenna Kemp</cp:lastModifiedBy>
  <cp:revision>25</cp:revision>
  <dcterms:created xsi:type="dcterms:W3CDTF">2006-08-16T00:00:00Z</dcterms:created>
  <dcterms:modified xsi:type="dcterms:W3CDTF">2020-02-14T03:13:26Z</dcterms:modified>
</cp:coreProperties>
</file>