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4" r:id="rId19"/>
    <p:sldId id="275" r:id="rId20"/>
    <p:sldId id="277"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AC448-5EE4-4309-B0A6-3517BD454659}" type="datetimeFigureOut">
              <a:rPr lang="en-US" smtClean="0"/>
              <a:t>8/17/2017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9F27C-961B-49D9-8D19-187A84F8456A}" type="slidenum">
              <a:rPr lang="en-US" smtClean="0"/>
              <a:t>‹#›</a:t>
            </a:fld>
            <a:endParaRPr lang="en-US"/>
          </a:p>
        </p:txBody>
      </p:sp>
    </p:spTree>
    <p:extLst>
      <p:ext uri="{BB962C8B-B14F-4D97-AF65-F5344CB8AC3E}">
        <p14:creationId xmlns:p14="http://schemas.microsoft.com/office/powerpoint/2010/main" val="82235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Hestia:In</a:t>
            </a:r>
            <a:r>
              <a:rPr lang="en-US" dirty="0" smtClean="0"/>
              <a:t> Ancient Greek religion Hestia (Ancient Greek: </a:t>
            </a:r>
            <a:r>
              <a:rPr lang="en-US" dirty="0" err="1" smtClean="0"/>
              <a:t>Ἑστί</a:t>
            </a:r>
            <a:r>
              <a:rPr lang="en-US" dirty="0" smtClean="0"/>
              <a:t>α, "hearth" or "fireside") is the virgin goddess of the hearth, architecture, and the right ordering of domesticity, the family and the state. In Greek mythology she is a daughter of Cronus and Rhea.[1]</a:t>
            </a:r>
          </a:p>
          <a:p>
            <a:endParaRPr lang="en-US" dirty="0" smtClean="0"/>
          </a:p>
          <a:p>
            <a:r>
              <a:rPr lang="en-US" dirty="0" smtClean="0"/>
              <a:t>Poseidon:</a:t>
            </a:r>
            <a:r>
              <a:rPr lang="en-US" baseline="0" dirty="0" smtClean="0"/>
              <a:t> </a:t>
            </a:r>
            <a:r>
              <a:rPr lang="en-US" dirty="0" smtClean="0"/>
              <a:t> Poseidon or </a:t>
            </a:r>
            <a:r>
              <a:rPr lang="en-US" dirty="0" err="1" smtClean="0"/>
              <a:t>Posidon</a:t>
            </a:r>
            <a:r>
              <a:rPr lang="en-US" dirty="0" smtClean="0"/>
              <a:t> (Greek: </a:t>
            </a:r>
            <a:r>
              <a:rPr lang="en-US" dirty="0" err="1" smtClean="0"/>
              <a:t>Ποσειδῶν</a:t>
            </a:r>
            <a:r>
              <a:rPr lang="en-US" dirty="0" smtClean="0"/>
              <a:t>) is one of the twelve Olympian deities of the pantheon in Greek mythology. His main domain is the ocean, and he is called the "God of the Sea“</a:t>
            </a:r>
          </a:p>
          <a:p>
            <a:endParaRPr lang="en-US" dirty="0" smtClean="0"/>
          </a:p>
          <a:p>
            <a:r>
              <a:rPr lang="en-US" dirty="0" smtClean="0"/>
              <a:t>Zeus: In the ancient Greek religion, Zeus (Ancient Greek: </a:t>
            </a:r>
            <a:r>
              <a:rPr lang="en-US" dirty="0" err="1" smtClean="0"/>
              <a:t>Ζεύς</a:t>
            </a:r>
            <a:r>
              <a:rPr lang="en-US" dirty="0" smtClean="0"/>
              <a:t>, </a:t>
            </a:r>
            <a:r>
              <a:rPr lang="en-US" dirty="0" err="1" smtClean="0"/>
              <a:t>Zeús</a:t>
            </a:r>
            <a:r>
              <a:rPr lang="en-US" dirty="0" smtClean="0"/>
              <a:t>; Modern Greek: </a:t>
            </a:r>
            <a:r>
              <a:rPr lang="en-US" dirty="0" err="1" smtClean="0"/>
              <a:t>Δί</a:t>
            </a:r>
            <a:r>
              <a:rPr lang="en-US" dirty="0" smtClean="0"/>
              <a:t>ας, Días) is the "Father of Gods and men" (πατὴρ ἀνδρῶν τε θεῶν τε, patḕr andrōn te theōn te)[3] who rules the Olympians of Mount Olympus as a father rules the family. He is the god of sky and thunder in Greek mythology.</a:t>
            </a:r>
          </a:p>
          <a:p>
            <a:endParaRPr lang="en-US" dirty="0" smtClean="0"/>
          </a:p>
          <a:p>
            <a:r>
              <a:rPr lang="en-US" dirty="0" smtClean="0"/>
              <a:t>Hera: Hera ( /ˈ</a:t>
            </a:r>
            <a:r>
              <a:rPr lang="en-US" dirty="0" err="1" smtClean="0"/>
              <a:t>hɛrə</a:t>
            </a:r>
            <a:r>
              <a:rPr lang="en-US" dirty="0" smtClean="0"/>
              <a:t>/; Greek </a:t>
            </a:r>
            <a:r>
              <a:rPr lang="en-US" dirty="0" err="1" smtClean="0"/>
              <a:t>Ἥρ</a:t>
            </a:r>
            <a:r>
              <a:rPr lang="en-US" dirty="0" smtClean="0"/>
              <a:t>α, Hēra, equivalently Ἥρη, Hērē, in Ionic and Homer) was the wife and one of three sisters of Zeus in the Olympian pantheon of Greek mythology and religion. Her chief function was as the goddess of women and marriage.</a:t>
            </a:r>
          </a:p>
          <a:p>
            <a:endParaRPr lang="en-US" dirty="0" smtClean="0"/>
          </a:p>
          <a:p>
            <a:r>
              <a:rPr lang="en-US" dirty="0" smtClean="0"/>
              <a:t>Hades: Hades ( /ˈ</a:t>
            </a:r>
            <a:r>
              <a:rPr lang="en-US" dirty="0" err="1" smtClean="0"/>
              <a:t>heɪdiːz</a:t>
            </a:r>
            <a:r>
              <a:rPr lang="en-US" dirty="0" smtClean="0"/>
              <a:t>/; from Greek </a:t>
            </a:r>
            <a:r>
              <a:rPr lang="el-GR" dirty="0" smtClean="0"/>
              <a:t>ᾍδης (</a:t>
            </a:r>
            <a:r>
              <a:rPr lang="en-US" dirty="0" smtClean="0"/>
              <a:t>older form </a:t>
            </a:r>
            <a:r>
              <a:rPr lang="el-GR" dirty="0" smtClean="0"/>
              <a:t>Ἀϝίδης), </a:t>
            </a:r>
            <a:r>
              <a:rPr lang="en-US" dirty="0" err="1" smtClean="0"/>
              <a:t>Hadēs</a:t>
            </a:r>
            <a:r>
              <a:rPr lang="en-US" dirty="0" smtClean="0"/>
              <a:t>, originally </a:t>
            </a:r>
            <a:r>
              <a:rPr lang="el-GR" dirty="0" smtClean="0"/>
              <a:t>Ἅιδης, </a:t>
            </a:r>
            <a:r>
              <a:rPr lang="en-US" dirty="0" err="1" smtClean="0"/>
              <a:t>Haidēs</a:t>
            </a:r>
            <a:r>
              <a:rPr lang="en-US" dirty="0" smtClean="0"/>
              <a:t> or </a:t>
            </a:r>
            <a:r>
              <a:rPr lang="el-GR" dirty="0" smtClean="0"/>
              <a:t>Άΐδης, </a:t>
            </a:r>
            <a:r>
              <a:rPr lang="en-US" dirty="0" err="1" smtClean="0"/>
              <a:t>Aidēs</a:t>
            </a:r>
            <a:r>
              <a:rPr lang="en-US" dirty="0" smtClean="0"/>
              <a:t> (Doric </a:t>
            </a:r>
            <a:r>
              <a:rPr lang="el-GR" dirty="0" smtClean="0"/>
              <a:t>Ἀΐδας </a:t>
            </a:r>
            <a:r>
              <a:rPr lang="en-US" dirty="0" err="1" smtClean="0"/>
              <a:t>Aidas</a:t>
            </a:r>
            <a:r>
              <a:rPr lang="en-US" dirty="0" smtClean="0"/>
              <a:t>), meaning "the unseen"[1]) was the ancient Greek god of the underworld.</a:t>
            </a:r>
          </a:p>
          <a:p>
            <a:endParaRPr lang="en-US" dirty="0" smtClean="0"/>
          </a:p>
          <a:p>
            <a:r>
              <a:rPr lang="en-US" dirty="0" smtClean="0"/>
              <a:t>Demeter: In ancient Greek religion and myth, Demeter (/</a:t>
            </a:r>
            <a:r>
              <a:rPr lang="en-US" dirty="0" err="1" smtClean="0"/>
              <a:t>diˈmiːtər</a:t>
            </a:r>
            <a:r>
              <a:rPr lang="en-US" dirty="0" smtClean="0"/>
              <a:t>/; Attic </a:t>
            </a:r>
            <a:r>
              <a:rPr lang="en-US" dirty="0" err="1" smtClean="0"/>
              <a:t>Δημήτηρ</a:t>
            </a:r>
            <a:r>
              <a:rPr lang="en-US" dirty="0" smtClean="0"/>
              <a:t> </a:t>
            </a:r>
            <a:r>
              <a:rPr lang="en-US" dirty="0" err="1" smtClean="0"/>
              <a:t>Dēmētēr</a:t>
            </a:r>
            <a:r>
              <a:rPr lang="en-US" dirty="0" smtClean="0"/>
              <a:t>. Doric Δα</a:t>
            </a:r>
            <a:r>
              <a:rPr lang="en-US" dirty="0" err="1" smtClean="0"/>
              <a:t>μάτηρ</a:t>
            </a:r>
            <a:r>
              <a:rPr lang="en-US" dirty="0" smtClean="0"/>
              <a:t> </a:t>
            </a:r>
            <a:r>
              <a:rPr lang="en-US" dirty="0" err="1" smtClean="0"/>
              <a:t>Dāmātēr</a:t>
            </a:r>
            <a:r>
              <a:rPr lang="en-US" dirty="0" smtClean="0"/>
              <a:t>) is the goddess of the harvest, who presided over grains and the fertility of the earth</a:t>
            </a:r>
          </a:p>
          <a:p>
            <a:endParaRPr lang="en-US" dirty="0"/>
          </a:p>
        </p:txBody>
      </p:sp>
      <p:sp>
        <p:nvSpPr>
          <p:cNvPr id="4" name="Slide Number Placeholder 3"/>
          <p:cNvSpPr>
            <a:spLocks noGrp="1"/>
          </p:cNvSpPr>
          <p:nvPr>
            <p:ph type="sldNum" sz="quarter" idx="10"/>
          </p:nvPr>
        </p:nvSpPr>
        <p:spPr/>
        <p:txBody>
          <a:bodyPr/>
          <a:lstStyle/>
          <a:p>
            <a:fld id="{F8B9F27C-961B-49D9-8D19-187A84F8456A}" type="slidenum">
              <a:rPr lang="en-US" smtClean="0"/>
              <a:t>10</a:t>
            </a:fld>
            <a:endParaRPr lang="en-US"/>
          </a:p>
        </p:txBody>
      </p:sp>
    </p:spTree>
    <p:extLst>
      <p:ext uri="{BB962C8B-B14F-4D97-AF65-F5344CB8AC3E}">
        <p14:creationId xmlns:p14="http://schemas.microsoft.com/office/powerpoint/2010/main" val="57921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26B9FD-8ED9-41D5-BBD3-EC8CE6667B4A}"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695CC-269D-4956-930C-9864A87A2085}" type="slidenum">
              <a:rPr lang="en-US" smtClean="0"/>
              <a:t>‹#›</a:t>
            </a:fld>
            <a:endParaRPr lang="en-US"/>
          </a:p>
        </p:txBody>
      </p:sp>
    </p:spTree>
    <p:extLst>
      <p:ext uri="{BB962C8B-B14F-4D97-AF65-F5344CB8AC3E}">
        <p14:creationId xmlns:p14="http://schemas.microsoft.com/office/powerpoint/2010/main" val="408672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6B9FD-8ED9-41D5-BBD3-EC8CE6667B4A}"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695CC-269D-4956-930C-9864A87A2085}" type="slidenum">
              <a:rPr lang="en-US" smtClean="0"/>
              <a:t>‹#›</a:t>
            </a:fld>
            <a:endParaRPr lang="en-US"/>
          </a:p>
        </p:txBody>
      </p:sp>
    </p:spTree>
    <p:extLst>
      <p:ext uri="{BB962C8B-B14F-4D97-AF65-F5344CB8AC3E}">
        <p14:creationId xmlns:p14="http://schemas.microsoft.com/office/powerpoint/2010/main" val="71867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6B9FD-8ED9-41D5-BBD3-EC8CE6667B4A}"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695CC-269D-4956-930C-9864A87A2085}" type="slidenum">
              <a:rPr lang="en-US" smtClean="0"/>
              <a:t>‹#›</a:t>
            </a:fld>
            <a:endParaRPr lang="en-US"/>
          </a:p>
        </p:txBody>
      </p:sp>
    </p:spTree>
    <p:extLst>
      <p:ext uri="{BB962C8B-B14F-4D97-AF65-F5344CB8AC3E}">
        <p14:creationId xmlns:p14="http://schemas.microsoft.com/office/powerpoint/2010/main" val="297852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6B9FD-8ED9-41D5-BBD3-EC8CE6667B4A}"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695CC-269D-4956-930C-9864A87A2085}" type="slidenum">
              <a:rPr lang="en-US" smtClean="0"/>
              <a:t>‹#›</a:t>
            </a:fld>
            <a:endParaRPr lang="en-US"/>
          </a:p>
        </p:txBody>
      </p:sp>
    </p:spTree>
    <p:extLst>
      <p:ext uri="{BB962C8B-B14F-4D97-AF65-F5344CB8AC3E}">
        <p14:creationId xmlns:p14="http://schemas.microsoft.com/office/powerpoint/2010/main" val="428253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26B9FD-8ED9-41D5-BBD3-EC8CE6667B4A}"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695CC-269D-4956-930C-9864A87A2085}" type="slidenum">
              <a:rPr lang="en-US" smtClean="0"/>
              <a:t>‹#›</a:t>
            </a:fld>
            <a:endParaRPr lang="en-US"/>
          </a:p>
        </p:txBody>
      </p:sp>
    </p:spTree>
    <p:extLst>
      <p:ext uri="{BB962C8B-B14F-4D97-AF65-F5344CB8AC3E}">
        <p14:creationId xmlns:p14="http://schemas.microsoft.com/office/powerpoint/2010/main" val="268798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26B9FD-8ED9-41D5-BBD3-EC8CE6667B4A}"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695CC-269D-4956-930C-9864A87A2085}" type="slidenum">
              <a:rPr lang="en-US" smtClean="0"/>
              <a:t>‹#›</a:t>
            </a:fld>
            <a:endParaRPr lang="en-US"/>
          </a:p>
        </p:txBody>
      </p:sp>
    </p:spTree>
    <p:extLst>
      <p:ext uri="{BB962C8B-B14F-4D97-AF65-F5344CB8AC3E}">
        <p14:creationId xmlns:p14="http://schemas.microsoft.com/office/powerpoint/2010/main" val="61414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26B9FD-8ED9-41D5-BBD3-EC8CE6667B4A}" type="datetimeFigureOut">
              <a:rPr lang="en-US" smtClean="0"/>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695CC-269D-4956-930C-9864A87A2085}" type="slidenum">
              <a:rPr lang="en-US" smtClean="0"/>
              <a:t>‹#›</a:t>
            </a:fld>
            <a:endParaRPr lang="en-US"/>
          </a:p>
        </p:txBody>
      </p:sp>
    </p:spTree>
    <p:extLst>
      <p:ext uri="{BB962C8B-B14F-4D97-AF65-F5344CB8AC3E}">
        <p14:creationId xmlns:p14="http://schemas.microsoft.com/office/powerpoint/2010/main" val="61797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26B9FD-8ED9-41D5-BBD3-EC8CE6667B4A}" type="datetimeFigureOut">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695CC-269D-4956-930C-9864A87A2085}" type="slidenum">
              <a:rPr lang="en-US" smtClean="0"/>
              <a:t>‹#›</a:t>
            </a:fld>
            <a:endParaRPr lang="en-US"/>
          </a:p>
        </p:txBody>
      </p:sp>
    </p:spTree>
    <p:extLst>
      <p:ext uri="{BB962C8B-B14F-4D97-AF65-F5344CB8AC3E}">
        <p14:creationId xmlns:p14="http://schemas.microsoft.com/office/powerpoint/2010/main" val="217877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6B9FD-8ED9-41D5-BBD3-EC8CE6667B4A}" type="datetimeFigureOut">
              <a:rPr lang="en-US" smtClean="0"/>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695CC-269D-4956-930C-9864A87A2085}" type="slidenum">
              <a:rPr lang="en-US" smtClean="0"/>
              <a:t>‹#›</a:t>
            </a:fld>
            <a:endParaRPr lang="en-US"/>
          </a:p>
        </p:txBody>
      </p:sp>
    </p:spTree>
    <p:extLst>
      <p:ext uri="{BB962C8B-B14F-4D97-AF65-F5344CB8AC3E}">
        <p14:creationId xmlns:p14="http://schemas.microsoft.com/office/powerpoint/2010/main" val="3502973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6B9FD-8ED9-41D5-BBD3-EC8CE6667B4A}"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695CC-269D-4956-930C-9864A87A2085}" type="slidenum">
              <a:rPr lang="en-US" smtClean="0"/>
              <a:t>‹#›</a:t>
            </a:fld>
            <a:endParaRPr lang="en-US"/>
          </a:p>
        </p:txBody>
      </p:sp>
    </p:spTree>
    <p:extLst>
      <p:ext uri="{BB962C8B-B14F-4D97-AF65-F5344CB8AC3E}">
        <p14:creationId xmlns:p14="http://schemas.microsoft.com/office/powerpoint/2010/main" val="5886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6B9FD-8ED9-41D5-BBD3-EC8CE6667B4A}"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695CC-269D-4956-930C-9864A87A2085}" type="slidenum">
              <a:rPr lang="en-US" smtClean="0"/>
              <a:t>‹#›</a:t>
            </a:fld>
            <a:endParaRPr lang="en-US"/>
          </a:p>
        </p:txBody>
      </p:sp>
    </p:spTree>
    <p:extLst>
      <p:ext uri="{BB962C8B-B14F-4D97-AF65-F5344CB8AC3E}">
        <p14:creationId xmlns:p14="http://schemas.microsoft.com/office/powerpoint/2010/main" val="170100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6B9FD-8ED9-41D5-BBD3-EC8CE6667B4A}" type="datetimeFigureOut">
              <a:rPr lang="en-US" smtClean="0"/>
              <a:t>8/17/2017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695CC-269D-4956-930C-9864A87A2085}" type="slidenum">
              <a:rPr lang="en-US" smtClean="0"/>
              <a:t>‹#›</a:t>
            </a:fld>
            <a:endParaRPr lang="en-US"/>
          </a:p>
        </p:txBody>
      </p:sp>
    </p:spTree>
    <p:extLst>
      <p:ext uri="{BB962C8B-B14F-4D97-AF65-F5344CB8AC3E}">
        <p14:creationId xmlns:p14="http://schemas.microsoft.com/office/powerpoint/2010/main" val="3008272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4fHiIPnUgN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624" y="228600"/>
            <a:ext cx="7772400" cy="1470025"/>
          </a:xfrm>
        </p:spPr>
        <p:txBody>
          <a:bodyPr>
            <a:normAutofit fontScale="90000"/>
          </a:bodyPr>
          <a:lstStyle/>
          <a:p>
            <a:r>
              <a:rPr lang="en-US" sz="5400" dirty="0" smtClean="0">
                <a:latin typeface="Algerian" pitchFamily="82" charset="0"/>
              </a:rPr>
              <a:t>Mythology Family Tree</a:t>
            </a:r>
            <a:endParaRPr lang="en-US" sz="5400" dirty="0">
              <a:latin typeface="Algerian" pitchFamily="82" charset="0"/>
            </a:endParaRPr>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937" y="1905000"/>
            <a:ext cx="5057775"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857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the Titans Came the Olympians</a:t>
            </a:r>
            <a:endParaRPr lang="en-US" dirty="0"/>
          </a:p>
        </p:txBody>
      </p:sp>
      <p:sp>
        <p:nvSpPr>
          <p:cNvPr id="3" name="Content Placeholder 2"/>
          <p:cNvSpPr>
            <a:spLocks noGrp="1"/>
          </p:cNvSpPr>
          <p:nvPr>
            <p:ph idx="1"/>
          </p:nvPr>
        </p:nvSpPr>
        <p:spPr/>
        <p:txBody>
          <a:bodyPr/>
          <a:lstStyle/>
          <a:p>
            <a:r>
              <a:rPr lang="en-US" dirty="0" smtClean="0"/>
              <a:t>Hestia (F)</a:t>
            </a:r>
          </a:p>
          <a:p>
            <a:r>
              <a:rPr lang="en-US" dirty="0" smtClean="0"/>
              <a:t>Poseidon (M)</a:t>
            </a:r>
          </a:p>
          <a:p>
            <a:r>
              <a:rPr lang="en-US" dirty="0" smtClean="0"/>
              <a:t>Zeus (M)</a:t>
            </a:r>
          </a:p>
          <a:p>
            <a:r>
              <a:rPr lang="en-US" dirty="0" smtClean="0"/>
              <a:t>Hera (F)</a:t>
            </a:r>
          </a:p>
          <a:p>
            <a:r>
              <a:rPr lang="en-US" dirty="0" smtClean="0"/>
              <a:t>Hades (M)</a:t>
            </a:r>
          </a:p>
          <a:p>
            <a:r>
              <a:rPr lang="en-US" dirty="0" smtClean="0"/>
              <a:t>Demeter (F)</a:t>
            </a:r>
            <a:endParaRPr lang="en-US" dirty="0"/>
          </a:p>
        </p:txBody>
      </p:sp>
      <p:pic>
        <p:nvPicPr>
          <p:cNvPr id="6146" name="Picture 2" descr="C:\Users\17822\AppData\Local\Microsoft\Windows\Temporary Internet Files\Content.IE5\QKGVYC4Z\MC9004149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600200"/>
            <a:ext cx="4166103"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038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73" y="-36163"/>
            <a:ext cx="8229600" cy="868362"/>
          </a:xfrm>
        </p:spPr>
        <p:txBody>
          <a:bodyPr/>
          <a:lstStyle/>
          <a:p>
            <a:r>
              <a:rPr lang="en-US" dirty="0" smtClean="0"/>
              <a:t>From  Zeus and Hera Came: </a:t>
            </a:r>
            <a:endParaRPr lang="en-US" dirty="0"/>
          </a:p>
        </p:txBody>
      </p:sp>
      <p:sp>
        <p:nvSpPr>
          <p:cNvPr id="3" name="Content Placeholder 2"/>
          <p:cNvSpPr>
            <a:spLocks noGrp="1"/>
          </p:cNvSpPr>
          <p:nvPr>
            <p:ph idx="1"/>
          </p:nvPr>
        </p:nvSpPr>
        <p:spPr>
          <a:xfrm>
            <a:off x="457200" y="685800"/>
            <a:ext cx="8229600" cy="5440363"/>
          </a:xfrm>
        </p:spPr>
        <p:txBody>
          <a:bodyPr/>
          <a:lstStyle/>
          <a:p>
            <a:r>
              <a:rPr lang="en-US" dirty="0" smtClean="0"/>
              <a:t>Ares (M): God of War </a:t>
            </a:r>
          </a:p>
          <a:p>
            <a:pPr marL="0" indent="0">
              <a:buNone/>
            </a:pPr>
            <a:endParaRPr lang="en-US" dirty="0" smtClean="0"/>
          </a:p>
          <a:p>
            <a:r>
              <a:rPr lang="en-US" dirty="0" smtClean="0"/>
              <a:t>Hebe (F): Goddess of Youth </a:t>
            </a:r>
          </a:p>
          <a:p>
            <a:pPr marL="0" indent="0">
              <a:buNone/>
            </a:pPr>
            <a:endParaRPr lang="en-US" dirty="0" smtClean="0"/>
          </a:p>
          <a:p>
            <a:pPr marL="0" indent="0">
              <a:buNone/>
            </a:pPr>
            <a:endParaRPr lang="en-US" dirty="0" smtClean="0"/>
          </a:p>
          <a:p>
            <a:r>
              <a:rPr lang="en-US" dirty="0" smtClean="0"/>
              <a:t>Hephaestus (M): Greek god of technology, blacksmiths, craftsmen, artisans, sculptors, metals, metallurgy, fire and volcanoes.[</a:t>
            </a:r>
            <a:endParaRPr lang="en-US" dirty="0"/>
          </a:p>
        </p:txBody>
      </p:sp>
      <p:pic>
        <p:nvPicPr>
          <p:cNvPr id="7170" name="Picture 2" descr="C:\Users\17822\AppData\Local\Microsoft\Windows\Temporary Internet Files\Content.IE5\EWG65UMS\MC9004419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7536" y="662068"/>
            <a:ext cx="36639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645" y="1877071"/>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C:\Users\17822\AppData\Local\Microsoft\Windows\Temporary Internet Files\Content.IE5\QKGVYC4Z\MM900040905[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114800"/>
            <a:ext cx="3427386"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754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Demeter Came: </a:t>
            </a:r>
            <a:endParaRPr lang="en-US" dirty="0"/>
          </a:p>
        </p:txBody>
      </p:sp>
      <p:sp>
        <p:nvSpPr>
          <p:cNvPr id="3" name="Content Placeholder 2"/>
          <p:cNvSpPr>
            <a:spLocks noGrp="1"/>
          </p:cNvSpPr>
          <p:nvPr>
            <p:ph idx="1"/>
          </p:nvPr>
        </p:nvSpPr>
        <p:spPr/>
        <p:txBody>
          <a:bodyPr/>
          <a:lstStyle/>
          <a:p>
            <a:r>
              <a:rPr lang="en-US" dirty="0" smtClean="0"/>
              <a:t>Persephone (F): the daughter of Zeus and the harvest-goddess Demeter, and queen of the underworld. </a:t>
            </a:r>
          </a:p>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171825"/>
            <a:ext cx="3161412"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descr="C:\Users\17822\AppData\Local\Microsoft\Windows\Temporary Internet Files\Content.IE5\IDYE03OB\MC9002813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308952"/>
            <a:ext cx="2362200" cy="332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966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Zeus’ Other Children Include:</a:t>
            </a:r>
            <a:endParaRPr lang="en-US" dirty="0"/>
          </a:p>
        </p:txBody>
      </p:sp>
      <p:sp>
        <p:nvSpPr>
          <p:cNvPr id="3" name="Content Placeholder 2"/>
          <p:cNvSpPr>
            <a:spLocks noGrp="1"/>
          </p:cNvSpPr>
          <p:nvPr>
            <p:ph idx="1"/>
          </p:nvPr>
        </p:nvSpPr>
        <p:spPr/>
        <p:txBody>
          <a:bodyPr>
            <a:normAutofit/>
          </a:bodyPr>
          <a:lstStyle/>
          <a:p>
            <a:r>
              <a:rPr lang="en-US" dirty="0" err="1" smtClean="0"/>
              <a:t>Dionysys</a:t>
            </a:r>
            <a:r>
              <a:rPr lang="en-US" dirty="0" smtClean="0"/>
              <a:t> (M): the god of the grape harvest, winemaking and wine, of ritual madness and ecstasy. </a:t>
            </a:r>
          </a:p>
          <a:p>
            <a:pPr marL="0" indent="0">
              <a:buNone/>
            </a:pPr>
            <a:r>
              <a:rPr lang="en-US" dirty="0" smtClean="0"/>
              <a:t>Apollo &amp; Artemis (M&amp;F TWINS): </a:t>
            </a:r>
          </a:p>
          <a:p>
            <a:r>
              <a:rPr lang="en-US" dirty="0" smtClean="0"/>
              <a:t>Apollo (M) has been variously recognized as a god of light and the sun. </a:t>
            </a:r>
          </a:p>
          <a:p>
            <a:r>
              <a:rPr lang="en-US" dirty="0" smtClean="0"/>
              <a:t>Artemis (F) is the goddess </a:t>
            </a:r>
            <a:r>
              <a:rPr lang="en-US" dirty="0"/>
              <a:t>of the hunt, wild </a:t>
            </a:r>
            <a:r>
              <a:rPr lang="en-US" dirty="0" smtClean="0"/>
              <a:t>animals and wilderness.  </a:t>
            </a:r>
          </a:p>
        </p:txBody>
      </p:sp>
      <p:pic>
        <p:nvPicPr>
          <p:cNvPr id="4" name="Picture 2" descr="C:\Users\17822\AppData\Local\Microsoft\Windows\Temporary Internet Files\Content.IE5\EWG65UMS\MC9004175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475975"/>
            <a:ext cx="1308506" cy="13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658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Zeus’ Other Children Include </a:t>
            </a:r>
            <a:r>
              <a:rPr lang="en-US" dirty="0" err="1" smtClean="0"/>
              <a:t>Cont</a:t>
            </a:r>
            <a:r>
              <a:rPr lang="en-US" dirty="0" smtClean="0"/>
              <a:t>: </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endParaRPr lang="en-US" dirty="0" smtClean="0"/>
          </a:p>
          <a:p>
            <a:r>
              <a:rPr lang="en-US" dirty="0" smtClean="0"/>
              <a:t>Hermes (M): god of transitions and boundaries. He is known as the messenger God.</a:t>
            </a:r>
            <a:endParaRPr lang="en-US" dirty="0"/>
          </a:p>
        </p:txBody>
      </p:sp>
    </p:spTree>
    <p:extLst>
      <p:ext uri="{BB962C8B-B14F-4D97-AF65-F5344CB8AC3E}">
        <p14:creationId xmlns:p14="http://schemas.microsoft.com/office/powerpoint/2010/main" val="4226311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Side: </a:t>
            </a:r>
            <a:endParaRPr lang="en-US" dirty="0"/>
          </a:p>
        </p:txBody>
      </p:sp>
      <p:sp>
        <p:nvSpPr>
          <p:cNvPr id="3" name="Content Placeholder 2"/>
          <p:cNvSpPr>
            <a:spLocks noGrp="1"/>
          </p:cNvSpPr>
          <p:nvPr>
            <p:ph idx="1"/>
          </p:nvPr>
        </p:nvSpPr>
        <p:spPr/>
        <p:txBody>
          <a:bodyPr/>
          <a:lstStyle/>
          <a:p>
            <a:r>
              <a:rPr lang="en-US" dirty="0" smtClean="0"/>
              <a:t>Aphrodite (F) From the Ocean Waves and Blood: </a:t>
            </a:r>
          </a:p>
          <a:p>
            <a:pPr marL="0" indent="0">
              <a:buNone/>
            </a:pPr>
            <a:r>
              <a:rPr lang="en-US" dirty="0"/>
              <a:t>T</a:t>
            </a:r>
            <a:r>
              <a:rPr lang="en-US" dirty="0" smtClean="0"/>
              <a:t>he Greek goddess of love, beauty, pleasure, and procreation.</a:t>
            </a:r>
            <a:endParaRPr lang="en-US" dirty="0"/>
          </a:p>
        </p:txBody>
      </p:sp>
      <p:pic>
        <p:nvPicPr>
          <p:cNvPr id="10242" name="Picture 2" descr="C:\Users\17822\AppData\Local\Microsoft\Windows\Temporary Internet Files\Content.IE5\I6DM2SVE\MP9004402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810000"/>
            <a:ext cx="6400800" cy="281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009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Side: </a:t>
            </a:r>
            <a:endParaRPr lang="en-US" dirty="0"/>
          </a:p>
        </p:txBody>
      </p:sp>
      <p:sp>
        <p:nvSpPr>
          <p:cNvPr id="3" name="Content Placeholder 2"/>
          <p:cNvSpPr>
            <a:spLocks noGrp="1"/>
          </p:cNvSpPr>
          <p:nvPr>
            <p:ph idx="1"/>
          </p:nvPr>
        </p:nvSpPr>
        <p:spPr/>
        <p:txBody>
          <a:bodyPr/>
          <a:lstStyle/>
          <a:p>
            <a:r>
              <a:rPr lang="en-US" dirty="0" smtClean="0"/>
              <a:t>Athena (F) Out of Zeus’ Head: </a:t>
            </a:r>
          </a:p>
          <a:p>
            <a:pPr marL="0" indent="0">
              <a:buNone/>
            </a:pPr>
            <a:r>
              <a:rPr lang="en-US" dirty="0"/>
              <a:t>T</a:t>
            </a:r>
            <a:r>
              <a:rPr lang="en-US" dirty="0" smtClean="0"/>
              <a:t>he goddess of wisdom, courage, inspiration, civilization, law and justice, just warfare, mathematics, strength, strategy, the arts, crafts, and skill. </a:t>
            </a:r>
            <a:endParaRPr lang="en-US" dirty="0"/>
          </a:p>
        </p:txBody>
      </p:sp>
      <p:pic>
        <p:nvPicPr>
          <p:cNvPr id="11266" name="Picture 2" descr="C:\Users\17822\AppData\Local\Microsoft\Windows\Temporary Internet Files\Content.IE5\I6DM2SVE\MP91022108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161295"/>
            <a:ext cx="3034057"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Program Files\Microsoft Office\MEDIA\CAGCAT10\j030084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161295"/>
            <a:ext cx="1815084"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17822\AppData\Local\Microsoft\Windows\Temporary Internet Files\Content.IE5\QKGVYC4Z\MP90043943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300728"/>
            <a:ext cx="2438400" cy="2404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51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74" y="9378"/>
            <a:ext cx="8229600" cy="698377"/>
          </a:xfrm>
        </p:spPr>
        <p:txBody>
          <a:bodyPr>
            <a:normAutofit fontScale="90000"/>
          </a:bodyPr>
          <a:lstStyle/>
          <a:p>
            <a:r>
              <a:rPr lang="en-US" dirty="0" smtClean="0"/>
              <a:t>Check Our Answers! </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52" t="9423" r="7404" b="9808"/>
          <a:stretch/>
        </p:blipFill>
        <p:spPr bwMode="auto">
          <a:xfrm>
            <a:off x="304800" y="762000"/>
            <a:ext cx="8610600" cy="590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586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096" t="9616" r="7404" b="9808"/>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605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a:t>
            </a:r>
            <a:endParaRPr lang="en-US" dirty="0"/>
          </a:p>
        </p:txBody>
      </p:sp>
      <p:sp>
        <p:nvSpPr>
          <p:cNvPr id="3" name="Content Placeholder 2"/>
          <p:cNvSpPr>
            <a:spLocks noGrp="1"/>
          </p:cNvSpPr>
          <p:nvPr>
            <p:ph idx="1"/>
          </p:nvPr>
        </p:nvSpPr>
        <p:spPr/>
        <p:txBody>
          <a:bodyPr/>
          <a:lstStyle/>
          <a:p>
            <a:r>
              <a:rPr lang="en-US" dirty="0" smtClean="0"/>
              <a:t>Place a star (or 2, or 3…) on your family tree beside any god/goddess that you would be interested in researching in the near future </a:t>
            </a:r>
            <a:r>
              <a:rPr lang="en-US" dirty="0" smtClean="0">
                <a:sym typeface="Wingdings" panose="05000000000000000000" pitchFamily="2" charset="2"/>
              </a:rPr>
              <a:t></a:t>
            </a:r>
            <a:endParaRPr lang="en-US" dirty="0"/>
          </a:p>
        </p:txBody>
      </p:sp>
      <p:pic>
        <p:nvPicPr>
          <p:cNvPr id="3074" name="Picture 2" descr="C:\Users\17822\AppData\Local\Microsoft\Windows\Temporary Internet Files\Content.IE5\WYRRC66Q\gold-sta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124200"/>
            <a:ext cx="367665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93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I Present:</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r>
              <a:rPr lang="en-US" dirty="0" smtClean="0"/>
              <a:t>Record the name of each God/Goddess in the blank family tree provided</a:t>
            </a:r>
          </a:p>
          <a:p>
            <a:r>
              <a:rPr lang="en-US" dirty="0" smtClean="0"/>
              <a:t>Please include an “M” beside the name if the individual is male</a:t>
            </a:r>
          </a:p>
          <a:p>
            <a:r>
              <a:rPr lang="en-US" dirty="0" smtClean="0"/>
              <a:t>Please include an “F” beside the name if the individual is female</a:t>
            </a:r>
          </a:p>
          <a:p>
            <a:r>
              <a:rPr lang="en-US" dirty="0" smtClean="0"/>
              <a:t>Beside/under each name jot down a brief description of the God/Goddess. (BE BRIEF- We will explore them in detail later on in the quarter) </a:t>
            </a:r>
            <a:endParaRPr lang="en-US" dirty="0"/>
          </a:p>
        </p:txBody>
      </p:sp>
    </p:spTree>
    <p:extLst>
      <p:ext uri="{BB962C8B-B14F-4D97-AF65-F5344CB8AC3E}">
        <p14:creationId xmlns:p14="http://schemas.microsoft.com/office/powerpoint/2010/main" val="3677773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Write</a:t>
            </a:r>
            <a:endParaRPr lang="en-US" dirty="0"/>
          </a:p>
        </p:txBody>
      </p:sp>
      <p:sp>
        <p:nvSpPr>
          <p:cNvPr id="3" name="Content Placeholder 2"/>
          <p:cNvSpPr>
            <a:spLocks noGrp="1"/>
          </p:cNvSpPr>
          <p:nvPr>
            <p:ph idx="1"/>
          </p:nvPr>
        </p:nvSpPr>
        <p:spPr/>
        <p:txBody>
          <a:bodyPr/>
          <a:lstStyle/>
          <a:p>
            <a:r>
              <a:rPr lang="en-US" dirty="0" smtClean="0"/>
              <a:t>On the back of your paper, write a 2 paragraph short story including at least 2-3 Greek Gods/Goddesses. Use your imagination! </a:t>
            </a:r>
          </a:p>
          <a:p>
            <a:r>
              <a:rPr lang="en-US" dirty="0" smtClean="0"/>
              <a:t>Your paragraphs must be 5-7 sentences. </a:t>
            </a:r>
            <a:endParaRPr lang="en-US" dirty="0"/>
          </a:p>
        </p:txBody>
      </p:sp>
    </p:spTree>
    <p:extLst>
      <p:ext uri="{BB962C8B-B14F-4D97-AF65-F5344CB8AC3E}">
        <p14:creationId xmlns:p14="http://schemas.microsoft.com/office/powerpoint/2010/main" val="3543102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Mythology In Film </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www.youtube.com/watch?v=4fHiIPnUgN0</a:t>
            </a:r>
            <a:endParaRPr lang="en-US" dirty="0" smtClean="0"/>
          </a:p>
          <a:p>
            <a:pPr marL="0" indent="0">
              <a:buNone/>
            </a:pPr>
            <a:endParaRPr lang="en-US" dirty="0"/>
          </a:p>
          <a:p>
            <a:pPr marL="0" indent="0">
              <a:buNone/>
            </a:pPr>
            <a:endParaRPr lang="en-US" dirty="0"/>
          </a:p>
        </p:txBody>
      </p:sp>
      <p:pic>
        <p:nvPicPr>
          <p:cNvPr id="4099" name="Picture 3" descr="C:\Users\17822\AppData\Local\Microsoft\Windows\Temporary Internet Files\Content.IE5\7J5OHIQI\movie-re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438400"/>
            <a:ext cx="393700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498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Chaos</a:t>
            </a:r>
            <a:endParaRPr lang="en-US" dirty="0"/>
          </a:p>
        </p:txBody>
      </p:sp>
      <p:sp>
        <p:nvSpPr>
          <p:cNvPr id="3" name="Content Placeholder 2"/>
          <p:cNvSpPr>
            <a:spLocks noGrp="1"/>
          </p:cNvSpPr>
          <p:nvPr>
            <p:ph idx="1"/>
          </p:nvPr>
        </p:nvSpPr>
        <p:spPr>
          <a:xfrm>
            <a:off x="457200" y="685800"/>
            <a:ext cx="8229600" cy="4525963"/>
          </a:xfrm>
        </p:spPr>
        <p:txBody>
          <a:bodyPr>
            <a:normAutofit/>
          </a:bodyPr>
          <a:lstStyle/>
          <a:p>
            <a:pPr marL="0" indent="0">
              <a:buNone/>
            </a:pPr>
            <a:r>
              <a:rPr lang="en-US" sz="3600" b="1" dirty="0" smtClean="0"/>
              <a:t>Chaos</a:t>
            </a:r>
            <a:r>
              <a:rPr lang="en-US" sz="3600" dirty="0" smtClean="0"/>
              <a:t> (Greek χάος </a:t>
            </a:r>
            <a:r>
              <a:rPr lang="en-US" sz="3600" i="1" dirty="0" err="1" smtClean="0"/>
              <a:t>khaos</a:t>
            </a:r>
            <a:r>
              <a:rPr lang="en-US" sz="3600" dirty="0" smtClean="0"/>
              <a:t>) refers to the formless or void state preceding the creation of the universe or cosmos in the Greek creations myths, more specifically the initial "gap" created by the original separation of heaven and Earth.</a:t>
            </a:r>
          </a:p>
          <a:p>
            <a:pPr marL="0" indent="0">
              <a:buNone/>
            </a:pPr>
            <a:endParaRPr lang="en-US" sz="3600" dirty="0"/>
          </a:p>
        </p:txBody>
      </p:sp>
      <p:pic>
        <p:nvPicPr>
          <p:cNvPr id="13314" name="Picture 2" descr="C:\Users\17822\AppData\Local\Microsoft\Windows\Temporary Internet Files\Content.IE5\I6DM2SVE\MP9004491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495800"/>
            <a:ext cx="6858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412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3"/>
            <a:ext cx="8229600" cy="1143000"/>
          </a:xfrm>
        </p:spPr>
        <p:txBody>
          <a:bodyPr/>
          <a:lstStyle/>
          <a:p>
            <a:r>
              <a:rPr lang="en-US" dirty="0" smtClean="0"/>
              <a:t>From Chaos Came:</a:t>
            </a:r>
            <a:endParaRPr lang="en-US" dirty="0"/>
          </a:p>
        </p:txBody>
      </p:sp>
      <p:sp>
        <p:nvSpPr>
          <p:cNvPr id="3" name="Content Placeholder 2"/>
          <p:cNvSpPr>
            <a:spLocks noGrp="1"/>
          </p:cNvSpPr>
          <p:nvPr>
            <p:ph idx="1"/>
          </p:nvPr>
        </p:nvSpPr>
        <p:spPr>
          <a:xfrm>
            <a:off x="0" y="914400"/>
            <a:ext cx="9067800" cy="5943600"/>
          </a:xfrm>
        </p:spPr>
        <p:txBody>
          <a:bodyPr>
            <a:normAutofit/>
          </a:bodyPr>
          <a:lstStyle/>
          <a:p>
            <a:r>
              <a:rPr lang="en-US" b="1" dirty="0" smtClean="0"/>
              <a:t>Oranos</a:t>
            </a:r>
            <a:r>
              <a:rPr lang="en-US" dirty="0" smtClean="0"/>
              <a:t> (M) meaning "sky" or "heaven“- was the primal Greek god personifying the sky.</a:t>
            </a:r>
          </a:p>
          <a:p>
            <a:pPr marL="0" indent="0">
              <a:buNone/>
            </a:pPr>
            <a:endParaRPr lang="en-US" dirty="0"/>
          </a:p>
          <a:p>
            <a:pPr marL="0" indent="0">
              <a:buNone/>
            </a:pPr>
            <a:endParaRPr lang="en-US" dirty="0" smtClean="0"/>
          </a:p>
          <a:p>
            <a:pPr marL="0" indent="0">
              <a:buNone/>
            </a:pPr>
            <a:endParaRPr lang="en-US" dirty="0" smtClean="0"/>
          </a:p>
          <a:p>
            <a:r>
              <a:rPr lang="en-US" b="1" dirty="0" smtClean="0"/>
              <a:t>Gaea (F)</a:t>
            </a:r>
            <a:r>
              <a:rPr lang="en-US" dirty="0" smtClean="0"/>
              <a:t> was the goddess or personification of Earth in ancient Greek religion, one of the Greek deities. Gaia was the great mother of all: the heavenly gods, the Titans and the Giants were born from her union with Uranus. </a:t>
            </a:r>
            <a:endParaRPr lang="en-US" dirty="0"/>
          </a:p>
        </p:txBody>
      </p:sp>
      <p:pic>
        <p:nvPicPr>
          <p:cNvPr id="1026" name="Picture 2" descr="C:\Users\17822\AppData\Local\Microsoft\Windows\Temporary Internet Files\Content.IE5\I6DM2SVE\MP90043307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47900"/>
            <a:ext cx="640080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110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0"/>
            <a:ext cx="8229600" cy="1143000"/>
          </a:xfrm>
        </p:spPr>
        <p:txBody>
          <a:bodyPr/>
          <a:lstStyle/>
          <a:p>
            <a:r>
              <a:rPr lang="en-US" dirty="0" smtClean="0"/>
              <a:t>Born from </a:t>
            </a:r>
            <a:r>
              <a:rPr lang="en-US" dirty="0" err="1" smtClean="0"/>
              <a:t>Oranos</a:t>
            </a:r>
            <a:r>
              <a:rPr lang="en-US" dirty="0" smtClean="0"/>
              <a:t> </a:t>
            </a:r>
            <a:r>
              <a:rPr lang="en-US" dirty="0" smtClean="0"/>
              <a:t>and </a:t>
            </a:r>
            <a:r>
              <a:rPr lang="en-US" dirty="0" smtClean="0"/>
              <a:t>Gaea</a:t>
            </a:r>
            <a:r>
              <a:rPr lang="en-US" dirty="0" smtClean="0"/>
              <a:t>:</a:t>
            </a:r>
            <a:endParaRPr lang="en-US" dirty="0"/>
          </a:p>
        </p:txBody>
      </p:sp>
      <p:sp>
        <p:nvSpPr>
          <p:cNvPr id="3" name="Content Placeholder 2"/>
          <p:cNvSpPr>
            <a:spLocks noGrp="1"/>
          </p:cNvSpPr>
          <p:nvPr>
            <p:ph idx="1"/>
          </p:nvPr>
        </p:nvSpPr>
        <p:spPr>
          <a:xfrm>
            <a:off x="457200" y="1143000"/>
            <a:ext cx="8229600" cy="5562600"/>
          </a:xfrm>
        </p:spPr>
        <p:txBody>
          <a:bodyPr>
            <a:normAutofit/>
          </a:bodyPr>
          <a:lstStyle/>
          <a:p>
            <a:pPr marL="0" indent="0" algn="ctr">
              <a:buNone/>
            </a:pPr>
            <a:r>
              <a:rPr lang="en-US" u="sng" dirty="0" smtClean="0"/>
              <a:t>Cyclops </a:t>
            </a:r>
          </a:p>
          <a:p>
            <a:pPr marL="0" indent="0" algn="ctr">
              <a:buNone/>
            </a:pPr>
            <a:endParaRPr lang="en-US" u="sng" dirty="0" smtClean="0"/>
          </a:p>
          <a:p>
            <a:pPr marL="0" indent="0" algn="ctr">
              <a:buNone/>
            </a:pPr>
            <a:endParaRPr lang="en-US" u="sng" dirty="0"/>
          </a:p>
          <a:p>
            <a:pPr marL="0" indent="0" algn="ctr">
              <a:buNone/>
            </a:pPr>
            <a:endParaRPr lang="en-US" u="sng" dirty="0" smtClean="0"/>
          </a:p>
          <a:p>
            <a:pPr marL="0" indent="0" algn="ctr">
              <a:buNone/>
            </a:pPr>
            <a:r>
              <a:rPr lang="en-US" u="sng" dirty="0" err="1" smtClean="0"/>
              <a:t>Hecatonchires</a:t>
            </a:r>
            <a:endParaRPr lang="en-US" u="sng" dirty="0" smtClean="0"/>
          </a:p>
          <a:p>
            <a:pPr marL="0" indent="0" algn="ctr">
              <a:buNone/>
            </a:pPr>
            <a:endParaRPr lang="en-US" u="sng" dirty="0" smtClean="0"/>
          </a:p>
          <a:p>
            <a:pPr marL="0" indent="0" algn="ctr">
              <a:buNone/>
            </a:pPr>
            <a:endParaRPr lang="en-US" u="sng" dirty="0" smtClean="0"/>
          </a:p>
          <a:p>
            <a:pPr marL="0" indent="0" algn="ctr">
              <a:buNone/>
            </a:pPr>
            <a:r>
              <a:rPr lang="en-US" u="sng" dirty="0" smtClean="0"/>
              <a:t>Titans </a:t>
            </a:r>
            <a:endParaRPr lang="en-US"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38450"/>
            <a:ext cx="31242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9906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231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the Titans Include:</a:t>
            </a:r>
            <a:endParaRPr lang="en-US" dirty="0"/>
          </a:p>
        </p:txBody>
      </p:sp>
      <p:sp>
        <p:nvSpPr>
          <p:cNvPr id="3" name="Content Placeholder 2"/>
          <p:cNvSpPr>
            <a:spLocks noGrp="1"/>
          </p:cNvSpPr>
          <p:nvPr>
            <p:ph idx="1"/>
          </p:nvPr>
        </p:nvSpPr>
        <p:spPr/>
        <p:txBody>
          <a:bodyPr>
            <a:normAutofit/>
          </a:bodyPr>
          <a:lstStyle/>
          <a:p>
            <a:r>
              <a:rPr lang="en-US" dirty="0" smtClean="0"/>
              <a:t>Prometheus  (M) a Titan, culture hero, and trickster figure who in Greek mythology.</a:t>
            </a:r>
          </a:p>
          <a:p>
            <a:r>
              <a:rPr lang="en-US" dirty="0" smtClean="0"/>
              <a:t> He is known for his intelligence, and as a champion of mankind.</a:t>
            </a:r>
          </a:p>
          <a:p>
            <a:pPr marL="0" indent="0">
              <a:buNone/>
            </a:pPr>
            <a:endParaRPr lang="en-US" dirty="0" smtClean="0"/>
          </a:p>
        </p:txBody>
      </p:sp>
      <p:pic>
        <p:nvPicPr>
          <p:cNvPr id="4098" name="Picture 2" descr="C:\Users\17822\AppData\Local\Microsoft\Windows\Temporary Internet Files\Content.IE5\I6DM2SVE\MP9004487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181600"/>
            <a:ext cx="7391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551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229600" cy="5059363"/>
          </a:xfrm>
        </p:spPr>
        <p:txBody>
          <a:bodyPr>
            <a:noAutofit/>
          </a:bodyPr>
          <a:lstStyle/>
          <a:p>
            <a:r>
              <a:rPr lang="en-US" sz="3600" dirty="0" smtClean="0"/>
              <a:t>Cronus (M): the leader and the youngest of the first generation of Titans, divine descendants of </a:t>
            </a:r>
            <a:r>
              <a:rPr lang="en-US" sz="3600" dirty="0" smtClean="0"/>
              <a:t>Gaea</a:t>
            </a:r>
            <a:r>
              <a:rPr lang="en-US" sz="3600" dirty="0" smtClean="0"/>
              <a:t>, and Oranos. </a:t>
            </a:r>
          </a:p>
          <a:p>
            <a:r>
              <a:rPr lang="en-US" sz="3600" dirty="0" smtClean="0"/>
              <a:t>He overthrew his father and ruled during the mythological Golden Age, until he was overthrown by his own son, Zeus. </a:t>
            </a:r>
          </a:p>
        </p:txBody>
      </p:sp>
    </p:spTree>
    <p:extLst>
      <p:ext uri="{BB962C8B-B14F-4D97-AF65-F5344CB8AC3E}">
        <p14:creationId xmlns:p14="http://schemas.microsoft.com/office/powerpoint/2010/main" val="3451677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normAutofit/>
          </a:bodyPr>
          <a:lstStyle/>
          <a:p>
            <a:r>
              <a:rPr lang="en-US" sz="4000" dirty="0" smtClean="0"/>
              <a:t>Rhea (F): Titaness daughter of the sky god </a:t>
            </a:r>
            <a:r>
              <a:rPr lang="en-US" sz="4000" dirty="0" err="1" smtClean="0"/>
              <a:t>Oranos</a:t>
            </a:r>
            <a:r>
              <a:rPr lang="en-US" sz="4000" dirty="0" smtClean="0"/>
              <a:t> </a:t>
            </a:r>
            <a:r>
              <a:rPr lang="en-US" sz="4000" dirty="0" smtClean="0"/>
              <a:t>and the earth goddess </a:t>
            </a:r>
            <a:r>
              <a:rPr lang="en-US" sz="4000" dirty="0" smtClean="0"/>
              <a:t>Gaea</a:t>
            </a:r>
            <a:r>
              <a:rPr lang="en-US" sz="4000" dirty="0" smtClean="0"/>
              <a:t>, in Greek mythology. In early traditions, she was known as "the mother of gods" and was therefore strongly associated with </a:t>
            </a:r>
            <a:r>
              <a:rPr lang="en-US" sz="4000" dirty="0" smtClean="0"/>
              <a:t>Gaea</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454" y="4318000"/>
            <a:ext cx="2540000" cy="2540000"/>
          </a:xfrm>
          <a:prstGeom prst="rect">
            <a:avLst/>
          </a:prstGeom>
        </p:spPr>
      </p:pic>
    </p:spTree>
    <p:extLst>
      <p:ext uri="{BB962C8B-B14F-4D97-AF65-F5344CB8AC3E}">
        <p14:creationId xmlns:p14="http://schemas.microsoft.com/office/powerpoint/2010/main" val="2700648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4525963"/>
          </a:xfrm>
        </p:spPr>
        <p:txBody>
          <a:bodyPr>
            <a:noAutofit/>
          </a:bodyPr>
          <a:lstStyle/>
          <a:p>
            <a:r>
              <a:rPr lang="en-US" sz="3600" dirty="0" smtClean="0"/>
              <a:t>Epimetheus (M): was the brother of Prometheus </a:t>
            </a:r>
            <a:br>
              <a:rPr lang="en-US" sz="3600" dirty="0" smtClean="0"/>
            </a:br>
            <a:endParaRPr lang="en-US" sz="3600" dirty="0" smtClean="0"/>
          </a:p>
          <a:p>
            <a:r>
              <a:rPr lang="en-US" sz="3600" dirty="0" smtClean="0"/>
              <a:t>While Prometheus is characterized as ingenious and clever, Epimetheus is depicted as foolish.</a:t>
            </a:r>
            <a:endParaRPr lang="en-US" sz="3600" dirty="0"/>
          </a:p>
        </p:txBody>
      </p:sp>
      <p:pic>
        <p:nvPicPr>
          <p:cNvPr id="5122" name="Picture 2" descr="C:\Users\17822\AppData\Local\Microsoft\Windows\Temporary Internet Files\Content.IE5\QKGVYC4Z\MC9000894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648200"/>
            <a:ext cx="5247742"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181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1543</TotalTime>
  <Words>989</Words>
  <Application>Microsoft Office PowerPoint</Application>
  <PresentationFormat>On-screen Show (4:3)</PresentationFormat>
  <Paragraphs>81</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Algerian</vt:lpstr>
      <vt:lpstr>Arial</vt:lpstr>
      <vt:lpstr>Calibri</vt:lpstr>
      <vt:lpstr>Wingdings</vt:lpstr>
      <vt:lpstr>Office Theme</vt:lpstr>
      <vt:lpstr>Mythology Family Tree</vt:lpstr>
      <vt:lpstr>As I Present:</vt:lpstr>
      <vt:lpstr>Chaos</vt:lpstr>
      <vt:lpstr>From Chaos Came:</vt:lpstr>
      <vt:lpstr>Born from Oranos and Gaea:</vt:lpstr>
      <vt:lpstr>Some of the Titans Include:</vt:lpstr>
      <vt:lpstr>PowerPoint Presentation</vt:lpstr>
      <vt:lpstr>PowerPoint Presentation</vt:lpstr>
      <vt:lpstr>PowerPoint Presentation</vt:lpstr>
      <vt:lpstr>From the Titans Came the Olympians</vt:lpstr>
      <vt:lpstr>From  Zeus and Hera Came: </vt:lpstr>
      <vt:lpstr>From Demeter Came: </vt:lpstr>
      <vt:lpstr>Zeus’ Other Children Include:</vt:lpstr>
      <vt:lpstr>Zeus’ Other Children Include Cont: </vt:lpstr>
      <vt:lpstr>On the Side: </vt:lpstr>
      <vt:lpstr>On the Side: </vt:lpstr>
      <vt:lpstr>Check Our Answers! </vt:lpstr>
      <vt:lpstr>PowerPoint Presentation</vt:lpstr>
      <vt:lpstr>STAR</vt:lpstr>
      <vt:lpstr>Quick Write</vt:lpstr>
      <vt:lpstr>Greek Mythology In Film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Mythology Family Tree</dc:title>
  <dc:creator>Windows User</dc:creator>
  <cp:lastModifiedBy>Patt, Kayla</cp:lastModifiedBy>
  <cp:revision>23</cp:revision>
  <dcterms:created xsi:type="dcterms:W3CDTF">2012-09-25T22:46:22Z</dcterms:created>
  <dcterms:modified xsi:type="dcterms:W3CDTF">2017-08-17T23:58:34Z</dcterms:modified>
</cp:coreProperties>
</file>