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71" r:id="rId5"/>
    <p:sldId id="261" r:id="rId6"/>
    <p:sldId id="257" r:id="rId7"/>
    <p:sldId id="267" r:id="rId8"/>
    <p:sldId id="270" r:id="rId9"/>
    <p:sldId id="260" r:id="rId10"/>
    <p:sldId id="264" r:id="rId11"/>
    <p:sldId id="259" r:id="rId12"/>
    <p:sldId id="265" r:id="rId13"/>
    <p:sldId id="262" r:id="rId14"/>
    <p:sldId id="268" r:id="rId15"/>
    <p:sldId id="263"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596" y="22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B69D9B-FE59-4473-AF58-89B64BBFB3C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D9B-FE59-4473-AF58-89B64BBFB3C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D9B-FE59-4473-AF58-89B64BBFB3C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B69D9B-FE59-4473-AF58-89B64BBFB3C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B69D9B-FE59-4473-AF58-89B64BBFB3C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B69D9B-FE59-4473-AF58-89B64BBFB3C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B69D9B-FE59-4473-AF58-89B64BBFB3C0}"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B69D9B-FE59-4473-AF58-89B64BBFB3C0}"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B69D9B-FE59-4473-AF58-89B64BBFB3C0}"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B69D9B-FE59-4473-AF58-89B64BBFB3C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FDE4-CC55-402B-83FA-44090F72B3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B69D9B-FE59-4473-AF58-89B64BBFB3C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FDE4-CC55-402B-83FA-44090F72B368}" type="slidenum">
              <a:rPr lang="en-US" smtClean="0"/>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7BB69D9B-FE59-4473-AF58-89B64BBFB3C0}" type="datetimeFigureOut">
              <a:rPr lang="en-US" smtClean="0"/>
              <a:t>1/12/2023</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97F9FDE4-CC55-402B-83FA-44090F72B368}" type="slidenum">
              <a:rPr lang="en-US" smtClean="0"/>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Unit 3: Cognition</a:t>
            </a:r>
          </a:p>
        </p:txBody>
      </p:sp>
      <p:sp>
        <p:nvSpPr>
          <p:cNvPr id="3" name="Subtitle 2"/>
          <p:cNvSpPr>
            <a:spLocks noGrp="1"/>
          </p:cNvSpPr>
          <p:nvPr>
            <p:ph type="subTitle" idx="1"/>
          </p:nvPr>
        </p:nvSpPr>
        <p:spPr/>
        <p:txBody>
          <a:bodyPr/>
          <a:lstStyle/>
          <a:p>
            <a:r>
              <a:rPr lang="en-US" dirty="0"/>
              <a:t>Warm-Ups</a:t>
            </a:r>
          </a:p>
          <a:p>
            <a:r>
              <a:rPr lang="en-US" dirty="0"/>
              <a:t>Chapter 3</a:t>
            </a:r>
          </a:p>
        </p:txBody>
      </p:sp>
    </p:spTree>
    <p:extLst>
      <p:ext uri="{BB962C8B-B14F-4D97-AF65-F5344CB8AC3E}">
        <p14:creationId xmlns:p14="http://schemas.microsoft.com/office/powerpoint/2010/main" val="1217805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to </a:t>
            </a:r>
            <a:r>
              <a:rPr lang="en-US"/>
              <a:t>Restaurant Dilemma </a:t>
            </a:r>
            <a:endParaRPr lang="en-US" dirty="0"/>
          </a:p>
        </p:txBody>
      </p:sp>
      <p:sp>
        <p:nvSpPr>
          <p:cNvPr id="3" name="Content Placeholder 2"/>
          <p:cNvSpPr>
            <a:spLocks noGrp="1"/>
          </p:cNvSpPr>
          <p:nvPr>
            <p:ph idx="1"/>
          </p:nvPr>
        </p:nvSpPr>
        <p:spPr/>
        <p:txBody>
          <a:bodyPr>
            <a:noAutofit/>
          </a:bodyPr>
          <a:lstStyle/>
          <a:p>
            <a:r>
              <a:rPr lang="en-US" sz="2800" i="1" dirty="0"/>
              <a:t>There is no "other dollar."  The restaurant kept $25.00, the waiter received $2.00, and the diners received $3.00. The last part of the problem suggests that 3 X $9 = $27  plus $2.00 extra tip = $29.00. A proper analysis would restate this as 3 x 9 = $27 MINUS $2.00 extra tip = $25.00--the final amount received by the restaurant. </a:t>
            </a:r>
            <a:endParaRPr lang="en-US" sz="2800" dirty="0"/>
          </a:p>
        </p:txBody>
      </p:sp>
    </p:spTree>
    <p:extLst>
      <p:ext uri="{BB962C8B-B14F-4D97-AF65-F5344CB8AC3E}">
        <p14:creationId xmlns:p14="http://schemas.microsoft.com/office/powerpoint/2010/main" val="42825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8, Section 1B</a:t>
            </a:r>
          </a:p>
        </p:txBody>
      </p:sp>
      <p:sp>
        <p:nvSpPr>
          <p:cNvPr id="3" name="Content Placeholder 2"/>
          <p:cNvSpPr>
            <a:spLocks noGrp="1"/>
          </p:cNvSpPr>
          <p:nvPr>
            <p:ph idx="1"/>
          </p:nvPr>
        </p:nvSpPr>
        <p:spPr>
          <a:xfrm>
            <a:off x="1009443" y="2209800"/>
            <a:ext cx="7125112" cy="4051437"/>
          </a:xfrm>
        </p:spPr>
        <p:txBody>
          <a:bodyPr>
            <a:noAutofit/>
          </a:bodyPr>
          <a:lstStyle/>
          <a:p>
            <a:pPr marL="514350" indent="-514350">
              <a:buFont typeface="+mj-lt"/>
              <a:buAutoNum type="arabicPeriod"/>
            </a:pPr>
            <a:r>
              <a:rPr lang="en-US" sz="2200" dirty="0"/>
              <a:t>Name the five barriers to problem solving.</a:t>
            </a:r>
          </a:p>
          <a:p>
            <a:pPr marL="514350" indent="-514350">
              <a:buFont typeface="+mj-lt"/>
              <a:buAutoNum type="arabicPeriod"/>
            </a:pPr>
            <a:r>
              <a:rPr lang="en-US" sz="2200" dirty="0"/>
              <a:t>Explain the difference between availability heuristics and representativeness heuristics</a:t>
            </a:r>
          </a:p>
          <a:p>
            <a:pPr marL="514350" indent="-514350">
              <a:buFont typeface="+mj-lt"/>
              <a:buAutoNum type="arabicPeriod"/>
            </a:pPr>
            <a:r>
              <a:rPr lang="en-US" sz="2200" dirty="0"/>
              <a:t>How do we operationally define creativity?</a:t>
            </a:r>
          </a:p>
          <a:p>
            <a:pPr marL="514350" indent="-514350">
              <a:buFont typeface="+mj-lt"/>
              <a:buAutoNum type="arabicPeriod"/>
            </a:pPr>
            <a:r>
              <a:rPr lang="en-US" sz="2200" dirty="0"/>
              <a:t>Explain the difference between convergent and divergent thinking</a:t>
            </a:r>
          </a:p>
          <a:p>
            <a:pPr marL="0" indent="0">
              <a:buNone/>
            </a:pPr>
            <a:endParaRPr lang="en-US" sz="2200" dirty="0"/>
          </a:p>
          <a:p>
            <a:r>
              <a:rPr lang="en-US" sz="2200" i="1" dirty="0"/>
              <a:t>When everyone in your group is done with the warm-up questions brainstorm with your group the possible uses of paper clips</a:t>
            </a:r>
          </a:p>
        </p:txBody>
      </p:sp>
    </p:spTree>
    <p:extLst>
      <p:ext uri="{BB962C8B-B14F-4D97-AF65-F5344CB8AC3E}">
        <p14:creationId xmlns:p14="http://schemas.microsoft.com/office/powerpoint/2010/main" val="739976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Paper Clip Uses</a:t>
            </a:r>
          </a:p>
        </p:txBody>
      </p:sp>
      <p:sp>
        <p:nvSpPr>
          <p:cNvPr id="3" name="Content Placeholder 2"/>
          <p:cNvSpPr>
            <a:spLocks noGrp="1"/>
          </p:cNvSpPr>
          <p:nvPr>
            <p:ph idx="1"/>
          </p:nvPr>
        </p:nvSpPr>
        <p:spPr/>
        <p:txBody>
          <a:bodyPr>
            <a:normAutofit/>
          </a:bodyPr>
          <a:lstStyle/>
          <a:p>
            <a:r>
              <a:rPr lang="en-US" sz="2400" dirty="0"/>
              <a:t>Creativity Scoring</a:t>
            </a:r>
          </a:p>
          <a:p>
            <a:r>
              <a:rPr lang="en-US" sz="2400" b="1" dirty="0"/>
              <a:t>Fluency: 1 point per use</a:t>
            </a:r>
            <a:endParaRPr lang="en-US" sz="2400" dirty="0"/>
          </a:p>
          <a:p>
            <a:r>
              <a:rPr lang="en-US" sz="2400" dirty="0"/>
              <a:t>Originality: </a:t>
            </a:r>
          </a:p>
          <a:p>
            <a:r>
              <a:rPr lang="en-US" sz="2400" dirty="0"/>
              <a:t>	1 point = not very original</a:t>
            </a:r>
          </a:p>
          <a:p>
            <a:r>
              <a:rPr lang="en-US" sz="2400" dirty="0"/>
              <a:t>	2 points = fairly original</a:t>
            </a:r>
          </a:p>
          <a:p>
            <a:r>
              <a:rPr lang="en-US" sz="2400" dirty="0"/>
              <a:t>	3 points = Very original</a:t>
            </a:r>
          </a:p>
          <a:p>
            <a:r>
              <a:rPr lang="en-US" sz="2400" b="1" dirty="0"/>
              <a:t>Flexibility: 1 point per category (clothing, tool, etc.)</a:t>
            </a:r>
            <a:endParaRPr lang="en-US" sz="2400" dirty="0"/>
          </a:p>
        </p:txBody>
      </p:sp>
    </p:spTree>
    <p:extLst>
      <p:ext uri="{BB962C8B-B14F-4D97-AF65-F5344CB8AC3E}">
        <p14:creationId xmlns:p14="http://schemas.microsoft.com/office/powerpoint/2010/main" val="253534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8, Section 2</a:t>
            </a:r>
          </a:p>
        </p:txBody>
      </p:sp>
      <p:sp>
        <p:nvSpPr>
          <p:cNvPr id="3" name="Content Placeholder 2"/>
          <p:cNvSpPr>
            <a:spLocks noGrp="1"/>
          </p:cNvSpPr>
          <p:nvPr>
            <p:ph idx="1"/>
          </p:nvPr>
        </p:nvSpPr>
        <p:spPr/>
        <p:txBody>
          <a:bodyPr>
            <a:noAutofit/>
          </a:bodyPr>
          <a:lstStyle/>
          <a:p>
            <a:pPr>
              <a:buFont typeface="+mj-lt"/>
              <a:buAutoNum type="arabicPeriod"/>
            </a:pPr>
            <a:r>
              <a:rPr lang="en-US" sz="2800" dirty="0"/>
              <a:t>Draw a flow chart of the building blocks of language starting from the smallest units.</a:t>
            </a:r>
          </a:p>
          <a:p>
            <a:pPr>
              <a:buFont typeface="+mj-lt"/>
              <a:buAutoNum type="arabicPeriod"/>
            </a:pPr>
            <a:r>
              <a:rPr lang="en-US" sz="2800" dirty="0"/>
              <a:t>Are babies born with any innate expressions or communications? If so, what kinds?</a:t>
            </a:r>
          </a:p>
          <a:p>
            <a:pPr>
              <a:buFont typeface="+mj-lt"/>
              <a:buAutoNum type="arabicPeriod"/>
            </a:pPr>
            <a:r>
              <a:rPr lang="en-US" sz="2800" dirty="0"/>
              <a:t>Can animals communicate?</a:t>
            </a:r>
          </a:p>
        </p:txBody>
      </p:sp>
    </p:spTree>
    <p:extLst>
      <p:ext uri="{BB962C8B-B14F-4D97-AF65-F5344CB8AC3E}">
        <p14:creationId xmlns:p14="http://schemas.microsoft.com/office/powerpoint/2010/main" val="3873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042" y="378177"/>
            <a:ext cx="7125113" cy="609599"/>
          </a:xfrm>
        </p:spPr>
        <p:txBody>
          <a:bodyPr/>
          <a:lstStyle/>
          <a:p>
            <a:r>
              <a:rPr lang="en-US" dirty="0"/>
              <a:t>Debate Day!</a:t>
            </a:r>
          </a:p>
        </p:txBody>
      </p:sp>
      <p:sp>
        <p:nvSpPr>
          <p:cNvPr id="3" name="Content Placeholder 2"/>
          <p:cNvSpPr>
            <a:spLocks noGrp="1"/>
          </p:cNvSpPr>
          <p:nvPr>
            <p:ph idx="1"/>
          </p:nvPr>
        </p:nvSpPr>
        <p:spPr>
          <a:xfrm>
            <a:off x="1009442" y="987776"/>
            <a:ext cx="7753557" cy="5489225"/>
          </a:xfrm>
        </p:spPr>
        <p:txBody>
          <a:bodyPr>
            <a:normAutofit lnSpcReduction="10000"/>
          </a:bodyPr>
          <a:lstStyle/>
          <a:p>
            <a:pPr>
              <a:buFont typeface="+mj-lt"/>
              <a:buAutoNum type="arabicPeriod"/>
            </a:pPr>
            <a:r>
              <a:rPr lang="en-US" dirty="0"/>
              <a:t>Get out your research paper. Keep everything else away (unless you want a pen/pencil for your own note-taking).</a:t>
            </a:r>
          </a:p>
          <a:p>
            <a:pPr>
              <a:buFont typeface="+mj-lt"/>
              <a:buAutoNum type="arabicPeriod"/>
            </a:pPr>
            <a:r>
              <a:rPr lang="en-US" dirty="0"/>
              <a:t>Put backpacks to the edges (side/front/back) of the classroom. </a:t>
            </a:r>
          </a:p>
          <a:p>
            <a:pPr>
              <a:buFont typeface="+mj-lt"/>
              <a:buAutoNum type="arabicPeriod"/>
            </a:pPr>
            <a:r>
              <a:rPr lang="en-US" dirty="0"/>
              <a:t>Make a circle of 12 desks in the middle of the room. Push other desks away.</a:t>
            </a:r>
          </a:p>
          <a:p>
            <a:pPr>
              <a:buFont typeface="+mj-lt"/>
              <a:buAutoNum type="arabicPeriod"/>
            </a:pPr>
            <a:r>
              <a:rPr lang="en-US" dirty="0"/>
              <a:t>We will do a modified Socratic seminar circle. If you want, sit in the middle of the circle to start off the debate. The rest of the class will stand on the outside of the circle.</a:t>
            </a:r>
          </a:p>
          <a:p>
            <a:pPr>
              <a:buFont typeface="+mj-lt"/>
              <a:buAutoNum type="arabicPeriod"/>
            </a:pPr>
            <a:r>
              <a:rPr lang="en-US" dirty="0"/>
              <a:t>You will need to speak at least 3 times (quality responses or new points supported by your own evidence from your research)</a:t>
            </a:r>
          </a:p>
          <a:p>
            <a:pPr>
              <a:buFont typeface="+mj-lt"/>
              <a:buAutoNum type="arabicPeriod"/>
            </a:pPr>
            <a:r>
              <a:rPr lang="en-US" dirty="0"/>
              <a:t>Only the inner circle is talking. Tap a person’s shoulder when you want to enter the inner circle.</a:t>
            </a:r>
          </a:p>
          <a:p>
            <a:pPr>
              <a:buFont typeface="+mj-lt"/>
              <a:buAutoNum type="arabicPeriod"/>
            </a:pPr>
            <a:r>
              <a:rPr lang="en-US" dirty="0"/>
              <a:t>To keep up with reading for this week, tonight, read Chapter 8, Section 4, pages 276-283. At-home practice FRQ is due Thursday</a:t>
            </a:r>
          </a:p>
          <a:p>
            <a:pPr marL="0" indent="0">
              <a:buNone/>
            </a:pPr>
            <a:endParaRPr lang="en-US" dirty="0"/>
          </a:p>
        </p:txBody>
      </p:sp>
    </p:spTree>
    <p:extLst>
      <p:ext uri="{BB962C8B-B14F-4D97-AF65-F5344CB8AC3E}">
        <p14:creationId xmlns:p14="http://schemas.microsoft.com/office/powerpoint/2010/main" val="3727992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75724"/>
            <a:ext cx="8763000" cy="924475"/>
          </a:xfrm>
        </p:spPr>
        <p:txBody>
          <a:bodyPr/>
          <a:lstStyle/>
          <a:p>
            <a:r>
              <a:rPr lang="en-US" dirty="0"/>
              <a:t>Chapter 8, Section 2, 3, and 4</a:t>
            </a:r>
          </a:p>
        </p:txBody>
      </p:sp>
      <p:sp>
        <p:nvSpPr>
          <p:cNvPr id="3" name="Content Placeholder 2"/>
          <p:cNvSpPr>
            <a:spLocks noGrp="1"/>
          </p:cNvSpPr>
          <p:nvPr>
            <p:ph idx="1"/>
          </p:nvPr>
        </p:nvSpPr>
        <p:spPr/>
        <p:txBody>
          <a:bodyPr>
            <a:noAutofit/>
          </a:bodyPr>
          <a:lstStyle/>
          <a:p>
            <a:pPr>
              <a:buFont typeface="+mj-lt"/>
              <a:buAutoNum type="arabicPeriod"/>
            </a:pPr>
            <a:r>
              <a:rPr lang="en-US" sz="2000" dirty="0"/>
              <a:t>Draw a flow chart of the building blocks of language starting from the smallest units.</a:t>
            </a:r>
          </a:p>
          <a:p>
            <a:pPr>
              <a:buFont typeface="+mj-lt"/>
              <a:buAutoNum type="arabicPeriod"/>
            </a:pPr>
            <a:r>
              <a:rPr lang="en-US" sz="2000" dirty="0"/>
              <a:t>What is the difference between crystallized and fluid intelligence?</a:t>
            </a:r>
          </a:p>
          <a:p>
            <a:pPr>
              <a:buFont typeface="+mj-lt"/>
              <a:buAutoNum type="arabicPeriod"/>
            </a:pPr>
            <a:r>
              <a:rPr lang="en-US" sz="2000" dirty="0"/>
              <a:t>What the three multiple intelligence theories?</a:t>
            </a:r>
          </a:p>
          <a:p>
            <a:pPr>
              <a:buFont typeface="+mj-lt"/>
              <a:buAutoNum type="arabicPeriod"/>
            </a:pPr>
            <a:r>
              <a:rPr lang="en-US" sz="2000" dirty="0"/>
              <a:t>What three standards exist for psychological tests, specifically for intelligence?</a:t>
            </a:r>
          </a:p>
          <a:p>
            <a:pPr>
              <a:buFont typeface="+mj-lt"/>
              <a:buAutoNum type="arabicPeriod"/>
            </a:pPr>
            <a:r>
              <a:rPr lang="en-US" sz="2000" dirty="0"/>
              <a:t>What threat exists in intelligence testing?</a:t>
            </a:r>
          </a:p>
          <a:p>
            <a:pPr>
              <a:buFont typeface="+mj-lt"/>
              <a:buAutoNum type="arabicPeriod"/>
            </a:pPr>
            <a:r>
              <a:rPr lang="en-US" sz="2000" dirty="0"/>
              <a:t>After Tuesday’s debate, what do you think has a </a:t>
            </a:r>
            <a:r>
              <a:rPr lang="en-US" sz="2000" i="1" dirty="0"/>
              <a:t>stronger </a:t>
            </a:r>
            <a:r>
              <a:rPr lang="en-US" sz="2000" dirty="0"/>
              <a:t>effect on intelligence- nature or nurture? Did you change your mind at all? Explain.</a:t>
            </a:r>
          </a:p>
          <a:p>
            <a:pPr>
              <a:buFont typeface="+mj-lt"/>
              <a:buAutoNum type="arabicPeriod"/>
            </a:pPr>
            <a:r>
              <a:rPr lang="en-US" sz="2000" dirty="0"/>
              <a:t>Submit this warm-up with this </a:t>
            </a:r>
            <a:r>
              <a:rPr lang="en-US" sz="2000"/>
              <a:t>week’s notes (later).</a:t>
            </a:r>
            <a:endParaRPr lang="en-US" sz="2000" dirty="0"/>
          </a:p>
          <a:p>
            <a:pPr>
              <a:buFont typeface="+mj-lt"/>
              <a:buAutoNum type="arabicPeriod"/>
            </a:pPr>
            <a:r>
              <a:rPr lang="en-US" sz="2000" dirty="0"/>
              <a:t>Complete the heuristic practice</a:t>
            </a:r>
          </a:p>
        </p:txBody>
      </p:sp>
    </p:spTree>
    <p:extLst>
      <p:ext uri="{BB962C8B-B14F-4D97-AF65-F5344CB8AC3E}">
        <p14:creationId xmlns:p14="http://schemas.microsoft.com/office/powerpoint/2010/main" val="587756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Day!</a:t>
            </a:r>
          </a:p>
        </p:txBody>
      </p:sp>
      <p:sp>
        <p:nvSpPr>
          <p:cNvPr id="3" name="Content Placeholder 2"/>
          <p:cNvSpPr>
            <a:spLocks noGrp="1"/>
          </p:cNvSpPr>
          <p:nvPr>
            <p:ph idx="1"/>
          </p:nvPr>
        </p:nvSpPr>
        <p:spPr>
          <a:xfrm>
            <a:off x="1009443" y="1807361"/>
            <a:ext cx="7125112" cy="4898239"/>
          </a:xfrm>
        </p:spPr>
        <p:txBody>
          <a:bodyPr>
            <a:noAutofit/>
          </a:bodyPr>
          <a:lstStyle/>
          <a:p>
            <a:pPr marL="457200" indent="-457200">
              <a:buFont typeface="+mj-lt"/>
              <a:buAutoNum type="arabicPeriod"/>
            </a:pPr>
            <a:r>
              <a:rPr lang="en-US" sz="2400" dirty="0"/>
              <a:t>Put your phone in the phone pocket</a:t>
            </a:r>
          </a:p>
          <a:p>
            <a:pPr marL="457200" indent="-457200">
              <a:buFont typeface="+mj-lt"/>
              <a:buAutoNum type="arabicPeriod"/>
            </a:pPr>
            <a:r>
              <a:rPr lang="en-US" sz="2400" dirty="0"/>
              <a:t>Get out a separate sheet of paper</a:t>
            </a:r>
          </a:p>
          <a:p>
            <a:pPr marL="457200" indent="-457200">
              <a:buFont typeface="+mj-lt"/>
              <a:buAutoNum type="arabicPeriod"/>
            </a:pPr>
            <a:r>
              <a:rPr lang="en-US" sz="2400" dirty="0"/>
              <a:t>Begin filling out your answer sheet- write your name, write your ID number, bubble in your ID number</a:t>
            </a:r>
          </a:p>
          <a:p>
            <a:pPr marL="457200" indent="-457200">
              <a:buFont typeface="+mj-lt"/>
              <a:buAutoNum type="arabicPeriod"/>
            </a:pPr>
            <a:r>
              <a:rPr lang="en-US" sz="2400" dirty="0"/>
              <a:t>Put your name on the separate sheet of paper</a:t>
            </a:r>
          </a:p>
          <a:p>
            <a:pPr marL="457200" indent="-457200">
              <a:buFont typeface="+mj-lt"/>
              <a:buAutoNum type="arabicPeriod"/>
            </a:pPr>
            <a:r>
              <a:rPr lang="en-US" sz="2400" dirty="0"/>
              <a:t>The sooner you’re ready, the sooner we can start!</a:t>
            </a:r>
          </a:p>
          <a:p>
            <a:pPr marL="0" indent="0">
              <a:buNone/>
            </a:pPr>
            <a:r>
              <a:rPr lang="en-US" sz="2400" dirty="0"/>
              <a:t>You got this </a:t>
            </a:r>
            <a:r>
              <a:rPr lang="en-US" sz="2400" dirty="0">
                <a:sym typeface="Wingdings" panose="05000000000000000000" pitchFamily="2" charset="2"/>
              </a:rPr>
              <a:t> </a:t>
            </a:r>
            <a:endParaRPr lang="en-US" sz="2400" dirty="0"/>
          </a:p>
        </p:txBody>
      </p:sp>
    </p:spTree>
    <p:extLst>
      <p:ext uri="{BB962C8B-B14F-4D97-AF65-F5344CB8AC3E}">
        <p14:creationId xmlns:p14="http://schemas.microsoft.com/office/powerpoint/2010/main" val="1047478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7, Section 1A</a:t>
            </a:r>
          </a:p>
        </p:txBody>
      </p:sp>
      <p:sp>
        <p:nvSpPr>
          <p:cNvPr id="3" name="Content Placeholder 2"/>
          <p:cNvSpPr>
            <a:spLocks noGrp="1"/>
          </p:cNvSpPr>
          <p:nvPr>
            <p:ph idx="1"/>
          </p:nvPr>
        </p:nvSpPr>
        <p:spPr/>
        <p:txBody>
          <a:bodyPr>
            <a:normAutofit/>
          </a:bodyPr>
          <a:lstStyle/>
          <a:p>
            <a:pPr>
              <a:buFont typeface="+mj-lt"/>
              <a:buAutoNum type="arabicPeriod"/>
            </a:pPr>
            <a:r>
              <a:rPr lang="en-US" sz="2400" dirty="0"/>
              <a:t>How long does your sensory memory last?</a:t>
            </a:r>
          </a:p>
          <a:p>
            <a:pPr>
              <a:buFont typeface="+mj-lt"/>
              <a:buAutoNum type="arabicPeriod"/>
            </a:pPr>
            <a:r>
              <a:rPr lang="en-US" sz="2400" dirty="0"/>
              <a:t>What information does sensory memory take in?</a:t>
            </a:r>
          </a:p>
          <a:p>
            <a:pPr>
              <a:buFont typeface="+mj-lt"/>
              <a:buAutoNum type="arabicPeriod"/>
            </a:pPr>
            <a:r>
              <a:rPr lang="en-US" sz="2400" dirty="0"/>
              <a:t>How long is short-term memory?</a:t>
            </a:r>
          </a:p>
          <a:p>
            <a:pPr>
              <a:buFont typeface="+mj-lt"/>
              <a:buAutoNum type="arabicPeriod"/>
            </a:pPr>
            <a:r>
              <a:rPr lang="en-US" sz="2400" dirty="0"/>
              <a:t>How much information can your short-term memory hold?</a:t>
            </a:r>
          </a:p>
          <a:p>
            <a:pPr>
              <a:buFont typeface="+mj-lt"/>
              <a:buAutoNum type="arabicPeriod"/>
            </a:pPr>
            <a:r>
              <a:rPr lang="en-US" sz="2400" dirty="0"/>
              <a:t>Name the two ways you can keep information in your short-term memory.</a:t>
            </a:r>
          </a:p>
        </p:txBody>
      </p:sp>
    </p:spTree>
    <p:extLst>
      <p:ext uri="{BB962C8B-B14F-4D97-AF65-F5344CB8AC3E}">
        <p14:creationId xmlns:p14="http://schemas.microsoft.com/office/powerpoint/2010/main" val="72984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75724"/>
            <a:ext cx="7905955" cy="924475"/>
          </a:xfrm>
        </p:spPr>
        <p:txBody>
          <a:bodyPr/>
          <a:lstStyle/>
          <a:p>
            <a:r>
              <a:rPr lang="en-US" dirty="0"/>
              <a:t>Chapter 7, Section 1B</a:t>
            </a:r>
          </a:p>
        </p:txBody>
      </p:sp>
      <p:sp>
        <p:nvSpPr>
          <p:cNvPr id="3" name="Content Placeholder 2"/>
          <p:cNvSpPr>
            <a:spLocks noGrp="1"/>
          </p:cNvSpPr>
          <p:nvPr>
            <p:ph idx="1"/>
          </p:nvPr>
        </p:nvSpPr>
        <p:spPr>
          <a:xfrm>
            <a:off x="1009443" y="1807361"/>
            <a:ext cx="7125112" cy="4822039"/>
          </a:xfrm>
        </p:spPr>
        <p:txBody>
          <a:bodyPr>
            <a:normAutofit/>
          </a:bodyPr>
          <a:lstStyle/>
          <a:p>
            <a:pPr>
              <a:buFont typeface="+mj-lt"/>
              <a:buAutoNum type="arabicPeriod"/>
            </a:pPr>
            <a:r>
              <a:rPr lang="en-US" sz="2400" dirty="0"/>
              <a:t>What are the four types of long-term memories?</a:t>
            </a:r>
          </a:p>
          <a:p>
            <a:pPr>
              <a:buFont typeface="+mj-lt"/>
              <a:buAutoNum type="arabicPeriod"/>
            </a:pPr>
            <a:r>
              <a:rPr lang="en-US" sz="2400" dirty="0"/>
              <a:t>What role does the level of processing have to do with your long-term memory?</a:t>
            </a:r>
          </a:p>
          <a:p>
            <a:pPr>
              <a:buFont typeface="+mj-lt"/>
              <a:buAutoNum type="arabicPeriod"/>
            </a:pPr>
            <a:r>
              <a:rPr lang="en-US" sz="2400" dirty="0"/>
              <a:t>What are the three retrieval methods having to do with long-term memory?</a:t>
            </a:r>
          </a:p>
          <a:p>
            <a:pPr marL="0" indent="0">
              <a:buNone/>
            </a:pPr>
            <a:endParaRPr lang="en-US" sz="2400" dirty="0"/>
          </a:p>
        </p:txBody>
      </p:sp>
    </p:spTree>
    <p:extLst>
      <p:ext uri="{BB962C8B-B14F-4D97-AF65-F5344CB8AC3E}">
        <p14:creationId xmlns:p14="http://schemas.microsoft.com/office/powerpoint/2010/main" val="60789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EEEA-7C74-57B1-D31B-5E4F6E4A6D7C}"/>
              </a:ext>
            </a:extLst>
          </p:cNvPr>
          <p:cNvSpPr>
            <a:spLocks noGrp="1"/>
          </p:cNvSpPr>
          <p:nvPr>
            <p:ph type="title"/>
          </p:nvPr>
        </p:nvSpPr>
        <p:spPr/>
        <p:txBody>
          <a:bodyPr/>
          <a:lstStyle/>
          <a:p>
            <a:r>
              <a:rPr lang="en-US" dirty="0"/>
              <a:t>Chapter 7, Section 1</a:t>
            </a:r>
          </a:p>
        </p:txBody>
      </p:sp>
      <p:sp>
        <p:nvSpPr>
          <p:cNvPr id="3" name="Content Placeholder 2">
            <a:extLst>
              <a:ext uri="{FF2B5EF4-FFF2-40B4-BE49-F238E27FC236}">
                <a16:creationId xmlns:a16="http://schemas.microsoft.com/office/drawing/2014/main" id="{815BF079-0F0D-9DD7-2CE1-105E5690FBCA}"/>
              </a:ext>
            </a:extLst>
          </p:cNvPr>
          <p:cNvSpPr>
            <a:spLocks noGrp="1"/>
          </p:cNvSpPr>
          <p:nvPr>
            <p:ph idx="1"/>
          </p:nvPr>
        </p:nvSpPr>
        <p:spPr>
          <a:xfrm>
            <a:off x="495300" y="1905000"/>
            <a:ext cx="8153400" cy="5105400"/>
          </a:xfrm>
        </p:spPr>
        <p:txBody>
          <a:bodyPr>
            <a:normAutofit/>
          </a:bodyPr>
          <a:lstStyle/>
          <a:p>
            <a:pPr>
              <a:buFont typeface="+mj-lt"/>
              <a:buAutoNum type="arabicPeriod"/>
            </a:pPr>
            <a:r>
              <a:rPr lang="en-US" sz="2400" dirty="0"/>
              <a:t>How long does your sensory memory last?</a:t>
            </a:r>
          </a:p>
          <a:p>
            <a:pPr>
              <a:buFont typeface="+mj-lt"/>
              <a:buAutoNum type="arabicPeriod"/>
            </a:pPr>
            <a:r>
              <a:rPr lang="en-US" sz="2400" dirty="0"/>
              <a:t>How long is short-term memory?</a:t>
            </a:r>
          </a:p>
          <a:p>
            <a:pPr>
              <a:buFont typeface="+mj-lt"/>
              <a:buAutoNum type="arabicPeriod"/>
            </a:pPr>
            <a:r>
              <a:rPr lang="en-US" sz="2400" dirty="0"/>
              <a:t>How much information can your short-term memory hold?</a:t>
            </a:r>
          </a:p>
          <a:p>
            <a:pPr>
              <a:buFont typeface="+mj-lt"/>
              <a:buAutoNum type="arabicPeriod"/>
            </a:pPr>
            <a:r>
              <a:rPr lang="en-US" sz="2400" dirty="0"/>
              <a:t>Name the two ways you can keep information in your short-term memory.</a:t>
            </a:r>
          </a:p>
          <a:p>
            <a:pPr>
              <a:buFont typeface="+mj-lt"/>
              <a:buAutoNum type="arabicPeriod"/>
            </a:pPr>
            <a:r>
              <a:rPr lang="en-US" sz="2400" dirty="0"/>
              <a:t>What are the four types of long-term memories?</a:t>
            </a:r>
          </a:p>
          <a:p>
            <a:pPr>
              <a:buFont typeface="+mj-lt"/>
              <a:buAutoNum type="arabicPeriod"/>
            </a:pPr>
            <a:r>
              <a:rPr lang="en-US" sz="2400" dirty="0"/>
              <a:t>What role does the level of processing have to do with your long-term memory?</a:t>
            </a:r>
          </a:p>
          <a:p>
            <a:pPr>
              <a:buFont typeface="+mj-lt"/>
              <a:buAutoNum type="arabicPeriod"/>
            </a:pPr>
            <a:r>
              <a:rPr lang="en-US" sz="2400" dirty="0"/>
              <a:t>What are the three retrieval methods having to do with long-term memory?</a:t>
            </a:r>
          </a:p>
          <a:p>
            <a:endParaRPr lang="en-US" sz="2400" dirty="0"/>
          </a:p>
        </p:txBody>
      </p:sp>
    </p:spTree>
    <p:extLst>
      <p:ext uri="{BB962C8B-B14F-4D97-AF65-F5344CB8AC3E}">
        <p14:creationId xmlns:p14="http://schemas.microsoft.com/office/powerpoint/2010/main" val="330394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125113" cy="924475"/>
          </a:xfrm>
        </p:spPr>
        <p:txBody>
          <a:bodyPr/>
          <a:lstStyle/>
          <a:p>
            <a:r>
              <a:rPr lang="en-US" dirty="0"/>
              <a:t>Chapter 7, Section 2</a:t>
            </a:r>
          </a:p>
        </p:txBody>
      </p:sp>
      <p:sp>
        <p:nvSpPr>
          <p:cNvPr id="3" name="Content Placeholder 2"/>
          <p:cNvSpPr>
            <a:spLocks noGrp="1"/>
          </p:cNvSpPr>
          <p:nvPr>
            <p:ph idx="1"/>
          </p:nvPr>
        </p:nvSpPr>
        <p:spPr>
          <a:xfrm>
            <a:off x="304800" y="1524000"/>
            <a:ext cx="8686800" cy="4800599"/>
          </a:xfrm>
        </p:spPr>
        <p:txBody>
          <a:bodyPr>
            <a:normAutofit/>
          </a:bodyPr>
          <a:lstStyle/>
          <a:p>
            <a:pPr>
              <a:buFont typeface="+mj-lt"/>
              <a:buAutoNum type="arabicPeriod"/>
            </a:pPr>
            <a:r>
              <a:rPr lang="en-US" sz="2800" dirty="0"/>
              <a:t>What are the five theories for why we forget?</a:t>
            </a:r>
          </a:p>
          <a:p>
            <a:pPr>
              <a:buFont typeface="+mj-lt"/>
              <a:buAutoNum type="arabicPeriod"/>
            </a:pPr>
            <a:r>
              <a:rPr lang="en-US" sz="2800"/>
              <a:t>Explain </a:t>
            </a:r>
            <a:r>
              <a:rPr lang="en-US" sz="2800" dirty="0"/>
              <a:t>the difference between proactive or retroactive interference</a:t>
            </a:r>
          </a:p>
          <a:p>
            <a:pPr>
              <a:buFont typeface="+mj-lt"/>
              <a:buAutoNum type="arabicPeriod"/>
            </a:pPr>
            <a:r>
              <a:rPr lang="en-US" sz="2800" dirty="0"/>
              <a:t>What are the four ways we can legitimately forget information?</a:t>
            </a:r>
          </a:p>
          <a:p>
            <a:pPr>
              <a:buFont typeface="+mj-lt"/>
              <a:buAutoNum type="arabicPeriod"/>
            </a:pPr>
            <a:r>
              <a:rPr lang="en-US" sz="2800" dirty="0"/>
              <a:t>Is distributed or massed practice best for retaining information?</a:t>
            </a:r>
          </a:p>
        </p:txBody>
      </p:sp>
    </p:spTree>
    <p:extLst>
      <p:ext uri="{BB962C8B-B14F-4D97-AF65-F5344CB8AC3E}">
        <p14:creationId xmlns:p14="http://schemas.microsoft.com/office/powerpoint/2010/main" val="147613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7, Section 3</a:t>
            </a:r>
          </a:p>
        </p:txBody>
      </p:sp>
      <p:sp>
        <p:nvSpPr>
          <p:cNvPr id="3" name="Content Placeholder 2"/>
          <p:cNvSpPr>
            <a:spLocks noGrp="1"/>
          </p:cNvSpPr>
          <p:nvPr>
            <p:ph idx="1"/>
          </p:nvPr>
        </p:nvSpPr>
        <p:spPr>
          <a:xfrm>
            <a:off x="1009442" y="2209800"/>
            <a:ext cx="7524957" cy="4051437"/>
          </a:xfrm>
        </p:spPr>
        <p:txBody>
          <a:bodyPr>
            <a:noAutofit/>
          </a:bodyPr>
          <a:lstStyle/>
          <a:p>
            <a:pPr lvl="0">
              <a:buFont typeface="+mj-lt"/>
              <a:buAutoNum type="arabicPeriod"/>
            </a:pPr>
            <a:r>
              <a:rPr lang="en" sz="2800" dirty="0"/>
              <a:t>What is the term for the biological explanation for memory shown through an increase in neuron firing?</a:t>
            </a:r>
          </a:p>
          <a:p>
            <a:pPr lvl="0">
              <a:buFont typeface="+mj-lt"/>
              <a:buAutoNum type="arabicPeriod"/>
            </a:pPr>
            <a:r>
              <a:rPr lang="en-US" sz="2800" dirty="0"/>
              <a:t>W</a:t>
            </a:r>
            <a:r>
              <a:rPr lang="en" sz="2800" dirty="0"/>
              <a:t>hat are flashbulb memories?</a:t>
            </a:r>
          </a:p>
          <a:p>
            <a:pPr lvl="0">
              <a:buFont typeface="+mj-lt"/>
              <a:buAutoNum type="arabicPeriod"/>
            </a:pPr>
            <a:r>
              <a:rPr lang="en-US" sz="2800" dirty="0"/>
              <a:t>E</a:t>
            </a:r>
            <a:r>
              <a:rPr lang="en" sz="2800" dirty="0"/>
              <a:t>xplain the difference between retrograde and anterograde amnesia</a:t>
            </a:r>
          </a:p>
          <a:p>
            <a:pPr marL="0" indent="0">
              <a:buNone/>
            </a:pPr>
            <a:endParaRPr lang="en-US" sz="2800" dirty="0"/>
          </a:p>
        </p:txBody>
      </p:sp>
    </p:spTree>
    <p:extLst>
      <p:ext uri="{BB962C8B-B14F-4D97-AF65-F5344CB8AC3E}">
        <p14:creationId xmlns:p14="http://schemas.microsoft.com/office/powerpoint/2010/main" val="5298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7, Section 4</a:t>
            </a:r>
          </a:p>
        </p:txBody>
      </p:sp>
      <p:sp>
        <p:nvSpPr>
          <p:cNvPr id="3" name="Content Placeholder 2"/>
          <p:cNvSpPr>
            <a:spLocks noGrp="1"/>
          </p:cNvSpPr>
          <p:nvPr>
            <p:ph idx="1"/>
          </p:nvPr>
        </p:nvSpPr>
        <p:spPr/>
        <p:txBody>
          <a:bodyPr>
            <a:normAutofit/>
          </a:bodyPr>
          <a:lstStyle/>
          <a:p>
            <a:pPr>
              <a:buFont typeface="+mj-lt"/>
              <a:buAutoNum type="arabicPeriod"/>
            </a:pPr>
            <a:r>
              <a:rPr lang="en-US" sz="2400" dirty="0"/>
              <a:t>Why do we distort memories?</a:t>
            </a:r>
          </a:p>
          <a:p>
            <a:pPr>
              <a:buFont typeface="+mj-lt"/>
              <a:buAutoNum type="arabicPeriod"/>
            </a:pPr>
            <a:r>
              <a:rPr lang="en-US" sz="2400" dirty="0"/>
              <a:t>Name two techniques that improve the reliability of an eyewitness testimony</a:t>
            </a:r>
          </a:p>
          <a:p>
            <a:pPr>
              <a:buFont typeface="+mj-lt"/>
              <a:buAutoNum type="arabicPeriod"/>
            </a:pPr>
            <a:r>
              <a:rPr lang="en-US" sz="2400" dirty="0"/>
              <a:t>What is repression?</a:t>
            </a:r>
          </a:p>
          <a:p>
            <a:pPr>
              <a:buFont typeface="+mj-lt"/>
              <a:buAutoNum type="arabicPeriod"/>
            </a:pPr>
            <a:r>
              <a:rPr lang="en-US" sz="2400" dirty="0"/>
              <a:t>Name one way to improve memory for encoding, for storage, and for retrieval (one each)</a:t>
            </a:r>
          </a:p>
        </p:txBody>
      </p:sp>
    </p:spTree>
    <p:extLst>
      <p:ext uri="{BB962C8B-B14F-4D97-AF65-F5344CB8AC3E}">
        <p14:creationId xmlns:p14="http://schemas.microsoft.com/office/powerpoint/2010/main" val="3359086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3B08-FCF4-4B41-ACA1-98553E060562}"/>
              </a:ext>
            </a:extLst>
          </p:cNvPr>
          <p:cNvSpPr>
            <a:spLocks noGrp="1"/>
          </p:cNvSpPr>
          <p:nvPr>
            <p:ph type="title"/>
          </p:nvPr>
        </p:nvSpPr>
        <p:spPr/>
        <p:txBody>
          <a:bodyPr/>
          <a:lstStyle/>
          <a:p>
            <a:r>
              <a:rPr lang="en-US" dirty="0"/>
              <a:t>Chapter 8, Section 1</a:t>
            </a:r>
          </a:p>
        </p:txBody>
      </p:sp>
      <p:sp>
        <p:nvSpPr>
          <p:cNvPr id="3" name="Content Placeholder 2">
            <a:extLst>
              <a:ext uri="{FF2B5EF4-FFF2-40B4-BE49-F238E27FC236}">
                <a16:creationId xmlns:a16="http://schemas.microsoft.com/office/drawing/2014/main" id="{6F6C58CA-8603-436D-99BB-1F3AF794ACD0}"/>
              </a:ext>
            </a:extLst>
          </p:cNvPr>
          <p:cNvSpPr>
            <a:spLocks noGrp="1"/>
          </p:cNvSpPr>
          <p:nvPr>
            <p:ph idx="1"/>
          </p:nvPr>
        </p:nvSpPr>
        <p:spPr>
          <a:xfrm>
            <a:off x="1009443" y="1807361"/>
            <a:ext cx="7125112" cy="4822039"/>
          </a:xfrm>
        </p:spPr>
        <p:txBody>
          <a:bodyPr>
            <a:normAutofit fontScale="92500" lnSpcReduction="20000"/>
          </a:bodyPr>
          <a:lstStyle/>
          <a:p>
            <a:pPr>
              <a:buFont typeface="+mj-lt"/>
              <a:buAutoNum type="arabicPeriod"/>
            </a:pPr>
            <a:r>
              <a:rPr lang="en-US" sz="2000" dirty="0"/>
              <a:t>Define mental images</a:t>
            </a:r>
          </a:p>
          <a:p>
            <a:pPr>
              <a:buFont typeface="+mj-lt"/>
              <a:buAutoNum type="arabicPeriod"/>
            </a:pPr>
            <a:r>
              <a:rPr lang="en-US" sz="2000" dirty="0"/>
              <a:t>What are the three processes for developing concepts?</a:t>
            </a:r>
          </a:p>
          <a:p>
            <a:pPr marL="514350" indent="-514350">
              <a:buFont typeface="+mj-lt"/>
              <a:buAutoNum type="arabicPeriod"/>
            </a:pPr>
            <a:r>
              <a:rPr lang="en-US" sz="2000" dirty="0"/>
              <a:t>What are the three steps of problem solving? Name the five barriers to problem solving.</a:t>
            </a:r>
          </a:p>
          <a:p>
            <a:pPr marL="514350" indent="-514350">
              <a:buFont typeface="+mj-lt"/>
              <a:buAutoNum type="arabicPeriod"/>
            </a:pPr>
            <a:r>
              <a:rPr lang="en-US" sz="2000" dirty="0"/>
              <a:t>Explain the difference between availability heuristics and representativeness heuristics</a:t>
            </a:r>
          </a:p>
          <a:p>
            <a:pPr marL="514350" indent="-514350">
              <a:buFont typeface="+mj-lt"/>
              <a:buAutoNum type="arabicPeriod"/>
            </a:pPr>
            <a:r>
              <a:rPr lang="en-US" sz="2000" dirty="0"/>
              <a:t>Explain the difference between convergent and divergent thinking</a:t>
            </a:r>
          </a:p>
          <a:p>
            <a:pPr marL="514350" indent="-514350">
              <a:buFont typeface="+mj-lt"/>
              <a:buAutoNum type="arabicPeriod"/>
            </a:pPr>
            <a:r>
              <a:rPr lang="en-US" sz="2000" dirty="0"/>
              <a:t>Submit your warm-ups and notes to Google Classroom </a:t>
            </a:r>
            <a:r>
              <a:rPr lang="en-US" sz="2000" dirty="0">
                <a:sym typeface="Wingdings" panose="05000000000000000000" pitchFamily="2" charset="2"/>
              </a:rPr>
              <a:t></a:t>
            </a:r>
          </a:p>
          <a:p>
            <a:pPr marL="514350" indent="-514350">
              <a:buFont typeface="+mj-lt"/>
              <a:buAutoNum type="arabicPeriod"/>
            </a:pPr>
            <a:r>
              <a:rPr lang="en-US" sz="2000" dirty="0">
                <a:sym typeface="Wingdings" panose="05000000000000000000" pitchFamily="2" charset="2"/>
              </a:rPr>
              <a:t>Gather the memory experiment documents- the participant responses, graph, and conclusion. Staple these all together and have your name on the top paper. You do not need to include the </a:t>
            </a:r>
            <a:r>
              <a:rPr lang="en-US" sz="2000">
                <a:sym typeface="Wingdings" panose="05000000000000000000" pitchFamily="2" charset="2"/>
              </a:rPr>
              <a:t>instructions paper</a:t>
            </a:r>
            <a:endParaRPr lang="en-US" sz="2000" dirty="0"/>
          </a:p>
          <a:p>
            <a:pPr>
              <a:buFont typeface="+mj-lt"/>
              <a:buAutoNum type="arabicPeriod"/>
            </a:pPr>
            <a:endParaRPr lang="en-US" sz="2000" dirty="0"/>
          </a:p>
          <a:p>
            <a:endParaRPr lang="en-US" sz="2000" dirty="0"/>
          </a:p>
        </p:txBody>
      </p:sp>
    </p:spTree>
    <p:extLst>
      <p:ext uri="{BB962C8B-B14F-4D97-AF65-F5344CB8AC3E}">
        <p14:creationId xmlns:p14="http://schemas.microsoft.com/office/powerpoint/2010/main" val="1874045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77355" cy="924475"/>
          </a:xfrm>
        </p:spPr>
        <p:txBody>
          <a:bodyPr/>
          <a:lstStyle/>
          <a:p>
            <a:r>
              <a:rPr lang="en-US" dirty="0"/>
              <a:t>Chapter 8, Section 1A</a:t>
            </a:r>
          </a:p>
        </p:txBody>
      </p:sp>
      <p:sp>
        <p:nvSpPr>
          <p:cNvPr id="3" name="Content Placeholder 2"/>
          <p:cNvSpPr>
            <a:spLocks noGrp="1"/>
          </p:cNvSpPr>
          <p:nvPr>
            <p:ph idx="1"/>
          </p:nvPr>
        </p:nvSpPr>
        <p:spPr>
          <a:xfrm>
            <a:off x="152400" y="1905000"/>
            <a:ext cx="8991600" cy="4051437"/>
          </a:xfrm>
        </p:spPr>
        <p:txBody>
          <a:bodyPr>
            <a:noAutofit/>
          </a:bodyPr>
          <a:lstStyle/>
          <a:p>
            <a:pPr>
              <a:buFont typeface="+mj-lt"/>
              <a:buAutoNum type="arabicPeriod"/>
            </a:pPr>
            <a:r>
              <a:rPr lang="en-US" sz="2000" dirty="0"/>
              <a:t>Use your phone to access Albert.io. Complete the Memory Review</a:t>
            </a:r>
          </a:p>
          <a:p>
            <a:pPr>
              <a:buFont typeface="+mj-lt"/>
              <a:buAutoNum type="arabicPeriod"/>
            </a:pPr>
            <a:r>
              <a:rPr lang="en-US" sz="2000" dirty="0"/>
              <a:t>Define mental images</a:t>
            </a:r>
          </a:p>
          <a:p>
            <a:pPr>
              <a:buFont typeface="+mj-lt"/>
              <a:buAutoNum type="arabicPeriod"/>
            </a:pPr>
            <a:r>
              <a:rPr lang="en-US" sz="2000" dirty="0"/>
              <a:t>Define concepts</a:t>
            </a:r>
          </a:p>
          <a:p>
            <a:pPr>
              <a:buFont typeface="+mj-lt"/>
              <a:buAutoNum type="arabicPeriod"/>
            </a:pPr>
            <a:r>
              <a:rPr lang="en-US" sz="2000" dirty="0"/>
              <a:t>What are the three processes for developing concepts?</a:t>
            </a:r>
          </a:p>
          <a:p>
            <a:pPr>
              <a:buFont typeface="+mj-lt"/>
              <a:buAutoNum type="arabicPeriod"/>
            </a:pPr>
            <a:r>
              <a:rPr lang="en-US" sz="2000" dirty="0"/>
              <a:t>What are the three steps of problem solving?</a:t>
            </a:r>
          </a:p>
          <a:p>
            <a:pPr marL="0" indent="0">
              <a:buNone/>
            </a:pPr>
            <a:endParaRPr lang="en-US" sz="1600" i="1" dirty="0"/>
          </a:p>
          <a:p>
            <a:r>
              <a:rPr lang="en-US" sz="1600" i="1" dirty="0"/>
              <a:t>When everyone in your group is done, brainstorm the potential answer to the following dilemma: </a:t>
            </a:r>
          </a:p>
          <a:p>
            <a:r>
              <a:rPr lang="en-US" sz="1600" i="1" dirty="0"/>
              <a:t>Three friends went to a restaurant for lunch. The bill came to $30.00, so each paid $10.00 to the waiter, who left to pay the bill. The cashier noticed that the waiter had charged full price for drinks that were at "happy hour" prices. The actual bill should have been $25.00. The waiter gave the diners their $5.00 refund. The happy friends decided they would add $2.00 to a separate tip they had left on the table and each kept one dollar. At this point, one friend noted that with the refund each had paid $9.00 for their lunch, and the waiter received $2.00 in extra tip. Three times nine=$27.00 plus $2.00=$29.00. The friend was now concerned that the waiter had kept an extra dollar. What is wrong with this friend's reasoning?</a:t>
            </a:r>
            <a:endParaRPr lang="en-US" sz="1600" dirty="0"/>
          </a:p>
        </p:txBody>
      </p:sp>
    </p:spTree>
    <p:extLst>
      <p:ext uri="{BB962C8B-B14F-4D97-AF65-F5344CB8AC3E}">
        <p14:creationId xmlns:p14="http://schemas.microsoft.com/office/powerpoint/2010/main" val="2375346303"/>
      </p:ext>
    </p:extLst>
  </p:cSld>
  <p:clrMapOvr>
    <a:masterClrMapping/>
  </p:clrMapOvr>
</p:sld>
</file>

<file path=ppt/theme/theme1.xml><?xml version="1.0" encoding="utf-8"?>
<a:theme xmlns:a="http://schemas.openxmlformats.org/drawingml/2006/main" name="Summ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TM01972873[[fn=Summer]]</Template>
  <TotalTime>561</TotalTime>
  <Words>1181</Words>
  <Application>Microsoft Office PowerPoint</Application>
  <PresentationFormat>On-screen Show (4:3)</PresentationFormat>
  <Paragraphs>97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Courier New</vt:lpstr>
      <vt:lpstr>Verdana</vt:lpstr>
      <vt:lpstr>Wingdings 2</vt:lpstr>
      <vt:lpstr>Summer</vt:lpstr>
      <vt:lpstr>Unit 3: Cognition</vt:lpstr>
      <vt:lpstr>Chapter 7, Section 1A</vt:lpstr>
      <vt:lpstr>Chapter 7, Section 1B</vt:lpstr>
      <vt:lpstr>Chapter 7, Section 1</vt:lpstr>
      <vt:lpstr>Chapter 7, Section 2</vt:lpstr>
      <vt:lpstr>Chapter 7, Section 3</vt:lpstr>
      <vt:lpstr>Chapter 7, Section 4</vt:lpstr>
      <vt:lpstr>Chapter 8, Section 1</vt:lpstr>
      <vt:lpstr>Chapter 8, Section 1A</vt:lpstr>
      <vt:lpstr>Answer to Restaurant Dilemma </vt:lpstr>
      <vt:lpstr>Chapter 8, Section 1B</vt:lpstr>
      <vt:lpstr>Paper Clip Uses</vt:lpstr>
      <vt:lpstr>Chapter 8, Section 2</vt:lpstr>
      <vt:lpstr>Debate Day!</vt:lpstr>
      <vt:lpstr>Chapter 8, Section 2, 3, and 4</vt:lpstr>
      <vt:lpstr>Test Day!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Cognition</dc:title>
  <dc:creator>Allison</dc:creator>
  <cp:lastModifiedBy>Reynolds, Allison</cp:lastModifiedBy>
  <cp:revision>52</cp:revision>
  <dcterms:created xsi:type="dcterms:W3CDTF">2018-09-08T23:04:30Z</dcterms:created>
  <dcterms:modified xsi:type="dcterms:W3CDTF">2023-01-12T17:52:11Z</dcterms:modified>
</cp:coreProperties>
</file>