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1"/>
  </p:sldMasterIdLst>
  <p:notesMasterIdLst>
    <p:notesMasterId r:id="rId23"/>
  </p:notesMasterIdLst>
  <p:handoutMasterIdLst>
    <p:handoutMasterId r:id="rId24"/>
  </p:handoutMasterIdLst>
  <p:sldIdLst>
    <p:sldId id="256" r:id="rId2"/>
    <p:sldId id="277" r:id="rId3"/>
    <p:sldId id="258" r:id="rId4"/>
    <p:sldId id="278" r:id="rId5"/>
    <p:sldId id="263" r:id="rId6"/>
    <p:sldId id="259" r:id="rId7"/>
    <p:sldId id="284" r:id="rId8"/>
    <p:sldId id="264" r:id="rId9"/>
    <p:sldId id="260" r:id="rId10"/>
    <p:sldId id="280" r:id="rId11"/>
    <p:sldId id="290" r:id="rId12"/>
    <p:sldId id="261" r:id="rId13"/>
    <p:sldId id="279" r:id="rId14"/>
    <p:sldId id="291" r:id="rId15"/>
    <p:sldId id="266" r:id="rId16"/>
    <p:sldId id="267" r:id="rId17"/>
    <p:sldId id="287" r:id="rId18"/>
    <p:sldId id="275" r:id="rId19"/>
    <p:sldId id="269" r:id="rId20"/>
    <p:sldId id="288" r:id="rId21"/>
    <p:sldId id="286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0066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EF2AB0-8571-4814-B75C-D43A0BBE56DC}" v="1" dt="2022-07-14T21:09:57.9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008" autoAdjust="0"/>
    <p:restoredTop sz="90929"/>
  </p:normalViewPr>
  <p:slideViewPr>
    <p:cSldViewPr>
      <p:cViewPr varScale="1">
        <p:scale>
          <a:sx n="65" d="100"/>
          <a:sy n="65" d="100"/>
        </p:scale>
        <p:origin x="87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40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24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24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AD92476F-67C5-429C-B3DF-A73E90FC22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6556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4B5B78FE-AB0D-425E-BE53-6643FBD3B7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5028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981EBF8-526A-438C-A31B-508B57C701E8}" type="slidenum">
              <a:rPr lang="en-US" smtClean="0">
                <a:ea typeface="ＭＳ Ｐゴシック"/>
                <a:cs typeface="ＭＳ Ｐゴシック"/>
              </a:rPr>
              <a:pPr/>
              <a:t>1</a:t>
            </a:fld>
            <a:endParaRPr lang="en-US">
              <a:ea typeface="ＭＳ Ｐゴシック"/>
              <a:cs typeface="ＭＳ Ｐゴシック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6409864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AD0985E-6940-4425-8BE4-5A613F6DDA72}" type="slidenum">
              <a:rPr lang="en-US" smtClean="0">
                <a:ea typeface="ＭＳ Ｐゴシック"/>
                <a:cs typeface="ＭＳ Ｐゴシック"/>
              </a:rPr>
              <a:pPr/>
              <a:t>16</a:t>
            </a:fld>
            <a:endParaRPr lang="en-US">
              <a:ea typeface="ＭＳ Ｐゴシック"/>
              <a:cs typeface="ＭＳ Ｐゴシック"/>
            </a:endParaRPr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0144365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5BB837E-EC8B-4BA6-91F2-79131761542A}" type="slidenum">
              <a:rPr lang="en-US" smtClean="0">
                <a:ea typeface="ＭＳ Ｐゴシック"/>
                <a:cs typeface="ＭＳ Ｐゴシック"/>
              </a:rPr>
              <a:pPr/>
              <a:t>18</a:t>
            </a:fld>
            <a:endParaRPr lang="en-US">
              <a:ea typeface="ＭＳ Ｐゴシック"/>
              <a:cs typeface="ＭＳ Ｐゴシック"/>
            </a:endParaRPr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0179788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F5C517E-86A1-4009-9259-E0D4C8F0BBE2}" type="slidenum">
              <a:rPr lang="en-US" smtClean="0">
                <a:ea typeface="ＭＳ Ｐゴシック"/>
                <a:cs typeface="ＭＳ Ｐゴシック"/>
              </a:rPr>
              <a:pPr/>
              <a:t>19</a:t>
            </a:fld>
            <a:endParaRPr lang="en-US">
              <a:ea typeface="ＭＳ Ｐゴシック"/>
              <a:cs typeface="ＭＳ Ｐゴシック"/>
            </a:endParaRPr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6412991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A9E2D25-E0B8-493B-B8B7-B5CE57458A09}" type="slidenum">
              <a:rPr lang="en-US" smtClean="0">
                <a:ea typeface="ＭＳ Ｐゴシック"/>
                <a:cs typeface="ＭＳ Ｐゴシック"/>
              </a:rPr>
              <a:pPr/>
              <a:t>3</a:t>
            </a:fld>
            <a:endParaRPr lang="en-US">
              <a:ea typeface="ＭＳ Ｐゴシック"/>
              <a:cs typeface="ＭＳ Ｐゴシック"/>
            </a:endParaRPr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5904960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5B78FE-AB0D-425E-BE53-6643FBD3B7A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1338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0F52443-FAE9-4A90-B8EF-AD7B5DE0B2AC}" type="slidenum">
              <a:rPr lang="en-US" smtClean="0">
                <a:ea typeface="ＭＳ Ｐゴシック"/>
                <a:cs typeface="ＭＳ Ｐゴシック"/>
              </a:rPr>
              <a:pPr/>
              <a:t>5</a:t>
            </a:fld>
            <a:endParaRPr lang="en-US">
              <a:ea typeface="ＭＳ Ｐゴシック"/>
              <a:cs typeface="ＭＳ Ｐゴシック"/>
            </a:endParaRPr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4107616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56C5706-11E6-4778-AE35-A9031F1A15BB}" type="slidenum">
              <a:rPr lang="en-US" smtClean="0">
                <a:ea typeface="ＭＳ Ｐゴシック"/>
                <a:cs typeface="ＭＳ Ｐゴシック"/>
              </a:rPr>
              <a:pPr/>
              <a:t>6</a:t>
            </a:fld>
            <a:endParaRPr lang="en-US">
              <a:ea typeface="ＭＳ Ｐゴシック"/>
              <a:cs typeface="ＭＳ Ｐゴシック"/>
            </a:endParaRPr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0308104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87F2775-5773-4953-A11D-A5F8BA25106E}" type="slidenum">
              <a:rPr lang="en-US" smtClean="0">
                <a:ea typeface="ＭＳ Ｐゴシック"/>
                <a:cs typeface="ＭＳ Ｐゴシック"/>
              </a:rPr>
              <a:pPr/>
              <a:t>8</a:t>
            </a:fld>
            <a:endParaRPr lang="en-US">
              <a:ea typeface="ＭＳ Ｐゴシック"/>
              <a:cs typeface="ＭＳ Ｐゴシック"/>
            </a:endParaRPr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9977572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18FF2D1-C86F-4739-A63C-7AA864DC2085}" type="slidenum">
              <a:rPr lang="en-US" smtClean="0">
                <a:ea typeface="ＭＳ Ｐゴシック"/>
                <a:cs typeface="ＭＳ Ｐゴシック"/>
              </a:rPr>
              <a:pPr/>
              <a:t>9</a:t>
            </a:fld>
            <a:endParaRPr lang="en-US">
              <a:ea typeface="ＭＳ Ｐゴシック"/>
              <a:cs typeface="ＭＳ Ｐゴシック"/>
            </a:endParaRPr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8232915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01C5818-7BCD-47B7-9021-05975433B247}" type="slidenum">
              <a:rPr lang="en-US" smtClean="0">
                <a:ea typeface="ＭＳ Ｐゴシック"/>
                <a:cs typeface="ＭＳ Ｐゴシック"/>
              </a:rPr>
              <a:pPr/>
              <a:t>12</a:t>
            </a:fld>
            <a:endParaRPr lang="en-US">
              <a:ea typeface="ＭＳ Ｐゴシック"/>
              <a:cs typeface="ＭＳ Ｐゴシック"/>
            </a:endParaRPr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4042259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CE50D28-E21E-4A95-90DB-7D6ED3B1EDCC}" type="slidenum">
              <a:rPr lang="en-US" smtClean="0">
                <a:ea typeface="ＭＳ Ｐゴシック"/>
                <a:cs typeface="ＭＳ Ｐゴシック"/>
              </a:rPr>
              <a:pPr/>
              <a:t>15</a:t>
            </a:fld>
            <a:endParaRPr lang="en-US">
              <a:ea typeface="ＭＳ Ｐゴシック"/>
              <a:cs typeface="ＭＳ Ｐゴシック"/>
            </a:endParaRPr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5698033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lt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2819400" y="1828800"/>
            <a:ext cx="4648200" cy="1371600"/>
          </a:xfrm>
        </p:spPr>
        <p:txBody>
          <a:bodyPr/>
          <a:lstStyle>
            <a:lvl1pPr algn="r">
              <a:defRPr b="1" i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429000" y="3810000"/>
            <a:ext cx="4495800" cy="1143000"/>
          </a:xfrm>
        </p:spPr>
        <p:txBody>
          <a:bodyPr lIns="92075" tIns="46038" rIns="92075" bIns="46038" anchor="ctr"/>
          <a:lstStyle>
            <a:lvl1pPr marL="0" indent="0" algn="r">
              <a:buFont typeface="Wingdings" pitchFamily="1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1524000" y="6248400"/>
            <a:ext cx="1752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3200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81800" y="6248400"/>
            <a:ext cx="1752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2C9763-8FC5-4B8F-9483-4BAA152F87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35CB3D-F5E8-422D-A6BD-CFB073D570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3250" y="381000"/>
            <a:ext cx="1885950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400" y="381000"/>
            <a:ext cx="550545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37BC89-FE2D-47A1-AB17-E04E8F1C5A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381000"/>
            <a:ext cx="75438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600200" y="1905000"/>
            <a:ext cx="3543300" cy="4191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5295900" y="1905000"/>
            <a:ext cx="3543300" cy="41910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38C67F-80F1-4A26-A3B2-55673C8B36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381000"/>
            <a:ext cx="75438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1600200" y="1905000"/>
            <a:ext cx="3543300" cy="41910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95900" y="1905000"/>
            <a:ext cx="3543300" cy="4191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86E211-E7B8-4C16-95FF-B8CA1EF7A6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03453F-1FC5-4DB6-940E-61A3427640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1FFC27-B983-48C9-BADC-2D9B422EE0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00200" y="1905000"/>
            <a:ext cx="35433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95900" y="1905000"/>
            <a:ext cx="35433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9AA297-3981-41AD-841A-B4EE1FBA9A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7A58F8-E78A-4D8F-8196-CC59041468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E1F484-D622-4B2A-AFA0-6BFF9B6DB8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22666D-1641-4240-95C8-450962D668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ACE8B1-92A6-42DF-81BE-07492378A9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061C2-A866-42A2-A56F-B560A8A6CA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95400" y="381000"/>
            <a:ext cx="7543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600200" y="6248400"/>
            <a:ext cx="16764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50000"/>
              </a:spcBef>
              <a:defRPr sz="1400" b="1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3352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50000"/>
              </a:spcBef>
              <a:defRPr sz="1400" b="1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50000"/>
              </a:spcBef>
              <a:defRPr sz="1400" b="1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6D80E283-CB94-43A1-B797-A10DF0F667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00200" y="1905000"/>
            <a:ext cx="72390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  <p:sldLayoutId id="2147483666" r:id="rId13"/>
  </p:sldLayoutIdLst>
  <p:txStyles>
    <p:titleStyle>
      <a:lvl1pPr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2000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2000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2000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2000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1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1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1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1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oreno.Monique@cusd80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images.google.com/imgres?imgurl=http://ecx.images-amazon.com/images/I/516B6P6R53L._SL500_.jpg&amp;imgrefurl=http://www.campusi.com/book_browse_id_Education_10605_83.htm&amp;h=500&amp;w=399&amp;sz=40&amp;hl=en&amp;start=1&amp;tbnid=27d5hl2N2WAn3M:&amp;tbnh=130&amp;tbnw=104&amp;prev=/images?q=daily+five&amp;gbv=2&amp;hl=en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4648200" cy="1371600"/>
          </a:xfrm>
        </p:spPr>
        <p:txBody>
          <a:bodyPr/>
          <a:lstStyle/>
          <a:p>
            <a:pPr algn="ctr" eaLnBrk="1" hangingPunct="1"/>
            <a:r>
              <a:rPr lang="en-US" dirty="0"/>
              <a:t>Welcome to </a:t>
            </a:r>
            <a:br>
              <a:rPr lang="en-US" dirty="0"/>
            </a:br>
            <a:r>
              <a:rPr lang="en-US" dirty="0"/>
              <a:t>5th Grade!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953000" y="5652015"/>
            <a:ext cx="4191000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3600" b="1" dirty="0" err="1">
                <a:latin typeface="+mj-lt"/>
                <a:ea typeface="ＭＳ Ｐゴシック" charset="-128"/>
                <a:cs typeface="+mn-cs"/>
              </a:rPr>
              <a:t>Bienvenidos</a:t>
            </a:r>
            <a:r>
              <a:rPr lang="en-US" sz="3600" b="1" dirty="0">
                <a:latin typeface="+mj-lt"/>
                <a:ea typeface="ＭＳ Ｐゴシック" charset="-128"/>
                <a:cs typeface="+mn-cs"/>
              </a:rPr>
              <a:t> a </a:t>
            </a:r>
          </a:p>
          <a:p>
            <a:pPr algn="ctr" eaLnBrk="0" hangingPunct="0">
              <a:defRPr/>
            </a:pPr>
            <a:r>
              <a:rPr lang="en-US" sz="3600" b="1" dirty="0">
                <a:latin typeface="+mj-lt"/>
                <a:ea typeface="ＭＳ Ｐゴシック" charset="-128"/>
                <a:cs typeface="+mn-cs"/>
              </a:rPr>
              <a:t>5th </a:t>
            </a:r>
            <a:r>
              <a:rPr lang="en-US" sz="3600" b="1" dirty="0" err="1">
                <a:latin typeface="+mj-lt"/>
                <a:ea typeface="ＭＳ Ｐゴシック" charset="-128"/>
                <a:cs typeface="+mn-cs"/>
              </a:rPr>
              <a:t>Grado</a:t>
            </a:r>
            <a:r>
              <a:rPr lang="en-US" sz="3600" b="1" dirty="0">
                <a:latin typeface="+mj-lt"/>
                <a:ea typeface="ＭＳ Ｐゴシック" charset="-128"/>
                <a:cs typeface="+mn-cs"/>
              </a:rPr>
              <a:t>!</a:t>
            </a:r>
          </a:p>
        </p:txBody>
      </p:sp>
      <p:sp>
        <p:nvSpPr>
          <p:cNvPr id="3" name="TextBox 2"/>
          <p:cNvSpPr txBox="1"/>
          <p:nvPr/>
        </p:nvSpPr>
        <p:spPr>
          <a:xfrm rot="20806343">
            <a:off x="3241527" y="2227498"/>
            <a:ext cx="464020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dirty="0"/>
          </a:p>
          <a:p>
            <a:pPr algn="ctr"/>
            <a:r>
              <a:rPr lang="en-US" dirty="0"/>
              <a:t>Ms. Moreno</a:t>
            </a:r>
          </a:p>
          <a:p>
            <a:pPr algn="ctr"/>
            <a:r>
              <a:rPr lang="en-US" dirty="0">
                <a:hlinkClick r:id="rId3"/>
              </a:rPr>
              <a:t>Moreno.Monique@cusd80.com</a:t>
            </a:r>
            <a:endParaRPr lang="en-US" dirty="0"/>
          </a:p>
          <a:p>
            <a:pPr algn="ctr"/>
            <a:endParaRPr lang="en-US" dirty="0"/>
          </a:p>
          <a:p>
            <a:pPr algn="ctr"/>
            <a:r>
              <a:rPr lang="en-US" dirty="0"/>
              <a:t>Miss Spykstra</a:t>
            </a:r>
          </a:p>
          <a:p>
            <a:pPr algn="ctr"/>
            <a:r>
              <a:rPr lang="en-US" dirty="0"/>
              <a:t>Spykstra.Nicole@cusd80.com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latin typeface="AbcPrint" pitchFamily="2" charset="0"/>
              </a:rPr>
              <a:t>Science</a:t>
            </a:r>
          </a:p>
        </p:txBody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1524000"/>
            <a:ext cx="7239000" cy="5181600"/>
          </a:xfrm>
        </p:spPr>
        <p:txBody>
          <a:bodyPr/>
          <a:lstStyle/>
          <a:p>
            <a:pPr marL="0" indent="0" algn="ctr">
              <a:lnSpc>
                <a:spcPct val="70000"/>
              </a:lnSpc>
              <a:buNone/>
            </a:pPr>
            <a:endParaRPr lang="en-US" sz="2800" b="1" dirty="0">
              <a:latin typeface="AbcPrint" pitchFamily="2" charset="0"/>
            </a:endParaRPr>
          </a:p>
          <a:p>
            <a:pPr marL="0" indent="0" algn="ctr">
              <a:lnSpc>
                <a:spcPct val="70000"/>
              </a:lnSpc>
              <a:buNone/>
            </a:pPr>
            <a:r>
              <a:rPr lang="en-US" sz="2800" b="1" dirty="0">
                <a:latin typeface="AbcPrint" pitchFamily="2" charset="0"/>
              </a:rPr>
              <a:t>Topics</a:t>
            </a:r>
          </a:p>
          <a:p>
            <a:pPr marL="0" indent="0" algn="ctr">
              <a:lnSpc>
                <a:spcPct val="70000"/>
              </a:lnSpc>
              <a:buNone/>
            </a:pPr>
            <a:endParaRPr lang="en-US" sz="2800" b="1" dirty="0">
              <a:latin typeface="AbcPrint" pitchFamily="2" charset="0"/>
            </a:endParaRPr>
          </a:p>
          <a:p>
            <a:pPr lvl="1">
              <a:lnSpc>
                <a:spcPct val="70000"/>
              </a:lnSpc>
            </a:pPr>
            <a:r>
              <a:rPr lang="en-US" sz="2400" b="1" dirty="0">
                <a:latin typeface="AbcPrint" pitchFamily="2" charset="0"/>
              </a:rPr>
              <a:t>Matter</a:t>
            </a:r>
          </a:p>
          <a:p>
            <a:pPr lvl="1">
              <a:lnSpc>
                <a:spcPct val="70000"/>
              </a:lnSpc>
            </a:pPr>
            <a:r>
              <a:rPr lang="en-US" sz="2400" b="1" dirty="0">
                <a:latin typeface="AbcPrint" pitchFamily="2" charset="0"/>
              </a:rPr>
              <a:t>Forces of Motion</a:t>
            </a:r>
          </a:p>
          <a:p>
            <a:pPr lvl="1">
              <a:lnSpc>
                <a:spcPct val="70000"/>
              </a:lnSpc>
            </a:pPr>
            <a:r>
              <a:rPr lang="en-US" sz="2400" b="1" dirty="0">
                <a:latin typeface="AbcPrint" pitchFamily="2" charset="0"/>
              </a:rPr>
              <a:t>Science Fair Project (3</a:t>
            </a:r>
            <a:r>
              <a:rPr lang="en-US" sz="2400" b="1" baseline="30000" dirty="0">
                <a:latin typeface="AbcPrint" pitchFamily="2" charset="0"/>
              </a:rPr>
              <a:t>rd</a:t>
            </a:r>
            <a:r>
              <a:rPr lang="en-US" sz="2400" b="1" dirty="0">
                <a:latin typeface="AbcPrint" pitchFamily="2" charset="0"/>
              </a:rPr>
              <a:t> quarter)</a:t>
            </a:r>
          </a:p>
          <a:p>
            <a:pPr lvl="1">
              <a:lnSpc>
                <a:spcPct val="70000"/>
              </a:lnSpc>
            </a:pPr>
            <a:r>
              <a:rPr lang="en-US" sz="2400" b="1" dirty="0">
                <a:latin typeface="AbcPrint" pitchFamily="2" charset="0"/>
              </a:rPr>
              <a:t>Inherited Traits</a:t>
            </a:r>
          </a:p>
          <a:p>
            <a:pPr lvl="1">
              <a:lnSpc>
                <a:spcPct val="70000"/>
              </a:lnSpc>
            </a:pPr>
            <a:endParaRPr lang="en-US" sz="2400" b="1" dirty="0">
              <a:latin typeface="AbcPrint" pitchFamily="2" charset="0"/>
            </a:endParaRPr>
          </a:p>
          <a:p>
            <a:pPr marL="457200" lvl="1" indent="0">
              <a:lnSpc>
                <a:spcPct val="70000"/>
              </a:lnSpc>
              <a:buNone/>
            </a:pPr>
            <a:endParaRPr lang="en-US" sz="2400" b="1" dirty="0">
              <a:latin typeface="AbcPrint" pitchFamily="2" charset="0"/>
            </a:endParaRPr>
          </a:p>
          <a:p>
            <a:pPr>
              <a:lnSpc>
                <a:spcPct val="70000"/>
              </a:lnSpc>
            </a:pPr>
            <a:r>
              <a:rPr lang="en-US" sz="1800" b="1" dirty="0">
                <a:latin typeface="AbcPrint" pitchFamily="2" charset="0"/>
              </a:rPr>
              <a:t>Science Fair </a:t>
            </a:r>
          </a:p>
          <a:p>
            <a:pPr lvl="1">
              <a:lnSpc>
                <a:spcPct val="70000"/>
              </a:lnSpc>
            </a:pPr>
            <a:r>
              <a:rPr lang="en-US" sz="1800" b="1" dirty="0">
                <a:latin typeface="AbcPrint" pitchFamily="2" charset="0"/>
              </a:rPr>
              <a:t>Prepping starts in December </a:t>
            </a:r>
          </a:p>
          <a:p>
            <a:pPr lvl="1">
              <a:lnSpc>
                <a:spcPct val="70000"/>
              </a:lnSpc>
            </a:pPr>
            <a:r>
              <a:rPr lang="en-US" sz="1800" b="1" dirty="0">
                <a:latin typeface="AbcPrint" pitchFamily="2" charset="0"/>
              </a:rPr>
              <a:t>Small Groups</a:t>
            </a:r>
          </a:p>
          <a:p>
            <a:pPr lvl="1">
              <a:lnSpc>
                <a:spcPct val="70000"/>
              </a:lnSpc>
            </a:pPr>
            <a:r>
              <a:rPr lang="en-US" sz="1800" b="1" dirty="0">
                <a:latin typeface="AbcPrint" pitchFamily="2" charset="0"/>
              </a:rPr>
              <a:t>Not to be done at home, all done at school </a:t>
            </a:r>
          </a:p>
        </p:txBody>
      </p:sp>
      <p:pic>
        <p:nvPicPr>
          <p:cNvPr id="34819" name="Picture 4" descr="j030525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3600" y="1524000"/>
            <a:ext cx="949325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0" name="Picture 5" descr="j030525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27862" y="1524000"/>
            <a:ext cx="949325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1" name="Picture 6" descr="j030525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7200" y="1524000"/>
            <a:ext cx="949325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Infinite Campus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do not have access to infinite campus parent portal, please pick up a page, fill it out and return it to your child’s teacher.</a:t>
            </a:r>
          </a:p>
          <a:p>
            <a:endParaRPr lang="en-US" dirty="0"/>
          </a:p>
          <a:p>
            <a:r>
              <a:rPr lang="en-US" dirty="0"/>
              <a:t>The office will then send you an email to set up your account.</a:t>
            </a:r>
          </a:p>
        </p:txBody>
      </p:sp>
    </p:spTree>
    <p:extLst>
      <p:ext uri="{BB962C8B-B14F-4D97-AF65-F5344CB8AC3E}">
        <p14:creationId xmlns:p14="http://schemas.microsoft.com/office/powerpoint/2010/main" val="39482732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b="1">
                <a:effectLst>
                  <a:outerShdw blurRad="38100" dist="38100" dir="2700000" algn="tl">
                    <a:srgbClr val="000000"/>
                  </a:outerShdw>
                </a:effectLst>
              </a:rPr>
              <a:t>Homework</a:t>
            </a:r>
            <a:endParaRPr lang="en-US"/>
          </a:p>
        </p:txBody>
      </p:sp>
      <p:sp>
        <p:nvSpPr>
          <p:cNvPr id="3789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295400" y="1371600"/>
            <a:ext cx="7848600" cy="5334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b="1" u="sng" dirty="0"/>
              <a:t>Time</a:t>
            </a:r>
          </a:p>
          <a:p>
            <a:pPr eaLnBrk="1" hangingPunct="1">
              <a:lnSpc>
                <a:spcPct val="80000"/>
              </a:lnSpc>
            </a:pPr>
            <a:r>
              <a:rPr lang="en-US" sz="2200" dirty="0"/>
              <a:t>CUSD homework policy is 10 minutes per night/grade level. Your child should spend around 50 minutes each night on their home-work. If it seems that they are truly trying and are spending far more than the 50 minutes, please arrange a conference to speak with your child’s teacher. </a:t>
            </a:r>
          </a:p>
          <a:p>
            <a:pPr eaLnBrk="1" hangingPunct="1">
              <a:lnSpc>
                <a:spcPct val="80000"/>
              </a:lnSpc>
            </a:pPr>
            <a:r>
              <a:rPr lang="en-US" sz="2200" dirty="0"/>
              <a:t>Typical Night: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200" dirty="0"/>
              <a:t>Math (1 page, more if class work was NOT completed that day)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200" dirty="0"/>
              <a:t>Reading ( Daily 20 minutes minimum)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200" dirty="0"/>
              <a:t>Occasional writing that was not completed in class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200" dirty="0"/>
              <a:t>Spelling Practice (Weekly with exam on Friday).</a:t>
            </a:r>
          </a:p>
          <a:p>
            <a:pPr lvl="1" eaLnBrk="1" hangingPunct="1">
              <a:lnSpc>
                <a:spcPct val="80000"/>
              </a:lnSpc>
            </a:pPr>
            <a:endParaRPr lang="en-US" sz="2200" dirty="0"/>
          </a:p>
          <a:p>
            <a:pPr lvl="1" eaLnBrk="1" hangingPunct="1">
              <a:lnSpc>
                <a:spcPct val="80000"/>
              </a:lnSpc>
            </a:pPr>
            <a:endParaRPr lang="en-US" sz="2200" dirty="0"/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sz="2200" dirty="0"/>
          </a:p>
          <a:p>
            <a:pPr lvl="1" eaLnBrk="1" hangingPunct="1">
              <a:lnSpc>
                <a:spcPct val="80000"/>
              </a:lnSpc>
            </a:pPr>
            <a:endParaRPr lang="en-US" sz="1800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dirty="0"/>
          </a:p>
        </p:txBody>
      </p:sp>
    </p:spTree>
  </p:cSld>
  <p:clrMapOvr>
    <a:masterClrMapping/>
  </p:clrMapOvr>
  <p:transition spd="slow">
    <p:zoom dir="in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sz="5400" b="1">
                <a:effectLst>
                  <a:outerShdw blurRad="38100" dist="38100" dir="2700000" algn="tl">
                    <a:srgbClr val="000000"/>
                  </a:outerShdw>
                </a:effectLst>
                <a:latin typeface="AbcPrint" pitchFamily="2" charset="0"/>
              </a:rPr>
              <a:t>Homework </a:t>
            </a:r>
            <a:r>
              <a:rPr lang="en-US" sz="4800" b="1">
                <a:effectLst>
                  <a:outerShdw blurRad="38100" dist="38100" dir="2700000" algn="tl">
                    <a:srgbClr val="000000"/>
                  </a:outerShdw>
                </a:effectLst>
                <a:latin typeface="AbcPrint" pitchFamily="2" charset="0"/>
              </a:rPr>
              <a:t>continued…</a:t>
            </a:r>
          </a:p>
        </p:txBody>
      </p:sp>
      <p:sp>
        <p:nvSpPr>
          <p:cNvPr id="399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447800"/>
            <a:ext cx="7467600" cy="4648200"/>
          </a:xfrm>
        </p:spPr>
        <p:txBody>
          <a:bodyPr/>
          <a:lstStyle/>
          <a:p>
            <a:pPr eaLnBrk="1" hangingPunct="1">
              <a:lnSpc>
                <a:spcPct val="70000"/>
              </a:lnSpc>
            </a:pPr>
            <a:r>
              <a:rPr lang="en-US" sz="2800" b="1" u="sng" dirty="0">
                <a:latin typeface="AbcPrint" pitchFamily="2" charset="0"/>
              </a:rPr>
              <a:t>Expectations</a:t>
            </a:r>
          </a:p>
          <a:p>
            <a:pPr lvl="1" eaLnBrk="1" hangingPunct="1">
              <a:lnSpc>
                <a:spcPct val="70000"/>
              </a:lnSpc>
            </a:pPr>
            <a:r>
              <a:rPr lang="en-US" sz="2200" b="1" dirty="0">
                <a:latin typeface="AbcPrint" pitchFamily="2" charset="0"/>
              </a:rPr>
              <a:t>All homework is to be completed </a:t>
            </a:r>
            <a:r>
              <a:rPr lang="en-US" sz="2200" b="1" u="sng" dirty="0">
                <a:latin typeface="AbcPrint" pitchFamily="2" charset="0"/>
              </a:rPr>
              <a:t>carefully</a:t>
            </a:r>
            <a:r>
              <a:rPr lang="en-US" sz="2200" b="1" dirty="0">
                <a:latin typeface="AbcPrint" pitchFamily="2" charset="0"/>
              </a:rPr>
              <a:t> and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sz="2200" b="1" dirty="0">
                <a:latin typeface="AbcPrint" pitchFamily="2" charset="0"/>
              </a:rPr>
              <a:t> </a:t>
            </a:r>
            <a:r>
              <a:rPr lang="en-US" sz="2200" b="1" u="sng" dirty="0">
                <a:latin typeface="AbcPrint" pitchFamily="2" charset="0"/>
              </a:rPr>
              <a:t>CHECKED OVER </a:t>
            </a:r>
            <a:r>
              <a:rPr lang="en-US" sz="2200" b="1" dirty="0">
                <a:latin typeface="AbcPrint" pitchFamily="2" charset="0"/>
              </a:rPr>
              <a:t>by an adult</a:t>
            </a:r>
          </a:p>
          <a:p>
            <a:pPr lvl="1" eaLnBrk="1" hangingPunct="1">
              <a:lnSpc>
                <a:spcPct val="70000"/>
              </a:lnSpc>
            </a:pPr>
            <a:r>
              <a:rPr lang="en-US" sz="2200" b="1" dirty="0">
                <a:latin typeface="AbcPrint" pitchFamily="2" charset="0"/>
              </a:rPr>
              <a:t>Homework reinforces what is being taught in the classroom.</a:t>
            </a:r>
          </a:p>
          <a:p>
            <a:pPr lvl="1" eaLnBrk="1" hangingPunct="1">
              <a:lnSpc>
                <a:spcPct val="70000"/>
              </a:lnSpc>
            </a:pPr>
            <a:r>
              <a:rPr lang="en-US" sz="2200" b="1" dirty="0">
                <a:latin typeface="AbcPrint" pitchFamily="2" charset="0"/>
              </a:rPr>
              <a:t> We are trying to prepare them for the middle school workload. </a:t>
            </a:r>
          </a:p>
          <a:p>
            <a:pPr lvl="1" eaLnBrk="1" hangingPunct="1">
              <a:lnSpc>
                <a:spcPct val="70000"/>
              </a:lnSpc>
            </a:pPr>
            <a:endParaRPr lang="en-US" sz="2200" b="1" dirty="0">
              <a:latin typeface="AbcPrint" pitchFamily="2" charset="0"/>
            </a:endParaRPr>
          </a:p>
          <a:p>
            <a:pPr eaLnBrk="1" hangingPunct="1">
              <a:lnSpc>
                <a:spcPct val="70000"/>
              </a:lnSpc>
            </a:pPr>
            <a:r>
              <a:rPr lang="en-US" b="1" u="sng" dirty="0">
                <a:latin typeface="AbcPrint" pitchFamily="2" charset="0"/>
              </a:rPr>
              <a:t>How </a:t>
            </a:r>
            <a:r>
              <a:rPr lang="en-US" sz="3400" b="1" u="sng" dirty="0">
                <a:latin typeface="AbcPrint" pitchFamily="2" charset="0"/>
              </a:rPr>
              <a:t>YOU</a:t>
            </a:r>
            <a:r>
              <a:rPr lang="en-US" b="1" u="sng" dirty="0">
                <a:latin typeface="AbcPrint" pitchFamily="2" charset="0"/>
              </a:rPr>
              <a:t> can help</a:t>
            </a:r>
          </a:p>
          <a:p>
            <a:pPr lvl="1" eaLnBrk="1" hangingPunct="1">
              <a:lnSpc>
                <a:spcPct val="70000"/>
              </a:lnSpc>
            </a:pPr>
            <a:r>
              <a:rPr lang="en-US" sz="2000" b="1" dirty="0">
                <a:latin typeface="AbcPrint" pitchFamily="2" charset="0"/>
              </a:rPr>
              <a:t>Support good organization</a:t>
            </a:r>
          </a:p>
          <a:p>
            <a:pPr lvl="1" eaLnBrk="1" hangingPunct="1">
              <a:lnSpc>
                <a:spcPct val="70000"/>
              </a:lnSpc>
            </a:pPr>
            <a:r>
              <a:rPr lang="en-US" sz="2000" b="1" dirty="0">
                <a:latin typeface="AbcPrint" pitchFamily="2" charset="0"/>
              </a:rPr>
              <a:t>Provide a QUIET place to study</a:t>
            </a:r>
          </a:p>
          <a:p>
            <a:pPr lvl="1" eaLnBrk="1" hangingPunct="1">
              <a:lnSpc>
                <a:spcPct val="70000"/>
              </a:lnSpc>
            </a:pPr>
            <a:r>
              <a:rPr lang="en-US" sz="2000" b="1" dirty="0">
                <a:latin typeface="AbcPrint" pitchFamily="2" charset="0"/>
              </a:rPr>
              <a:t>Provide patient support and assistance if needed</a:t>
            </a:r>
          </a:p>
          <a:p>
            <a:pPr lvl="1" eaLnBrk="1" hangingPunct="1">
              <a:lnSpc>
                <a:spcPct val="70000"/>
              </a:lnSpc>
            </a:pPr>
            <a:r>
              <a:rPr lang="en-US" sz="2000" b="1" dirty="0">
                <a:latin typeface="AbcPrint" pitchFamily="2" charset="0"/>
              </a:rPr>
              <a:t>Help your child take PERSONAL </a:t>
            </a:r>
          </a:p>
          <a:p>
            <a:pPr marL="457200" lvl="1" indent="0" eaLnBrk="1" hangingPunct="1">
              <a:lnSpc>
                <a:spcPct val="70000"/>
              </a:lnSpc>
              <a:buNone/>
            </a:pPr>
            <a:r>
              <a:rPr lang="en-US" sz="2000" b="1" dirty="0">
                <a:latin typeface="AbcPrint" pitchFamily="2" charset="0"/>
              </a:rPr>
              <a:t>RESPONSIBILITY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sz="2000" b="1" dirty="0"/>
          </a:p>
          <a:p>
            <a:pPr>
              <a:lnSpc>
                <a:spcPct val="70000"/>
              </a:lnSpc>
            </a:pPr>
            <a:endParaRPr lang="en-US" sz="2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Individualized Learning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295400"/>
            <a:ext cx="7239000" cy="5410200"/>
          </a:xfrm>
        </p:spPr>
        <p:txBody>
          <a:bodyPr/>
          <a:lstStyle/>
          <a:p>
            <a:r>
              <a:rPr lang="en-US" sz="2800" dirty="0"/>
              <a:t>Moby Max- students have access to a math program called Moby Max that can be used for math fluency or individual instruction at their level.</a:t>
            </a:r>
          </a:p>
          <a:p>
            <a:endParaRPr lang="en-US" sz="2800" dirty="0"/>
          </a:p>
          <a:p>
            <a:r>
              <a:rPr lang="en-US" sz="2800" dirty="0" err="1"/>
              <a:t>Lexia</a:t>
            </a:r>
            <a:r>
              <a:rPr lang="en-US" sz="2800" dirty="0"/>
              <a:t>-students have access to a reading program called </a:t>
            </a:r>
            <a:r>
              <a:rPr lang="en-US" sz="2800" dirty="0" err="1"/>
              <a:t>Lexia</a:t>
            </a:r>
            <a:r>
              <a:rPr lang="en-US" sz="2800" dirty="0"/>
              <a:t> that works on phonics, fluency, comprehension and vocabulary  </a:t>
            </a:r>
          </a:p>
          <a:p>
            <a:pPr marL="0" indent="0">
              <a:buNone/>
            </a:pPr>
            <a:r>
              <a:rPr lang="en-US" sz="2800" dirty="0"/>
              <a:t> </a:t>
            </a:r>
          </a:p>
          <a:p>
            <a:r>
              <a:rPr lang="en-US" sz="2800" dirty="0"/>
              <a:t>Think Central and School City give students access to online textbooks and other assignments.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20586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bcPrint" pitchFamily="2" charset="0"/>
              </a:rPr>
              <a:t>Assessment</a:t>
            </a:r>
            <a:r>
              <a:rPr lang="en-US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/</a:t>
            </a:r>
            <a:r>
              <a:rPr lang="en-US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bcPrint" pitchFamily="2" charset="0"/>
              </a:rPr>
              <a:t>Grading Scale</a:t>
            </a:r>
            <a:r>
              <a:rPr lang="en-US" dirty="0"/>
              <a:t> </a:t>
            </a:r>
          </a:p>
        </p:txBody>
      </p:sp>
      <p:sp>
        <p:nvSpPr>
          <p:cNvPr id="4096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371600" y="1371600"/>
            <a:ext cx="7467600" cy="4800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dirty="0"/>
              <a:t>100% - 90% A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/>
              <a:t>  89% - 80% B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/>
              <a:t>  79% - 70% C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/>
              <a:t>  69% and below D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/>
              <a:t>  59% and below F</a:t>
            </a:r>
          </a:p>
          <a:p>
            <a:pPr eaLnBrk="1" hangingPunct="1">
              <a:lnSpc>
                <a:spcPct val="80000"/>
              </a:lnSpc>
            </a:pPr>
            <a:endParaRPr lang="en-US" sz="2000" dirty="0"/>
          </a:p>
          <a:p>
            <a:pPr eaLnBrk="1" hangingPunct="1">
              <a:lnSpc>
                <a:spcPct val="80000"/>
              </a:lnSpc>
            </a:pPr>
            <a:r>
              <a:rPr lang="en-US" sz="2200" b="1" dirty="0"/>
              <a:t>Students have the opportunity to correct assignments &amp; tests with a scores of 75% or lower to improve their grades. It is up to them to make the corrections on their time and return it to the teacher.</a:t>
            </a:r>
            <a:endParaRPr lang="en-US" sz="2200" b="1" u="sng" dirty="0"/>
          </a:p>
        </p:txBody>
      </p:sp>
    </p:spTree>
  </p:cSld>
  <p:clrMapOvr>
    <a:masterClrMapping/>
  </p:clrMapOvr>
  <p:transition spd="slow">
    <p:circl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b="1">
                <a:effectLst>
                  <a:outerShdw blurRad="38100" dist="38100" dir="2700000" algn="tl">
                    <a:srgbClr val="000000"/>
                  </a:outerShdw>
                </a:effectLst>
                <a:latin typeface="AbcPrint" pitchFamily="2" charset="0"/>
              </a:rPr>
              <a:t>Organization</a:t>
            </a:r>
            <a:endParaRPr lang="en-US">
              <a:latin typeface="AbcPrint" pitchFamily="2" charset="0"/>
            </a:endParaRPr>
          </a:p>
        </p:txBody>
      </p:sp>
      <p:sp>
        <p:nvSpPr>
          <p:cNvPr id="4301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600200" y="1905000"/>
            <a:ext cx="6858000" cy="4800600"/>
          </a:xfrm>
        </p:spPr>
        <p:txBody>
          <a:bodyPr/>
          <a:lstStyle/>
          <a:p>
            <a:pPr eaLnBrk="1" hangingPunct="1"/>
            <a:r>
              <a:rPr lang="en-US" b="1" dirty="0">
                <a:latin typeface="AbcPrint" pitchFamily="2" charset="0"/>
              </a:rPr>
              <a:t>Organization</a:t>
            </a:r>
          </a:p>
          <a:p>
            <a:pPr lvl="1" eaLnBrk="1" hangingPunct="1"/>
            <a:r>
              <a:rPr lang="en-US" b="1" dirty="0">
                <a:latin typeface="AbcPrint" pitchFamily="2" charset="0"/>
              </a:rPr>
              <a:t>Students are responsible for keeping their desks, binder, and backpacks organized.</a:t>
            </a:r>
          </a:p>
          <a:p>
            <a:pPr lvl="1" eaLnBrk="1" hangingPunct="1">
              <a:buFontTx/>
              <a:buNone/>
            </a:pPr>
            <a:endParaRPr lang="en-US" b="1" dirty="0">
              <a:latin typeface="AbcPrint" pitchFamily="2" charset="0"/>
            </a:endParaRPr>
          </a:p>
          <a:p>
            <a:pPr lvl="1" eaLnBrk="1" hangingPunct="1">
              <a:buFontTx/>
              <a:buNone/>
            </a:pPr>
            <a:endParaRPr lang="en-US" b="1" dirty="0">
              <a:latin typeface="AbcPrint" pitchFamily="2" charset="0"/>
            </a:endParaRPr>
          </a:p>
          <a:p>
            <a:pPr lvl="1" eaLnBrk="1" hangingPunct="1"/>
            <a:r>
              <a:rPr lang="en-US" b="1" dirty="0">
                <a:latin typeface="AbcPrint" pitchFamily="2" charset="0"/>
              </a:rPr>
              <a:t>Students are responsible for relaying important notices sent by the school to the parents i.e., notice of school events, field trips, permission slips, grade reports, meeting notices, etc. </a:t>
            </a:r>
          </a:p>
        </p:txBody>
      </p:sp>
    </p:spTree>
  </p:cSld>
  <p:clrMapOvr>
    <a:masterClrMapping/>
  </p:clrMapOvr>
  <p:transition spd="slow">
    <p:checker dir="vert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Student Health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295400" y="1295400"/>
            <a:ext cx="7696200" cy="5410200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/>
              <a:t>Please don’t forget your child’s 11-year-old shots.</a:t>
            </a:r>
          </a:p>
          <a:p>
            <a:pPr marL="0" indent="0" algn="ctr">
              <a:buNone/>
            </a:pPr>
            <a:r>
              <a:rPr lang="en-US" sz="2400" dirty="0"/>
              <a:t>Maricopa County Immunization Clinics </a:t>
            </a:r>
          </a:p>
          <a:p>
            <a:pPr marL="0" indent="0" algn="ctr">
              <a:buNone/>
            </a:pPr>
            <a:r>
              <a:rPr lang="en-US" sz="2400" dirty="0"/>
              <a:t>For Children and Adults </a:t>
            </a:r>
          </a:p>
          <a:p>
            <a:pPr marL="0" indent="0" algn="ctr">
              <a:buNone/>
            </a:pPr>
            <a:r>
              <a:rPr lang="en-US" sz="2400" dirty="0"/>
              <a:t>FREE Walk in Clinics </a:t>
            </a:r>
          </a:p>
          <a:p>
            <a:pPr marL="0" indent="0" algn="ctr">
              <a:buNone/>
            </a:pPr>
            <a:r>
              <a:rPr lang="en-US" sz="2400" dirty="0"/>
              <a:t>East – Mesa Clinic M-F 9-4:30 </a:t>
            </a:r>
          </a:p>
          <a:p>
            <a:pPr marL="0" indent="0" algn="ctr">
              <a:buNone/>
            </a:pPr>
            <a:r>
              <a:rPr lang="en-US" sz="2400" dirty="0"/>
              <a:t>635 E. Broadway Road </a:t>
            </a:r>
          </a:p>
          <a:p>
            <a:pPr marL="0" indent="0" algn="ctr">
              <a:buNone/>
            </a:pPr>
            <a:r>
              <a:rPr lang="en-US" sz="2400" dirty="0"/>
              <a:t>Mesa, AZ 85204 </a:t>
            </a:r>
          </a:p>
          <a:p>
            <a:pPr marL="0" indent="0" algn="ctr">
              <a:buNone/>
            </a:pPr>
            <a:r>
              <a:rPr lang="en-US" sz="2400" dirty="0"/>
              <a:t>Phone: 480-834-2660 </a:t>
            </a:r>
          </a:p>
          <a:p>
            <a:pPr marL="0" indent="0" algn="ctr">
              <a:buNone/>
            </a:pPr>
            <a:r>
              <a:rPr lang="en-US" sz="2400" dirty="0"/>
              <a:t>Central – Roosevelt Clinic M-F 8-4:40 </a:t>
            </a:r>
          </a:p>
          <a:p>
            <a:pPr marL="0" indent="0" algn="ctr">
              <a:buNone/>
            </a:pPr>
            <a:r>
              <a:rPr lang="en-US" sz="2400" dirty="0"/>
              <a:t>1645 E. Roosevelt Street </a:t>
            </a:r>
          </a:p>
          <a:p>
            <a:pPr marL="0" indent="0" algn="ctr">
              <a:buNone/>
            </a:pPr>
            <a:r>
              <a:rPr lang="en-US" sz="2400" dirty="0"/>
              <a:t>Phoenix, AZ 85003 </a:t>
            </a:r>
          </a:p>
          <a:p>
            <a:pPr marL="0" indent="0" algn="ctr">
              <a:buNone/>
            </a:pPr>
            <a:r>
              <a:rPr lang="en-US" sz="2400" dirty="0"/>
              <a:t>Phone: 602-506-8815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20878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sz="4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bcPrint" pitchFamily="2" charset="0"/>
              </a:rPr>
              <a:t>PBIS</a:t>
            </a:r>
          </a:p>
        </p:txBody>
      </p:sp>
      <p:sp>
        <p:nvSpPr>
          <p:cNvPr id="450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295400"/>
            <a:ext cx="7467600" cy="5562600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 typeface="Arial" charset="0"/>
              <a:buAutoNum type="arabicPeriod"/>
            </a:pPr>
            <a:endParaRPr lang="en-US" dirty="0">
              <a:latin typeface="AbcPrint" pitchFamily="2" charset="0"/>
            </a:endParaRPr>
          </a:p>
          <a:p>
            <a:pPr marL="609600" indent="-609600" eaLnBrk="1" hangingPunct="1">
              <a:lnSpc>
                <a:spcPct val="80000"/>
              </a:lnSpc>
              <a:buFont typeface="Arial" charset="0"/>
              <a:buAutoNum type="arabicPeriod"/>
            </a:pPr>
            <a:r>
              <a:rPr lang="en-US" dirty="0">
                <a:latin typeface="AbcPrint" pitchFamily="2" charset="0"/>
              </a:rPr>
              <a:t>P-positive</a:t>
            </a:r>
          </a:p>
          <a:p>
            <a:pPr marL="609600" indent="-609600" eaLnBrk="1" hangingPunct="1">
              <a:lnSpc>
                <a:spcPct val="80000"/>
              </a:lnSpc>
              <a:buFont typeface="Arial" charset="0"/>
              <a:buAutoNum type="arabicPeriod"/>
            </a:pPr>
            <a:r>
              <a:rPr lang="en-US" dirty="0">
                <a:latin typeface="AbcPrint" pitchFamily="2" charset="0"/>
              </a:rPr>
              <a:t>B-behavior</a:t>
            </a:r>
          </a:p>
          <a:p>
            <a:pPr marL="609600" indent="-609600" eaLnBrk="1" hangingPunct="1">
              <a:lnSpc>
                <a:spcPct val="80000"/>
              </a:lnSpc>
              <a:buFont typeface="Arial" charset="0"/>
              <a:buAutoNum type="arabicPeriod"/>
            </a:pPr>
            <a:r>
              <a:rPr lang="en-US" dirty="0">
                <a:latin typeface="AbcPrint" pitchFamily="2" charset="0"/>
              </a:rPr>
              <a:t>I-intervention</a:t>
            </a:r>
          </a:p>
          <a:p>
            <a:pPr marL="609600" indent="-609600" eaLnBrk="1" hangingPunct="1">
              <a:lnSpc>
                <a:spcPct val="80000"/>
              </a:lnSpc>
              <a:buFont typeface="Arial" charset="0"/>
              <a:buAutoNum type="arabicPeriod"/>
            </a:pPr>
            <a:r>
              <a:rPr lang="en-US" dirty="0">
                <a:latin typeface="AbcPrint" pitchFamily="2" charset="0"/>
              </a:rPr>
              <a:t>S-support</a:t>
            </a:r>
          </a:p>
          <a:p>
            <a:pPr marL="609600" indent="-609600" eaLnBrk="1" hangingPunct="1">
              <a:lnSpc>
                <a:spcPct val="80000"/>
              </a:lnSpc>
              <a:buFont typeface="Arial" charset="0"/>
              <a:buAutoNum type="arabicPeriod"/>
            </a:pPr>
            <a:endParaRPr lang="en-US" dirty="0">
              <a:latin typeface="AbcPrint" pitchFamily="2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dirty="0">
                <a:latin typeface="AbcPrint" pitchFamily="2" charset="0"/>
              </a:rPr>
              <a:t>This program with be implemented this year for positive reinforcements. </a:t>
            </a:r>
          </a:p>
        </p:txBody>
      </p:sp>
    </p:spTree>
  </p:cSld>
  <p:clrMapOvr>
    <a:masterClrMapping/>
  </p:clrMapOvr>
  <p:transition spd="slow">
    <p:diamond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b="1">
                <a:effectLst>
                  <a:outerShdw blurRad="38100" dist="38100" dir="2700000" algn="tl">
                    <a:srgbClr val="000000"/>
                  </a:outerShdw>
                </a:effectLst>
                <a:latin typeface="AbcPrint" pitchFamily="2" charset="0"/>
              </a:rPr>
              <a:t>Classroom Parties</a:t>
            </a:r>
            <a:endParaRPr lang="en-US">
              <a:latin typeface="AbcPrint" pitchFamily="2" charset="0"/>
            </a:endParaRPr>
          </a:p>
        </p:txBody>
      </p:sp>
      <p:sp>
        <p:nvSpPr>
          <p:cNvPr id="4813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447800" y="1524000"/>
            <a:ext cx="7391400" cy="5105400"/>
          </a:xfrm>
        </p:spPr>
        <p:txBody>
          <a:bodyPr/>
          <a:lstStyle/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en-US" sz="2400" b="1" dirty="0">
                <a:latin typeface="AbcPrint" pitchFamily="2" charset="0"/>
              </a:rPr>
              <a:t>We are more than happy to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en-US" sz="2400" b="1" dirty="0">
                <a:latin typeface="AbcPrint" pitchFamily="2" charset="0"/>
              </a:rPr>
              <a:t>celebrate a student’s special day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en-US" sz="2400" b="1" dirty="0">
                <a:latin typeface="AbcPrint" pitchFamily="2" charset="0"/>
              </a:rPr>
              <a:t>with the class. 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endParaRPr lang="en-US" sz="2400" b="1" dirty="0">
              <a:latin typeface="AbcPrint" pitchFamily="2" charset="0"/>
            </a:endParaRP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en-US" sz="2400" b="1" dirty="0">
                <a:latin typeface="AbcPrint" pitchFamily="2" charset="0"/>
              </a:rPr>
              <a:t>Here are some suggestions: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Char char="C"/>
            </a:pPr>
            <a:r>
              <a:rPr lang="en-US" sz="2400" b="1" dirty="0">
                <a:latin typeface="AbcPrint" pitchFamily="2" charset="0"/>
              </a:rPr>
              <a:t>COOKIES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Char char="C"/>
            </a:pPr>
            <a:r>
              <a:rPr lang="en-US" sz="2400" b="1" dirty="0">
                <a:latin typeface="AbcPrint" pitchFamily="2" charset="0"/>
              </a:rPr>
              <a:t>POPSICLES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Char char="C"/>
            </a:pPr>
            <a:r>
              <a:rPr lang="en-US" sz="2400" b="1" dirty="0">
                <a:latin typeface="AbcPrint" pitchFamily="2" charset="0"/>
              </a:rPr>
              <a:t>ICE CREAM SANDWICHES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Char char="C"/>
            </a:pPr>
            <a:r>
              <a:rPr lang="en-US" sz="2400" b="1" dirty="0">
                <a:latin typeface="AbcPrint" pitchFamily="2" charset="0"/>
              </a:rPr>
              <a:t>DONUTS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Char char="C"/>
            </a:pPr>
            <a:endParaRPr lang="en-US" sz="2400" b="1" dirty="0">
              <a:latin typeface="AbcPrint" pitchFamily="2" charset="0"/>
            </a:endParaRPr>
          </a:p>
          <a:p>
            <a:pPr marL="0" indent="0" eaLnBrk="1" hangingPunct="1">
              <a:lnSpc>
                <a:spcPct val="70000"/>
              </a:lnSpc>
              <a:buNone/>
            </a:pPr>
            <a:r>
              <a:rPr lang="en-US" sz="2400" b="1" dirty="0">
                <a:latin typeface="AbcPrint" pitchFamily="2" charset="0"/>
              </a:rPr>
              <a:t>We ask that you do not bring items that are homemade. (District Policy)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sz="2400" b="1" u="sng" dirty="0">
              <a:latin typeface="AbcPrint" pitchFamily="2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sz="2400" b="1" u="sng" dirty="0">
              <a:latin typeface="AbcPrint" pitchFamily="2" charset="0"/>
            </a:endParaRPr>
          </a:p>
          <a:p>
            <a:pPr lvl="1" eaLnBrk="1" hangingPunct="1">
              <a:lnSpc>
                <a:spcPct val="70000"/>
              </a:lnSpc>
            </a:pPr>
            <a:endParaRPr lang="en-US" sz="2400" b="1" dirty="0"/>
          </a:p>
          <a:p>
            <a:pPr lvl="1" eaLnBrk="1" hangingPunct="1">
              <a:lnSpc>
                <a:spcPct val="70000"/>
              </a:lnSpc>
            </a:pPr>
            <a:endParaRPr lang="en-US" sz="2400" dirty="0"/>
          </a:p>
        </p:txBody>
      </p:sp>
      <p:pic>
        <p:nvPicPr>
          <p:cNvPr id="48131" name="Picture 5" descr="MPj04309610000[1]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7467600" y="2819400"/>
            <a:ext cx="1214437" cy="1564912"/>
          </a:xfrm>
        </p:spPr>
      </p:pic>
    </p:spTree>
  </p:cSld>
  <p:clrMapOvr>
    <a:masterClrMapping/>
  </p:clrMapOvr>
  <p:transition spd="slow">
    <p:whee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b="1">
                <a:effectLst>
                  <a:outerShdw blurRad="38100" dist="38100" dir="2700000" algn="tl">
                    <a:srgbClr val="000000"/>
                  </a:outerShdw>
                </a:effectLst>
                <a:latin typeface="AbcPrint" pitchFamily="2" charset="0"/>
              </a:rPr>
              <a:t>Goals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1295400" y="1295400"/>
            <a:ext cx="7696200" cy="5410200"/>
          </a:xfrm>
        </p:spPr>
        <p:txBody>
          <a:bodyPr/>
          <a:lstStyle/>
          <a:p>
            <a:pPr eaLnBrk="1" hangingPunct="1"/>
            <a:r>
              <a:rPr lang="en-US" dirty="0">
                <a:latin typeface="Arial Black" pitchFamily="34" charset="0"/>
              </a:rPr>
              <a:t>To give your child the academic tools he/she needs to be successful</a:t>
            </a:r>
          </a:p>
          <a:p>
            <a:pPr eaLnBrk="1" hangingPunct="1"/>
            <a:r>
              <a:rPr lang="en-US" dirty="0">
                <a:latin typeface="Arial Black" pitchFamily="34" charset="0"/>
              </a:rPr>
              <a:t>To provide a supportive learning environment</a:t>
            </a:r>
          </a:p>
          <a:p>
            <a:pPr eaLnBrk="1" hangingPunct="1"/>
            <a:r>
              <a:rPr lang="en-US" dirty="0">
                <a:latin typeface="Arial Black" pitchFamily="34" charset="0"/>
              </a:rPr>
              <a:t>To have fun while we learn</a:t>
            </a:r>
          </a:p>
          <a:p>
            <a:pPr eaLnBrk="1" hangingPunct="1"/>
            <a:r>
              <a:rPr lang="en-US" dirty="0">
                <a:latin typeface="Arial Black" pitchFamily="34" charset="0"/>
              </a:rPr>
              <a:t>To make new friends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>
                <a:latin typeface="Arial Black" pitchFamily="34" charset="0"/>
              </a:rPr>
              <a:t>   and discover new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>
                <a:latin typeface="Arial Black" pitchFamily="34" charset="0"/>
              </a:rPr>
              <a:t>   interests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>
                <a:latin typeface="Arial Black" pitchFamily="34" charset="0"/>
              </a:rPr>
              <a:t>Help your child discover the leader in them</a:t>
            </a:r>
          </a:p>
        </p:txBody>
      </p:sp>
      <p:pic>
        <p:nvPicPr>
          <p:cNvPr id="19459" name="Picture 2" descr="http://www.improvizations.com/Portals/42614/images/37_GOALs_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33074" y="4365937"/>
            <a:ext cx="1918814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Field Trips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sz="half" idx="1"/>
          </p:nvPr>
        </p:nvSpPr>
        <p:spPr>
          <a:xfrm>
            <a:off x="1600200" y="1524000"/>
            <a:ext cx="2895600" cy="5029200"/>
          </a:xfrm>
        </p:spPr>
        <p:txBody>
          <a:bodyPr/>
          <a:lstStyle/>
          <a:p>
            <a:r>
              <a:rPr lang="en-US" dirty="0"/>
              <a:t>We would love to have the students experience JA </a:t>
            </a:r>
            <a:r>
              <a:rPr lang="en-US" dirty="0" err="1"/>
              <a:t>Biztown</a:t>
            </a:r>
            <a:r>
              <a:rPr lang="en-US" dirty="0"/>
              <a:t> and possibly more field trip opportunities this year.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191000" cy="5029200"/>
          </a:xfrm>
        </p:spPr>
        <p:txBody>
          <a:bodyPr/>
          <a:lstStyle/>
          <a:p>
            <a:r>
              <a:rPr lang="en-US" sz="4000" dirty="0"/>
              <a:t>ALL FIELD TRIPS ARE SUBJECT TO FUNDING.</a:t>
            </a:r>
          </a:p>
          <a:p>
            <a:r>
              <a:rPr lang="en-US" sz="4000" dirty="0"/>
              <a:t>Please help us fund these experiences through tax credit donations</a:t>
            </a:r>
          </a:p>
        </p:txBody>
      </p:sp>
    </p:spTree>
    <p:extLst>
      <p:ext uri="{BB962C8B-B14F-4D97-AF65-F5344CB8AC3E}">
        <p14:creationId xmlns:p14="http://schemas.microsoft.com/office/powerpoint/2010/main" val="16623567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Parent/Teacher Conferences </a:t>
            </a:r>
          </a:p>
        </p:txBody>
      </p:sp>
      <p:sp>
        <p:nvSpPr>
          <p:cNvPr id="501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295400"/>
            <a:ext cx="7696200" cy="5334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We would love to meet with you at anytime to discuss any questions or concerns you may have. A conference before or after school is possible only with a twenty-four hour notice. </a:t>
            </a:r>
          </a:p>
          <a:p>
            <a:pPr>
              <a:lnSpc>
                <a:spcPct val="80000"/>
              </a:lnSpc>
            </a:pPr>
            <a:endParaRPr lang="en-US" sz="2800" dirty="0"/>
          </a:p>
          <a:p>
            <a:pPr>
              <a:lnSpc>
                <a:spcPct val="80000"/>
              </a:lnSpc>
            </a:pPr>
            <a:r>
              <a:rPr lang="en-US" sz="2800" dirty="0"/>
              <a:t>Please email or call to make an appointment. We will get back to you as soon as we can. A Sign-up Genius will be provided for parent teacher conferences in August.</a:t>
            </a:r>
          </a:p>
          <a:p>
            <a:pPr>
              <a:lnSpc>
                <a:spcPct val="80000"/>
              </a:lnSpc>
            </a:pPr>
            <a:endParaRPr lang="en-US" sz="2800" dirty="0"/>
          </a:p>
          <a:p>
            <a:pPr>
              <a:lnSpc>
                <a:spcPct val="80000"/>
              </a:lnSpc>
            </a:pPr>
            <a:r>
              <a:rPr lang="en-US" sz="2800" dirty="0"/>
              <a:t>First Official Conferences will be Wednesday, August 24th and Thursday, August 25th.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b="1">
                <a:effectLst>
                  <a:outerShdw blurRad="38100" dist="38100" dir="2700000" algn="tl">
                    <a:srgbClr val="000000"/>
                  </a:outerShdw>
                </a:effectLst>
                <a:latin typeface="AbcPrint" pitchFamily="2" charset="0"/>
              </a:rPr>
              <a:t>Tonight</a:t>
            </a:r>
            <a:r>
              <a:rPr lang="en-US" b="1">
                <a:effectLst>
                  <a:outerShdw blurRad="38100" dist="38100" dir="2700000" algn="tl">
                    <a:srgbClr val="000000"/>
                  </a:outerShdw>
                </a:effectLst>
              </a:rPr>
              <a:t>’</a:t>
            </a:r>
            <a:r>
              <a:rPr lang="en-US" b="1">
                <a:effectLst>
                  <a:outerShdw blurRad="38100" dist="38100" dir="2700000" algn="tl">
                    <a:srgbClr val="000000"/>
                  </a:outerShdw>
                </a:effectLst>
                <a:latin typeface="AbcPrint" pitchFamily="2" charset="0"/>
              </a:rPr>
              <a:t>s Topics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dirty="0">
                <a:latin typeface="Arial Black" pitchFamily="34" charset="0"/>
              </a:rPr>
              <a:t>Weekly Schedule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>
                <a:latin typeface="Arial Black" pitchFamily="34" charset="0"/>
              </a:rPr>
              <a:t>5th Grade Curriculum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>
                <a:latin typeface="Arial Black" pitchFamily="34" charset="0"/>
              </a:rPr>
              <a:t>Homework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>
                <a:latin typeface="Arial Black" pitchFamily="34" charset="0"/>
              </a:rPr>
              <a:t>Grading Scale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>
                <a:latin typeface="Arial Black" pitchFamily="34" charset="0"/>
              </a:rPr>
              <a:t>Organization/Study Skills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>
                <a:latin typeface="Arial Black" pitchFamily="34" charset="0"/>
              </a:rPr>
              <a:t>Behavior Expectations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>
                <a:latin typeface="Arial Black" pitchFamily="34" charset="0"/>
              </a:rPr>
              <a:t>Student Health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>
                <a:latin typeface="Arial Black" pitchFamily="34" charset="0"/>
              </a:rPr>
              <a:t>Class Parties 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>
                <a:latin typeface="Arial Black" pitchFamily="34" charset="0"/>
              </a:rPr>
              <a:t>Fieldtrips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>
                <a:latin typeface="Arial Black" pitchFamily="34" charset="0"/>
              </a:rPr>
              <a:t>Fundraising 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400" dirty="0">
              <a:latin typeface="Arial Black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en-US" sz="2400" dirty="0">
              <a:latin typeface="AbcPrint" pitchFamily="2" charset="0"/>
            </a:endParaRPr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AbcPrint" pitchFamily="2" charset="0"/>
              </a:rPr>
              <a:t>Daily Schedule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0" y="1676400"/>
            <a:ext cx="7543800" cy="51816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200" b="1" dirty="0">
                <a:latin typeface="Arial Black" pitchFamily="34" charset="0"/>
              </a:rPr>
              <a:t>8:10-8:40              Soft Start</a:t>
            </a:r>
          </a:p>
          <a:p>
            <a:pPr>
              <a:buFont typeface="Wingdings" pitchFamily="2" charset="2"/>
              <a:buNone/>
            </a:pPr>
            <a:r>
              <a:rPr lang="en-US" sz="2200" b="1" dirty="0">
                <a:latin typeface="Arial Black" pitchFamily="34" charset="0"/>
              </a:rPr>
              <a:t>8:40 – 9:10		Morning Meeting		</a:t>
            </a:r>
            <a:endParaRPr lang="en-US" sz="1200" b="1" dirty="0">
              <a:latin typeface="Arial Black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en-US" sz="2200" b="1" dirty="0">
                <a:latin typeface="Arial Black" pitchFamily="34" charset="0"/>
              </a:rPr>
              <a:t>9:15 – 10:45		Math</a:t>
            </a:r>
            <a:r>
              <a:rPr lang="en-US" sz="2400" b="1" dirty="0">
                <a:latin typeface="Arial Black" pitchFamily="34" charset="0"/>
              </a:rPr>
              <a:t> </a:t>
            </a:r>
          </a:p>
          <a:p>
            <a:pPr>
              <a:buFont typeface="Wingdings" pitchFamily="2" charset="2"/>
              <a:buNone/>
            </a:pPr>
            <a:endParaRPr lang="en-US" sz="1200" b="1" dirty="0">
              <a:latin typeface="Arial Black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en-US" sz="2200" b="1" dirty="0">
                <a:latin typeface="Arial Black" pitchFamily="34" charset="0"/>
              </a:rPr>
              <a:t>10:45 – 11:40	Writing/Grammar</a:t>
            </a:r>
          </a:p>
          <a:p>
            <a:pPr>
              <a:buFont typeface="Wingdings" pitchFamily="2" charset="2"/>
              <a:buNone/>
            </a:pPr>
            <a:endParaRPr lang="en-US" sz="1200" b="1" dirty="0">
              <a:latin typeface="Arial Black" pitchFamily="34" charset="0"/>
            </a:endParaRPr>
          </a:p>
          <a:p>
            <a:pPr>
              <a:buNone/>
            </a:pPr>
            <a:r>
              <a:rPr lang="en-US" sz="2200" b="1" dirty="0">
                <a:latin typeface="Arial Black" pitchFamily="34" charset="0"/>
              </a:rPr>
              <a:t>11:40 – 12:20 	Lunch/Recess</a:t>
            </a:r>
          </a:p>
          <a:p>
            <a:pPr>
              <a:buFont typeface="Wingdings" pitchFamily="2" charset="2"/>
              <a:buNone/>
            </a:pPr>
            <a:endParaRPr lang="en-US" sz="1200" b="1" dirty="0">
              <a:latin typeface="Arial Black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en-US" sz="2200" b="1" dirty="0">
                <a:latin typeface="Arial Black" pitchFamily="34" charset="0"/>
              </a:rPr>
              <a:t>12:30 – 1:00 	Block</a:t>
            </a:r>
          </a:p>
          <a:p>
            <a:pPr>
              <a:buFont typeface="Wingdings" pitchFamily="2" charset="2"/>
              <a:buNone/>
            </a:pPr>
            <a:endParaRPr lang="en-US" sz="1200" b="1" dirty="0">
              <a:latin typeface="Arial Black" pitchFamily="34" charset="0"/>
            </a:endParaRPr>
          </a:p>
          <a:p>
            <a:pPr>
              <a:buNone/>
            </a:pPr>
            <a:r>
              <a:rPr lang="en-US" sz="2200" b="1" dirty="0">
                <a:latin typeface="Arial Black" pitchFamily="34" charset="0"/>
              </a:rPr>
              <a:t>1:00 – 2:15		ELA (Language Arts)</a:t>
            </a:r>
          </a:p>
          <a:p>
            <a:pPr marL="0" indent="0">
              <a:buNone/>
            </a:pPr>
            <a:r>
              <a:rPr lang="en-US" sz="2200" b="1" dirty="0">
                <a:latin typeface="Arial Black" pitchFamily="34" charset="0"/>
              </a:rPr>
              <a:t>			-Reading</a:t>
            </a:r>
          </a:p>
          <a:p>
            <a:pPr marL="0" indent="0">
              <a:buNone/>
            </a:pPr>
            <a:r>
              <a:rPr lang="en-US" sz="2200" b="1" dirty="0">
                <a:latin typeface="Arial Black" pitchFamily="34" charset="0"/>
              </a:rPr>
              <a:t>			-Small groups</a:t>
            </a:r>
          </a:p>
          <a:p>
            <a:pPr marL="0" indent="0">
              <a:buNone/>
            </a:pPr>
            <a:r>
              <a:rPr lang="en-US" sz="2200" b="1" dirty="0">
                <a:latin typeface="Arial Black" pitchFamily="34" charset="0"/>
              </a:rPr>
              <a:t>2:15-3:10             Science/SS</a:t>
            </a:r>
          </a:p>
          <a:p>
            <a:pPr marL="0" indent="0">
              <a:buNone/>
            </a:pPr>
            <a:r>
              <a:rPr lang="en-US" sz="2200" b="1" dirty="0">
                <a:latin typeface="Arial Black" pitchFamily="34" charset="0"/>
              </a:rPr>
              <a:t>3:10                     Dismissal</a:t>
            </a:r>
          </a:p>
          <a:p>
            <a:pPr>
              <a:buFont typeface="Wingdings" pitchFamily="2" charset="2"/>
              <a:buNone/>
            </a:pPr>
            <a:endParaRPr lang="en-US" sz="1200" b="1" dirty="0">
              <a:latin typeface="Arial Black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en-US" sz="2200" b="1" dirty="0">
                <a:latin typeface="Arial Black" pitchFamily="34" charset="0"/>
              </a:rPr>
              <a:t>	</a:t>
            </a:r>
            <a:endParaRPr lang="en-US" sz="1200" b="1" dirty="0">
              <a:latin typeface="Arial Black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en-US" sz="2400" b="1" dirty="0">
                <a:latin typeface="Arial Black" pitchFamily="34" charset="0"/>
              </a:rPr>
              <a:t> </a:t>
            </a:r>
          </a:p>
          <a:p>
            <a:pPr>
              <a:buFont typeface="Wingdings" pitchFamily="2" charset="2"/>
              <a:buNone/>
            </a:pPr>
            <a:endParaRPr lang="en-US" sz="2400" b="1" dirty="0">
              <a:latin typeface="AbcPrint" pitchFamily="2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b="1">
                <a:effectLst>
                  <a:outerShdw blurRad="38100" dist="38100" dir="2700000" algn="tl">
                    <a:srgbClr val="000000"/>
                  </a:outerShdw>
                </a:effectLst>
                <a:latin typeface="AbcPrint" pitchFamily="2" charset="0"/>
              </a:rPr>
              <a:t>5th Grade Math Curriculum</a:t>
            </a:r>
            <a:r>
              <a:rPr lang="en-US"/>
              <a:t> 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600200" y="1905000"/>
            <a:ext cx="7391400" cy="4191000"/>
          </a:xfrm>
        </p:spPr>
        <p:txBody>
          <a:bodyPr/>
          <a:lstStyle/>
          <a:p>
            <a:pPr eaLnBrk="1" hangingPunct="1">
              <a:lnSpc>
                <a:spcPct val="70000"/>
              </a:lnSpc>
            </a:pPr>
            <a:r>
              <a:rPr lang="en-US" sz="2400" b="1" dirty="0"/>
              <a:t>Problem Solving and sharing ones thinking</a:t>
            </a:r>
          </a:p>
          <a:p>
            <a:pPr lvl="1" eaLnBrk="1" hangingPunct="1">
              <a:lnSpc>
                <a:spcPct val="70000"/>
              </a:lnSpc>
            </a:pPr>
            <a:r>
              <a:rPr lang="en-US" sz="2000" b="1" dirty="0"/>
              <a:t>Various methods of solving </a:t>
            </a:r>
          </a:p>
          <a:p>
            <a:pPr lvl="1" eaLnBrk="1" hangingPunct="1">
              <a:lnSpc>
                <a:spcPct val="70000"/>
              </a:lnSpc>
            </a:pPr>
            <a:r>
              <a:rPr lang="en-US" sz="2000" b="1" dirty="0"/>
              <a:t>Modeling </a:t>
            </a:r>
          </a:p>
          <a:p>
            <a:pPr lvl="1" eaLnBrk="1" hangingPunct="1">
              <a:lnSpc>
                <a:spcPct val="70000"/>
              </a:lnSpc>
            </a:pPr>
            <a:r>
              <a:rPr lang="en-US" sz="2000" b="1" dirty="0"/>
              <a:t>Reasonableness of answers </a:t>
            </a:r>
          </a:p>
          <a:p>
            <a:pPr eaLnBrk="1" hangingPunct="1">
              <a:lnSpc>
                <a:spcPct val="70000"/>
              </a:lnSpc>
            </a:pPr>
            <a:r>
              <a:rPr lang="en-US" sz="2400" b="1" dirty="0"/>
              <a:t>Number Sense &amp; Operations</a:t>
            </a:r>
          </a:p>
          <a:p>
            <a:pPr lvl="1" eaLnBrk="1" hangingPunct="1">
              <a:lnSpc>
                <a:spcPct val="70000"/>
              </a:lnSpc>
            </a:pPr>
            <a:r>
              <a:rPr lang="en-US" sz="2000" b="1" dirty="0"/>
              <a:t>Decimals, Fractions, Percentages</a:t>
            </a:r>
          </a:p>
          <a:p>
            <a:pPr eaLnBrk="1" hangingPunct="1">
              <a:lnSpc>
                <a:spcPct val="70000"/>
              </a:lnSpc>
            </a:pPr>
            <a:r>
              <a:rPr lang="en-US" sz="2400" b="1" dirty="0"/>
              <a:t>Fractions/Ratios</a:t>
            </a:r>
          </a:p>
          <a:p>
            <a:pPr lvl="1" eaLnBrk="1" hangingPunct="1">
              <a:lnSpc>
                <a:spcPct val="70000"/>
              </a:lnSpc>
            </a:pPr>
            <a:r>
              <a:rPr lang="en-US" sz="2000" b="1" dirty="0"/>
              <a:t>Multiples, Factors, +,-, equivalent, simplifying </a:t>
            </a:r>
          </a:p>
          <a:p>
            <a:pPr eaLnBrk="1" hangingPunct="1">
              <a:lnSpc>
                <a:spcPct val="70000"/>
              </a:lnSpc>
            </a:pPr>
            <a:r>
              <a:rPr lang="en-US" sz="2400" b="1" dirty="0"/>
              <a:t>Geometry and Measurement </a:t>
            </a:r>
          </a:p>
          <a:p>
            <a:pPr lvl="1" eaLnBrk="1" hangingPunct="1">
              <a:lnSpc>
                <a:spcPct val="70000"/>
              </a:lnSpc>
            </a:pPr>
            <a:r>
              <a:rPr lang="en-US" sz="2000" b="1" dirty="0"/>
              <a:t>Angles, classifying shapes, area and perimeter of polygons</a:t>
            </a:r>
          </a:p>
          <a:p>
            <a:pPr eaLnBrk="1" hangingPunct="1">
              <a:lnSpc>
                <a:spcPct val="70000"/>
              </a:lnSpc>
            </a:pPr>
            <a:r>
              <a:rPr lang="en-US" sz="2400" b="1" dirty="0"/>
              <a:t>Algebraic Representation </a:t>
            </a:r>
          </a:p>
          <a:p>
            <a:pPr lvl="1" eaLnBrk="1" hangingPunct="1">
              <a:lnSpc>
                <a:spcPct val="70000"/>
              </a:lnSpc>
            </a:pPr>
            <a:r>
              <a:rPr lang="en-US" sz="2000" b="1" dirty="0"/>
              <a:t>Patterning, algebra </a:t>
            </a:r>
          </a:p>
          <a:p>
            <a:pPr eaLnBrk="1" hangingPunct="1">
              <a:lnSpc>
                <a:spcPct val="70000"/>
              </a:lnSpc>
            </a:pPr>
            <a:r>
              <a:rPr lang="en-US" sz="2400" b="1" dirty="0"/>
              <a:t>Data Analysis </a:t>
            </a:r>
          </a:p>
          <a:p>
            <a:pPr lvl="1" eaLnBrk="1" hangingPunct="1">
              <a:lnSpc>
                <a:spcPct val="70000"/>
              </a:lnSpc>
            </a:pPr>
            <a:r>
              <a:rPr lang="en-US" sz="2000" b="1" dirty="0"/>
              <a:t>Graphs, central tendencies</a:t>
            </a:r>
          </a:p>
        </p:txBody>
      </p:sp>
      <p:pic>
        <p:nvPicPr>
          <p:cNvPr id="23555" name="Picture 5" descr="MPj03995390000[1]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6934200" y="2362200"/>
            <a:ext cx="1752600" cy="1401763"/>
          </a:xfrm>
        </p:spPr>
      </p:pic>
      <p:sp>
        <p:nvSpPr>
          <p:cNvPr id="23556" name="Text Box 5"/>
          <p:cNvSpPr txBox="1">
            <a:spLocks noChangeArrowheads="1"/>
          </p:cNvSpPr>
          <p:nvPr/>
        </p:nvSpPr>
        <p:spPr bwMode="auto">
          <a:xfrm rot="834813">
            <a:off x="5762096" y="5365226"/>
            <a:ext cx="35290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>
                <a:latin typeface="Arial Black" pitchFamily="34" charset="0"/>
              </a:rPr>
              <a:t>The KEY is to ask for help!</a:t>
            </a:r>
          </a:p>
        </p:txBody>
      </p:sp>
    </p:spTree>
  </p:cSld>
  <p:clrMapOvr>
    <a:masterClrMapping/>
  </p:clrMapOvr>
  <p:transition spd="slow">
    <p:comb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dirty="0">
                <a:latin typeface="AbcPrint" pitchFamily="2" charset="0"/>
              </a:rPr>
              <a:t>Language Arts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143000"/>
            <a:ext cx="7467600" cy="4953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800" b="1" dirty="0"/>
              <a:t>In Language Arts we will be working on: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b="1" dirty="0"/>
              <a:t>Reading Comprehension gained through literature novels.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b="1" dirty="0"/>
              <a:t>Compare &amp; Contrast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b="1" dirty="0"/>
              <a:t>Sequencing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b="1" dirty="0"/>
              <a:t>Author’s Purpose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b="1" dirty="0"/>
              <a:t>Elements of Literature</a:t>
            </a:r>
          </a:p>
          <a:p>
            <a:pPr lvl="1" eaLnBrk="1" hangingPunct="1">
              <a:lnSpc>
                <a:spcPct val="80000"/>
              </a:lnSpc>
            </a:pPr>
            <a:endParaRPr lang="en-US" sz="1800" b="1" dirty="0"/>
          </a:p>
          <a:p>
            <a:pPr lvl="2" eaLnBrk="1" hangingPunct="1">
              <a:lnSpc>
                <a:spcPct val="80000"/>
              </a:lnSpc>
            </a:pPr>
            <a:r>
              <a:rPr lang="en-US" sz="2000" b="1" dirty="0"/>
              <a:t>Small Group Literature Circles will be used to enhance the reading experience at each students reading level.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b="1" dirty="0"/>
              <a:t>We are working on developing good reading strategies:</a:t>
            </a:r>
          </a:p>
          <a:p>
            <a:pPr lvl="3" eaLnBrk="1" hangingPunct="1">
              <a:lnSpc>
                <a:spcPct val="80000"/>
              </a:lnSpc>
            </a:pPr>
            <a:r>
              <a:rPr lang="en-US" b="1" dirty="0"/>
              <a:t>Accessing Prior Knowledge 		Inferring</a:t>
            </a:r>
          </a:p>
          <a:p>
            <a:pPr lvl="3" eaLnBrk="1" hangingPunct="1">
              <a:lnSpc>
                <a:spcPct val="80000"/>
              </a:lnSpc>
            </a:pPr>
            <a:r>
              <a:rPr lang="en-US" b="1" dirty="0"/>
              <a:t>Asking Questions			Synthesizing </a:t>
            </a:r>
          </a:p>
          <a:p>
            <a:pPr lvl="3" eaLnBrk="1" hangingPunct="1">
              <a:lnSpc>
                <a:spcPct val="80000"/>
              </a:lnSpc>
            </a:pPr>
            <a:r>
              <a:rPr lang="en-US" b="1" dirty="0"/>
              <a:t>Identifying the important information </a:t>
            </a:r>
          </a:p>
          <a:p>
            <a:pPr lvl="3" eaLnBrk="1" hangingPunct="1">
              <a:lnSpc>
                <a:spcPct val="80000"/>
              </a:lnSpc>
            </a:pPr>
            <a:r>
              <a:rPr lang="en-US" b="1" dirty="0"/>
              <a:t>Monitoring Comprehension</a:t>
            </a:r>
          </a:p>
          <a:p>
            <a:pPr lvl="3" eaLnBrk="1" hangingPunct="1">
              <a:lnSpc>
                <a:spcPct val="80000"/>
              </a:lnSpc>
            </a:pPr>
            <a:r>
              <a:rPr lang="en-US" b="1" dirty="0"/>
              <a:t>Creating Mental Images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sz="2000" b="1" dirty="0">
              <a:latin typeface="AbcPrint" pitchFamily="2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sz="2000" dirty="0">
              <a:latin typeface="AbcPrint" pitchFamily="2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sz="2400" dirty="0"/>
          </a:p>
        </p:txBody>
      </p:sp>
    </p:spTree>
  </p:cSld>
  <p:clrMapOvr>
    <a:masterClrMapping/>
  </p:clrMapOvr>
  <p:transition spd="slow">
    <p:comb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latin typeface="AbcPrint" pitchFamily="2" charset="0"/>
              </a:rPr>
              <a:t>The Daily Five</a:t>
            </a:r>
            <a:br>
              <a:rPr lang="en-US" b="1">
                <a:latin typeface="AbcPrint" pitchFamily="2" charset="0"/>
              </a:rPr>
            </a:br>
            <a:r>
              <a:rPr lang="en-US" sz="3200" b="1">
                <a:latin typeface="AbcPrint" pitchFamily="2" charset="0"/>
              </a:rPr>
              <a:t>(Fostering Literacy Independence)</a:t>
            </a:r>
            <a:endParaRPr lang="en-US" b="1">
              <a:latin typeface="AbcPrint" pitchFamily="2" charset="0"/>
            </a:endParaRPr>
          </a:p>
        </p:txBody>
      </p:sp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2370138"/>
            <a:ext cx="7239000" cy="3414712"/>
          </a:xfrm>
        </p:spPr>
        <p:txBody>
          <a:bodyPr/>
          <a:lstStyle/>
          <a:p>
            <a:r>
              <a:rPr lang="en-US" dirty="0">
                <a:latin typeface="AbcBulletin" pitchFamily="2" charset="0"/>
              </a:rPr>
              <a:t>Read to Self</a:t>
            </a:r>
          </a:p>
          <a:p>
            <a:r>
              <a:rPr lang="en-US" dirty="0">
                <a:latin typeface="AbcBulletin" pitchFamily="2" charset="0"/>
              </a:rPr>
              <a:t>Read to Someone</a:t>
            </a:r>
          </a:p>
          <a:p>
            <a:r>
              <a:rPr lang="en-US" dirty="0">
                <a:latin typeface="AbcBulletin" pitchFamily="2" charset="0"/>
              </a:rPr>
              <a:t>Listening to Reading</a:t>
            </a:r>
          </a:p>
          <a:p>
            <a:r>
              <a:rPr lang="en-US" dirty="0">
                <a:latin typeface="AbcBulletin" pitchFamily="2" charset="0"/>
              </a:rPr>
              <a:t>Working on Writing</a:t>
            </a:r>
          </a:p>
          <a:p>
            <a:r>
              <a:rPr lang="en-US" dirty="0">
                <a:latin typeface="AbcBulletin" pitchFamily="2" charset="0"/>
              </a:rPr>
              <a:t>Spelling/Word Work</a:t>
            </a:r>
          </a:p>
        </p:txBody>
      </p:sp>
      <p:pic>
        <p:nvPicPr>
          <p:cNvPr id="27651" name="Picture 4" descr="516B6P6R53L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05600" y="4114800"/>
            <a:ext cx="2195513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b="1">
                <a:effectLst>
                  <a:outerShdw blurRad="38100" dist="38100" dir="2700000" algn="tl">
                    <a:srgbClr val="000000"/>
                  </a:outerShdw>
                </a:effectLst>
              </a:rPr>
              <a:t>Language Arts</a:t>
            </a:r>
            <a:r>
              <a:rPr lang="en-US"/>
              <a:t>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447800" y="1143000"/>
            <a:ext cx="4114800" cy="5562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1" charset="2"/>
              <a:buChar char="l"/>
              <a:defRPr/>
            </a:pPr>
            <a:r>
              <a:rPr lang="en-US" sz="1800" b="1" dirty="0"/>
              <a:t>Writing</a:t>
            </a:r>
            <a:r>
              <a:rPr lang="en-US" sz="1800" dirty="0"/>
              <a:t> </a:t>
            </a:r>
          </a:p>
          <a:p>
            <a:pPr marL="457200" lvl="1" indent="0" eaLnBrk="1" hangingPunct="1">
              <a:lnSpc>
                <a:spcPct val="80000"/>
              </a:lnSpc>
              <a:buNone/>
              <a:defRPr/>
            </a:pPr>
            <a:r>
              <a:rPr lang="en-US" sz="1800" b="1" dirty="0"/>
              <a:t>Multiple Genres</a:t>
            </a:r>
          </a:p>
          <a:p>
            <a:pPr lvl="1" eaLnBrk="1" hangingPunct="1">
              <a:lnSpc>
                <a:spcPct val="80000"/>
              </a:lnSpc>
              <a:buFont typeface="Courier New" pitchFamily="49" charset="0"/>
              <a:buChar char="o"/>
              <a:defRPr/>
            </a:pPr>
            <a:r>
              <a:rPr lang="en-US" sz="1800" dirty="0"/>
              <a:t>Narrative (Short Story/Descriptive)</a:t>
            </a:r>
          </a:p>
          <a:p>
            <a:pPr lvl="1" eaLnBrk="1" hangingPunct="1">
              <a:lnSpc>
                <a:spcPct val="80000"/>
              </a:lnSpc>
              <a:buFont typeface="Courier New" pitchFamily="49" charset="0"/>
              <a:buChar char="o"/>
              <a:defRPr/>
            </a:pPr>
            <a:r>
              <a:rPr lang="en-US" sz="1800" dirty="0"/>
              <a:t>Poetry</a:t>
            </a:r>
          </a:p>
          <a:p>
            <a:pPr lvl="1" eaLnBrk="1" hangingPunct="1">
              <a:lnSpc>
                <a:spcPct val="80000"/>
              </a:lnSpc>
              <a:buFont typeface="Courier New" pitchFamily="49" charset="0"/>
              <a:buChar char="o"/>
              <a:defRPr/>
            </a:pPr>
            <a:r>
              <a:rPr lang="en-US" sz="1800" dirty="0"/>
              <a:t>Expository (informational)</a:t>
            </a:r>
          </a:p>
          <a:p>
            <a:pPr lvl="1" eaLnBrk="1" hangingPunct="1">
              <a:lnSpc>
                <a:spcPct val="80000"/>
              </a:lnSpc>
              <a:buFont typeface="Courier New" pitchFamily="49" charset="0"/>
              <a:buChar char="o"/>
              <a:defRPr/>
            </a:pPr>
            <a:r>
              <a:rPr lang="en-US" sz="1800" dirty="0"/>
              <a:t>Persuasive</a:t>
            </a:r>
          </a:p>
          <a:p>
            <a:pPr lvl="1" eaLnBrk="1" hangingPunct="1">
              <a:lnSpc>
                <a:spcPct val="80000"/>
              </a:lnSpc>
              <a:buFont typeface="Courier New" pitchFamily="49" charset="0"/>
              <a:buChar char="o"/>
              <a:defRPr/>
            </a:pPr>
            <a:r>
              <a:rPr lang="en-US" sz="1800" dirty="0"/>
              <a:t>Response to Literature</a:t>
            </a:r>
          </a:p>
          <a:p>
            <a:pPr marL="457200" lvl="1" indent="0" eaLnBrk="1" hangingPunct="1">
              <a:lnSpc>
                <a:spcPct val="80000"/>
              </a:lnSpc>
              <a:buFontTx/>
              <a:buNone/>
              <a:defRPr/>
            </a:pPr>
            <a:endParaRPr lang="en-US" sz="1800" dirty="0"/>
          </a:p>
          <a:p>
            <a:pPr marL="457200" lvl="1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b="1" dirty="0"/>
              <a:t>6 + 1 Traits of Writing</a:t>
            </a:r>
            <a:endParaRPr lang="en-US" sz="1800" dirty="0"/>
          </a:p>
          <a:p>
            <a:pPr marL="800100" lvl="1" indent="-342900" eaLnBrk="1" hangingPunct="1">
              <a:lnSpc>
                <a:spcPct val="80000"/>
              </a:lnSpc>
              <a:buFont typeface="+mj-lt"/>
              <a:buAutoNum type="arabicPeriod"/>
              <a:defRPr/>
            </a:pPr>
            <a:r>
              <a:rPr lang="en-US" sz="1800" dirty="0"/>
              <a:t>Organization</a:t>
            </a:r>
          </a:p>
          <a:p>
            <a:pPr marL="800100" lvl="1" indent="-342900" eaLnBrk="1" hangingPunct="1">
              <a:lnSpc>
                <a:spcPct val="80000"/>
              </a:lnSpc>
              <a:buFont typeface="+mj-lt"/>
              <a:buAutoNum type="arabicPeriod"/>
              <a:defRPr/>
            </a:pPr>
            <a:r>
              <a:rPr lang="en-US" sz="1800" dirty="0"/>
              <a:t>Voice</a:t>
            </a:r>
          </a:p>
          <a:p>
            <a:pPr marL="800100" lvl="1" indent="-342900" eaLnBrk="1" hangingPunct="1">
              <a:lnSpc>
                <a:spcPct val="80000"/>
              </a:lnSpc>
              <a:buFont typeface="+mj-lt"/>
              <a:buAutoNum type="arabicPeriod"/>
              <a:defRPr/>
            </a:pPr>
            <a:r>
              <a:rPr lang="en-US" sz="1800" dirty="0"/>
              <a:t>Conventions</a:t>
            </a:r>
          </a:p>
          <a:p>
            <a:pPr marL="800100" lvl="1" indent="-342900" eaLnBrk="1" hangingPunct="1">
              <a:lnSpc>
                <a:spcPct val="80000"/>
              </a:lnSpc>
              <a:buFont typeface="+mj-lt"/>
              <a:buAutoNum type="arabicPeriod"/>
              <a:defRPr/>
            </a:pPr>
            <a:r>
              <a:rPr lang="en-US" sz="1800" dirty="0"/>
              <a:t>Ideas</a:t>
            </a:r>
          </a:p>
          <a:p>
            <a:pPr marL="800100" lvl="1" indent="-342900" eaLnBrk="1" hangingPunct="1">
              <a:lnSpc>
                <a:spcPct val="80000"/>
              </a:lnSpc>
              <a:buFont typeface="+mj-lt"/>
              <a:buAutoNum type="arabicPeriod"/>
              <a:defRPr/>
            </a:pPr>
            <a:r>
              <a:rPr lang="en-US" sz="1800" dirty="0"/>
              <a:t>Sentence Fluency</a:t>
            </a:r>
          </a:p>
          <a:p>
            <a:pPr marL="800100" lvl="1" indent="-342900" eaLnBrk="1" hangingPunct="1">
              <a:lnSpc>
                <a:spcPct val="80000"/>
              </a:lnSpc>
              <a:buFont typeface="+mj-lt"/>
              <a:buAutoNum type="arabicPeriod"/>
              <a:defRPr/>
            </a:pPr>
            <a:r>
              <a:rPr lang="en-US" sz="1800" dirty="0"/>
              <a:t>Word Choice</a:t>
            </a:r>
          </a:p>
          <a:p>
            <a:pPr marL="800100" lvl="1" indent="-342900" eaLnBrk="1" hangingPunct="1">
              <a:lnSpc>
                <a:spcPct val="80000"/>
              </a:lnSpc>
              <a:buFont typeface="+mj-lt"/>
              <a:buAutoNum type="arabicPeriod"/>
              <a:defRPr/>
            </a:pPr>
            <a:r>
              <a:rPr lang="en-US" sz="1800" dirty="0"/>
              <a:t>Presentation </a:t>
            </a:r>
          </a:p>
          <a:p>
            <a:pPr marL="800100" lvl="1" indent="-342900" eaLnBrk="1" hangingPunct="1">
              <a:lnSpc>
                <a:spcPct val="80000"/>
              </a:lnSpc>
              <a:buFont typeface="+mj-lt"/>
              <a:buAutoNum type="arabicPeriod"/>
              <a:defRPr/>
            </a:pPr>
            <a:endParaRPr lang="en-US" sz="1800" dirty="0"/>
          </a:p>
          <a:p>
            <a:pPr marL="457200" lvl="1" indent="0" eaLnBrk="1" hangingPunct="1">
              <a:lnSpc>
                <a:spcPct val="80000"/>
              </a:lnSpc>
              <a:buNone/>
              <a:defRPr/>
            </a:pPr>
            <a:r>
              <a:rPr lang="en-US" sz="1800" b="1" dirty="0"/>
              <a:t>Roots, Suffixes, Prefixes</a:t>
            </a:r>
          </a:p>
          <a:p>
            <a:pPr marL="0" indent="0" eaLnBrk="1" hangingPunct="1">
              <a:lnSpc>
                <a:spcPct val="80000"/>
              </a:lnSpc>
              <a:buFont typeface="Wingdings" pitchFamily="1" charset="2"/>
              <a:buNone/>
              <a:defRPr/>
            </a:pPr>
            <a:endParaRPr lang="en-US" sz="1800" dirty="0"/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endParaRPr lang="en-US" sz="1800" dirty="0"/>
          </a:p>
        </p:txBody>
      </p:sp>
      <p:pic>
        <p:nvPicPr>
          <p:cNvPr id="28675" name="Picture 6" descr="MPj04424880000[1]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5421313" y="1905000"/>
            <a:ext cx="3216275" cy="4191000"/>
          </a:xfrm>
        </p:spPr>
      </p:pic>
    </p:spTree>
  </p:cSld>
  <p:clrMapOvr>
    <a:masterClrMapping/>
  </p:clrMapOvr>
  <p:transition spd="slow">
    <p:checker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b="1">
                <a:effectLst>
                  <a:outerShdw blurRad="38100" dist="38100" dir="2700000" algn="tl">
                    <a:srgbClr val="000000"/>
                  </a:outerShdw>
                </a:effectLst>
                <a:latin typeface="AbcPrint" pitchFamily="2" charset="0"/>
              </a:rPr>
              <a:t>U.S. History &amp; Geography</a:t>
            </a:r>
            <a:endParaRPr lang="en-US">
              <a:latin typeface="AbcPrint" pitchFamily="2" charset="0"/>
            </a:endParaRPr>
          </a:p>
        </p:txBody>
      </p:sp>
      <p:sp>
        <p:nvSpPr>
          <p:cNvPr id="30722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039414" y="1524000"/>
            <a:ext cx="6096000" cy="4953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b="1" dirty="0">
                <a:latin typeface="AbcPrint" pitchFamily="2" charset="0"/>
              </a:rPr>
              <a:t>  </a:t>
            </a:r>
          </a:p>
          <a:p>
            <a:pPr marL="0" indent="0" algn="ctr" eaLnBrk="1" hangingPunct="1">
              <a:lnSpc>
                <a:spcPct val="80000"/>
              </a:lnSpc>
              <a:buNone/>
            </a:pPr>
            <a:r>
              <a:rPr lang="en-US" sz="2400" b="1" dirty="0">
                <a:latin typeface="AbcTeacher" panose="00000400000000000000" pitchFamily="2" charset="0"/>
              </a:rPr>
              <a:t>Main Topics</a:t>
            </a:r>
          </a:p>
          <a:p>
            <a:pPr marL="457200" lvl="1" indent="0" eaLnBrk="1" hangingPunct="1">
              <a:lnSpc>
                <a:spcPct val="80000"/>
              </a:lnSpc>
              <a:buNone/>
            </a:pPr>
            <a:endParaRPr lang="en-US" sz="2000" b="1" dirty="0">
              <a:latin typeface="AbcPrint" pitchFamily="2" charset="0"/>
            </a:endParaRPr>
          </a:p>
          <a:p>
            <a:pPr lvl="1" eaLnBrk="1" hangingPunct="1">
              <a:lnSpc>
                <a:spcPct val="80000"/>
              </a:lnSpc>
              <a:buFont typeface="Courier New" panose="02070309020205020404" pitchFamily="49" charset="0"/>
              <a:buChar char="o"/>
            </a:pPr>
            <a:r>
              <a:rPr lang="en-US" sz="2000" b="1" dirty="0">
                <a:latin typeface="AbcPrint" pitchFamily="2" charset="0"/>
              </a:rPr>
              <a:t>Colonial America</a:t>
            </a:r>
          </a:p>
          <a:p>
            <a:pPr lvl="1" eaLnBrk="1" hangingPunct="1">
              <a:lnSpc>
                <a:spcPct val="80000"/>
              </a:lnSpc>
              <a:buFont typeface="Courier New" panose="02070309020205020404" pitchFamily="49" charset="0"/>
              <a:buChar char="o"/>
            </a:pPr>
            <a:r>
              <a:rPr lang="en-US" sz="2000" b="1" dirty="0">
                <a:latin typeface="AbcPrint" pitchFamily="2" charset="0"/>
              </a:rPr>
              <a:t>Revolutionary War </a:t>
            </a:r>
          </a:p>
          <a:p>
            <a:pPr lvl="1" eaLnBrk="1" hangingPunct="1">
              <a:lnSpc>
                <a:spcPct val="80000"/>
              </a:lnSpc>
              <a:buFont typeface="Courier New" panose="02070309020205020404" pitchFamily="49" charset="0"/>
              <a:buChar char="o"/>
            </a:pPr>
            <a:r>
              <a:rPr lang="en-US" sz="2000" b="1" dirty="0">
                <a:latin typeface="AbcPrint" pitchFamily="2" charset="0"/>
              </a:rPr>
              <a:t>Civil War</a:t>
            </a:r>
          </a:p>
          <a:p>
            <a:pPr lvl="1" eaLnBrk="1" hangingPunct="1">
              <a:lnSpc>
                <a:spcPct val="80000"/>
              </a:lnSpc>
              <a:buFont typeface="Courier New" panose="02070309020205020404" pitchFamily="49" charset="0"/>
              <a:buChar char="o"/>
            </a:pPr>
            <a:r>
              <a:rPr lang="en-US" sz="2000" b="1" dirty="0">
                <a:latin typeface="AbcPrint" pitchFamily="2" charset="0"/>
              </a:rPr>
              <a:t>American Government</a:t>
            </a:r>
          </a:p>
          <a:p>
            <a:pPr lvl="1" eaLnBrk="1" hangingPunct="1">
              <a:lnSpc>
                <a:spcPct val="80000"/>
              </a:lnSpc>
              <a:buFont typeface="Courier New" panose="02070309020205020404" pitchFamily="49" charset="0"/>
              <a:buChar char="o"/>
            </a:pPr>
            <a:r>
              <a:rPr lang="en-US" sz="2000" b="1" dirty="0">
                <a:latin typeface="AbcPrint" pitchFamily="2" charset="0"/>
              </a:rPr>
              <a:t>Movement Westward</a:t>
            </a:r>
          </a:p>
          <a:p>
            <a:pPr lvl="1" eaLnBrk="1" hangingPunct="1">
              <a:lnSpc>
                <a:spcPct val="80000"/>
              </a:lnSpc>
              <a:buFont typeface="Courier New" panose="02070309020205020404" pitchFamily="49" charset="0"/>
              <a:buChar char="o"/>
            </a:pPr>
            <a:r>
              <a:rPr lang="en-US" sz="2000" b="1" dirty="0">
                <a:latin typeface="AbcPrint" pitchFamily="2" charset="0"/>
              </a:rPr>
              <a:t>Industrial Revolution</a:t>
            </a:r>
          </a:p>
          <a:p>
            <a:pPr lvl="1" eaLnBrk="1" hangingPunct="1">
              <a:lnSpc>
                <a:spcPct val="80000"/>
              </a:lnSpc>
              <a:buFont typeface="Courier New" panose="02070309020205020404" pitchFamily="49" charset="0"/>
              <a:buChar char="o"/>
            </a:pPr>
            <a:r>
              <a:rPr lang="en-US" sz="2000" b="1" dirty="0">
                <a:latin typeface="AbcPrint" pitchFamily="2" charset="0"/>
              </a:rPr>
              <a:t>There will be both group and individual projects to enhance the 5th graders’ understanding of United States History</a:t>
            </a:r>
            <a:r>
              <a:rPr lang="en-US" sz="2000" dirty="0">
                <a:latin typeface="AbcPrint" pitchFamily="2" charset="0"/>
              </a:rPr>
              <a:t>.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sz="2000" dirty="0"/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2000" dirty="0"/>
              <a:t>  </a:t>
            </a:r>
          </a:p>
        </p:txBody>
      </p:sp>
      <p:pic>
        <p:nvPicPr>
          <p:cNvPr id="30723" name="Picture 6" descr="MCFL00022_0000[1]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371600" y="1524000"/>
            <a:ext cx="2209800" cy="1172224"/>
          </a:xfrm>
        </p:spPr>
      </p:pic>
    </p:spTree>
  </p:cSld>
  <p:clrMapOvr>
    <a:masterClrMapping/>
  </p:clrMapOvr>
  <p:transition spd="slow">
    <p:dissolve/>
  </p:transition>
</p:sld>
</file>

<file path=ppt/theme/theme1.xml><?xml version="1.0" encoding="utf-8"?>
<a:theme xmlns:a="http://schemas.openxmlformats.org/drawingml/2006/main" name="Writing Table">
  <a:themeElements>
    <a:clrScheme name="Writing Table 1">
      <a:dk1>
        <a:srgbClr val="000000"/>
      </a:dk1>
      <a:lt1>
        <a:srgbClr val="DDB29F"/>
      </a:lt1>
      <a:dk2>
        <a:srgbClr val="996600"/>
      </a:dk2>
      <a:lt2>
        <a:srgbClr val="786950"/>
      </a:lt2>
      <a:accent1>
        <a:srgbClr val="727DE0"/>
      </a:accent1>
      <a:accent2>
        <a:srgbClr val="D54F41"/>
      </a:accent2>
      <a:accent3>
        <a:srgbClr val="EBD5CD"/>
      </a:accent3>
      <a:accent4>
        <a:srgbClr val="000000"/>
      </a:accent4>
      <a:accent5>
        <a:srgbClr val="BCBFED"/>
      </a:accent5>
      <a:accent6>
        <a:srgbClr val="C1473A"/>
      </a:accent6>
      <a:hlink>
        <a:srgbClr val="003300"/>
      </a:hlink>
      <a:folHlink>
        <a:srgbClr val="339933"/>
      </a:folHlink>
    </a:clrScheme>
    <a:fontScheme name="Writing Tab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Writing Table 1">
        <a:dk1>
          <a:srgbClr val="000000"/>
        </a:dk1>
        <a:lt1>
          <a:srgbClr val="DDB29F"/>
        </a:lt1>
        <a:dk2>
          <a:srgbClr val="996600"/>
        </a:dk2>
        <a:lt2>
          <a:srgbClr val="786950"/>
        </a:lt2>
        <a:accent1>
          <a:srgbClr val="727DE0"/>
        </a:accent1>
        <a:accent2>
          <a:srgbClr val="D54F41"/>
        </a:accent2>
        <a:accent3>
          <a:srgbClr val="EBD5CD"/>
        </a:accent3>
        <a:accent4>
          <a:srgbClr val="000000"/>
        </a:accent4>
        <a:accent5>
          <a:srgbClr val="BCBFED"/>
        </a:accent5>
        <a:accent6>
          <a:srgbClr val="C1473A"/>
        </a:accent6>
        <a:hlink>
          <a:srgbClr val="003300"/>
        </a:hlink>
        <a:folHlink>
          <a:srgbClr val="3399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2004:Templates:Presentations:Designs:Writing Table</Template>
  <TotalTime>1664</TotalTime>
  <Words>1112</Words>
  <Application>Microsoft Office PowerPoint</Application>
  <PresentationFormat>On-screen Show (4:3)</PresentationFormat>
  <Paragraphs>237</Paragraphs>
  <Slides>21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AbcBulletin</vt:lpstr>
      <vt:lpstr>AbcPrint</vt:lpstr>
      <vt:lpstr>AbcTeacher</vt:lpstr>
      <vt:lpstr>Arial</vt:lpstr>
      <vt:lpstr>Arial Black</vt:lpstr>
      <vt:lpstr>Courier New</vt:lpstr>
      <vt:lpstr>Wingdings</vt:lpstr>
      <vt:lpstr>Writing Table</vt:lpstr>
      <vt:lpstr>Welcome to  5th Grade!</vt:lpstr>
      <vt:lpstr>Goals</vt:lpstr>
      <vt:lpstr>Tonight’s Topics</vt:lpstr>
      <vt:lpstr>Daily Schedule</vt:lpstr>
      <vt:lpstr>5th Grade Math Curriculum </vt:lpstr>
      <vt:lpstr>Language Arts</vt:lpstr>
      <vt:lpstr>The Daily Five (Fostering Literacy Independence)</vt:lpstr>
      <vt:lpstr>Language Arts </vt:lpstr>
      <vt:lpstr>U.S. History &amp; Geography</vt:lpstr>
      <vt:lpstr>Science</vt:lpstr>
      <vt:lpstr>Infinite Campus</vt:lpstr>
      <vt:lpstr>Homework</vt:lpstr>
      <vt:lpstr>Homework continued…</vt:lpstr>
      <vt:lpstr>Individualized Learning</vt:lpstr>
      <vt:lpstr>Assessment/Grading Scale </vt:lpstr>
      <vt:lpstr>Organization</vt:lpstr>
      <vt:lpstr>Student Health</vt:lpstr>
      <vt:lpstr>PBIS</vt:lpstr>
      <vt:lpstr>Classroom Parties</vt:lpstr>
      <vt:lpstr>Field Trips </vt:lpstr>
      <vt:lpstr>Parent/Teacher Conferences </vt:lpstr>
    </vt:vector>
  </TitlesOfParts>
  <Company>CVAS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5th Grade Back to School Night!</dc:title>
  <dc:creator>CVAS</dc:creator>
  <cp:lastModifiedBy>Moreno, Monique</cp:lastModifiedBy>
  <cp:revision>86</cp:revision>
  <dcterms:created xsi:type="dcterms:W3CDTF">2009-09-28T20:59:16Z</dcterms:created>
  <dcterms:modified xsi:type="dcterms:W3CDTF">2022-07-14T21:18:41Z</dcterms:modified>
</cp:coreProperties>
</file>