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0"/>
  </p:notesMasterIdLst>
  <p:sldIdLst>
    <p:sldId id="256" r:id="rId5"/>
    <p:sldId id="366" r:id="rId6"/>
    <p:sldId id="377" r:id="rId7"/>
    <p:sldId id="367" r:id="rId8"/>
    <p:sldId id="368" r:id="rId9"/>
    <p:sldId id="369" r:id="rId10"/>
    <p:sldId id="370" r:id="rId11"/>
    <p:sldId id="371" r:id="rId12"/>
    <p:sldId id="372" r:id="rId13"/>
    <p:sldId id="378" r:id="rId14"/>
    <p:sldId id="373" r:id="rId15"/>
    <p:sldId id="379" r:id="rId16"/>
    <p:sldId id="380" r:id="rId17"/>
    <p:sldId id="381" r:id="rId18"/>
    <p:sldId id="374" r:id="rId19"/>
    <p:sldId id="258" r:id="rId20"/>
    <p:sldId id="375" r:id="rId21"/>
    <p:sldId id="376" r:id="rId22"/>
    <p:sldId id="283" r:id="rId23"/>
    <p:sldId id="387" r:id="rId24"/>
    <p:sldId id="390" r:id="rId25"/>
    <p:sldId id="397" r:id="rId26"/>
    <p:sldId id="399" r:id="rId27"/>
    <p:sldId id="400" r:id="rId28"/>
    <p:sldId id="398" r:id="rId29"/>
    <p:sldId id="391" r:id="rId30"/>
    <p:sldId id="401" r:id="rId31"/>
    <p:sldId id="402" r:id="rId32"/>
    <p:sldId id="403" r:id="rId33"/>
    <p:sldId id="405" r:id="rId34"/>
    <p:sldId id="392" r:id="rId35"/>
    <p:sldId id="393" r:id="rId36"/>
    <p:sldId id="406" r:id="rId37"/>
    <p:sldId id="404" r:id="rId38"/>
    <p:sldId id="28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48" autoAdjust="0"/>
  </p:normalViewPr>
  <p:slideViewPr>
    <p:cSldViewPr>
      <p:cViewPr varScale="1">
        <p:scale>
          <a:sx n="104" d="100"/>
          <a:sy n="104" d="100"/>
        </p:scale>
        <p:origin x="182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96D64-5615-472C-BDF7-FCD421C728CD}" type="datetimeFigureOut">
              <a:rPr lang="en-US" smtClean="0"/>
              <a:t>9/11/2017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BF5BA-E7F6-49B4-86B0-93CDF9F80C53}" type="slidenum">
              <a:rPr lang="en-US" smtClean="0"/>
              <a:t>‹#›</a:t>
            </a:fld>
            <a:endParaRPr lang="en-US" dirty="0"/>
          </a:p>
        </p:txBody>
      </p:sp>
    </p:spTree>
    <p:extLst>
      <p:ext uri="{BB962C8B-B14F-4D97-AF65-F5344CB8AC3E}">
        <p14:creationId xmlns:p14="http://schemas.microsoft.com/office/powerpoint/2010/main" val="40904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iki.answers.com/Q/Why_termites_can_digest_cellulose_but_human_canno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ea typeface="ＭＳ Ｐゴシック" pitchFamily="34" charset="-128"/>
              </a:rPr>
              <a:t>A fair amount of this</a:t>
            </a:r>
            <a:r>
              <a:rPr lang="en-US" baseline="0" dirty="0" smtClean="0">
                <a:ea typeface="ＭＳ Ｐゴシック" pitchFamily="34" charset="-128"/>
              </a:rPr>
              <a:t> material will be new to students.  Although some of this material is not directly tied to the framework, it is still fundamental to the understanding of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Big Idea 2, EK 2.A.3: </a:t>
            </a:r>
            <a:r>
              <a:rPr lang="en-US" i="1" baseline="0" dirty="0" smtClean="0">
                <a:ea typeface="ＭＳ Ｐゴシック" pitchFamily="34" charset="-128"/>
              </a:rPr>
              <a:t>Organisms must exchange matter with the environment to grow, reproduce and maintain organization.  </a:t>
            </a:r>
            <a:r>
              <a:rPr lang="en-US" i="0" baseline="0" dirty="0" smtClean="0">
                <a:ea typeface="ＭＳ Ｐゴシック" pitchFamily="34" charset="-128"/>
              </a:rPr>
              <a:t>a) Molecules and atoms from the environment are necessary to build new molecules.  Evidence of student learning is a demonstrated understanding of each of the following:  1.  Carbon moves from the environment to organisms where it is used to build carbohydrates, proteins, lipids for nucleic acids.  Carbon is used in storage compounds and cell formation in all organisms. </a:t>
            </a:r>
            <a:endParaRPr lang="en-US" i="0"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DF5BB76C-E7AC-49D9-9D6D-983AE1DAFFE7}" type="slidenum">
              <a:rPr lang="en-US" sz="1200">
                <a:solidFill>
                  <a:srgbClr val="000000"/>
                </a:solidFill>
                <a:latin typeface="Calibri" pitchFamily="34" charset="0"/>
              </a:rPr>
              <a:pPr eaLnBrk="1" hangingPunct="1"/>
              <a:t>1</a:t>
            </a:fld>
            <a:endParaRPr lang="en-US" sz="1200" dirty="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 how these “hexagons” differ from the one in the previous slide.  Point out to them that it is customary to leave C’s and even H’s off the “art” in the interest of focusing on what is really important with regard to a given bond formation.  </a:t>
            </a:r>
            <a:r>
              <a:rPr lang="en-US" dirty="0" smtClean="0"/>
              <a:t>It</a:t>
            </a:r>
            <a:r>
              <a:rPr lang="en-US" baseline="0" dirty="0" smtClean="0"/>
              <a:t> is not necessary they know “glycosidic linkage”, it’s just necessary that they know a water was released and helpful to know that an oxygen remains in tact.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10</a:t>
            </a:fld>
            <a:endParaRPr lang="en-US" dirty="0"/>
          </a:p>
        </p:txBody>
      </p:sp>
    </p:spTree>
    <p:extLst>
      <p:ext uri="{BB962C8B-B14F-4D97-AF65-F5344CB8AC3E}">
        <p14:creationId xmlns:p14="http://schemas.microsoft.com/office/powerpoint/2010/main" val="304635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need to memorize!  Just reemphasizing “</a:t>
            </a:r>
            <a:r>
              <a:rPr lang="en-US" dirty="0" err="1" smtClean="0"/>
              <a:t>mono+mono</a:t>
            </a:r>
            <a:r>
              <a:rPr lang="en-US" dirty="0" smtClean="0"/>
              <a:t> = di” saccharide through a dehydration synthesis.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11</a:t>
            </a:fld>
            <a:endParaRPr lang="en-US" dirty="0"/>
          </a:p>
        </p:txBody>
      </p:sp>
    </p:spTree>
    <p:extLst>
      <p:ext uri="{BB962C8B-B14F-4D97-AF65-F5344CB8AC3E}">
        <p14:creationId xmlns:p14="http://schemas.microsoft.com/office/powerpoint/2010/main" val="1156150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dehydration synthesis song, second</a:t>
            </a:r>
            <a:r>
              <a:rPr lang="en-US" baseline="0" dirty="0" smtClean="0"/>
              <a:t> verse. </a:t>
            </a:r>
            <a:r>
              <a:rPr lang="en-US" dirty="0" smtClean="0"/>
              <a:t>Scroll over the image</a:t>
            </a:r>
            <a:r>
              <a:rPr lang="en-US" baseline="0" dirty="0" smtClean="0"/>
              <a:t> to reveal the “play” command for the animation.</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12</a:t>
            </a:fld>
            <a:endParaRPr lang="en-US" dirty="0"/>
          </a:p>
        </p:txBody>
      </p:sp>
    </p:spTree>
    <p:extLst>
      <p:ext uri="{BB962C8B-B14F-4D97-AF65-F5344CB8AC3E}">
        <p14:creationId xmlns:p14="http://schemas.microsoft.com/office/powerpoint/2010/main" val="380623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 link between structure and function.  It is not necessary to memorize the names of starches.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13</a:t>
            </a:fld>
            <a:endParaRPr lang="en-US" dirty="0"/>
          </a:p>
        </p:txBody>
      </p:sp>
    </p:spTree>
    <p:extLst>
      <p:ext uri="{BB962C8B-B14F-4D97-AF65-F5344CB8AC3E}">
        <p14:creationId xmlns:p14="http://schemas.microsoft.com/office/powerpoint/2010/main" val="377896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Glycogen</a:t>
            </a:r>
            <a:r>
              <a:rPr lang="en-US" baseline="0" dirty="0" smtClean="0"/>
              <a:t> may have been referred to as “animal starch” in their middle school or Biology I course.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14</a:t>
            </a:fld>
            <a:endParaRPr lang="en-US" dirty="0"/>
          </a:p>
        </p:txBody>
      </p:sp>
    </p:spTree>
    <p:extLst>
      <p:ext uri="{BB962C8B-B14F-4D97-AF65-F5344CB8AC3E}">
        <p14:creationId xmlns:p14="http://schemas.microsoft.com/office/powerpoint/2010/main" val="401800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cellulose may</a:t>
            </a:r>
            <a:r>
              <a:rPr lang="en-US" baseline="0" dirty="0" smtClean="0"/>
              <a:t> not be all that exciting, it is interesting that termites cannot digest it until they establish a symbiotic relationship with a protozoan that can! </a:t>
            </a:r>
            <a:r>
              <a:rPr lang="en-US" sz="1200" b="0" i="0" kern="1200" dirty="0" smtClean="0">
                <a:solidFill>
                  <a:schemeClr val="tx1"/>
                </a:solidFill>
                <a:effectLst/>
                <a:latin typeface="+mn-lt"/>
                <a:ea typeface="+mn-ea"/>
                <a:cs typeface="+mn-cs"/>
              </a:rPr>
              <a:t>To digest cellulose, organisms must produce the enzyme </a:t>
            </a:r>
            <a:r>
              <a:rPr lang="en-US" sz="1200" b="1" i="0" kern="1200" dirty="0" smtClean="0">
                <a:solidFill>
                  <a:schemeClr val="tx1"/>
                </a:solidFill>
                <a:effectLst/>
                <a:latin typeface="+mn-lt"/>
                <a:ea typeface="+mn-ea"/>
                <a:cs typeface="+mn-cs"/>
              </a:rPr>
              <a:t>cellulase</a:t>
            </a:r>
            <a:r>
              <a:rPr lang="en-US" sz="1200" b="0" i="0" kern="1200" dirty="0" smtClean="0">
                <a:solidFill>
                  <a:schemeClr val="tx1"/>
                </a:solidFill>
                <a:effectLst/>
                <a:latin typeface="+mn-lt"/>
                <a:ea typeface="+mn-ea"/>
                <a:cs typeface="+mn-cs"/>
              </a:rPr>
              <a:t>. Humans and termites are unable to produce cellulase themselves but termites have living in their gut simple organisms (</a:t>
            </a:r>
            <a:r>
              <a:rPr lang="en-US" sz="1200" b="1" i="0" kern="1200" dirty="0" smtClean="0">
                <a:solidFill>
                  <a:schemeClr val="tx1"/>
                </a:solidFill>
                <a:effectLst/>
                <a:latin typeface="+mn-lt"/>
                <a:ea typeface="+mn-ea"/>
                <a:cs typeface="+mn-cs"/>
              </a:rPr>
              <a:t>protozoa</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bacteria</a:t>
            </a:r>
            <a:r>
              <a:rPr lang="en-US" sz="1200" b="0" i="0" kern="1200" dirty="0" smtClean="0">
                <a:solidFill>
                  <a:schemeClr val="tx1"/>
                </a:solidFill>
                <a:effectLst/>
                <a:latin typeface="+mn-lt"/>
                <a:ea typeface="+mn-ea"/>
                <a:cs typeface="+mn-cs"/>
              </a:rPr>
              <a:t>) which can produce the enzyme.</a:t>
            </a:r>
          </a:p>
          <a:p>
            <a:r>
              <a:rPr lang="en-US" sz="1200" b="0" i="0" kern="1200" dirty="0" smtClean="0">
                <a:solidFill>
                  <a:schemeClr val="tx1"/>
                </a:solidFill>
                <a:effectLst/>
                <a:latin typeface="+mn-lt"/>
                <a:ea typeface="+mn-ea"/>
                <a:cs typeface="+mn-cs"/>
              </a:rPr>
              <a:t>This is an example of </a:t>
            </a:r>
            <a:r>
              <a:rPr lang="en-US" sz="1200" b="1" i="0" kern="1200" dirty="0" smtClean="0">
                <a:solidFill>
                  <a:schemeClr val="tx1"/>
                </a:solidFill>
                <a:effectLst/>
                <a:latin typeface="+mn-lt"/>
                <a:ea typeface="+mn-ea"/>
                <a:cs typeface="+mn-cs"/>
              </a:rPr>
              <a:t>mutualism</a:t>
            </a:r>
            <a:r>
              <a:rPr lang="en-US" sz="1200" b="0" i="0" kern="1200" dirty="0" smtClean="0">
                <a:solidFill>
                  <a:schemeClr val="tx1"/>
                </a:solidFill>
                <a:effectLst/>
                <a:latin typeface="+mn-lt"/>
                <a:ea typeface="+mn-ea"/>
                <a:cs typeface="+mn-cs"/>
              </a:rPr>
              <a:t> - a relationship between two species in which both organisms benefit. The </a:t>
            </a:r>
            <a:r>
              <a:rPr lang="en-US" sz="1200" b="0" i="0" kern="1200" dirty="0" err="1" smtClean="0">
                <a:solidFill>
                  <a:schemeClr val="tx1"/>
                </a:solidFill>
                <a:effectLst/>
                <a:latin typeface="+mn-lt"/>
                <a:ea typeface="+mn-ea"/>
                <a:cs typeface="+mn-cs"/>
              </a:rPr>
              <a:t>protoza</a:t>
            </a:r>
            <a:r>
              <a:rPr lang="en-US" sz="1200" b="0" i="0" kern="1200" dirty="0" smtClean="0">
                <a:solidFill>
                  <a:schemeClr val="tx1"/>
                </a:solidFill>
                <a:effectLst/>
                <a:latin typeface="+mn-lt"/>
                <a:ea typeface="+mn-ea"/>
                <a:cs typeface="+mn-cs"/>
              </a:rPr>
              <a:t> and bacteria benefit by receiving a constant supply of food (wood) from the termite. The termite benefits from the energy-rich sugar released from the cellulose by the termites. Read more: </a:t>
            </a:r>
            <a:r>
              <a:rPr lang="en-US" sz="1200" b="0" i="0" u="none" strike="noStrike" kern="1200" dirty="0" smtClean="0">
                <a:solidFill>
                  <a:schemeClr val="tx1"/>
                </a:solidFill>
                <a:effectLst/>
                <a:latin typeface="+mn-lt"/>
                <a:ea typeface="+mn-ea"/>
                <a:cs typeface="+mn-cs"/>
                <a:hlinkClick r:id="rId3"/>
              </a:rPr>
              <a:t>http://wiki.answers.com/Q/Why_termites_can_digest_cellulose_but_human_cannot#ixzz23pblQhQb</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15</a:t>
            </a:fld>
            <a:endParaRPr lang="en-US" dirty="0"/>
          </a:p>
        </p:txBody>
      </p:sp>
    </p:spTree>
    <p:extLst>
      <p:ext uri="{BB962C8B-B14F-4D97-AF65-F5344CB8AC3E}">
        <p14:creationId xmlns:p14="http://schemas.microsoft.com/office/powerpoint/2010/main" val="2441902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more with enthusiasm, emphasize the difference between</a:t>
            </a:r>
            <a:r>
              <a:rPr lang="en-US" baseline="0" dirty="0" smtClean="0"/>
              <a:t> H-bonds (dotted lines, a special case of dipole-dipole IMF’s) and bonded H’s (solid lines representing a shared pair of electrons, thus a covalent bond.)</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16</a:t>
            </a:fld>
            <a:endParaRPr lang="en-US" dirty="0"/>
          </a:p>
        </p:txBody>
      </p:sp>
    </p:spTree>
    <p:extLst>
      <p:ext uri="{BB962C8B-B14F-4D97-AF65-F5344CB8AC3E}">
        <p14:creationId xmlns:p14="http://schemas.microsoft.com/office/powerpoint/2010/main" val="263003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 structural hierarchy</a:t>
            </a:r>
            <a:r>
              <a:rPr lang="en-US" baseline="0" dirty="0" smtClean="0"/>
              <a:t> from monomer to polymer to cellulose to a grouping of cellulose into a microfibril to the structure of the cell wall to the plant cell to the leaf.  Whew!</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17</a:t>
            </a:fld>
            <a:endParaRPr lang="en-US" dirty="0"/>
          </a:p>
        </p:txBody>
      </p:sp>
    </p:spTree>
    <p:extLst>
      <p:ext uri="{BB962C8B-B14F-4D97-AF65-F5344CB8AC3E}">
        <p14:creationId xmlns:p14="http://schemas.microsoft.com/office/powerpoint/2010/main" val="256213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site these as</a:t>
            </a:r>
            <a:r>
              <a:rPr lang="en-US" baseline="0" dirty="0" smtClean="0"/>
              <a:t> common examples of organisms that utilize carbohydrates.</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18</a:t>
            </a:fld>
            <a:endParaRPr lang="en-US" dirty="0"/>
          </a:p>
        </p:txBody>
      </p:sp>
    </p:spTree>
    <p:extLst>
      <p:ext uri="{BB962C8B-B14F-4D97-AF65-F5344CB8AC3E}">
        <p14:creationId xmlns:p14="http://schemas.microsoft.com/office/powerpoint/2010/main" val="2937389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19</a:t>
            </a:fld>
            <a:endParaRPr lang="en-US" dirty="0"/>
          </a:p>
        </p:txBody>
      </p:sp>
    </p:spTree>
    <p:extLst>
      <p:ext uri="{BB962C8B-B14F-4D97-AF65-F5344CB8AC3E}">
        <p14:creationId xmlns:p14="http://schemas.microsoft.com/office/powerpoint/2010/main" val="228674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lesson will deal with</a:t>
            </a:r>
            <a:r>
              <a:rPr lang="en-US" baseline="0" dirty="0" smtClean="0"/>
              <a:t> carbohydrates and lipids, with protein and nucleic acids coming in a separate lesson.  Emphasize yet again that </a:t>
            </a:r>
            <a:r>
              <a:rPr lang="en-US" i="1" baseline="0" dirty="0" smtClean="0"/>
              <a:t>within</a:t>
            </a:r>
            <a:r>
              <a:rPr lang="en-US" i="0" baseline="0" dirty="0" smtClean="0"/>
              <a:t> the molecule, the </a:t>
            </a:r>
            <a:r>
              <a:rPr lang="en-US" b="1" i="0" baseline="0" dirty="0" smtClean="0"/>
              <a:t>intramolecular forces </a:t>
            </a:r>
            <a:r>
              <a:rPr lang="en-US" i="0" baseline="0" dirty="0" smtClean="0"/>
              <a:t>are </a:t>
            </a:r>
            <a:r>
              <a:rPr lang="en-US" b="1" i="0" baseline="0" dirty="0" smtClean="0"/>
              <a:t>covalent bonds</a:t>
            </a:r>
            <a:r>
              <a:rPr lang="en-US" i="0" baseline="0" dirty="0" smtClean="0"/>
              <a:t>, but the </a:t>
            </a:r>
            <a:r>
              <a:rPr lang="en-US" b="1" i="0" baseline="0" dirty="0" smtClean="0"/>
              <a:t>intermolecular  forces (IMFs) between molecules </a:t>
            </a:r>
            <a:r>
              <a:rPr lang="en-US" b="0" i="0" baseline="0" dirty="0" smtClean="0"/>
              <a:t>will vary due to the polarity of the molecule as a whole.</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a:t>
            </a:fld>
            <a:endParaRPr lang="en-US" dirty="0"/>
          </a:p>
        </p:txBody>
      </p:sp>
    </p:spTree>
    <p:extLst>
      <p:ext uri="{BB962C8B-B14F-4D97-AF65-F5344CB8AC3E}">
        <p14:creationId xmlns:p14="http://schemas.microsoft.com/office/powerpoint/2010/main" val="40840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“Hydrophobic”</a:t>
            </a:r>
            <a:r>
              <a:rPr lang="en-US" baseline="0" dirty="0" smtClean="0"/>
              <a:t> means “water fearing”. If you’re up for a demo, you can use a couple of clear containers (beakers, etc.) partway filled with water to demonstrate that neither oil nor shortening, etc. will dissolve in water.  Also, since this is the first time “steroid” has appeared, you may want to take a moment and discuss anabolic (building up) versus catabolic (tearing down) processes and that the sum of these processes is “metabolism”.  Also point out that testosterone and estrogen are steroids.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20</a:t>
            </a:fld>
            <a:endParaRPr lang="en-US" dirty="0"/>
          </a:p>
        </p:txBody>
      </p:sp>
    </p:spTree>
    <p:extLst>
      <p:ext uri="{BB962C8B-B14F-4D97-AF65-F5344CB8AC3E}">
        <p14:creationId xmlns:p14="http://schemas.microsoft.com/office/powerpoint/2010/main" val="1608492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 an –OH group attached</a:t>
            </a:r>
            <a:r>
              <a:rPr lang="en-US" baseline="0" dirty="0" smtClean="0"/>
              <a:t> to a hydrocarbon skeleton makes an alcohol, NOT A BASE!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21</a:t>
            </a:fld>
            <a:endParaRPr lang="en-US" dirty="0"/>
          </a:p>
        </p:txBody>
      </p:sp>
    </p:spTree>
    <p:extLst>
      <p:ext uri="{BB962C8B-B14F-4D97-AF65-F5344CB8AC3E}">
        <p14:creationId xmlns:p14="http://schemas.microsoft.com/office/powerpoint/2010/main" val="383939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Glycerol is on its way to make a triglyceride, which</a:t>
            </a:r>
            <a:r>
              <a:rPr lang="en-US" baseline="0" dirty="0" smtClean="0"/>
              <a:t> they may have heard talk of if anyone in their family is struggling with too many triglycerides in their diet.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22</a:t>
            </a:fld>
            <a:endParaRPr lang="en-US" dirty="0"/>
          </a:p>
        </p:txBody>
      </p:sp>
    </p:spTree>
    <p:extLst>
      <p:ext uri="{BB962C8B-B14F-4D97-AF65-F5344CB8AC3E}">
        <p14:creationId xmlns:p14="http://schemas.microsoft.com/office/powerpoint/2010/main" val="1693222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Sorry, the picture is not pretty,</a:t>
            </a:r>
            <a:r>
              <a:rPr lang="en-US" baseline="0" dirty="0" smtClean="0"/>
              <a:t> but it does convey the idea.  One more fatty acid to add before this becomes a </a:t>
            </a:r>
            <a:r>
              <a:rPr lang="en-US" b="1" baseline="0" dirty="0" smtClean="0"/>
              <a:t>tri</a:t>
            </a:r>
            <a:r>
              <a:rPr lang="en-US" baseline="0" dirty="0" smtClean="0"/>
              <a:t>glyceride.</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23</a:t>
            </a:fld>
            <a:endParaRPr lang="en-US" dirty="0"/>
          </a:p>
        </p:txBody>
      </p:sp>
    </p:spTree>
    <p:extLst>
      <p:ext uri="{BB962C8B-B14F-4D97-AF65-F5344CB8AC3E}">
        <p14:creationId xmlns:p14="http://schemas.microsoft.com/office/powerpoint/2010/main" val="1432990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need to memorize “ester linkage”.  Ask students how many</a:t>
            </a:r>
            <a:r>
              <a:rPr lang="en-US" baseline="0" dirty="0" smtClean="0"/>
              <a:t> water molecules it will take to disassemble this molecule! </a:t>
            </a:r>
            <a:r>
              <a:rPr lang="en-US" baseline="0" dirty="0" err="1" smtClean="0"/>
              <a:t>Ans</a:t>
            </a:r>
            <a:r>
              <a:rPr lang="en-US" baseline="0" dirty="0" smtClean="0"/>
              <a:t>: THREE!</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24</a:t>
            </a:fld>
            <a:endParaRPr lang="en-US" dirty="0"/>
          </a:p>
        </p:txBody>
      </p:sp>
    </p:spTree>
    <p:extLst>
      <p:ext uri="{BB962C8B-B14F-4D97-AF65-F5344CB8AC3E}">
        <p14:creationId xmlns:p14="http://schemas.microsoft.com/office/powerpoint/2010/main" val="2246276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may know</a:t>
            </a:r>
            <a:r>
              <a:rPr lang="en-US" baseline="0" dirty="0" smtClean="0"/>
              <a:t> the phrase “likes dissolve likes” from Chemistry I.  If so, this is an example of a nonpolar fat not being at all attracted to a polar water molecule.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25</a:t>
            </a:fld>
            <a:endParaRPr lang="en-US" dirty="0"/>
          </a:p>
        </p:txBody>
      </p:sp>
    </p:spTree>
    <p:extLst>
      <p:ext uri="{BB962C8B-B14F-4D97-AF65-F5344CB8AC3E}">
        <p14:creationId xmlns:p14="http://schemas.microsoft.com/office/powerpoint/2010/main" val="407012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en-US" baseline="0" dirty="0" smtClean="0"/>
              <a:t> “saturated with what, exactly”?  Saturated with H’s.  These diagrams have the fatty acid molecules with all single bonds so the “tails” are fairly straight.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26</a:t>
            </a:fld>
            <a:endParaRPr lang="en-US" dirty="0"/>
          </a:p>
        </p:txBody>
      </p:sp>
    </p:spTree>
    <p:extLst>
      <p:ext uri="{BB962C8B-B14F-4D97-AF65-F5344CB8AC3E}">
        <p14:creationId xmlns:p14="http://schemas.microsoft.com/office/powerpoint/2010/main" val="290469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Unsaturated means a PAIR of H’s is now</a:t>
            </a:r>
            <a:r>
              <a:rPr lang="en-US" baseline="0" dirty="0" smtClean="0"/>
              <a:t> “missing” thus a double bond forms between neighboring C’s in the carbon chain of the fatty acid.  Note this causes a “bend” or “kink” in the chain which alters the shape or conformation of the fat.  Ask students what they think “polyunsaturated” fat means.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27</a:t>
            </a:fld>
            <a:endParaRPr lang="en-US" dirty="0"/>
          </a:p>
        </p:txBody>
      </p:sp>
    </p:spTree>
    <p:extLst>
      <p:ext uri="{BB962C8B-B14F-4D97-AF65-F5344CB8AC3E}">
        <p14:creationId xmlns:p14="http://schemas.microsoft.com/office/powerpoint/2010/main" val="2401925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a</a:t>
            </a:r>
            <a:r>
              <a:rPr lang="en-US" baseline="0" dirty="0" smtClean="0"/>
              <a:t> pair of hydrogen atoms must be “added” across the double bond to form 2 covalent bonds between 2 different carbons and the 2 different hydrogen atoms added.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28</a:t>
            </a:fld>
            <a:endParaRPr lang="en-US" dirty="0"/>
          </a:p>
        </p:txBody>
      </p:sp>
    </p:spTree>
    <p:extLst>
      <p:ext uri="{BB962C8B-B14F-4D97-AF65-F5344CB8AC3E}">
        <p14:creationId xmlns:p14="http://schemas.microsoft.com/office/powerpoint/2010/main" val="2867566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in case you are asked, the prefix trans means “across” as in transatlantic cruise </a:t>
            </a:r>
            <a:r>
              <a:rPr lang="en-US" baseline="0" dirty="0" smtClean="0"/>
              <a:t>(across the Atlantic ocean). So, the H’s are located “across” the double bond.  </a:t>
            </a:r>
            <a:r>
              <a:rPr lang="en-US" baseline="0" dirty="0" err="1" smtClean="0"/>
              <a:t>Cis</a:t>
            </a:r>
            <a:r>
              <a:rPr lang="en-US" baseline="0" dirty="0" smtClean="0"/>
              <a:t> means “same side”, so the H’s are located on the same side of the double bond.  </a:t>
            </a:r>
          </a:p>
          <a:p>
            <a:endParaRPr lang="en-US" baseline="0" dirty="0" smtClean="0"/>
          </a:p>
          <a:p>
            <a:r>
              <a:rPr lang="en-US" baseline="0" dirty="0" smtClean="0"/>
              <a:t>Refer back to a lock and key analogy with students, if we want an enzyme to react with or digest a trans fat, then it does so they way only one key fits with a given lock.  For humans, we have way more </a:t>
            </a:r>
            <a:r>
              <a:rPr lang="en-US" baseline="0" dirty="0" err="1" smtClean="0"/>
              <a:t>cis</a:t>
            </a:r>
            <a:r>
              <a:rPr lang="en-US" baseline="0" dirty="0" smtClean="0"/>
              <a:t>-identifying enzymes than trans-identifying enzymes, thus the trans-fats are not digested as efficiently and build up contributing to cardiovascular disease.  More detail than needed, but interesting none the less.</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29</a:t>
            </a:fld>
            <a:endParaRPr lang="en-US" dirty="0"/>
          </a:p>
        </p:txBody>
      </p:sp>
    </p:spTree>
    <p:extLst>
      <p:ext uri="{BB962C8B-B14F-4D97-AF65-F5344CB8AC3E}">
        <p14:creationId xmlns:p14="http://schemas.microsoft.com/office/powerpoint/2010/main" val="21335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monomers join</a:t>
            </a:r>
            <a:r>
              <a:rPr lang="en-US" baseline="0" dirty="0" smtClean="0"/>
              <a:t> through covalent bonding (a pair, or more, of electrons is shared between two monomers).  Take a moment to assess what students already know.  Can they cite examples of carbohydrates, proteins and nucleic acids.  If so, try to use the examples they came up with during your discussions.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3</a:t>
            </a:fld>
            <a:endParaRPr lang="en-US" dirty="0"/>
          </a:p>
        </p:txBody>
      </p:sp>
    </p:spTree>
    <p:extLst>
      <p:ext uri="{BB962C8B-B14F-4D97-AF65-F5344CB8AC3E}">
        <p14:creationId xmlns:p14="http://schemas.microsoft.com/office/powerpoint/2010/main" val="2150619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Couldn’t resist a nutrition</a:t>
            </a:r>
            <a:r>
              <a:rPr lang="en-US" baseline="0" dirty="0" smtClean="0"/>
              <a:t> moment.  No need to memorize!</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30</a:t>
            </a:fld>
            <a:endParaRPr lang="en-US" dirty="0"/>
          </a:p>
        </p:txBody>
      </p:sp>
    </p:spTree>
    <p:extLst>
      <p:ext uri="{BB962C8B-B14F-4D97-AF65-F5344CB8AC3E}">
        <p14:creationId xmlns:p14="http://schemas.microsoft.com/office/powerpoint/2010/main" val="427767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Adipose tissue is from hormonally inert, adipose tissue has in recent years been recognized as a major </a:t>
            </a:r>
            <a:r>
              <a:rPr lang="en-US" sz="1200" b="0" i="0" u="none" strike="noStrike" kern="1200" dirty="0" smtClean="0">
                <a:solidFill>
                  <a:schemeClr val="tx1"/>
                </a:solidFill>
                <a:effectLst/>
                <a:latin typeface="+mn-lt"/>
                <a:ea typeface="+mn-ea"/>
                <a:cs typeface="+mn-cs"/>
              </a:rPr>
              <a:t>endocrine organ, as it produces hormones such as </a:t>
            </a:r>
            <a:r>
              <a:rPr lang="en-US" sz="1200" b="0" i="0" u="none" strike="noStrike" kern="1200" dirty="0" err="1" smtClean="0">
                <a:solidFill>
                  <a:schemeClr val="tx1"/>
                </a:solidFill>
                <a:effectLst/>
                <a:latin typeface="+mn-lt"/>
                <a:ea typeface="+mn-ea"/>
                <a:cs typeface="+mn-cs"/>
              </a:rPr>
              <a:t>leptin</a:t>
            </a:r>
            <a:r>
              <a:rPr lang="en-US" sz="1200" b="0" i="0" u="none" strike="noStrike" kern="1200" dirty="0" smtClean="0">
                <a:solidFill>
                  <a:schemeClr val="tx1"/>
                </a:solidFill>
                <a:effectLst/>
                <a:latin typeface="+mn-lt"/>
                <a:ea typeface="+mn-ea"/>
                <a:cs typeface="+mn-cs"/>
              </a:rPr>
              <a:t>, estrogen, and </a:t>
            </a:r>
            <a:r>
              <a:rPr lang="en-US" sz="1200" b="0" i="0" u="none" strike="noStrike" kern="1200" dirty="0" err="1" smtClean="0">
                <a:solidFill>
                  <a:schemeClr val="tx1"/>
                </a:solidFill>
                <a:effectLst/>
                <a:latin typeface="+mn-lt"/>
                <a:ea typeface="+mn-ea"/>
                <a:cs typeface="+mn-cs"/>
              </a:rPr>
              <a:t>resistin</a:t>
            </a:r>
            <a:r>
              <a:rPr lang="en-US" sz="1200" b="0" i="0" u="none" strike="noStrike" kern="1200" dirty="0" smtClean="0">
                <a:solidFill>
                  <a:schemeClr val="tx1"/>
                </a:solidFill>
                <a:effectLst/>
                <a:latin typeface="+mn-lt"/>
                <a:ea typeface="+mn-ea"/>
                <a:cs typeface="+mn-cs"/>
              </a:rPr>
              <a:t>.  More than you</a:t>
            </a:r>
            <a:r>
              <a:rPr lang="en-US" sz="1200" b="0" i="0" u="none" strike="noStrike" kern="1200" baseline="0" dirty="0" smtClean="0">
                <a:solidFill>
                  <a:schemeClr val="tx1"/>
                </a:solidFill>
                <a:effectLst/>
                <a:latin typeface="+mn-lt"/>
                <a:ea typeface="+mn-ea"/>
                <a:cs typeface="+mn-cs"/>
              </a:rPr>
              <a:t> need to have students know, but interesting none the less!</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31</a:t>
            </a:fld>
            <a:endParaRPr lang="en-US" dirty="0"/>
          </a:p>
        </p:txBody>
      </p:sp>
    </p:spTree>
    <p:extLst>
      <p:ext uri="{BB962C8B-B14F-4D97-AF65-F5344CB8AC3E}">
        <p14:creationId xmlns:p14="http://schemas.microsoft.com/office/powerpoint/2010/main" val="2114273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where this is headed…bring on the cell membrane unit!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32</a:t>
            </a:fld>
            <a:endParaRPr lang="en-US" dirty="0"/>
          </a:p>
        </p:txBody>
      </p:sp>
    </p:spTree>
    <p:extLst>
      <p:ext uri="{BB962C8B-B14F-4D97-AF65-F5344CB8AC3E}">
        <p14:creationId xmlns:p14="http://schemas.microsoft.com/office/powerpoint/2010/main" val="1716414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fld id="{F3CA54BE-1A88-4C4F-A5DA-91A24A36999A}" type="slidenum">
              <a:rPr lang="en-US" sz="1200" smtClean="0"/>
              <a:pPr/>
              <a:t>33</a:t>
            </a:fld>
            <a:endParaRPr lang="en-US" sz="1200"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structure of a phospholipid.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how many “steroids” your students can name.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34</a:t>
            </a:fld>
            <a:endParaRPr lang="en-US" dirty="0"/>
          </a:p>
        </p:txBody>
      </p:sp>
    </p:spTree>
    <p:extLst>
      <p:ext uri="{BB962C8B-B14F-4D97-AF65-F5344CB8AC3E}">
        <p14:creationId xmlns:p14="http://schemas.microsoft.com/office/powerpoint/2010/main" val="684584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27CDE93C-303C-4C24-A244-C5B6F1FF34B4}" type="slidenum">
              <a:rPr lang="en-US" sz="1200">
                <a:solidFill>
                  <a:srgbClr val="000000"/>
                </a:solidFill>
                <a:latin typeface="Calibri" pitchFamily="34" charset="0"/>
              </a:rPr>
              <a:pPr eaLnBrk="1" hangingPunct="1"/>
              <a:t>35</a:t>
            </a:fld>
            <a:endParaRPr lang="en-US" sz="1200" dirty="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if students know what “dehydration” means in a colloquial</a:t>
            </a:r>
            <a:r>
              <a:rPr lang="en-US" baseline="0" dirty="0" smtClean="0"/>
              <a:t> sense.  “Athletes drink a lot of water to prevent dehydration.” Water exits when a covalent bond is formed (synthesis), water enters when a covalent bond is broken (decomposition).  </a:t>
            </a:r>
            <a:r>
              <a:rPr lang="en-US" dirty="0" smtClean="0"/>
              <a:t>Scroll over the image</a:t>
            </a:r>
            <a:r>
              <a:rPr lang="en-US" baseline="0" dirty="0" smtClean="0"/>
              <a:t> to reveal the “play” command for the animation.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4</a:t>
            </a:fld>
            <a:endParaRPr lang="en-US" dirty="0"/>
          </a:p>
        </p:txBody>
      </p:sp>
    </p:spTree>
    <p:extLst>
      <p:ext uri="{BB962C8B-B14F-4D97-AF65-F5344CB8AC3E}">
        <p14:creationId xmlns:p14="http://schemas.microsoft.com/office/powerpoint/2010/main" val="142909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 “ends” of the molecule, one end has an –OH group, the other has an –H.</a:t>
            </a:r>
            <a:r>
              <a:rPr lang="en-US" baseline="0" dirty="0" smtClean="0"/>
              <a:t> Each group leaves an electron attached to the monomer or polymer and those 2 electrons form a covalent bond while the H and OH form a water molecule.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5</a:t>
            </a:fld>
            <a:endParaRPr lang="en-US" dirty="0"/>
          </a:p>
        </p:txBody>
      </p:sp>
    </p:spTree>
    <p:extLst>
      <p:ext uri="{BB962C8B-B14F-4D97-AF65-F5344CB8AC3E}">
        <p14:creationId xmlns:p14="http://schemas.microsoft.com/office/powerpoint/2010/main" val="51117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Hydrolysis</a:t>
            </a:r>
            <a:r>
              <a:rPr lang="en-US" baseline="0" dirty="0" smtClean="0"/>
              <a:t> literally means (water splitting).  A water molecule “adds across” a covalent bond and cleaves off one monomer at a time.  Drink lots of water if your goal is to disassemble fats!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6</a:t>
            </a:fld>
            <a:endParaRPr lang="en-US" dirty="0"/>
          </a:p>
        </p:txBody>
      </p:sp>
    </p:spTree>
    <p:extLst>
      <p:ext uri="{BB962C8B-B14F-4D97-AF65-F5344CB8AC3E}">
        <p14:creationId xmlns:p14="http://schemas.microsoft.com/office/powerpoint/2010/main" val="419432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if your students can give you examples</a:t>
            </a:r>
            <a:r>
              <a:rPr lang="en-US" baseline="0" dirty="0" smtClean="0"/>
              <a:t> of various kinds of polymers from their prior learning.</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7</a:t>
            </a:fld>
            <a:endParaRPr lang="en-US" dirty="0"/>
          </a:p>
        </p:txBody>
      </p:sp>
    </p:spTree>
    <p:extLst>
      <p:ext uri="{BB962C8B-B14F-4D97-AF65-F5344CB8AC3E}">
        <p14:creationId xmlns:p14="http://schemas.microsoft.com/office/powerpoint/2010/main" val="91663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them to name some sugars they remember from Biology I. See if they can really show off and give you the chemical formula for glucose or sucrose (or any other disaccharide from glucose-type monomers).  Glucose: C</a:t>
            </a:r>
            <a:r>
              <a:rPr lang="en-US" baseline="-25000" dirty="0" smtClean="0"/>
              <a:t>6</a:t>
            </a:r>
            <a:r>
              <a:rPr lang="en-US" baseline="0" dirty="0" smtClean="0"/>
              <a:t>H</a:t>
            </a:r>
            <a:r>
              <a:rPr lang="en-US" baseline="-25000" dirty="0" smtClean="0"/>
              <a:t>12</a:t>
            </a:r>
            <a:r>
              <a:rPr lang="en-US" baseline="0" dirty="0" smtClean="0"/>
              <a:t>O</a:t>
            </a:r>
            <a:r>
              <a:rPr lang="en-US" baseline="-25000" dirty="0" smtClean="0"/>
              <a:t>6</a:t>
            </a:r>
            <a:r>
              <a:rPr lang="en-US" baseline="0" dirty="0" smtClean="0"/>
              <a:t>, sucrose: C</a:t>
            </a:r>
            <a:r>
              <a:rPr lang="en-US" baseline="-25000" dirty="0" smtClean="0"/>
              <a:t>12</a:t>
            </a:r>
            <a:r>
              <a:rPr lang="en-US" baseline="0" dirty="0" smtClean="0"/>
              <a:t>H</a:t>
            </a:r>
            <a:r>
              <a:rPr lang="en-US" baseline="-25000" dirty="0" smtClean="0"/>
              <a:t>22</a:t>
            </a:r>
            <a:r>
              <a:rPr lang="en-US" baseline="0" dirty="0" smtClean="0"/>
              <a:t>O</a:t>
            </a:r>
            <a:r>
              <a:rPr lang="en-US" baseline="-25000" dirty="0" smtClean="0"/>
              <a:t>11.</a:t>
            </a:r>
            <a:r>
              <a:rPr lang="en-US" baseline="0" dirty="0" smtClean="0"/>
              <a:t>  What’s missing from a simple doubling of the subscripts on glucose?  2 H’s and an O! That’s a water molecule!  It was “released” during the dehydration synthesis when the two monomers (monosaccharide in this case) bonded to form a dimer (disaccharide in this case).</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8</a:t>
            </a:fld>
            <a:endParaRPr lang="en-US" dirty="0"/>
          </a:p>
        </p:txBody>
      </p:sp>
    </p:spTree>
    <p:extLst>
      <p:ext uri="{BB962C8B-B14F-4D97-AF65-F5344CB8AC3E}">
        <p14:creationId xmlns:p14="http://schemas.microsoft.com/office/powerpoint/2010/main" val="267127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they are “</a:t>
            </a:r>
            <a:r>
              <a:rPr lang="en-US" dirty="0" err="1" smtClean="0"/>
              <a:t>carbo</a:t>
            </a:r>
            <a:r>
              <a:rPr lang="en-US" dirty="0" smtClean="0"/>
              <a:t>-hydrates” as in “carbon-water” as is evidenced from the</a:t>
            </a:r>
            <a:r>
              <a:rPr lang="en-US" baseline="0" dirty="0" smtClean="0"/>
              <a:t> (</a:t>
            </a:r>
            <a:r>
              <a:rPr lang="en-US" kern="0" dirty="0" smtClean="0">
                <a:solidFill>
                  <a:srgbClr val="000000"/>
                </a:solidFill>
                <a:latin typeface="Arial"/>
                <a:cs typeface="+mn-cs"/>
              </a:rPr>
              <a:t>CH</a:t>
            </a:r>
            <a:r>
              <a:rPr lang="en-US" kern="0" baseline="-25000" dirty="0" smtClean="0">
                <a:solidFill>
                  <a:srgbClr val="000000"/>
                </a:solidFill>
                <a:latin typeface="Arial"/>
                <a:cs typeface="+mn-cs"/>
              </a:rPr>
              <a:t>2</a:t>
            </a:r>
            <a:r>
              <a:rPr lang="en-US" kern="0" dirty="0" smtClean="0">
                <a:solidFill>
                  <a:srgbClr val="000000"/>
                </a:solidFill>
                <a:latin typeface="Arial"/>
                <a:cs typeface="+mn-cs"/>
              </a:rPr>
              <a:t>O)</a:t>
            </a:r>
            <a:r>
              <a:rPr lang="en-US" i="0" kern="0" baseline="-25000" dirty="0" smtClean="0">
                <a:solidFill>
                  <a:srgbClr val="000000"/>
                </a:solidFill>
                <a:latin typeface="Arial"/>
                <a:cs typeface="+mn-cs"/>
              </a:rPr>
              <a:t>n</a:t>
            </a:r>
            <a:r>
              <a:rPr lang="en-US" kern="0" dirty="0" smtClean="0">
                <a:solidFill>
                  <a:srgbClr val="000000"/>
                </a:solidFill>
                <a:latin typeface="Arial"/>
                <a:cs typeface="+mn-cs"/>
              </a:rPr>
              <a:t> general formula.  </a:t>
            </a:r>
            <a:r>
              <a:rPr lang="en-US" dirty="0" smtClean="0"/>
              <a:t>It is not necessary to emphasize how they are classified.  </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t>9</a:t>
            </a:fld>
            <a:endParaRPr lang="en-US" dirty="0"/>
          </a:p>
        </p:txBody>
      </p:sp>
    </p:spTree>
    <p:extLst>
      <p:ext uri="{BB962C8B-B14F-4D97-AF65-F5344CB8AC3E}">
        <p14:creationId xmlns:p14="http://schemas.microsoft.com/office/powerpoint/2010/main" val="103850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50013541-4D4A-4683-8A81-ED5E9B19693F}"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9DBE545D-94EF-48D5-B086-5D92FF72BB3D}" type="slidenum">
              <a:rPr lang="en-US"/>
              <a:pPr>
                <a:defRPr/>
              </a:pPr>
              <a:t>‹#›</a:t>
            </a:fld>
            <a:endParaRPr lang="en-US" dirty="0"/>
          </a:p>
        </p:txBody>
      </p:sp>
    </p:spTree>
    <p:extLst>
      <p:ext uri="{BB962C8B-B14F-4D97-AF65-F5344CB8AC3E}">
        <p14:creationId xmlns:p14="http://schemas.microsoft.com/office/powerpoint/2010/main" val="4294838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771FB0D-7973-4372-8E12-E0120F167A09}"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ea typeface="ＭＳ Ｐゴシック" pitchFamily="34" charset="-128"/>
              </a:defRPr>
            </a:lvl1pPr>
          </a:lstStyle>
          <a:p>
            <a:pPr>
              <a:defRPr/>
            </a:pPr>
            <a:fld id="{C99454EA-5ADD-42C2-ACA6-111A0E5832F7}" type="slidenum">
              <a:rPr lang="en-US"/>
              <a:pPr>
                <a:defRPr/>
              </a:pPr>
              <a:t>‹#›</a:t>
            </a:fld>
            <a:endParaRPr lang="en-US" dirty="0"/>
          </a:p>
        </p:txBody>
      </p:sp>
    </p:spTree>
    <p:extLst>
      <p:ext uri="{BB962C8B-B14F-4D97-AF65-F5344CB8AC3E}">
        <p14:creationId xmlns:p14="http://schemas.microsoft.com/office/powerpoint/2010/main" val="321352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B270972-3479-4082-AC60-58113A413817}"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B30EA98F-FC00-428D-9CFF-23DD7B613EFC}" type="slidenum">
              <a:rPr lang="en-US"/>
              <a:pPr>
                <a:defRPr/>
              </a:pPr>
              <a:t>‹#›</a:t>
            </a:fld>
            <a:endParaRPr lang="en-US" dirty="0"/>
          </a:p>
        </p:txBody>
      </p:sp>
    </p:spTree>
    <p:extLst>
      <p:ext uri="{BB962C8B-B14F-4D97-AF65-F5344CB8AC3E}">
        <p14:creationId xmlns:p14="http://schemas.microsoft.com/office/powerpoint/2010/main" val="2665914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582C37B-240E-44ED-A693-CC45CC173A81}" type="datetime1">
              <a:rPr lang="en-US"/>
              <a:pPr>
                <a:defRPr/>
              </a:pPr>
              <a:t>9/11/2017</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0EC0A38D-3C6A-4462-A149-DAEC8628E8B4}" type="slidenum">
              <a:rPr lang="en-US"/>
              <a:pPr>
                <a:defRPr/>
              </a:pPr>
              <a:t>‹#›</a:t>
            </a:fld>
            <a:endParaRPr lang="en-US" dirty="0"/>
          </a:p>
        </p:txBody>
      </p:sp>
    </p:spTree>
    <p:extLst>
      <p:ext uri="{BB962C8B-B14F-4D97-AF65-F5344CB8AC3E}">
        <p14:creationId xmlns:p14="http://schemas.microsoft.com/office/powerpoint/2010/main" val="136933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8F12F0AB-6A47-43AC-97DE-E40FCFB85C96}" type="datetime1">
              <a:rPr lang="en-US"/>
              <a:pPr>
                <a:defRPr/>
              </a:pPr>
              <a:t>9/11/2017</a:t>
            </a:fld>
            <a:endParaRPr lang="en-US" dirty="0"/>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747B001-50D3-409A-BF12-789014A0B603}" type="slidenum">
              <a:rPr lang="en-US"/>
              <a:pPr>
                <a:defRPr/>
              </a:pPr>
              <a:t>‹#›</a:t>
            </a:fld>
            <a:endParaRPr lang="en-US" dirty="0"/>
          </a:p>
        </p:txBody>
      </p:sp>
    </p:spTree>
    <p:extLst>
      <p:ext uri="{BB962C8B-B14F-4D97-AF65-F5344CB8AC3E}">
        <p14:creationId xmlns:p14="http://schemas.microsoft.com/office/powerpoint/2010/main" val="1173605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DEEB66A8-276C-4507-A574-745F7FD8E259}" type="datetime1">
              <a:rPr lang="en-US"/>
              <a:pPr>
                <a:defRPr/>
              </a:pPr>
              <a:t>9/11/2017</a:t>
            </a:fld>
            <a:endParaRPr lang="en-US" dirty="0"/>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38527CDB-B5CB-4F33-BAAF-2C854459CCFB}" type="slidenum">
              <a:rPr lang="en-US"/>
              <a:pPr>
                <a:defRPr/>
              </a:pPr>
              <a:t>‹#›</a:t>
            </a:fld>
            <a:endParaRPr lang="en-US" dirty="0"/>
          </a:p>
        </p:txBody>
      </p:sp>
    </p:spTree>
    <p:extLst>
      <p:ext uri="{BB962C8B-B14F-4D97-AF65-F5344CB8AC3E}">
        <p14:creationId xmlns:p14="http://schemas.microsoft.com/office/powerpoint/2010/main" val="3111415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48457327-E465-4B2E-BAF4-73ED7275ACF5}" type="datetime1">
              <a:rPr lang="en-US"/>
              <a:pPr>
                <a:defRPr/>
              </a:pPr>
              <a:t>9/11/2017</a:t>
            </a:fld>
            <a:endParaRPr lang="en-US" dirty="0"/>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5543D04C-4957-4EB0-84F7-AE1BC560EB5F}" type="slidenum">
              <a:rPr lang="en-US"/>
              <a:pPr>
                <a:defRPr/>
              </a:pPr>
              <a:t>‹#›</a:t>
            </a:fld>
            <a:endParaRPr lang="en-US" dirty="0"/>
          </a:p>
        </p:txBody>
      </p:sp>
    </p:spTree>
    <p:extLst>
      <p:ext uri="{BB962C8B-B14F-4D97-AF65-F5344CB8AC3E}">
        <p14:creationId xmlns:p14="http://schemas.microsoft.com/office/powerpoint/2010/main" val="2273721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28627859-6765-4F19-93EE-7CCCC6508D9A}" type="datetime1">
              <a:rPr lang="en-US"/>
              <a:pPr>
                <a:defRPr/>
              </a:pPr>
              <a:t>9/11/2017</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7913F3E-2700-495B-9C71-B39A07E04369}" type="slidenum">
              <a:rPr lang="en-US"/>
              <a:pPr>
                <a:defRPr/>
              </a:pPr>
              <a:t>‹#›</a:t>
            </a:fld>
            <a:endParaRPr lang="en-US" dirty="0"/>
          </a:p>
        </p:txBody>
      </p:sp>
    </p:spTree>
    <p:extLst>
      <p:ext uri="{BB962C8B-B14F-4D97-AF65-F5344CB8AC3E}">
        <p14:creationId xmlns:p14="http://schemas.microsoft.com/office/powerpoint/2010/main" val="128342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22C3F071-866D-4FCA-9A2E-ECDF2B0CE065}" type="datetime1">
              <a:rPr lang="en-US"/>
              <a:pPr>
                <a:defRPr/>
              </a:pPr>
              <a:t>9/11/2017</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6EF5B5D-75DC-4EE9-BAB8-13A33A04218E}" type="slidenum">
              <a:rPr lang="en-US"/>
              <a:pPr>
                <a:defRPr/>
              </a:pPr>
              <a:t>‹#›</a:t>
            </a:fld>
            <a:endParaRPr lang="en-US" dirty="0"/>
          </a:p>
        </p:txBody>
      </p:sp>
    </p:spTree>
    <p:extLst>
      <p:ext uri="{BB962C8B-B14F-4D97-AF65-F5344CB8AC3E}">
        <p14:creationId xmlns:p14="http://schemas.microsoft.com/office/powerpoint/2010/main" val="3175208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26B5C40-9E46-4F91-8C72-F05CDB37DAB5}"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F61E40E-4322-4342-B53F-B95B907AFAF7}" type="slidenum">
              <a:rPr lang="en-US"/>
              <a:pPr>
                <a:defRPr/>
              </a:pPr>
              <a:t>‹#›</a:t>
            </a:fld>
            <a:endParaRPr lang="en-US" dirty="0"/>
          </a:p>
        </p:txBody>
      </p:sp>
    </p:spTree>
    <p:extLst>
      <p:ext uri="{BB962C8B-B14F-4D97-AF65-F5344CB8AC3E}">
        <p14:creationId xmlns:p14="http://schemas.microsoft.com/office/powerpoint/2010/main" val="1664102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F2AF1C8A-97EC-44BF-84FB-DDC436A361BC}"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9C1B803-EF83-408D-BFD7-9CBF64D6A782}" type="slidenum">
              <a:rPr lang="en-US"/>
              <a:pPr>
                <a:defRPr/>
              </a:pPr>
              <a:t>‹#›</a:t>
            </a:fld>
            <a:endParaRPr lang="en-US" dirty="0"/>
          </a:p>
        </p:txBody>
      </p:sp>
    </p:spTree>
    <p:extLst>
      <p:ext uri="{BB962C8B-B14F-4D97-AF65-F5344CB8AC3E}">
        <p14:creationId xmlns:p14="http://schemas.microsoft.com/office/powerpoint/2010/main" val="4180839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3F8B3F-A2F4-4374-AE48-1F1AAEEB6023}"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690EE7-13CC-4908-8F8C-25822FFA84D8}" type="slidenum">
              <a:rPr lang="en-US"/>
              <a:pPr>
                <a:defRPr/>
              </a:pPr>
              <a:t>‹#›</a:t>
            </a:fld>
            <a:endParaRPr lang="en-US" dirty="0"/>
          </a:p>
        </p:txBody>
      </p:sp>
    </p:spTree>
    <p:extLst>
      <p:ext uri="{BB962C8B-B14F-4D97-AF65-F5344CB8AC3E}">
        <p14:creationId xmlns:p14="http://schemas.microsoft.com/office/powerpoint/2010/main" val="1689832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FDEDCE-55BB-4472-A061-0E418C52F7D3}"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lvl1pPr>
          </a:lstStyle>
          <a:p>
            <a:pPr>
              <a:defRPr/>
            </a:pPr>
            <a:fld id="{777A361B-253D-4461-BB41-89D82972233F}" type="slidenum">
              <a:rPr lang="en-US"/>
              <a:pPr>
                <a:defRPr/>
              </a:pPr>
              <a:t>‹#›</a:t>
            </a:fld>
            <a:endParaRPr lang="en-US" dirty="0"/>
          </a:p>
        </p:txBody>
      </p:sp>
    </p:spTree>
    <p:extLst>
      <p:ext uri="{BB962C8B-B14F-4D97-AF65-F5344CB8AC3E}">
        <p14:creationId xmlns:p14="http://schemas.microsoft.com/office/powerpoint/2010/main" val="1249923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08636-0093-4543-A11A-F96A3BC559E6}"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1B9D49-C0C0-4228-B817-9F91D96B458D}" type="slidenum">
              <a:rPr lang="en-US"/>
              <a:pPr>
                <a:defRPr/>
              </a:pPr>
              <a:t>‹#›</a:t>
            </a:fld>
            <a:endParaRPr lang="en-US" dirty="0"/>
          </a:p>
        </p:txBody>
      </p:sp>
    </p:spTree>
    <p:extLst>
      <p:ext uri="{BB962C8B-B14F-4D97-AF65-F5344CB8AC3E}">
        <p14:creationId xmlns:p14="http://schemas.microsoft.com/office/powerpoint/2010/main" val="3884277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B430D5-D7D5-46A9-A9BB-5849268E5407}" type="datetime1">
              <a:rPr lang="en-US"/>
              <a:pPr>
                <a:defRPr/>
              </a:pPr>
              <a:t>9/11/2017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3AD739-A8F1-4DD7-A6A2-E1F076C47C56}" type="slidenum">
              <a:rPr lang="en-US"/>
              <a:pPr>
                <a:defRPr/>
              </a:pPr>
              <a:t>‹#›</a:t>
            </a:fld>
            <a:endParaRPr lang="en-US" dirty="0"/>
          </a:p>
        </p:txBody>
      </p:sp>
    </p:spTree>
    <p:extLst>
      <p:ext uri="{BB962C8B-B14F-4D97-AF65-F5344CB8AC3E}">
        <p14:creationId xmlns:p14="http://schemas.microsoft.com/office/powerpoint/2010/main" val="2270805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DA63CC-F533-43BB-9494-09EAC3720A23}" type="datetime1">
              <a:rPr lang="en-US"/>
              <a:pPr>
                <a:defRPr/>
              </a:pPr>
              <a:t>9/11/2017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98291CB-6F1A-402F-A70A-327A12D1EB0E}" type="slidenum">
              <a:rPr lang="en-US"/>
              <a:pPr>
                <a:defRPr/>
              </a:pPr>
              <a:t>‹#›</a:t>
            </a:fld>
            <a:endParaRPr lang="en-US" dirty="0"/>
          </a:p>
        </p:txBody>
      </p:sp>
    </p:spTree>
    <p:extLst>
      <p:ext uri="{BB962C8B-B14F-4D97-AF65-F5344CB8AC3E}">
        <p14:creationId xmlns:p14="http://schemas.microsoft.com/office/powerpoint/2010/main" val="4024040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3985AD-4A38-4BEF-B7C9-1171C2C9D1EE}" type="datetime1">
              <a:rPr lang="en-US"/>
              <a:pPr>
                <a:defRPr/>
              </a:pPr>
              <a:t>9/11/2017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39B6538-4665-474E-8013-E749EBD10B37}" type="slidenum">
              <a:rPr lang="en-US"/>
              <a:pPr>
                <a:defRPr/>
              </a:pPr>
              <a:t>‹#›</a:t>
            </a:fld>
            <a:endParaRPr lang="en-US" dirty="0"/>
          </a:p>
        </p:txBody>
      </p:sp>
    </p:spTree>
    <p:extLst>
      <p:ext uri="{BB962C8B-B14F-4D97-AF65-F5344CB8AC3E}">
        <p14:creationId xmlns:p14="http://schemas.microsoft.com/office/powerpoint/2010/main" val="2287046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120757-9DA8-4C70-899E-885D6A84280E}" type="datetime1">
              <a:rPr lang="en-US"/>
              <a:pPr>
                <a:defRPr/>
              </a:pPr>
              <a:t>9/11/2017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B077C96-A84F-485F-9418-48F9877A1BEA}" type="slidenum">
              <a:rPr lang="en-US"/>
              <a:pPr>
                <a:defRPr/>
              </a:pPr>
              <a:t>‹#›</a:t>
            </a:fld>
            <a:endParaRPr lang="en-US" dirty="0"/>
          </a:p>
        </p:txBody>
      </p:sp>
    </p:spTree>
    <p:extLst>
      <p:ext uri="{BB962C8B-B14F-4D97-AF65-F5344CB8AC3E}">
        <p14:creationId xmlns:p14="http://schemas.microsoft.com/office/powerpoint/2010/main" val="33009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66DA93-FBD0-46EF-85FE-576592AC1FA3}" type="datetime1">
              <a:rPr lang="en-US"/>
              <a:pPr>
                <a:defRPr/>
              </a:pPr>
              <a:t>9/11/2017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02C948-E4D5-4FCE-A00B-DFFACD75E2AE}" type="slidenum">
              <a:rPr lang="en-US"/>
              <a:pPr>
                <a:defRPr/>
              </a:pPr>
              <a:t>‹#›</a:t>
            </a:fld>
            <a:endParaRPr lang="en-US" dirty="0"/>
          </a:p>
        </p:txBody>
      </p:sp>
    </p:spTree>
    <p:extLst>
      <p:ext uri="{BB962C8B-B14F-4D97-AF65-F5344CB8AC3E}">
        <p14:creationId xmlns:p14="http://schemas.microsoft.com/office/powerpoint/2010/main" val="3045972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14E6E0-3148-49E9-928E-4FE058416670}" type="datetime1">
              <a:rPr lang="en-US"/>
              <a:pPr>
                <a:defRPr/>
              </a:pPr>
              <a:t>9/11/2017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D4E1F2-23B2-4D1F-915D-E50E15134F6D}" type="slidenum">
              <a:rPr lang="en-US"/>
              <a:pPr>
                <a:defRPr/>
              </a:pPr>
              <a:t>‹#›</a:t>
            </a:fld>
            <a:endParaRPr lang="en-US" dirty="0"/>
          </a:p>
        </p:txBody>
      </p:sp>
    </p:spTree>
    <p:extLst>
      <p:ext uri="{BB962C8B-B14F-4D97-AF65-F5344CB8AC3E}">
        <p14:creationId xmlns:p14="http://schemas.microsoft.com/office/powerpoint/2010/main" val="983699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9C5FC7-713A-4D02-B194-DDCA9747EB23}"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05EC7A-D3E7-47EB-92C3-36AD47024204}" type="slidenum">
              <a:rPr lang="en-US"/>
              <a:pPr>
                <a:defRPr/>
              </a:pPr>
              <a:t>‹#›</a:t>
            </a:fld>
            <a:endParaRPr lang="en-US" dirty="0"/>
          </a:p>
        </p:txBody>
      </p:sp>
    </p:spTree>
    <p:extLst>
      <p:ext uri="{BB962C8B-B14F-4D97-AF65-F5344CB8AC3E}">
        <p14:creationId xmlns:p14="http://schemas.microsoft.com/office/powerpoint/2010/main" val="179098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96E2A3-BCDF-4599-91A1-D87C1ED5915D}"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584424-B152-4C52-85B1-41C3BF7684AC}" type="slidenum">
              <a:rPr lang="en-US"/>
              <a:pPr>
                <a:defRPr/>
              </a:pPr>
              <a:t>‹#›</a:t>
            </a:fld>
            <a:endParaRPr lang="en-US" dirty="0"/>
          </a:p>
        </p:txBody>
      </p:sp>
    </p:spTree>
    <p:extLst>
      <p:ext uri="{BB962C8B-B14F-4D97-AF65-F5344CB8AC3E}">
        <p14:creationId xmlns:p14="http://schemas.microsoft.com/office/powerpoint/2010/main" val="661509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96B7DF-1735-4B42-936B-8858F85B7438}"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414DBC-2751-40F4-B26B-858A7824CA62}" type="slidenum">
              <a:rPr lang="en-US"/>
              <a:pPr>
                <a:defRPr/>
              </a:pPr>
              <a:t>‹#›</a:t>
            </a:fld>
            <a:endParaRPr lang="en-US" dirty="0"/>
          </a:p>
        </p:txBody>
      </p:sp>
    </p:spTree>
    <p:extLst>
      <p:ext uri="{BB962C8B-B14F-4D97-AF65-F5344CB8AC3E}">
        <p14:creationId xmlns:p14="http://schemas.microsoft.com/office/powerpoint/2010/main" val="3085878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F2028D-8473-4539-B0C9-5069124003F0}"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lvl1pPr>
          </a:lstStyle>
          <a:p>
            <a:pPr>
              <a:defRPr/>
            </a:pPr>
            <a:fld id="{23EE7F20-5360-412B-91B9-383D3578CB83}" type="slidenum">
              <a:rPr lang="en-US"/>
              <a:pPr>
                <a:defRPr/>
              </a:pPr>
              <a:t>‹#›</a:t>
            </a:fld>
            <a:endParaRPr lang="en-US" dirty="0"/>
          </a:p>
        </p:txBody>
      </p:sp>
    </p:spTree>
    <p:extLst>
      <p:ext uri="{BB962C8B-B14F-4D97-AF65-F5344CB8AC3E}">
        <p14:creationId xmlns:p14="http://schemas.microsoft.com/office/powerpoint/2010/main" val="1279101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56E8DD-5860-4109-B8E3-2A0E58B89D73}"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729C4-1872-4ED0-A6AC-2D2E0181F984}" type="slidenum">
              <a:rPr lang="en-US"/>
              <a:pPr>
                <a:defRPr/>
              </a:pPr>
              <a:t>‹#›</a:t>
            </a:fld>
            <a:endParaRPr lang="en-US" dirty="0"/>
          </a:p>
        </p:txBody>
      </p:sp>
    </p:spTree>
    <p:extLst>
      <p:ext uri="{BB962C8B-B14F-4D97-AF65-F5344CB8AC3E}">
        <p14:creationId xmlns:p14="http://schemas.microsoft.com/office/powerpoint/2010/main" val="324635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8C9412-BB95-4DA5-ACA7-508C38328A4A}" type="datetime1">
              <a:rPr lang="en-US"/>
              <a:pPr>
                <a:defRPr/>
              </a:pPr>
              <a:t>9/11/2017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619F906-DD67-4081-9F65-E84D47196B0B}" type="slidenum">
              <a:rPr lang="en-US"/>
              <a:pPr>
                <a:defRPr/>
              </a:pPr>
              <a:t>‹#›</a:t>
            </a:fld>
            <a:endParaRPr lang="en-US" dirty="0"/>
          </a:p>
        </p:txBody>
      </p:sp>
    </p:spTree>
    <p:extLst>
      <p:ext uri="{BB962C8B-B14F-4D97-AF65-F5344CB8AC3E}">
        <p14:creationId xmlns:p14="http://schemas.microsoft.com/office/powerpoint/2010/main" val="242097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16FE74-6239-48E1-8A27-8FBE73BD11A7}" type="datetime1">
              <a:rPr lang="en-US"/>
              <a:pPr>
                <a:defRPr/>
              </a:pPr>
              <a:t>9/11/2017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AA2709-FF6B-49D1-8C16-59C1ADDE10E0}" type="slidenum">
              <a:rPr lang="en-US"/>
              <a:pPr>
                <a:defRPr/>
              </a:pPr>
              <a:t>‹#›</a:t>
            </a:fld>
            <a:endParaRPr lang="en-US" dirty="0"/>
          </a:p>
        </p:txBody>
      </p:sp>
    </p:spTree>
    <p:extLst>
      <p:ext uri="{BB962C8B-B14F-4D97-AF65-F5344CB8AC3E}">
        <p14:creationId xmlns:p14="http://schemas.microsoft.com/office/powerpoint/2010/main" val="703511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2336E3-23BD-43B7-9A81-3683947F794E}" type="datetime1">
              <a:rPr lang="en-US"/>
              <a:pPr>
                <a:defRPr/>
              </a:pPr>
              <a:t>9/11/2017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23D065F-BDD8-4A4D-A046-2858C93BFF86}" type="slidenum">
              <a:rPr lang="en-US"/>
              <a:pPr>
                <a:defRPr/>
              </a:pPr>
              <a:t>‹#›</a:t>
            </a:fld>
            <a:endParaRPr lang="en-US" dirty="0"/>
          </a:p>
        </p:txBody>
      </p:sp>
    </p:spTree>
    <p:extLst>
      <p:ext uri="{BB962C8B-B14F-4D97-AF65-F5344CB8AC3E}">
        <p14:creationId xmlns:p14="http://schemas.microsoft.com/office/powerpoint/2010/main" val="220733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C10A67-2F3E-4394-BF7F-977FD313DB31}" type="datetime1">
              <a:rPr lang="en-US"/>
              <a:pPr>
                <a:defRPr/>
              </a:pPr>
              <a:t>9/11/2017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60F4BF7-B954-4590-A90C-98683F2882C2}" type="slidenum">
              <a:rPr lang="en-US"/>
              <a:pPr>
                <a:defRPr/>
              </a:pPr>
              <a:t>‹#›</a:t>
            </a:fld>
            <a:endParaRPr lang="en-US" dirty="0"/>
          </a:p>
        </p:txBody>
      </p:sp>
    </p:spTree>
    <p:extLst>
      <p:ext uri="{BB962C8B-B14F-4D97-AF65-F5344CB8AC3E}">
        <p14:creationId xmlns:p14="http://schemas.microsoft.com/office/powerpoint/2010/main" val="3257247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0E9650-2EDB-4FE8-812F-C3DA16DFD559}" type="datetime1">
              <a:rPr lang="en-US"/>
              <a:pPr>
                <a:defRPr/>
              </a:pPr>
              <a:t>9/11/2017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1C1B547-D82B-4706-90A1-1C897B7E2E6C}" type="slidenum">
              <a:rPr lang="en-US"/>
              <a:pPr>
                <a:defRPr/>
              </a:pPr>
              <a:t>‹#›</a:t>
            </a:fld>
            <a:endParaRPr lang="en-US" dirty="0"/>
          </a:p>
        </p:txBody>
      </p:sp>
    </p:spTree>
    <p:extLst>
      <p:ext uri="{BB962C8B-B14F-4D97-AF65-F5344CB8AC3E}">
        <p14:creationId xmlns:p14="http://schemas.microsoft.com/office/powerpoint/2010/main" val="4152893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9DD4D1-164E-46E9-85AA-D18C2EDBB7B1}" type="datetime1">
              <a:rPr lang="en-US"/>
              <a:pPr>
                <a:defRPr/>
              </a:pPr>
              <a:t>9/11/2017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9F16C6-B76D-4570-A4AA-7F3B120B3FE1}" type="slidenum">
              <a:rPr lang="en-US"/>
              <a:pPr>
                <a:defRPr/>
              </a:pPr>
              <a:t>‹#›</a:t>
            </a:fld>
            <a:endParaRPr lang="en-US" dirty="0"/>
          </a:p>
        </p:txBody>
      </p:sp>
    </p:spTree>
    <p:extLst>
      <p:ext uri="{BB962C8B-B14F-4D97-AF65-F5344CB8AC3E}">
        <p14:creationId xmlns:p14="http://schemas.microsoft.com/office/powerpoint/2010/main" val="2971961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D39C45-07C1-4944-8D71-E2C19C4B4394}"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595F90-CCFE-4492-A104-ED4A9F6F272B}" type="slidenum">
              <a:rPr lang="en-US"/>
              <a:pPr>
                <a:defRPr/>
              </a:pPr>
              <a:t>‹#›</a:t>
            </a:fld>
            <a:endParaRPr lang="en-US" dirty="0"/>
          </a:p>
        </p:txBody>
      </p:sp>
    </p:spTree>
    <p:extLst>
      <p:ext uri="{BB962C8B-B14F-4D97-AF65-F5344CB8AC3E}">
        <p14:creationId xmlns:p14="http://schemas.microsoft.com/office/powerpoint/2010/main" val="2771967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50CE0D-4FDE-460C-9699-5C476148BD04}" type="datetime1">
              <a:rPr lang="en-US"/>
              <a:pPr>
                <a:defRPr/>
              </a:pPr>
              <a:t>9/11/2017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7B8DD9-D8CC-446A-9BEE-18D967735034}" type="slidenum">
              <a:rPr lang="en-US"/>
              <a:pPr>
                <a:defRPr/>
              </a:pPr>
              <a:t>‹#›</a:t>
            </a:fld>
            <a:endParaRPr lang="en-US" dirty="0"/>
          </a:p>
        </p:txBody>
      </p:sp>
    </p:spTree>
    <p:extLst>
      <p:ext uri="{BB962C8B-B14F-4D97-AF65-F5344CB8AC3E}">
        <p14:creationId xmlns:p14="http://schemas.microsoft.com/office/powerpoint/2010/main" val="2369320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219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1828800"/>
            <a:ext cx="7620000" cy="4267200"/>
          </a:xfrm>
          <a:prstGeom prst="rect">
            <a:avLst/>
          </a:prstGeom>
        </p:spPr>
        <p:txBody>
          <a:bodyPr rtlCol="0">
            <a:normAutofit/>
          </a:bodyPr>
          <a:lstStyle/>
          <a:p>
            <a:pPr lvl="0"/>
            <a:endParaRPr lang="en-US" noProof="0" dirty="0">
              <a:sym typeface="Arial" pitchFamily="34" charset="0"/>
            </a:endParaRPr>
          </a:p>
        </p:txBody>
      </p:sp>
      <p:sp>
        <p:nvSpPr>
          <p:cNvPr id="4" name="Date Placeholder 3"/>
          <p:cNvSpPr>
            <a:spLocks noGrp="1"/>
          </p:cNvSpPr>
          <p:nvPr>
            <p:ph type="dt" sz="half" idx="10"/>
          </p:nvPr>
        </p:nvSpPr>
        <p:spPr>
          <a:xfrm>
            <a:off x="685800" y="6324600"/>
            <a:ext cx="1676400" cy="457200"/>
          </a:xfrm>
        </p:spPr>
        <p:txBody>
          <a:bodyPr/>
          <a:lstStyle>
            <a:lvl1pPr>
              <a:defRPr/>
            </a:lvl1pPr>
          </a:lstStyle>
          <a:p>
            <a:pPr>
              <a:defRPr/>
            </a:pPr>
            <a:fld id="{AF678361-1022-4AB5-A2DE-F26B9B2F8F8F}" type="datetime1">
              <a:rPr lang="en-US"/>
              <a:pPr>
                <a:defRPr/>
              </a:pPr>
              <a:t>9/11/2017</a:t>
            </a:fld>
            <a:endParaRPr lang="en-US" dirty="0"/>
          </a:p>
        </p:txBody>
      </p:sp>
      <p:sp>
        <p:nvSpPr>
          <p:cNvPr id="5" name="Footer Placeholder 4"/>
          <p:cNvSpPr>
            <a:spLocks noGrp="1"/>
          </p:cNvSpPr>
          <p:nvPr>
            <p:ph type="ftr" sz="quarter" idx="11"/>
          </p:nvPr>
        </p:nvSpPr>
        <p:spPr>
          <a:xfrm>
            <a:off x="2743200" y="6324600"/>
            <a:ext cx="3429000" cy="45720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781800" y="6400800"/>
            <a:ext cx="1905000" cy="457200"/>
          </a:xfrm>
        </p:spPr>
        <p:txBody>
          <a:bodyPr/>
          <a:lstStyle>
            <a:lvl1pPr>
              <a:defRPr/>
            </a:lvl1pPr>
          </a:lstStyle>
          <a:p>
            <a:pPr>
              <a:defRPr/>
            </a:pPr>
            <a:fld id="{ACD716A5-4CD5-4C4F-A79A-2C1CE0E0046A}" type="slidenum">
              <a:rPr lang="en-US"/>
              <a:pPr>
                <a:defRPr/>
              </a:pPr>
              <a:t>‹#›</a:t>
            </a:fld>
            <a:endParaRPr lang="en-US" dirty="0"/>
          </a:p>
        </p:txBody>
      </p:sp>
    </p:spTree>
    <p:extLst>
      <p:ext uri="{BB962C8B-B14F-4D97-AF65-F5344CB8AC3E}">
        <p14:creationId xmlns:p14="http://schemas.microsoft.com/office/powerpoint/2010/main" val="128474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108" charset="-128"/>
              </a:defRPr>
            </a:lvl1pPr>
          </a:lstStyle>
          <a:p>
            <a:pPr fontAlgn="base">
              <a:spcBef>
                <a:spcPct val="0"/>
              </a:spcBef>
              <a:spcAft>
                <a:spcPct val="0"/>
              </a:spcAft>
              <a:defRPr/>
            </a:pPr>
            <a:fld id="{1AD00D92-4A99-42F6-9199-A6F5560B81B2}" type="datetime1">
              <a:rPr lang="en-US"/>
              <a:pPr fontAlgn="base">
                <a:spcBef>
                  <a:spcPct val="0"/>
                </a:spcBef>
                <a:spcAft>
                  <a:spcPct val="0"/>
                </a:spcAft>
                <a:defRPr/>
              </a:pPr>
              <a:t>9/11/2017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108" charset="-128"/>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ea typeface="ＭＳ Ｐゴシック" pitchFamily="-108" charset="-128"/>
              </a:defRPr>
            </a:lvl1pPr>
          </a:lstStyle>
          <a:p>
            <a:pPr fontAlgn="base">
              <a:spcBef>
                <a:spcPct val="0"/>
              </a:spcBef>
              <a:spcAft>
                <a:spcPct val="0"/>
              </a:spcAft>
              <a:defRPr/>
            </a:pPr>
            <a:fld id="{BEE7A7A3-ED7E-4BB1-AAB3-C97E5B9780D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62866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EAC30B48-1A21-4353-A0BF-DE4F3E27D03F}" type="datetime1">
              <a:rPr lang="en-US">
                <a:ea typeface="ＭＳ Ｐゴシック" pitchFamily="34" charset="-128"/>
              </a:rPr>
              <a:pPr fontAlgn="base">
                <a:spcBef>
                  <a:spcPct val="0"/>
                </a:spcBef>
                <a:spcAft>
                  <a:spcPct val="0"/>
                </a:spcAft>
                <a:defRPr/>
              </a:pPr>
              <a:t>9/11/2017</a:t>
            </a:fld>
            <a:endParaRPr lang="en-US" dirty="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E345377A-36F7-4302-B9DA-33E6AC06819C}" type="slidenum">
              <a:rPr lang="en-US">
                <a:ea typeface="ＭＳ Ｐゴシック" pitchFamily="34" charset="-128"/>
              </a:rPr>
              <a:pPr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2729736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5461843D-7A29-4238-BC49-4F741330D638}" type="datetime1">
              <a:rPr lang="en-US">
                <a:ea typeface="ＭＳ Ｐゴシック" pitchFamily="34" charset="-128"/>
              </a:rPr>
              <a:pPr fontAlgn="base">
                <a:spcBef>
                  <a:spcPct val="0"/>
                </a:spcBef>
                <a:spcAft>
                  <a:spcPct val="0"/>
                </a:spcAft>
                <a:defRPr/>
              </a:pPr>
              <a:t>9/11/2017</a:t>
            </a:fld>
            <a:endParaRPr lang="en-US" dirty="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65F6B8AE-3A48-47E8-B676-4FB20ED49397}" type="slidenum">
              <a:rPr lang="en-US">
                <a:ea typeface="ＭＳ Ｐゴシック" pitchFamily="34" charset="-128"/>
              </a:rPr>
              <a:pPr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29875183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40.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Picture 3" descr="horizontal_logo_low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p:cNvSpPr txBox="1">
            <a:spLocks noChangeArrowheads="1"/>
          </p:cNvSpPr>
          <p:nvPr/>
        </p:nvSpPr>
        <p:spPr bwMode="auto">
          <a:xfrm>
            <a:off x="304800" y="3009106"/>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3200" b="1" dirty="0" smtClean="0">
                <a:solidFill>
                  <a:srgbClr val="000000"/>
                </a:solidFill>
                <a:latin typeface="Calibri" pitchFamily="34" charset="0"/>
                <a:cs typeface="Calibri" pitchFamily="34" charset="0"/>
              </a:rPr>
              <a:t>The Structure and Function of Macromolecules: </a:t>
            </a:r>
            <a:br>
              <a:rPr lang="en-US" sz="3200" b="1" dirty="0" smtClean="0">
                <a:solidFill>
                  <a:srgbClr val="000000"/>
                </a:solidFill>
                <a:latin typeface="Calibri" pitchFamily="34" charset="0"/>
                <a:cs typeface="Calibri" pitchFamily="34" charset="0"/>
              </a:rPr>
            </a:br>
            <a:r>
              <a:rPr lang="en-US" sz="3200" b="1" dirty="0" smtClean="0">
                <a:solidFill>
                  <a:srgbClr val="000000"/>
                </a:solidFill>
                <a:latin typeface="Calibri" pitchFamily="34" charset="0"/>
                <a:cs typeface="Calibri" pitchFamily="34" charset="0"/>
              </a:rPr>
              <a:t>Carbohydrates, Lipids &amp; Phospholipids</a:t>
            </a:r>
            <a:endParaRPr lang="en-US" sz="3200" b="1" dirty="0">
              <a:solidFill>
                <a:srgbClr val="000000"/>
              </a:solidFill>
              <a:latin typeface="Calibri" pitchFamily="34" charset="0"/>
              <a:cs typeface="Calibri" pitchFamily="34" charset="0"/>
            </a:endParaRPr>
          </a:p>
          <a:p>
            <a:pPr algn="ctr" eaLnBrk="1" fontAlgn="base" hangingPunct="1">
              <a:spcBef>
                <a:spcPct val="0"/>
              </a:spcBef>
              <a:spcAft>
                <a:spcPct val="0"/>
              </a:spcAft>
            </a:pPr>
            <a:endParaRPr lang="en-US" sz="3200" b="1" dirty="0">
              <a:solidFill>
                <a:srgbClr val="000000"/>
              </a:solidFill>
              <a:latin typeface="Calibri" pitchFamily="34" charset="0"/>
              <a:cs typeface="Calibri" pitchFamily="34" charset="0"/>
            </a:endParaRPr>
          </a:p>
          <a:p>
            <a:pPr eaLnBrk="1" fontAlgn="base" hangingPunct="1">
              <a:spcBef>
                <a:spcPct val="0"/>
              </a:spcBef>
              <a:spcAft>
                <a:spcPct val="0"/>
              </a:spcAft>
            </a:pPr>
            <a:endParaRPr lang="en-US" b="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4175621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Sugars: Disaccharides</a:t>
            </a:r>
            <a:endParaRPr lang="en-US" dirty="0">
              <a:solidFill>
                <a:schemeClr val="bg1"/>
              </a:solidFill>
            </a:endParaRPr>
          </a:p>
        </p:txBody>
      </p:sp>
      <p:sp>
        <p:nvSpPr>
          <p:cNvPr id="3" name="Content Placeholder 2"/>
          <p:cNvSpPr>
            <a:spLocks noGrp="1"/>
          </p:cNvSpPr>
          <p:nvPr>
            <p:ph sz="half" idx="1"/>
          </p:nvPr>
        </p:nvSpPr>
        <p:spPr>
          <a:xfrm>
            <a:off x="457200" y="1219200"/>
            <a:ext cx="8382000" cy="2209800"/>
          </a:xfrm>
        </p:spPr>
        <p:txBody>
          <a:bodyPr/>
          <a:lstStyle/>
          <a:p>
            <a:pPr lvl="0" eaLnBrk="1" hangingPunct="1">
              <a:buClr>
                <a:srgbClr val="D1300D"/>
              </a:buClr>
              <a:buFont typeface="Times" pitchFamily="84" charset="0"/>
              <a:buChar char="•"/>
            </a:pPr>
            <a:r>
              <a:rPr lang="en-US" kern="0" dirty="0">
                <a:solidFill>
                  <a:srgbClr val="000000"/>
                </a:solidFill>
                <a:latin typeface="Arial"/>
                <a:cs typeface="+mn-cs"/>
              </a:rPr>
              <a:t>A </a:t>
            </a:r>
            <a:r>
              <a:rPr lang="en-US" b="1" kern="0" dirty="0">
                <a:solidFill>
                  <a:srgbClr val="000000"/>
                </a:solidFill>
                <a:latin typeface="Arial"/>
                <a:cs typeface="+mn-cs"/>
              </a:rPr>
              <a:t>disaccharide</a:t>
            </a:r>
            <a:r>
              <a:rPr lang="en-US" kern="0" dirty="0">
                <a:solidFill>
                  <a:srgbClr val="000000"/>
                </a:solidFill>
                <a:latin typeface="Arial"/>
                <a:cs typeface="+mn-cs"/>
              </a:rPr>
              <a:t> is formed when a dehydration reaction joins two monosaccharides </a:t>
            </a:r>
            <a:r>
              <a:rPr lang="en-US" kern="0" dirty="0" smtClean="0">
                <a:solidFill>
                  <a:srgbClr val="000000"/>
                </a:solidFill>
                <a:latin typeface="Arial"/>
                <a:cs typeface="+mn-cs"/>
              </a:rPr>
              <a:t/>
            </a:r>
            <a:br>
              <a:rPr lang="en-US" kern="0" dirty="0" smtClean="0">
                <a:solidFill>
                  <a:srgbClr val="000000"/>
                </a:solidFill>
                <a:latin typeface="Arial"/>
                <a:cs typeface="+mn-cs"/>
              </a:rPr>
            </a:b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This covalent bond is called a </a:t>
            </a:r>
            <a:r>
              <a:rPr lang="en-US" b="1" kern="0" dirty="0">
                <a:solidFill>
                  <a:srgbClr val="000000"/>
                </a:solidFill>
                <a:latin typeface="Arial"/>
                <a:cs typeface="+mn-cs"/>
              </a:rPr>
              <a:t>glycosidic linkage</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10</a:t>
            </a:fld>
            <a:endParaRPr lang="en-US" dirty="0"/>
          </a:p>
        </p:txBody>
      </p:sp>
      <p:pic>
        <p:nvPicPr>
          <p:cNvPr id="4100" name="Picture 4" descr="http://science.uvu.edu/ochem/wp-content/images/G/glycosidiclin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657600"/>
            <a:ext cx="6537325" cy="237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328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Synthesizing Maltose &amp; Sucrose</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94916"/>
            <a:ext cx="7809187" cy="497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431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Polysaccharides</a:t>
            </a:r>
            <a:endParaRPr lang="en-US" dirty="0">
              <a:solidFill>
                <a:schemeClr val="bg1"/>
              </a:solidFill>
            </a:endParaRPr>
          </a:p>
        </p:txBody>
      </p:sp>
      <p:sp>
        <p:nvSpPr>
          <p:cNvPr id="3" name="Content Placeholder 2"/>
          <p:cNvSpPr>
            <a:spLocks noGrp="1"/>
          </p:cNvSpPr>
          <p:nvPr>
            <p:ph sz="half" idx="1"/>
          </p:nvPr>
        </p:nvSpPr>
        <p:spPr>
          <a:xfrm>
            <a:off x="457200" y="1219200"/>
            <a:ext cx="4114800" cy="5334000"/>
          </a:xfrm>
        </p:spPr>
        <p:txBody>
          <a:bodyPr/>
          <a:lstStyle/>
          <a:p>
            <a:pPr lvl="0" eaLnBrk="1" hangingPunct="1">
              <a:buClr>
                <a:srgbClr val="D1300D"/>
              </a:buClr>
              <a:buFont typeface="Times" pitchFamily="84" charset="0"/>
              <a:buChar char="•"/>
            </a:pPr>
            <a:r>
              <a:rPr lang="en-US" b="1" kern="0" dirty="0">
                <a:solidFill>
                  <a:srgbClr val="000000"/>
                </a:solidFill>
                <a:latin typeface="Arial"/>
                <a:cs typeface="+mn-cs"/>
              </a:rPr>
              <a:t>Polysaccharides</a:t>
            </a:r>
            <a:r>
              <a:rPr lang="en-US" kern="0" dirty="0">
                <a:solidFill>
                  <a:srgbClr val="000000"/>
                </a:solidFill>
                <a:latin typeface="Arial"/>
                <a:cs typeface="+mn-cs"/>
              </a:rPr>
              <a:t>, the polymers of sugars, have storage and structural </a:t>
            </a:r>
            <a:r>
              <a:rPr lang="en-US" kern="0" dirty="0" smtClean="0">
                <a:solidFill>
                  <a:srgbClr val="000000"/>
                </a:solidFill>
                <a:latin typeface="Arial"/>
                <a:cs typeface="+mn-cs"/>
              </a:rPr>
              <a:t>roles</a:t>
            </a:r>
            <a:br>
              <a:rPr lang="en-US" kern="0" dirty="0" smtClean="0">
                <a:solidFill>
                  <a:srgbClr val="000000"/>
                </a:solidFill>
                <a:latin typeface="Arial"/>
                <a:cs typeface="+mn-cs"/>
              </a:rPr>
            </a:b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The structure and function of a polysaccharide are determined by its sugar monomers and the positions of glycosidic linkages</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12</a:t>
            </a:fld>
            <a:endParaRPr lang="en-US" dirty="0"/>
          </a:p>
        </p:txBody>
      </p:sp>
    </p:spTree>
    <p:extLst>
      <p:ext uri="{BB962C8B-B14F-4D97-AF65-F5344CB8AC3E}">
        <p14:creationId xmlns:p14="http://schemas.microsoft.com/office/powerpoint/2010/main" val="4169830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Types of Polysaccharides: Storage</a:t>
            </a:r>
            <a:endParaRPr lang="en-US" dirty="0">
              <a:solidFill>
                <a:schemeClr val="bg1"/>
              </a:solidFill>
            </a:endParaRPr>
          </a:p>
        </p:txBody>
      </p:sp>
      <p:sp>
        <p:nvSpPr>
          <p:cNvPr id="3" name="Content Placeholder 2"/>
          <p:cNvSpPr>
            <a:spLocks noGrp="1"/>
          </p:cNvSpPr>
          <p:nvPr>
            <p:ph sz="half" idx="1"/>
          </p:nvPr>
        </p:nvSpPr>
        <p:spPr/>
        <p:txBody>
          <a:bodyPr/>
          <a:lstStyle/>
          <a:p>
            <a:pPr lvl="0" eaLnBrk="1" hangingPunct="1">
              <a:lnSpc>
                <a:spcPct val="90000"/>
              </a:lnSpc>
              <a:buClr>
                <a:srgbClr val="D1300D"/>
              </a:buClr>
              <a:buFont typeface="Times" pitchFamily="84" charset="0"/>
              <a:buChar char="•"/>
            </a:pPr>
            <a:r>
              <a:rPr lang="en-US" b="1" kern="0" dirty="0">
                <a:solidFill>
                  <a:srgbClr val="000000"/>
                </a:solidFill>
                <a:latin typeface="Arial"/>
                <a:cs typeface="+mn-cs"/>
              </a:rPr>
              <a:t>Starch</a:t>
            </a:r>
            <a:r>
              <a:rPr lang="en-US" kern="0" dirty="0">
                <a:solidFill>
                  <a:srgbClr val="000000"/>
                </a:solidFill>
                <a:latin typeface="Arial"/>
                <a:cs typeface="+mn-cs"/>
              </a:rPr>
              <a:t>, a storage polysaccharide of plants, consists entirely of glucose monomers</a:t>
            </a:r>
          </a:p>
          <a:p>
            <a:pPr lvl="0" eaLnBrk="1" hangingPunct="1">
              <a:lnSpc>
                <a:spcPct val="90000"/>
              </a:lnSpc>
              <a:buClr>
                <a:srgbClr val="D1300D"/>
              </a:buClr>
              <a:buFont typeface="Times" pitchFamily="84" charset="0"/>
              <a:buChar char="•"/>
            </a:pPr>
            <a:r>
              <a:rPr lang="en-US" kern="0" dirty="0">
                <a:solidFill>
                  <a:srgbClr val="000000"/>
                </a:solidFill>
                <a:latin typeface="Arial"/>
                <a:cs typeface="+mn-cs"/>
              </a:rPr>
              <a:t>Plants store surplus starch as granules within chloroplasts and other plastids </a:t>
            </a:r>
          </a:p>
          <a:p>
            <a:pPr lvl="0" eaLnBrk="1" hangingPunct="1">
              <a:lnSpc>
                <a:spcPct val="90000"/>
              </a:lnSpc>
              <a:buClr>
                <a:srgbClr val="D1300D"/>
              </a:buClr>
              <a:buFont typeface="Times" pitchFamily="84" charset="0"/>
              <a:buChar char="•"/>
            </a:pPr>
            <a:r>
              <a:rPr lang="en-US" kern="0" dirty="0">
                <a:solidFill>
                  <a:srgbClr val="000000"/>
                </a:solidFill>
                <a:latin typeface="Arial"/>
                <a:cs typeface="+mn-cs"/>
              </a:rPr>
              <a:t>The simplest form of starch is amylose</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13</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293" y="1447800"/>
            <a:ext cx="446830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898" y="5048250"/>
            <a:ext cx="4591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868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Types of Polysaccharides: Storage</a:t>
            </a:r>
            <a:endParaRPr lang="en-US" dirty="0">
              <a:solidFill>
                <a:schemeClr val="bg1"/>
              </a:solidFill>
            </a:endParaRPr>
          </a:p>
        </p:txBody>
      </p:sp>
      <p:sp>
        <p:nvSpPr>
          <p:cNvPr id="3" name="Content Placeholder 2"/>
          <p:cNvSpPr>
            <a:spLocks noGrp="1"/>
          </p:cNvSpPr>
          <p:nvPr>
            <p:ph sz="half" idx="1"/>
          </p:nvPr>
        </p:nvSpPr>
        <p:spPr/>
        <p:txBody>
          <a:bodyPr/>
          <a:lstStyle/>
          <a:p>
            <a:pPr lvl="0" eaLnBrk="1" hangingPunct="1">
              <a:buClr>
                <a:srgbClr val="D1300D"/>
              </a:buClr>
              <a:buFont typeface="Times" pitchFamily="84" charset="0"/>
              <a:buChar char="•"/>
            </a:pPr>
            <a:r>
              <a:rPr lang="en-US" b="1" kern="0" dirty="0">
                <a:solidFill>
                  <a:srgbClr val="000000"/>
                </a:solidFill>
                <a:latin typeface="Arial"/>
                <a:cs typeface="+mn-cs"/>
              </a:rPr>
              <a:t>Glycogen </a:t>
            </a:r>
            <a:r>
              <a:rPr lang="en-US" kern="0" dirty="0">
                <a:solidFill>
                  <a:srgbClr val="000000"/>
                </a:solidFill>
                <a:latin typeface="Arial"/>
                <a:cs typeface="+mn-cs"/>
              </a:rPr>
              <a:t>is a storage polysaccharide in animals</a:t>
            </a:r>
          </a:p>
          <a:p>
            <a:pPr lvl="0" eaLnBrk="1" hangingPunct="1">
              <a:buClr>
                <a:srgbClr val="D1300D"/>
              </a:buClr>
              <a:buFont typeface="Times" pitchFamily="84" charset="0"/>
              <a:buChar char="•"/>
            </a:pPr>
            <a:r>
              <a:rPr lang="en-US" kern="0" dirty="0">
                <a:solidFill>
                  <a:srgbClr val="000000"/>
                </a:solidFill>
                <a:latin typeface="Arial"/>
                <a:cs typeface="+mn-cs"/>
              </a:rPr>
              <a:t>Humans and other vertebrates store glycogen mainly in liver and muscle cells</a:t>
            </a: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14</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746" y="1123950"/>
            <a:ext cx="420985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http://upload.wikimedia.org/wikipedia/commons/thumb/d/d4/Glykogen.svg/400px-Glykoge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672" y="4572000"/>
            <a:ext cx="38100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52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4000" dirty="0" smtClean="0">
                <a:solidFill>
                  <a:schemeClr val="bg1"/>
                </a:solidFill>
              </a:rPr>
              <a:t>Types of Polysaccharides: Structural</a:t>
            </a:r>
            <a:endParaRPr lang="en-US" sz="4000" dirty="0">
              <a:solidFill>
                <a:schemeClr val="bg1"/>
              </a:solidFill>
            </a:endParaRPr>
          </a:p>
        </p:txBody>
      </p:sp>
      <p:sp>
        <p:nvSpPr>
          <p:cNvPr id="3" name="Content Placeholder 2"/>
          <p:cNvSpPr>
            <a:spLocks noGrp="1"/>
          </p:cNvSpPr>
          <p:nvPr>
            <p:ph sz="half" idx="1"/>
          </p:nvPr>
        </p:nvSpPr>
        <p:spPr>
          <a:xfrm>
            <a:off x="457200" y="1600200"/>
            <a:ext cx="8153400" cy="4525963"/>
          </a:xfrm>
        </p:spPr>
        <p:txBody>
          <a:bodyPr/>
          <a:lstStyle/>
          <a:p>
            <a:pPr lvl="0" eaLnBrk="1" hangingPunct="1">
              <a:buClr>
                <a:srgbClr val="D1300D"/>
              </a:buClr>
              <a:buFont typeface="Times" pitchFamily="84" charset="0"/>
              <a:buChar char="•"/>
            </a:pPr>
            <a:r>
              <a:rPr lang="en-US" kern="0" dirty="0">
                <a:solidFill>
                  <a:srgbClr val="000000"/>
                </a:solidFill>
                <a:latin typeface="Arial"/>
                <a:cs typeface="+mn-cs"/>
              </a:rPr>
              <a:t>The polysaccharide </a:t>
            </a:r>
            <a:r>
              <a:rPr lang="en-US" b="1" kern="0" dirty="0">
                <a:solidFill>
                  <a:srgbClr val="000000"/>
                </a:solidFill>
                <a:latin typeface="Arial"/>
                <a:cs typeface="+mn-cs"/>
              </a:rPr>
              <a:t>cellulose </a:t>
            </a:r>
            <a:r>
              <a:rPr lang="en-US" kern="0" dirty="0">
                <a:solidFill>
                  <a:srgbClr val="000000"/>
                </a:solidFill>
                <a:latin typeface="Arial"/>
                <a:cs typeface="+mn-cs"/>
              </a:rPr>
              <a:t>is a major component of the tough wall of plant </a:t>
            </a:r>
            <a:r>
              <a:rPr lang="en-US" kern="0" dirty="0" smtClean="0">
                <a:solidFill>
                  <a:srgbClr val="000000"/>
                </a:solidFill>
                <a:latin typeface="Arial"/>
                <a:cs typeface="+mn-cs"/>
              </a:rPr>
              <a:t>cells</a:t>
            </a:r>
          </a:p>
          <a:p>
            <a:pPr lvl="0" eaLnBrk="1" hangingPunct="1">
              <a:buClr>
                <a:srgbClr val="D1300D"/>
              </a:buClr>
              <a:buFont typeface="Times" pitchFamily="84" charset="0"/>
              <a:buChar char="•"/>
            </a:pP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Like starch, cellulose is a polymer of glucose, but the glycosidic linkages </a:t>
            </a:r>
            <a:r>
              <a:rPr lang="en-US" kern="0" dirty="0" smtClean="0">
                <a:solidFill>
                  <a:srgbClr val="000000"/>
                </a:solidFill>
                <a:latin typeface="Arial"/>
                <a:cs typeface="+mn-cs"/>
              </a:rPr>
              <a:t>differ</a:t>
            </a:r>
          </a:p>
          <a:p>
            <a:pPr lvl="0" eaLnBrk="1" hangingPunct="1">
              <a:buClr>
                <a:srgbClr val="D1300D"/>
              </a:buClr>
              <a:buFont typeface="Times" pitchFamily="84" charset="0"/>
              <a:buChar char="•"/>
            </a:pP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The difference is based on two ring forms for glucose: alpha (</a:t>
            </a:r>
            <a:r>
              <a:rPr lang="en-US" kern="0" dirty="0">
                <a:solidFill>
                  <a:srgbClr val="000000"/>
                </a:solidFill>
                <a:latin typeface="Arial"/>
                <a:cs typeface="+mn-cs"/>
                <a:sym typeface="Symbol" pitchFamily="84" charset="2"/>
              </a:rPr>
              <a:t></a:t>
            </a:r>
            <a:r>
              <a:rPr lang="en-US" kern="0" dirty="0">
                <a:solidFill>
                  <a:srgbClr val="000000"/>
                </a:solidFill>
                <a:latin typeface="Arial"/>
                <a:cs typeface="+mn-cs"/>
              </a:rPr>
              <a:t>) and beta (</a:t>
            </a:r>
            <a:r>
              <a:rPr lang="en-US" kern="0" dirty="0">
                <a:solidFill>
                  <a:srgbClr val="000000"/>
                </a:solidFill>
                <a:latin typeface="Arial"/>
                <a:cs typeface="+mn-cs"/>
                <a:sym typeface="Symbol" pitchFamily="84" charset="2"/>
              </a:rPr>
              <a:t></a:t>
            </a:r>
            <a:r>
              <a:rPr lang="en-US" kern="0" dirty="0">
                <a:solidFill>
                  <a:srgbClr val="000000"/>
                </a:solidFill>
                <a:latin typeface="Arial"/>
                <a:cs typeface="+mn-cs"/>
              </a:rPr>
              <a:t>)</a:t>
            </a:r>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15</a:t>
            </a:fld>
            <a:endParaRPr lang="en-US" dirty="0"/>
          </a:p>
        </p:txBody>
      </p:sp>
    </p:spTree>
    <p:extLst>
      <p:ext uri="{BB962C8B-B14F-4D97-AF65-F5344CB8AC3E}">
        <p14:creationId xmlns:p14="http://schemas.microsoft.com/office/powerpoint/2010/main" val="3471765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Cellulose: A termite’s best friend!</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16</a:t>
            </a:fld>
            <a:endParaRPr lang="en-US" dirty="0"/>
          </a:p>
        </p:txBody>
      </p:sp>
      <p:pic>
        <p:nvPicPr>
          <p:cNvPr id="7" name="Picture 2" descr="http://www.doitpoms.ac.uk/tlplib/wood/figures/cellulo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20204"/>
            <a:ext cx="6248400" cy="5099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72388" y="2209798"/>
            <a:ext cx="1139456" cy="76200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0" name="Straight Arrow Connector 9"/>
          <p:cNvCxnSpPr/>
          <p:nvPr/>
        </p:nvCxnSpPr>
        <p:spPr>
          <a:xfrm flipH="1">
            <a:off x="5243512" y="2699266"/>
            <a:ext cx="242887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7668843" y="2209798"/>
            <a:ext cx="2286000" cy="646331"/>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Note the </a:t>
            </a:r>
          </a:p>
          <a:p>
            <a:pPr lv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H-bonds</a:t>
            </a:r>
          </a:p>
        </p:txBody>
      </p:sp>
      <p:cxnSp>
        <p:nvCxnSpPr>
          <p:cNvPr id="12" name="Straight Arrow Connector 11"/>
          <p:cNvCxnSpPr/>
          <p:nvPr/>
        </p:nvCxnSpPr>
        <p:spPr>
          <a:xfrm flipH="1" flipV="1">
            <a:off x="4953000" y="1828800"/>
            <a:ext cx="2715843" cy="8704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1469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Such Elegance!</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17</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39584"/>
            <a:ext cx="7467600" cy="510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62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3200" dirty="0" smtClean="0">
                <a:solidFill>
                  <a:schemeClr val="bg1"/>
                </a:solidFill>
              </a:rPr>
              <a:t>Polysaccharide </a:t>
            </a:r>
            <a:br>
              <a:rPr lang="en-US" sz="3200" dirty="0" smtClean="0">
                <a:solidFill>
                  <a:schemeClr val="bg1"/>
                </a:solidFill>
              </a:rPr>
            </a:br>
            <a:r>
              <a:rPr lang="en-US" sz="3200" dirty="0" smtClean="0">
                <a:solidFill>
                  <a:schemeClr val="bg1"/>
                </a:solidFill>
              </a:rPr>
              <a:t>Random Acts of Biology</a:t>
            </a:r>
            <a:endParaRPr lang="en-US" sz="3200" dirty="0">
              <a:solidFill>
                <a:schemeClr val="bg1"/>
              </a:solidFill>
            </a:endParaRPr>
          </a:p>
        </p:txBody>
      </p:sp>
      <p:sp>
        <p:nvSpPr>
          <p:cNvPr id="3" name="Content Placeholder 2"/>
          <p:cNvSpPr>
            <a:spLocks noGrp="1"/>
          </p:cNvSpPr>
          <p:nvPr>
            <p:ph sz="half" idx="1"/>
          </p:nvPr>
        </p:nvSpPr>
        <p:spPr>
          <a:xfrm>
            <a:off x="381000" y="1219200"/>
            <a:ext cx="8610600" cy="5410200"/>
          </a:xfrm>
        </p:spPr>
        <p:txBody>
          <a:bodyPr/>
          <a:lstStyle/>
          <a:p>
            <a:pPr lvl="0" eaLnBrk="1" hangingPunct="1">
              <a:buClr>
                <a:srgbClr val="D1300D"/>
              </a:buClr>
              <a:buFont typeface="Times" pitchFamily="84" charset="0"/>
              <a:buChar char="•"/>
            </a:pPr>
            <a:r>
              <a:rPr lang="en-US" b="1" kern="0" dirty="0" smtClean="0">
                <a:solidFill>
                  <a:srgbClr val="000000"/>
                </a:solidFill>
                <a:latin typeface="Arial"/>
                <a:cs typeface="+mn-cs"/>
              </a:rPr>
              <a:t>Cellulose</a:t>
            </a:r>
            <a:r>
              <a:rPr lang="en-US" kern="0" dirty="0" smtClean="0">
                <a:solidFill>
                  <a:srgbClr val="000000"/>
                </a:solidFill>
                <a:latin typeface="Arial"/>
                <a:cs typeface="+mn-cs"/>
              </a:rPr>
              <a:t> </a:t>
            </a:r>
            <a:r>
              <a:rPr lang="en-US" kern="0" dirty="0">
                <a:solidFill>
                  <a:srgbClr val="000000"/>
                </a:solidFill>
                <a:latin typeface="Arial"/>
                <a:cs typeface="+mn-cs"/>
              </a:rPr>
              <a:t>in human food passes through the digestive tract as insoluble </a:t>
            </a:r>
            <a:r>
              <a:rPr lang="en-US" kern="0" dirty="0" smtClean="0">
                <a:solidFill>
                  <a:srgbClr val="000000"/>
                </a:solidFill>
                <a:latin typeface="Arial"/>
                <a:cs typeface="+mn-cs"/>
              </a:rPr>
              <a:t>fiber</a:t>
            </a:r>
            <a:endParaRPr lang="en-US" kern="0" dirty="0">
              <a:solidFill>
                <a:srgbClr val="000000"/>
              </a:solidFill>
              <a:latin typeface="Arial"/>
              <a:cs typeface="+mn-cs"/>
            </a:endParaRPr>
          </a:p>
          <a:p>
            <a:pPr lvl="0" eaLnBrk="1" hangingPunct="1">
              <a:lnSpc>
                <a:spcPct val="150000"/>
              </a:lnSpc>
              <a:buClr>
                <a:srgbClr val="D1300D"/>
              </a:buClr>
              <a:buFont typeface="Times" pitchFamily="84" charset="0"/>
              <a:buChar char="•"/>
            </a:pPr>
            <a:r>
              <a:rPr lang="en-US" kern="0" dirty="0">
                <a:solidFill>
                  <a:srgbClr val="000000"/>
                </a:solidFill>
                <a:latin typeface="Arial"/>
                <a:cs typeface="+mn-cs"/>
              </a:rPr>
              <a:t>Some microbes use enzymes to digest </a:t>
            </a:r>
            <a:r>
              <a:rPr lang="en-US" kern="0" dirty="0" smtClean="0">
                <a:solidFill>
                  <a:srgbClr val="000000"/>
                </a:solidFill>
                <a:latin typeface="Arial"/>
                <a:cs typeface="+mn-cs"/>
              </a:rPr>
              <a:t>cellulose</a:t>
            </a: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Many herbivores, from cows to termites, have symbiotic relationships with these </a:t>
            </a:r>
            <a:r>
              <a:rPr lang="en-US" kern="0" dirty="0" smtClean="0">
                <a:solidFill>
                  <a:srgbClr val="000000"/>
                </a:solidFill>
                <a:latin typeface="Arial"/>
                <a:cs typeface="+mn-cs"/>
              </a:rPr>
              <a:t>microbes</a:t>
            </a:r>
            <a:br>
              <a:rPr lang="en-US" kern="0" dirty="0" smtClean="0">
                <a:solidFill>
                  <a:srgbClr val="000000"/>
                </a:solidFill>
                <a:latin typeface="Arial"/>
                <a:cs typeface="+mn-cs"/>
              </a:rPr>
            </a:br>
            <a:endParaRPr lang="en-US" kern="0" dirty="0">
              <a:solidFill>
                <a:srgbClr val="000000"/>
              </a:solidFill>
              <a:latin typeface="Arial"/>
              <a:cs typeface="+mn-cs"/>
            </a:endParaRPr>
          </a:p>
          <a:p>
            <a:pPr lvl="0" eaLnBrk="1" hangingPunct="1">
              <a:buClr>
                <a:srgbClr val="D1300D"/>
              </a:buClr>
              <a:buFont typeface="Times" pitchFamily="84" charset="0"/>
              <a:buChar char="•"/>
            </a:pPr>
            <a:r>
              <a:rPr lang="en-US" b="1" kern="0" dirty="0">
                <a:solidFill>
                  <a:srgbClr val="000000"/>
                </a:solidFill>
                <a:latin typeface="Arial"/>
                <a:cs typeface="+mn-cs"/>
              </a:rPr>
              <a:t>Chitin</a:t>
            </a:r>
            <a:r>
              <a:rPr lang="en-US" kern="0" dirty="0">
                <a:solidFill>
                  <a:srgbClr val="000000"/>
                </a:solidFill>
                <a:latin typeface="Arial"/>
                <a:cs typeface="+mn-cs"/>
              </a:rPr>
              <a:t>, another structural polysaccharide, is found in the exoskeleton of </a:t>
            </a:r>
            <a:r>
              <a:rPr lang="en-US" kern="0" dirty="0" smtClean="0">
                <a:solidFill>
                  <a:srgbClr val="000000"/>
                </a:solidFill>
                <a:latin typeface="Arial"/>
                <a:cs typeface="+mn-cs"/>
              </a:rPr>
              <a:t>arthropods (crunch!)</a:t>
            </a:r>
            <a:br>
              <a:rPr lang="en-US" kern="0" dirty="0" smtClean="0">
                <a:solidFill>
                  <a:srgbClr val="000000"/>
                </a:solidFill>
                <a:latin typeface="Arial"/>
                <a:cs typeface="+mn-cs"/>
              </a:rPr>
            </a:br>
            <a:endParaRPr lang="en-US" kern="0" dirty="0">
              <a:solidFill>
                <a:srgbClr val="000000"/>
              </a:solidFill>
              <a:latin typeface="Arial"/>
              <a:cs typeface="+mn-cs"/>
            </a:endParaRPr>
          </a:p>
          <a:p>
            <a:pPr lvl="0" eaLnBrk="1" hangingPunct="1">
              <a:buClr>
                <a:srgbClr val="D1300D"/>
              </a:buClr>
              <a:buFont typeface="Times" pitchFamily="84" charset="0"/>
              <a:buChar char="•"/>
            </a:pPr>
            <a:r>
              <a:rPr lang="en-US" b="1" kern="0" dirty="0">
                <a:solidFill>
                  <a:srgbClr val="000000"/>
                </a:solidFill>
                <a:latin typeface="Arial"/>
                <a:cs typeface="+mn-cs"/>
              </a:rPr>
              <a:t>Chitin</a:t>
            </a:r>
            <a:r>
              <a:rPr lang="en-US" kern="0" dirty="0">
                <a:solidFill>
                  <a:srgbClr val="000000"/>
                </a:solidFill>
                <a:latin typeface="Arial"/>
                <a:cs typeface="+mn-cs"/>
              </a:rPr>
              <a:t> also provides structural support for the cell walls of many fungi</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18</a:t>
            </a:fld>
            <a:endParaRPr lang="en-US" dirty="0"/>
          </a:p>
        </p:txBody>
      </p:sp>
    </p:spTree>
    <p:extLst>
      <p:ext uri="{BB962C8B-B14F-4D97-AF65-F5344CB8AC3E}">
        <p14:creationId xmlns:p14="http://schemas.microsoft.com/office/powerpoint/2010/main" val="309277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Who knew?</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19</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9" y="1524000"/>
            <a:ext cx="322048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1638300"/>
            <a:ext cx="5376151"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685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3600" b="1" dirty="0" smtClean="0">
                <a:solidFill>
                  <a:schemeClr val="bg1"/>
                </a:solidFill>
              </a:rPr>
              <a:t>The FOUR Classes of Large Biomolecules</a:t>
            </a:r>
            <a:endParaRPr lang="en-US" sz="3600" b="1" dirty="0">
              <a:solidFill>
                <a:schemeClr val="bg1"/>
              </a:solidFill>
            </a:endParaRPr>
          </a:p>
        </p:txBody>
      </p:sp>
      <p:sp>
        <p:nvSpPr>
          <p:cNvPr id="3" name="Content Placeholder 2"/>
          <p:cNvSpPr>
            <a:spLocks noGrp="1"/>
          </p:cNvSpPr>
          <p:nvPr>
            <p:ph sz="half" idx="1"/>
          </p:nvPr>
        </p:nvSpPr>
        <p:spPr>
          <a:xfrm>
            <a:off x="457200" y="1371600"/>
            <a:ext cx="8458200" cy="5029200"/>
          </a:xfrm>
        </p:spPr>
        <p:txBody>
          <a:bodyPr/>
          <a:lstStyle/>
          <a:p>
            <a:pPr marL="350838" lvl="0" indent="-350838" eaLnBrk="1" hangingPunct="1">
              <a:lnSpc>
                <a:spcPct val="90000"/>
              </a:lnSpc>
              <a:spcBef>
                <a:spcPct val="30000"/>
              </a:spcBef>
              <a:buClr>
                <a:srgbClr val="D1300D"/>
              </a:buClr>
              <a:buFont typeface="Times" pitchFamily="84" charset="0"/>
              <a:buChar char="•"/>
            </a:pPr>
            <a:r>
              <a:rPr lang="en-US" kern="0" dirty="0">
                <a:solidFill>
                  <a:srgbClr val="000000"/>
                </a:solidFill>
                <a:latin typeface="Arial"/>
                <a:cs typeface="+mn-cs"/>
              </a:rPr>
              <a:t>All living things are made up of four classes of large biological molecules: </a:t>
            </a:r>
            <a:endParaRPr lang="en-US" kern="0" dirty="0" smtClean="0">
              <a:solidFill>
                <a:srgbClr val="000000"/>
              </a:solidFill>
              <a:latin typeface="Arial"/>
              <a:cs typeface="+mn-cs"/>
            </a:endParaRPr>
          </a:p>
          <a:p>
            <a:pPr marL="750888" lvl="1" indent="-350838" eaLnBrk="1" hangingPunct="1">
              <a:lnSpc>
                <a:spcPct val="90000"/>
              </a:lnSpc>
              <a:spcBef>
                <a:spcPct val="30000"/>
              </a:spcBef>
              <a:buClr>
                <a:srgbClr val="D1300D"/>
              </a:buClr>
              <a:buFont typeface="Times" pitchFamily="84" charset="0"/>
              <a:buChar char="•"/>
            </a:pPr>
            <a:r>
              <a:rPr lang="en-US" kern="0" dirty="0" smtClean="0">
                <a:solidFill>
                  <a:srgbClr val="000000"/>
                </a:solidFill>
                <a:latin typeface="Arial"/>
                <a:cs typeface="+mn-cs"/>
              </a:rPr>
              <a:t>Carbohydrates </a:t>
            </a:r>
          </a:p>
          <a:p>
            <a:pPr marL="750888" lvl="1" indent="-350838" eaLnBrk="1" hangingPunct="1">
              <a:lnSpc>
                <a:spcPct val="90000"/>
              </a:lnSpc>
              <a:spcBef>
                <a:spcPct val="30000"/>
              </a:spcBef>
              <a:buClr>
                <a:srgbClr val="D1300D"/>
              </a:buClr>
              <a:buFont typeface="Times" pitchFamily="84" charset="0"/>
              <a:buChar char="•"/>
            </a:pPr>
            <a:r>
              <a:rPr lang="en-US" kern="0" dirty="0" smtClean="0">
                <a:solidFill>
                  <a:srgbClr val="000000"/>
                </a:solidFill>
                <a:latin typeface="Arial"/>
                <a:cs typeface="+mn-cs"/>
              </a:rPr>
              <a:t>Lipids</a:t>
            </a:r>
          </a:p>
          <a:p>
            <a:pPr marL="750888" lvl="1" indent="-350838" eaLnBrk="1" hangingPunct="1">
              <a:lnSpc>
                <a:spcPct val="90000"/>
              </a:lnSpc>
              <a:spcBef>
                <a:spcPct val="30000"/>
              </a:spcBef>
              <a:buClr>
                <a:srgbClr val="D1300D"/>
              </a:buClr>
              <a:buFont typeface="Times" pitchFamily="84" charset="0"/>
              <a:buChar char="•"/>
            </a:pPr>
            <a:r>
              <a:rPr lang="en-US" kern="0" dirty="0" smtClean="0">
                <a:solidFill>
                  <a:srgbClr val="000000"/>
                </a:solidFill>
                <a:latin typeface="Arial"/>
                <a:cs typeface="+mn-cs"/>
              </a:rPr>
              <a:t>Protein</a:t>
            </a:r>
          </a:p>
          <a:p>
            <a:pPr marL="750888" lvl="1" indent="-350838" eaLnBrk="1" hangingPunct="1">
              <a:lnSpc>
                <a:spcPct val="90000"/>
              </a:lnSpc>
              <a:spcBef>
                <a:spcPct val="30000"/>
              </a:spcBef>
              <a:buClr>
                <a:srgbClr val="D1300D"/>
              </a:buClr>
              <a:buFont typeface="Times" pitchFamily="84" charset="0"/>
              <a:buChar char="•"/>
            </a:pPr>
            <a:r>
              <a:rPr lang="en-US" kern="0" dirty="0">
                <a:solidFill>
                  <a:srgbClr val="000000"/>
                </a:solidFill>
                <a:latin typeface="Arial"/>
                <a:cs typeface="+mn-cs"/>
              </a:rPr>
              <a:t>N</a:t>
            </a:r>
            <a:r>
              <a:rPr lang="en-US" kern="0" dirty="0" smtClean="0">
                <a:solidFill>
                  <a:srgbClr val="000000"/>
                </a:solidFill>
                <a:latin typeface="Arial"/>
                <a:cs typeface="+mn-cs"/>
              </a:rPr>
              <a:t>ucleic Acids</a:t>
            </a:r>
            <a:br>
              <a:rPr lang="en-US" kern="0" dirty="0" smtClean="0">
                <a:solidFill>
                  <a:srgbClr val="000000"/>
                </a:solidFill>
                <a:latin typeface="Arial"/>
                <a:cs typeface="+mn-cs"/>
              </a:rPr>
            </a:br>
            <a:endParaRPr lang="en-US" kern="0" dirty="0">
              <a:solidFill>
                <a:srgbClr val="000000"/>
              </a:solidFill>
              <a:latin typeface="Arial"/>
              <a:cs typeface="+mn-cs"/>
            </a:endParaRPr>
          </a:p>
          <a:p>
            <a:pPr marL="350838" lvl="0" indent="-350838" eaLnBrk="1" hangingPunct="1">
              <a:lnSpc>
                <a:spcPct val="90000"/>
              </a:lnSpc>
              <a:spcBef>
                <a:spcPct val="30000"/>
              </a:spcBef>
              <a:buClr>
                <a:srgbClr val="D1300D"/>
              </a:buClr>
              <a:buFont typeface="Times" pitchFamily="84" charset="0"/>
              <a:buChar char="•"/>
            </a:pPr>
            <a:r>
              <a:rPr lang="en-US" b="1" kern="0" dirty="0">
                <a:solidFill>
                  <a:srgbClr val="000000"/>
                </a:solidFill>
                <a:latin typeface="Arial"/>
                <a:cs typeface="+mn-cs"/>
              </a:rPr>
              <a:t>Macromolecules </a:t>
            </a:r>
            <a:r>
              <a:rPr lang="en-US" kern="0" dirty="0">
                <a:solidFill>
                  <a:srgbClr val="000000"/>
                </a:solidFill>
                <a:latin typeface="Arial"/>
                <a:cs typeface="+mn-cs"/>
              </a:rPr>
              <a:t>are large molecules composed of thousands of </a:t>
            </a:r>
            <a:r>
              <a:rPr lang="en-US" i="1" kern="0" dirty="0">
                <a:solidFill>
                  <a:srgbClr val="000000"/>
                </a:solidFill>
                <a:latin typeface="Arial"/>
                <a:cs typeface="+mn-cs"/>
              </a:rPr>
              <a:t>covalently</a:t>
            </a:r>
            <a:r>
              <a:rPr lang="en-US" kern="0" dirty="0">
                <a:solidFill>
                  <a:srgbClr val="000000"/>
                </a:solidFill>
                <a:latin typeface="Arial"/>
                <a:cs typeface="+mn-cs"/>
              </a:rPr>
              <a:t> </a:t>
            </a:r>
            <a:r>
              <a:rPr lang="en-US" kern="0" dirty="0" smtClean="0">
                <a:solidFill>
                  <a:srgbClr val="000000"/>
                </a:solidFill>
                <a:latin typeface="Arial"/>
                <a:cs typeface="+mn-cs"/>
              </a:rPr>
              <a:t>bonded atoms</a:t>
            </a:r>
            <a:br>
              <a:rPr lang="en-US" kern="0" dirty="0" smtClean="0">
                <a:solidFill>
                  <a:srgbClr val="000000"/>
                </a:solidFill>
                <a:latin typeface="Arial"/>
                <a:cs typeface="+mn-cs"/>
              </a:rPr>
            </a:br>
            <a:endParaRPr lang="en-US" kern="0" dirty="0">
              <a:solidFill>
                <a:srgbClr val="000000"/>
              </a:solidFill>
              <a:latin typeface="Arial"/>
              <a:cs typeface="+mn-cs"/>
            </a:endParaRPr>
          </a:p>
          <a:p>
            <a:pPr marL="350838" lvl="0" indent="-350838" eaLnBrk="1" hangingPunct="1">
              <a:lnSpc>
                <a:spcPct val="90000"/>
              </a:lnSpc>
              <a:spcBef>
                <a:spcPct val="30000"/>
              </a:spcBef>
              <a:buClr>
                <a:srgbClr val="D1300D"/>
              </a:buClr>
              <a:buFont typeface="Times" pitchFamily="84" charset="0"/>
              <a:buChar char="•"/>
            </a:pPr>
            <a:r>
              <a:rPr lang="en-US" kern="0" dirty="0">
                <a:solidFill>
                  <a:srgbClr val="000000"/>
                </a:solidFill>
                <a:latin typeface="Arial"/>
                <a:cs typeface="+mn-cs"/>
              </a:rPr>
              <a:t>Molecular structure and function are inseparable</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a:t>
            </a:fld>
            <a:endParaRPr lang="en-US" dirty="0"/>
          </a:p>
        </p:txBody>
      </p:sp>
    </p:spTree>
    <p:extLst>
      <p:ext uri="{BB962C8B-B14F-4D97-AF65-F5344CB8AC3E}">
        <p14:creationId xmlns:p14="http://schemas.microsoft.com/office/powerpoint/2010/main" val="1807827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Lipids Are Hydrophobic</a:t>
            </a:r>
            <a:endParaRPr lang="en-US" dirty="0">
              <a:solidFill>
                <a:schemeClr val="bg1"/>
              </a:solidFill>
            </a:endParaRPr>
          </a:p>
        </p:txBody>
      </p:sp>
      <p:sp>
        <p:nvSpPr>
          <p:cNvPr id="3" name="Content Placeholder 2"/>
          <p:cNvSpPr>
            <a:spLocks noGrp="1"/>
          </p:cNvSpPr>
          <p:nvPr>
            <p:ph sz="half" idx="1"/>
          </p:nvPr>
        </p:nvSpPr>
        <p:spPr>
          <a:xfrm>
            <a:off x="457200" y="1219200"/>
            <a:ext cx="8305800" cy="5181599"/>
          </a:xfrm>
        </p:spPr>
        <p:txBody>
          <a:bodyPr/>
          <a:lstStyle/>
          <a:p>
            <a:pPr marL="0" indent="0">
              <a:buNone/>
            </a:pPr>
            <a:r>
              <a:rPr lang="en-US" sz="3200" b="1" kern="0" dirty="0">
                <a:solidFill>
                  <a:srgbClr val="000000"/>
                </a:solidFill>
                <a:latin typeface="Times New Roman"/>
                <a:cs typeface="+mj-cs"/>
              </a:rPr>
              <a:t>Lipids are a diverse group of hydrophobic </a:t>
            </a:r>
            <a:r>
              <a:rPr lang="en-US" sz="3200" b="1" kern="0" dirty="0" smtClean="0">
                <a:solidFill>
                  <a:srgbClr val="000000"/>
                </a:solidFill>
                <a:latin typeface="Times New Roman"/>
                <a:cs typeface="+mj-cs"/>
              </a:rPr>
              <a:t>molecules</a:t>
            </a:r>
          </a:p>
          <a:p>
            <a:pPr lvl="0" eaLnBrk="1" hangingPunct="1">
              <a:buClr>
                <a:srgbClr val="D1300D"/>
              </a:buClr>
              <a:buFont typeface="Times" pitchFamily="84" charset="0"/>
              <a:buChar char="•"/>
            </a:pPr>
            <a:r>
              <a:rPr lang="en-US" b="1" kern="0" dirty="0">
                <a:solidFill>
                  <a:srgbClr val="000000"/>
                </a:solidFill>
                <a:latin typeface="Arial"/>
                <a:cs typeface="+mn-cs"/>
              </a:rPr>
              <a:t>Lipids </a:t>
            </a:r>
            <a:r>
              <a:rPr lang="en-US" kern="0" dirty="0">
                <a:solidFill>
                  <a:srgbClr val="000000"/>
                </a:solidFill>
                <a:latin typeface="Arial"/>
                <a:cs typeface="+mn-cs"/>
              </a:rPr>
              <a:t>are the one class of large biological molecules that </a:t>
            </a:r>
            <a:r>
              <a:rPr lang="en-US" i="1" kern="0" dirty="0">
                <a:solidFill>
                  <a:srgbClr val="000000"/>
                </a:solidFill>
                <a:latin typeface="Arial"/>
                <a:cs typeface="+mn-cs"/>
              </a:rPr>
              <a:t>do not form polymers</a:t>
            </a:r>
          </a:p>
          <a:p>
            <a:pPr lvl="0" eaLnBrk="1" hangingPunct="1">
              <a:buClr>
                <a:srgbClr val="D1300D"/>
              </a:buClr>
              <a:buFont typeface="Times" pitchFamily="84" charset="0"/>
              <a:buChar char="•"/>
            </a:pPr>
            <a:r>
              <a:rPr lang="en-US" kern="0" dirty="0">
                <a:solidFill>
                  <a:srgbClr val="000000"/>
                </a:solidFill>
                <a:latin typeface="Arial"/>
                <a:cs typeface="+mn-cs"/>
              </a:rPr>
              <a:t>The unifying feature of lipids is having little or no affinity for </a:t>
            </a:r>
            <a:r>
              <a:rPr lang="en-US" kern="0" dirty="0" smtClean="0">
                <a:solidFill>
                  <a:srgbClr val="000000"/>
                </a:solidFill>
                <a:latin typeface="Arial"/>
                <a:cs typeface="+mn-cs"/>
              </a:rPr>
              <a:t>water (water fearing)</a:t>
            </a: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Lipids are hydrophobic </a:t>
            </a:r>
            <a:r>
              <a:rPr lang="en-US" kern="0" dirty="0" smtClean="0">
                <a:solidFill>
                  <a:srgbClr val="000000"/>
                </a:solidFill>
                <a:latin typeface="Arial"/>
                <a:cs typeface="+mn-cs"/>
              </a:rPr>
              <a:t>because</a:t>
            </a:r>
            <a:r>
              <a:rPr lang="en-US" kern="0" dirty="0" smtClean="0">
                <a:solidFill>
                  <a:srgbClr val="000000"/>
                </a:solidFill>
                <a:latin typeface="Symbol" pitchFamily="84" charset="2"/>
                <a:cs typeface="+mn-cs"/>
                <a:sym typeface="Symbol" pitchFamily="84" charset="2"/>
              </a:rPr>
              <a:t> </a:t>
            </a:r>
            <a:r>
              <a:rPr lang="en-US" kern="0" dirty="0" smtClean="0">
                <a:solidFill>
                  <a:srgbClr val="000000"/>
                </a:solidFill>
                <a:latin typeface="Arial"/>
                <a:cs typeface="+mn-cs"/>
              </a:rPr>
              <a:t>they </a:t>
            </a:r>
            <a:r>
              <a:rPr lang="en-US" kern="0" dirty="0">
                <a:solidFill>
                  <a:srgbClr val="000000"/>
                </a:solidFill>
                <a:latin typeface="Arial"/>
                <a:cs typeface="+mn-cs"/>
              </a:rPr>
              <a:t>consist mostly of hydrocarbons, which form </a:t>
            </a:r>
            <a:r>
              <a:rPr lang="en-US" i="1" kern="0" dirty="0">
                <a:solidFill>
                  <a:srgbClr val="000000"/>
                </a:solidFill>
                <a:latin typeface="Arial"/>
                <a:cs typeface="+mn-cs"/>
              </a:rPr>
              <a:t>nonpolar covalent bonds</a:t>
            </a:r>
          </a:p>
          <a:p>
            <a:pPr lvl="0" eaLnBrk="1" hangingPunct="1">
              <a:buClr>
                <a:srgbClr val="D1300D"/>
              </a:buClr>
              <a:buFont typeface="Times" pitchFamily="84" charset="0"/>
              <a:buChar char="•"/>
            </a:pPr>
            <a:r>
              <a:rPr lang="en-US" kern="0" dirty="0">
                <a:solidFill>
                  <a:srgbClr val="000000"/>
                </a:solidFill>
                <a:latin typeface="Arial"/>
                <a:cs typeface="+mn-cs"/>
              </a:rPr>
              <a:t>The most biologically important lipids are fats, phospholipids, and steroids</a:t>
            </a:r>
          </a:p>
          <a:p>
            <a:pPr marL="0" indent="0">
              <a:buNone/>
            </a:pPr>
            <a:endParaRPr lang="en-US" sz="2000"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20</a:t>
            </a:fld>
            <a:endParaRPr lang="en-US" dirty="0"/>
          </a:p>
        </p:txBody>
      </p:sp>
    </p:spTree>
    <p:extLst>
      <p:ext uri="{BB962C8B-B14F-4D97-AF65-F5344CB8AC3E}">
        <p14:creationId xmlns:p14="http://schemas.microsoft.com/office/powerpoint/2010/main" val="98260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3600" dirty="0" smtClean="0">
                <a:solidFill>
                  <a:schemeClr val="bg1"/>
                </a:solidFill>
              </a:rPr>
              <a:t>Fats: Start with a Simple Little </a:t>
            </a:r>
            <a:br>
              <a:rPr lang="en-US" sz="3600" dirty="0" smtClean="0">
                <a:solidFill>
                  <a:schemeClr val="bg1"/>
                </a:solidFill>
              </a:rPr>
            </a:br>
            <a:r>
              <a:rPr lang="en-US" sz="3600" dirty="0" smtClean="0">
                <a:solidFill>
                  <a:schemeClr val="bg1"/>
                </a:solidFill>
              </a:rPr>
              <a:t>Glycerol Molecule</a:t>
            </a:r>
            <a:endParaRPr lang="en-US" sz="3600" dirty="0">
              <a:solidFill>
                <a:schemeClr val="bg1"/>
              </a:solidFill>
            </a:endParaRPr>
          </a:p>
        </p:txBody>
      </p:sp>
      <p:sp>
        <p:nvSpPr>
          <p:cNvPr id="3" name="Content Placeholder 2"/>
          <p:cNvSpPr>
            <a:spLocks noGrp="1"/>
          </p:cNvSpPr>
          <p:nvPr>
            <p:ph sz="half" idx="1"/>
          </p:nvPr>
        </p:nvSpPr>
        <p:spPr>
          <a:xfrm>
            <a:off x="457200" y="1600200"/>
            <a:ext cx="5943600" cy="4525963"/>
          </a:xfrm>
        </p:spPr>
        <p:txBody>
          <a:bodyPr/>
          <a:lstStyle/>
          <a:p>
            <a:pPr lvl="0" eaLnBrk="1" hangingPunct="1">
              <a:buClr>
                <a:srgbClr val="D1300D"/>
              </a:buClr>
              <a:buFont typeface="Times" pitchFamily="84" charset="0"/>
              <a:buChar char="•"/>
            </a:pPr>
            <a:r>
              <a:rPr lang="en-US" b="1" kern="0" dirty="0">
                <a:solidFill>
                  <a:srgbClr val="000000"/>
                </a:solidFill>
                <a:latin typeface="Arial"/>
                <a:cs typeface="+mn-cs"/>
              </a:rPr>
              <a:t>Fats </a:t>
            </a:r>
            <a:r>
              <a:rPr lang="en-US" kern="0" dirty="0">
                <a:solidFill>
                  <a:srgbClr val="000000"/>
                </a:solidFill>
                <a:latin typeface="Arial"/>
                <a:cs typeface="+mn-cs"/>
              </a:rPr>
              <a:t>are constructed from two types of smaller molecules: glycerol and fatty acids</a:t>
            </a:r>
          </a:p>
          <a:p>
            <a:pPr lvl="0" eaLnBrk="1" hangingPunct="1">
              <a:buClr>
                <a:srgbClr val="D1300D"/>
              </a:buClr>
              <a:buFont typeface="Times" pitchFamily="84" charset="0"/>
              <a:buChar char="•"/>
            </a:pPr>
            <a:r>
              <a:rPr lang="en-US" kern="0" dirty="0">
                <a:solidFill>
                  <a:srgbClr val="000000"/>
                </a:solidFill>
                <a:latin typeface="Arial"/>
                <a:cs typeface="+mn-cs"/>
              </a:rPr>
              <a:t>Glycerol is a three-carbon alcohol with a hydroxyl group attached to each carbon</a:t>
            </a:r>
          </a:p>
          <a:p>
            <a:pPr lvl="0" eaLnBrk="1" hangingPunct="1">
              <a:buClr>
                <a:srgbClr val="D1300D"/>
              </a:buClr>
              <a:buFont typeface="Times" pitchFamily="84" charset="0"/>
              <a:buChar char="•"/>
            </a:pPr>
            <a:r>
              <a:rPr lang="en-US" kern="0" dirty="0">
                <a:solidFill>
                  <a:srgbClr val="000000"/>
                </a:solidFill>
                <a:latin typeface="Arial"/>
                <a:cs typeface="+mn-cs"/>
              </a:rPr>
              <a:t>A </a:t>
            </a:r>
            <a:r>
              <a:rPr lang="en-US" b="1" kern="0" dirty="0">
                <a:solidFill>
                  <a:srgbClr val="000000"/>
                </a:solidFill>
                <a:latin typeface="Arial"/>
                <a:cs typeface="+mn-cs"/>
              </a:rPr>
              <a:t>fatty acid </a:t>
            </a:r>
            <a:r>
              <a:rPr lang="en-US" kern="0" dirty="0">
                <a:solidFill>
                  <a:srgbClr val="000000"/>
                </a:solidFill>
                <a:latin typeface="Arial"/>
                <a:cs typeface="+mn-cs"/>
              </a:rPr>
              <a:t>consists of a carboxyl group attached to a long carbon skeleton</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21</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438400" cy="41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444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3600" dirty="0" smtClean="0">
                <a:solidFill>
                  <a:schemeClr val="bg1"/>
                </a:solidFill>
              </a:rPr>
              <a:t>Dehydration </a:t>
            </a:r>
            <a:r>
              <a:rPr lang="en-US" sz="3600" dirty="0" err="1" smtClean="0">
                <a:solidFill>
                  <a:schemeClr val="bg1"/>
                </a:solidFill>
              </a:rPr>
              <a:t>Rxn</a:t>
            </a:r>
            <a:r>
              <a:rPr lang="en-US" sz="3600" dirty="0" smtClean="0">
                <a:solidFill>
                  <a:schemeClr val="bg1"/>
                </a:solidFill>
              </a:rPr>
              <a:t> 1: Add a Fatty Acid </a:t>
            </a:r>
            <a:endParaRPr lang="en-US" sz="3600" dirty="0">
              <a:solidFill>
                <a:schemeClr val="bg1"/>
              </a:solidFill>
            </a:endParaRPr>
          </a:p>
        </p:txBody>
      </p:sp>
      <p:sp>
        <p:nvSpPr>
          <p:cNvPr id="3" name="Content Placeholder 2"/>
          <p:cNvSpPr>
            <a:spLocks noGrp="1"/>
          </p:cNvSpPr>
          <p:nvPr>
            <p:ph sz="half" idx="1"/>
          </p:nvPr>
        </p:nvSpPr>
        <p:spPr>
          <a:xfrm>
            <a:off x="457200" y="1600200"/>
            <a:ext cx="8229600" cy="4525963"/>
          </a:xfrm>
        </p:spPr>
        <p:txBody>
          <a:bodyPr/>
          <a:lstStyle/>
          <a:p>
            <a:pPr lvl="0" eaLnBrk="1" hangingPunct="1">
              <a:buClr>
                <a:srgbClr val="D1300D"/>
              </a:buClr>
              <a:buFont typeface="Times" pitchFamily="84" charset="0"/>
              <a:buChar char="•"/>
            </a:pPr>
            <a:r>
              <a:rPr lang="en-US" b="1" kern="0" dirty="0" smtClean="0">
                <a:solidFill>
                  <a:srgbClr val="000000"/>
                </a:solidFill>
                <a:latin typeface="Arial"/>
                <a:cs typeface="+mn-cs"/>
              </a:rPr>
              <a:t>Next, </a:t>
            </a:r>
            <a:r>
              <a:rPr lang="en-US" kern="0" dirty="0" smtClean="0">
                <a:solidFill>
                  <a:srgbClr val="000000"/>
                </a:solidFill>
                <a:latin typeface="Arial"/>
                <a:cs typeface="+mn-cs"/>
              </a:rPr>
              <a:t>add a “fatty acid” through a dehydration synthesis reaction</a:t>
            </a:r>
          </a:p>
          <a:p>
            <a:pPr lvl="0" eaLnBrk="1" hangingPunct="1">
              <a:buClr>
                <a:srgbClr val="D1300D"/>
              </a:buClr>
              <a:buFont typeface="Times" pitchFamily="84" charset="0"/>
              <a:buChar char="•"/>
            </a:pPr>
            <a:r>
              <a:rPr lang="en-US" kern="0" dirty="0" smtClean="0">
                <a:solidFill>
                  <a:srgbClr val="000000"/>
                </a:solidFill>
                <a:latin typeface="Arial"/>
                <a:cs typeface="+mn-cs"/>
              </a:rPr>
              <a:t>What makes it an acid?  The C double bond O, single bond OH!   </a:t>
            </a:r>
            <a:endParaRPr lang="en-US" kern="0" dirty="0">
              <a:solidFill>
                <a:srgbClr val="000000"/>
              </a:solidFill>
              <a:latin typeface="Arial"/>
              <a:cs typeface="+mn-cs"/>
            </a:endParaRP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22</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6934200" cy="319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025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3600" dirty="0" smtClean="0">
                <a:solidFill>
                  <a:schemeClr val="bg1"/>
                </a:solidFill>
              </a:rPr>
              <a:t>Dehydration </a:t>
            </a:r>
            <a:r>
              <a:rPr lang="en-US" sz="3600" dirty="0" err="1" smtClean="0">
                <a:solidFill>
                  <a:schemeClr val="bg1"/>
                </a:solidFill>
              </a:rPr>
              <a:t>Rxn</a:t>
            </a:r>
            <a:r>
              <a:rPr lang="en-US" sz="3600" dirty="0" smtClean="0">
                <a:solidFill>
                  <a:schemeClr val="bg1"/>
                </a:solidFill>
              </a:rPr>
              <a:t> 2!!</a:t>
            </a:r>
            <a:endParaRPr lang="en-US" sz="3600" dirty="0">
              <a:solidFill>
                <a:schemeClr val="bg1"/>
              </a:solidFill>
            </a:endParaRPr>
          </a:p>
        </p:txBody>
      </p:sp>
      <p:sp>
        <p:nvSpPr>
          <p:cNvPr id="3" name="Content Placeholder 2"/>
          <p:cNvSpPr>
            <a:spLocks noGrp="1"/>
          </p:cNvSpPr>
          <p:nvPr>
            <p:ph sz="half" idx="1"/>
          </p:nvPr>
        </p:nvSpPr>
        <p:spPr>
          <a:xfrm>
            <a:off x="457200" y="1600200"/>
            <a:ext cx="8229600" cy="4525963"/>
          </a:xfrm>
        </p:spPr>
        <p:txBody>
          <a:bodyPr/>
          <a:lstStyle/>
          <a:p>
            <a:pPr lvl="0" eaLnBrk="1" hangingPunct="1">
              <a:buClr>
                <a:srgbClr val="D1300D"/>
              </a:buClr>
              <a:buFont typeface="Times" pitchFamily="84" charset="0"/>
              <a:buChar char="•"/>
            </a:pPr>
            <a:r>
              <a:rPr lang="en-US" b="1" kern="0" dirty="0" smtClean="0">
                <a:solidFill>
                  <a:srgbClr val="000000"/>
                </a:solidFill>
                <a:latin typeface="Arial"/>
                <a:cs typeface="+mn-cs"/>
              </a:rPr>
              <a:t>Next, </a:t>
            </a:r>
            <a:r>
              <a:rPr lang="en-US" kern="0" dirty="0" smtClean="0">
                <a:solidFill>
                  <a:srgbClr val="000000"/>
                </a:solidFill>
                <a:latin typeface="Arial"/>
                <a:cs typeface="+mn-cs"/>
              </a:rPr>
              <a:t>add a SECOND “fatty acid” through a dehydration synthesis reaction</a:t>
            </a:r>
          </a:p>
          <a:p>
            <a:pPr marL="0" indent="0">
              <a:buNone/>
            </a:pP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06" y="2743200"/>
            <a:ext cx="811619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26" t="6453"/>
          <a:stretch/>
        </p:blipFill>
        <p:spPr bwMode="auto">
          <a:xfrm>
            <a:off x="1903171" y="3657600"/>
            <a:ext cx="681311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3052" y="5776415"/>
            <a:ext cx="7924801" cy="381000"/>
          </a:xfrm>
          <a:prstGeom prst="rect">
            <a:avLst/>
          </a:prstGeom>
          <a:solidFill>
            <a:srgbClr val="F8F8F8"/>
          </a:solidFill>
        </p:spPr>
        <p:txBody>
          <a:bodyPr wrap="square" rtlCol="0">
            <a:spAutoFit/>
            <a:scene3d>
              <a:camera prst="perspectiveFront"/>
              <a:lightRig rig="threePt" dir="t"/>
            </a:scene3d>
          </a:bodyPr>
          <a:lstStyle/>
          <a:p>
            <a:endParaRPr lang="en-US" dirty="0">
              <a:ln>
                <a:solidFill>
                  <a:schemeClr val="bg1"/>
                </a:solidFill>
              </a:ln>
              <a:solidFill>
                <a:schemeClr val="bg1"/>
              </a:solidFill>
            </a:endParaRPr>
          </a:p>
        </p:txBody>
      </p:sp>
      <p:sp>
        <p:nvSpPr>
          <p:cNvPr id="5" name="Slide Number Placeholder 4"/>
          <p:cNvSpPr>
            <a:spLocks noGrp="1"/>
          </p:cNvSpPr>
          <p:nvPr>
            <p:ph type="sldNum" sz="quarter" idx="12"/>
          </p:nvPr>
        </p:nvSpPr>
        <p:spPr>
          <a:xfrm>
            <a:off x="3935104" y="4753968"/>
            <a:ext cx="3810000" cy="365125"/>
          </a:xfrm>
          <a:solidFill>
            <a:schemeClr val="bg1"/>
          </a:solidFill>
          <a:ln>
            <a:noFill/>
          </a:ln>
        </p:spPr>
        <p:txBody>
          <a:bodyPr/>
          <a:lstStyle/>
          <a:p>
            <a:pPr>
              <a:defRPr/>
            </a:pPr>
            <a:endParaRPr lang="en-US" dirty="0">
              <a:solidFill>
                <a:schemeClr val="bg1"/>
              </a:solidFill>
            </a:endParaRPr>
          </a:p>
        </p:txBody>
      </p:sp>
    </p:spTree>
    <p:extLst>
      <p:ext uri="{BB962C8B-B14F-4D97-AF65-F5344CB8AC3E}">
        <p14:creationId xmlns:p14="http://schemas.microsoft.com/office/powerpoint/2010/main" val="554935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3600" dirty="0" smtClean="0">
                <a:solidFill>
                  <a:schemeClr val="bg1"/>
                </a:solidFill>
              </a:rPr>
              <a:t>Dehydration Reaction THREE!!!</a:t>
            </a:r>
            <a:endParaRPr lang="en-US" sz="3600" dirty="0">
              <a:solidFill>
                <a:schemeClr val="bg1"/>
              </a:solidFill>
            </a:endParaRPr>
          </a:p>
        </p:txBody>
      </p:sp>
      <p:sp>
        <p:nvSpPr>
          <p:cNvPr id="3" name="Content Placeholder 2"/>
          <p:cNvSpPr>
            <a:spLocks noGrp="1"/>
          </p:cNvSpPr>
          <p:nvPr>
            <p:ph sz="half" idx="1"/>
          </p:nvPr>
        </p:nvSpPr>
        <p:spPr>
          <a:xfrm>
            <a:off x="457200" y="1600200"/>
            <a:ext cx="2590800" cy="4800600"/>
          </a:xfrm>
        </p:spPr>
        <p:txBody>
          <a:bodyPr/>
          <a:lstStyle/>
          <a:p>
            <a:pPr lvl="0" eaLnBrk="1" hangingPunct="1">
              <a:buClr>
                <a:srgbClr val="D1300D"/>
              </a:buClr>
              <a:buFont typeface="Times" pitchFamily="84" charset="0"/>
              <a:buChar char="•"/>
            </a:pPr>
            <a:r>
              <a:rPr lang="en-US" kern="0" dirty="0" smtClean="0">
                <a:solidFill>
                  <a:srgbClr val="000000"/>
                </a:solidFill>
                <a:latin typeface="Arial"/>
                <a:cs typeface="+mn-cs"/>
              </a:rPr>
              <a:t>The joining of the C of the fatty acid to the O of the hydroxyl group of the glycerol is called an </a:t>
            </a:r>
            <a:r>
              <a:rPr lang="en-US" b="1" kern="0" dirty="0" smtClean="0">
                <a:solidFill>
                  <a:srgbClr val="000000"/>
                </a:solidFill>
                <a:latin typeface="Arial"/>
                <a:cs typeface="+mn-cs"/>
              </a:rPr>
              <a:t>ester linkage</a:t>
            </a:r>
            <a:r>
              <a:rPr lang="en-US" kern="0" dirty="0" smtClean="0">
                <a:solidFill>
                  <a:srgbClr val="000000"/>
                </a:solidFill>
                <a:latin typeface="Arial"/>
                <a:cs typeface="+mn-cs"/>
              </a:rPr>
              <a:t>.</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24</a:t>
            </a:fld>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1600200"/>
            <a:ext cx="5886450" cy="405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00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3600" dirty="0" smtClean="0">
                <a:solidFill>
                  <a:schemeClr val="bg1"/>
                </a:solidFill>
              </a:rPr>
              <a:t>Fats Are Insoluble In </a:t>
            </a:r>
            <a:br>
              <a:rPr lang="en-US" sz="3600" dirty="0" smtClean="0">
                <a:solidFill>
                  <a:schemeClr val="bg1"/>
                </a:solidFill>
              </a:rPr>
            </a:br>
            <a:r>
              <a:rPr lang="en-US" sz="3600" dirty="0" smtClean="0">
                <a:solidFill>
                  <a:schemeClr val="bg1"/>
                </a:solidFill>
              </a:rPr>
              <a:t>Aqueous Environments</a:t>
            </a:r>
            <a:endParaRPr lang="en-US" sz="3600" dirty="0">
              <a:solidFill>
                <a:schemeClr val="bg1"/>
              </a:solidFill>
            </a:endParaRPr>
          </a:p>
        </p:txBody>
      </p:sp>
      <p:sp>
        <p:nvSpPr>
          <p:cNvPr id="3" name="Content Placeholder 2"/>
          <p:cNvSpPr>
            <a:spLocks noGrp="1"/>
          </p:cNvSpPr>
          <p:nvPr>
            <p:ph sz="half" idx="1"/>
          </p:nvPr>
        </p:nvSpPr>
        <p:spPr>
          <a:xfrm>
            <a:off x="457200" y="1600200"/>
            <a:ext cx="8305800" cy="4525963"/>
          </a:xfrm>
        </p:spPr>
        <p:txBody>
          <a:bodyPr/>
          <a:lstStyle/>
          <a:p>
            <a:pPr marL="812800" lvl="1" indent="-355600" eaLnBrk="1" hangingPunct="1">
              <a:buClr>
                <a:srgbClr val="D1300D"/>
              </a:buClr>
              <a:buFont typeface="Times" pitchFamily="84" charset="0"/>
              <a:buChar char="•"/>
            </a:pPr>
            <a:r>
              <a:rPr lang="en-US" sz="2800" kern="0" dirty="0">
                <a:solidFill>
                  <a:srgbClr val="000000"/>
                </a:solidFill>
                <a:latin typeface="Arial"/>
              </a:rPr>
              <a:t>Fats separate from water because water molecules form hydrogen bonds with each other and exclude the </a:t>
            </a:r>
            <a:r>
              <a:rPr lang="en-US" sz="2800" kern="0" dirty="0" smtClean="0">
                <a:solidFill>
                  <a:srgbClr val="000000"/>
                </a:solidFill>
                <a:latin typeface="Arial"/>
              </a:rPr>
              <a:t>fats</a:t>
            </a:r>
            <a:br>
              <a:rPr lang="en-US" sz="2800" kern="0" dirty="0" smtClean="0">
                <a:solidFill>
                  <a:srgbClr val="000000"/>
                </a:solidFill>
                <a:latin typeface="Arial"/>
              </a:rPr>
            </a:br>
            <a:endParaRPr lang="en-US" sz="2800" kern="0" dirty="0">
              <a:solidFill>
                <a:srgbClr val="000000"/>
              </a:solidFill>
              <a:latin typeface="Arial"/>
            </a:endParaRPr>
          </a:p>
          <a:p>
            <a:pPr marL="812800" lvl="1" indent="-355600" eaLnBrk="1" hangingPunct="1">
              <a:buClr>
                <a:srgbClr val="D1300D"/>
              </a:buClr>
              <a:buFont typeface="Times" pitchFamily="84" charset="0"/>
              <a:buChar char="•"/>
            </a:pPr>
            <a:r>
              <a:rPr lang="en-US" sz="2800" kern="0" dirty="0">
                <a:solidFill>
                  <a:srgbClr val="000000"/>
                </a:solidFill>
                <a:latin typeface="Arial"/>
              </a:rPr>
              <a:t>In a fat, three fatty acids are joined to glycerol by an ester linkage, creating a </a:t>
            </a:r>
            <a:r>
              <a:rPr lang="en-US" sz="2800" b="1" kern="0" dirty="0">
                <a:solidFill>
                  <a:srgbClr val="000000"/>
                </a:solidFill>
                <a:latin typeface="Arial"/>
              </a:rPr>
              <a:t>triacylglycerol</a:t>
            </a:r>
            <a:r>
              <a:rPr lang="en-US" sz="2800" kern="0" dirty="0">
                <a:solidFill>
                  <a:srgbClr val="000000"/>
                </a:solidFill>
                <a:latin typeface="Arial"/>
              </a:rPr>
              <a:t>, or triglyceride</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25</a:t>
            </a:fld>
            <a:endParaRPr lang="en-US" dirty="0"/>
          </a:p>
        </p:txBody>
      </p:sp>
    </p:spTree>
    <p:extLst>
      <p:ext uri="{BB962C8B-B14F-4D97-AF65-F5344CB8AC3E}">
        <p14:creationId xmlns:p14="http://schemas.microsoft.com/office/powerpoint/2010/main" val="1088386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Saturated or Unsaturated? </a:t>
            </a:r>
            <a:endParaRPr lang="en-US" dirty="0">
              <a:solidFill>
                <a:schemeClr val="bg1"/>
              </a:solidFill>
            </a:endParaRPr>
          </a:p>
        </p:txBody>
      </p:sp>
      <p:sp>
        <p:nvSpPr>
          <p:cNvPr id="3" name="Content Placeholder 2"/>
          <p:cNvSpPr>
            <a:spLocks noGrp="1"/>
          </p:cNvSpPr>
          <p:nvPr>
            <p:ph sz="half" idx="1"/>
          </p:nvPr>
        </p:nvSpPr>
        <p:spPr>
          <a:xfrm>
            <a:off x="457200" y="1219200"/>
            <a:ext cx="4038600" cy="5334000"/>
          </a:xfrm>
        </p:spPr>
        <p:txBody>
          <a:bodyPr/>
          <a:lstStyle/>
          <a:p>
            <a:pPr lvl="0" eaLnBrk="1" hangingPunct="1">
              <a:buClr>
                <a:srgbClr val="D1300D"/>
              </a:buClr>
              <a:buFont typeface="Times" pitchFamily="84" charset="0"/>
              <a:buChar char="•"/>
            </a:pPr>
            <a:r>
              <a:rPr lang="en-US" kern="0" dirty="0">
                <a:solidFill>
                  <a:srgbClr val="000000"/>
                </a:solidFill>
                <a:latin typeface="Arial"/>
                <a:cs typeface="+mn-cs"/>
              </a:rPr>
              <a:t>Fats made from </a:t>
            </a:r>
            <a:r>
              <a:rPr lang="en-US" b="1" kern="0" dirty="0">
                <a:solidFill>
                  <a:srgbClr val="000000"/>
                </a:solidFill>
                <a:latin typeface="Arial"/>
                <a:cs typeface="+mn-cs"/>
              </a:rPr>
              <a:t>saturated </a:t>
            </a:r>
            <a:r>
              <a:rPr lang="en-US" kern="0" dirty="0">
                <a:solidFill>
                  <a:srgbClr val="000000"/>
                </a:solidFill>
                <a:latin typeface="Arial"/>
                <a:cs typeface="+mn-cs"/>
              </a:rPr>
              <a:t>fatty acids are called saturated fats, and are solid at room temperature</a:t>
            </a:r>
          </a:p>
          <a:p>
            <a:pPr lvl="0" eaLnBrk="1" hangingPunct="1">
              <a:buClr>
                <a:srgbClr val="D1300D"/>
              </a:buClr>
              <a:buFont typeface="Times" pitchFamily="84" charset="0"/>
              <a:buChar char="•"/>
            </a:pPr>
            <a:r>
              <a:rPr lang="en-US" kern="0" dirty="0">
                <a:solidFill>
                  <a:srgbClr val="000000"/>
                </a:solidFill>
                <a:latin typeface="Arial"/>
                <a:cs typeface="+mn-cs"/>
              </a:rPr>
              <a:t>Most animal fats are </a:t>
            </a:r>
            <a:r>
              <a:rPr lang="en-US" kern="0" dirty="0" smtClean="0">
                <a:solidFill>
                  <a:srgbClr val="000000"/>
                </a:solidFill>
                <a:latin typeface="Arial"/>
                <a:cs typeface="+mn-cs"/>
              </a:rPr>
              <a:t>saturated (lard)</a:t>
            </a:r>
          </a:p>
          <a:p>
            <a:pPr eaLnBrk="1" hangingPunct="1">
              <a:buClr>
                <a:srgbClr val="D1300D"/>
              </a:buClr>
              <a:buFont typeface="Times" pitchFamily="84" charset="0"/>
              <a:buChar char="•"/>
            </a:pPr>
            <a:r>
              <a:rPr lang="en-US" b="1" dirty="0"/>
              <a:t>Saturated fatty acids </a:t>
            </a:r>
            <a:r>
              <a:rPr lang="en-US" dirty="0"/>
              <a:t>have the maximum number of hydrogen atoms possible and </a:t>
            </a:r>
            <a:r>
              <a:rPr lang="en-US" i="1" dirty="0">
                <a:solidFill>
                  <a:srgbClr val="FF0000"/>
                </a:solidFill>
              </a:rPr>
              <a:t>no double bonds</a:t>
            </a:r>
          </a:p>
          <a:p>
            <a:pPr lvl="0" eaLnBrk="1" hangingPunct="1">
              <a:buClr>
                <a:srgbClr val="D1300D"/>
              </a:buClr>
              <a:buFont typeface="Times" pitchFamily="84" charset="0"/>
              <a:buChar char="•"/>
            </a:pPr>
            <a:endParaRPr lang="en-US" kern="0" dirty="0">
              <a:solidFill>
                <a:srgbClr val="000000"/>
              </a:solidFill>
              <a:latin typeface="Arial"/>
              <a:cs typeface="+mn-cs"/>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26</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600200"/>
            <a:ext cx="456081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294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Saturated or Unsaturated? </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27</a:t>
            </a:fld>
            <a:endParaRPr lang="en-US" dirty="0"/>
          </a:p>
        </p:txBody>
      </p:sp>
      <p:sp>
        <p:nvSpPr>
          <p:cNvPr id="4" name="Content Placeholder 3"/>
          <p:cNvSpPr>
            <a:spLocks noGrp="1"/>
          </p:cNvSpPr>
          <p:nvPr>
            <p:ph sz="half" idx="2"/>
          </p:nvPr>
        </p:nvSpPr>
        <p:spPr>
          <a:xfrm>
            <a:off x="457200" y="1295400"/>
            <a:ext cx="4419600" cy="4876800"/>
          </a:xfrm>
        </p:spPr>
        <p:txBody>
          <a:bodyPr/>
          <a:lstStyle/>
          <a:p>
            <a:pPr lvl="0" eaLnBrk="1" hangingPunct="1">
              <a:buClr>
                <a:srgbClr val="D1300D"/>
              </a:buClr>
              <a:buFont typeface="Times" pitchFamily="84" charset="0"/>
              <a:buChar char="•"/>
            </a:pPr>
            <a:r>
              <a:rPr lang="en-US" kern="0" dirty="0">
                <a:solidFill>
                  <a:srgbClr val="000000"/>
                </a:solidFill>
                <a:latin typeface="Arial"/>
                <a:cs typeface="+mn-cs"/>
              </a:rPr>
              <a:t>Fats made from unsaturated fatty acids are called unsaturated fats or oils, and are liquid at room temperature</a:t>
            </a:r>
          </a:p>
          <a:p>
            <a:pPr lvl="0" eaLnBrk="1" hangingPunct="1">
              <a:buClr>
                <a:srgbClr val="D1300D"/>
              </a:buClr>
              <a:buFont typeface="Times" pitchFamily="84" charset="0"/>
              <a:buChar char="•"/>
            </a:pPr>
            <a:r>
              <a:rPr lang="en-US" kern="0" dirty="0">
                <a:solidFill>
                  <a:srgbClr val="000000"/>
                </a:solidFill>
                <a:latin typeface="Arial"/>
                <a:cs typeface="+mn-cs"/>
              </a:rPr>
              <a:t>Plant fats and fish fats are usually </a:t>
            </a:r>
            <a:r>
              <a:rPr lang="en-US" kern="0" dirty="0" smtClean="0">
                <a:solidFill>
                  <a:srgbClr val="000000"/>
                </a:solidFill>
                <a:latin typeface="Arial"/>
                <a:cs typeface="+mn-cs"/>
              </a:rPr>
              <a:t>unsaturated</a:t>
            </a:r>
          </a:p>
          <a:p>
            <a:pPr eaLnBrk="1" hangingPunct="1">
              <a:buClr>
                <a:srgbClr val="D1300D"/>
              </a:buClr>
              <a:buFont typeface="Times" pitchFamily="84" charset="0"/>
              <a:buChar char="•"/>
            </a:pPr>
            <a:r>
              <a:rPr lang="en-US" b="1" dirty="0"/>
              <a:t>Unsaturated fatty acids </a:t>
            </a:r>
            <a:r>
              <a:rPr lang="en-US" dirty="0"/>
              <a:t>have </a:t>
            </a:r>
            <a:r>
              <a:rPr lang="en-US" i="1" dirty="0">
                <a:solidFill>
                  <a:srgbClr val="FF0000"/>
                </a:solidFill>
              </a:rPr>
              <a:t>one or more double bonds</a:t>
            </a:r>
          </a:p>
          <a:p>
            <a:pPr lvl="0" eaLnBrk="1" hangingPunct="1">
              <a:buClr>
                <a:srgbClr val="D1300D"/>
              </a:buClr>
              <a:buFont typeface="Times" pitchFamily="84" charset="0"/>
              <a:buChar char="•"/>
            </a:pPr>
            <a:endParaRPr lang="en-US" kern="0" dirty="0">
              <a:solidFill>
                <a:srgbClr val="000000"/>
              </a:solidFill>
              <a:latin typeface="Arial"/>
              <a:cs typeface="+mn-cs"/>
            </a:endParaRPr>
          </a:p>
          <a:p>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626" y="1371600"/>
            <a:ext cx="35279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255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Saturated or Unsaturated? </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28</a:t>
            </a:fld>
            <a:endParaRPr lang="en-US" dirty="0"/>
          </a:p>
        </p:txBody>
      </p:sp>
      <p:sp>
        <p:nvSpPr>
          <p:cNvPr id="4" name="Content Placeholder 3"/>
          <p:cNvSpPr>
            <a:spLocks noGrp="1"/>
          </p:cNvSpPr>
          <p:nvPr>
            <p:ph sz="half" idx="2"/>
          </p:nvPr>
        </p:nvSpPr>
        <p:spPr>
          <a:xfrm>
            <a:off x="457200" y="1295400"/>
            <a:ext cx="4419600" cy="4876800"/>
          </a:xfrm>
        </p:spPr>
        <p:txBody>
          <a:bodyPr/>
          <a:lstStyle/>
          <a:p>
            <a:pPr lvl="0" eaLnBrk="1" hangingPunct="1">
              <a:buClr>
                <a:srgbClr val="D1300D"/>
              </a:buClr>
              <a:buFont typeface="Times" pitchFamily="84" charset="0"/>
              <a:buChar char="•"/>
            </a:pPr>
            <a:endParaRPr lang="en-US" kern="0" dirty="0">
              <a:solidFill>
                <a:srgbClr val="000000"/>
              </a:solidFill>
              <a:latin typeface="Arial"/>
              <a:cs typeface="+mn-cs"/>
            </a:endParaRPr>
          </a:p>
          <a:p>
            <a:endParaRPr lang="en-US" dirty="0"/>
          </a:p>
        </p:txBody>
      </p:sp>
      <p:sp>
        <p:nvSpPr>
          <p:cNvPr id="6" name="Rectangle 5"/>
          <p:cNvSpPr/>
          <p:nvPr/>
        </p:nvSpPr>
        <p:spPr>
          <a:xfrm>
            <a:off x="533400" y="1208167"/>
            <a:ext cx="4343400" cy="4552015"/>
          </a:xfrm>
          <a:prstGeom prst="rect">
            <a:avLst/>
          </a:prstGeom>
        </p:spPr>
        <p:txBody>
          <a:bodyPr wrap="square">
            <a:spAutoFit/>
          </a:bodyPr>
          <a:lstStyle/>
          <a:p>
            <a:pPr marL="342900" lvl="0" indent="-342900" fontAlgn="base">
              <a:spcBef>
                <a:spcPct val="35000"/>
              </a:spcBef>
              <a:spcAft>
                <a:spcPct val="0"/>
              </a:spcAft>
              <a:buClr>
                <a:srgbClr val="D1300D"/>
              </a:buClr>
              <a:buFont typeface="Times" pitchFamily="84" charset="0"/>
              <a:buChar char="•"/>
            </a:pPr>
            <a:r>
              <a:rPr lang="en-US" sz="2800" kern="0" dirty="0">
                <a:solidFill>
                  <a:srgbClr val="000000"/>
                </a:solidFill>
                <a:latin typeface="Arial"/>
              </a:rPr>
              <a:t>A diet rich in saturated fats may contribute to cardiovascular disease through plaque </a:t>
            </a:r>
            <a:r>
              <a:rPr lang="en-US" sz="2800" kern="0" dirty="0" smtClean="0">
                <a:solidFill>
                  <a:srgbClr val="000000"/>
                </a:solidFill>
                <a:latin typeface="Arial"/>
              </a:rPr>
              <a:t>deposits</a:t>
            </a:r>
            <a:br>
              <a:rPr lang="en-US" sz="2800" kern="0" dirty="0" smtClean="0">
                <a:solidFill>
                  <a:srgbClr val="000000"/>
                </a:solidFill>
                <a:latin typeface="Arial"/>
              </a:rPr>
            </a:br>
            <a:r>
              <a:rPr lang="en-US" sz="2800" kern="0" dirty="0" smtClean="0">
                <a:solidFill>
                  <a:srgbClr val="000000"/>
                </a:solidFill>
                <a:latin typeface="Arial"/>
              </a:rPr>
              <a:t> </a:t>
            </a:r>
            <a:endParaRPr lang="en-US" sz="2800" kern="0" dirty="0">
              <a:solidFill>
                <a:srgbClr val="000000"/>
              </a:solidFill>
              <a:latin typeface="Arial"/>
            </a:endParaRPr>
          </a:p>
          <a:p>
            <a:pPr marL="342900" lvl="0" indent="-342900" fontAlgn="base">
              <a:spcBef>
                <a:spcPct val="35000"/>
              </a:spcBef>
              <a:spcAft>
                <a:spcPct val="0"/>
              </a:spcAft>
              <a:buClr>
                <a:srgbClr val="D1300D"/>
              </a:buClr>
              <a:buFont typeface="Times" pitchFamily="84" charset="0"/>
              <a:buChar char="•"/>
            </a:pPr>
            <a:r>
              <a:rPr lang="en-US" sz="2800" b="1" kern="0" dirty="0">
                <a:solidFill>
                  <a:srgbClr val="000000"/>
                </a:solidFill>
                <a:latin typeface="Arial"/>
              </a:rPr>
              <a:t>Hydrogenation</a:t>
            </a:r>
            <a:r>
              <a:rPr lang="en-US" sz="2800" kern="0" dirty="0">
                <a:solidFill>
                  <a:srgbClr val="000000"/>
                </a:solidFill>
                <a:latin typeface="Arial"/>
              </a:rPr>
              <a:t> is the process of converting unsaturated fats to saturated fats by adding </a:t>
            </a:r>
            <a:r>
              <a:rPr lang="en-US" sz="2800" kern="0" dirty="0" smtClean="0">
                <a:solidFill>
                  <a:srgbClr val="000000"/>
                </a:solidFill>
                <a:latin typeface="Arial"/>
              </a:rPr>
              <a:t>hydrogen</a:t>
            </a:r>
            <a:endParaRPr lang="en-US" sz="2800" kern="0" dirty="0">
              <a:solidFill>
                <a:srgbClr val="000000"/>
              </a:solidFill>
              <a:latin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7568"/>
            <a:ext cx="4140754" cy="411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025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What’s a Trans fat? </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29</a:t>
            </a:fld>
            <a:endParaRPr lang="en-US" dirty="0"/>
          </a:p>
        </p:txBody>
      </p:sp>
      <p:sp>
        <p:nvSpPr>
          <p:cNvPr id="4" name="Content Placeholder 3"/>
          <p:cNvSpPr>
            <a:spLocks noGrp="1"/>
          </p:cNvSpPr>
          <p:nvPr>
            <p:ph sz="half" idx="2"/>
          </p:nvPr>
        </p:nvSpPr>
        <p:spPr>
          <a:xfrm>
            <a:off x="457200" y="1295400"/>
            <a:ext cx="4419600" cy="4876800"/>
          </a:xfrm>
        </p:spPr>
        <p:txBody>
          <a:bodyPr/>
          <a:lstStyle/>
          <a:p>
            <a:pPr lvl="0" eaLnBrk="1" hangingPunct="1">
              <a:buClr>
                <a:srgbClr val="D1300D"/>
              </a:buClr>
              <a:buFont typeface="Times" pitchFamily="84" charset="0"/>
              <a:buChar char="•"/>
            </a:pPr>
            <a:endParaRPr lang="en-US" kern="0" dirty="0">
              <a:solidFill>
                <a:srgbClr val="000000"/>
              </a:solidFill>
              <a:latin typeface="Arial"/>
              <a:cs typeface="+mn-cs"/>
            </a:endParaRPr>
          </a:p>
          <a:p>
            <a:endParaRPr lang="en-US" dirty="0"/>
          </a:p>
        </p:txBody>
      </p:sp>
      <p:sp>
        <p:nvSpPr>
          <p:cNvPr id="6" name="Rectangle 5"/>
          <p:cNvSpPr/>
          <p:nvPr/>
        </p:nvSpPr>
        <p:spPr>
          <a:xfrm>
            <a:off x="609600" y="1447800"/>
            <a:ext cx="8229600" cy="1966692"/>
          </a:xfrm>
          <a:prstGeom prst="rect">
            <a:avLst/>
          </a:prstGeom>
        </p:spPr>
        <p:txBody>
          <a:bodyPr wrap="square">
            <a:spAutoFit/>
          </a:bodyPr>
          <a:lstStyle/>
          <a:p>
            <a:pPr marL="342900" lvl="0" indent="-342900" fontAlgn="base">
              <a:spcBef>
                <a:spcPct val="35000"/>
              </a:spcBef>
              <a:spcAft>
                <a:spcPct val="0"/>
              </a:spcAft>
              <a:buClr>
                <a:srgbClr val="D1300D"/>
              </a:buClr>
              <a:buFont typeface="Times" pitchFamily="84" charset="0"/>
              <a:buChar char="•"/>
            </a:pPr>
            <a:r>
              <a:rPr lang="en-US" sz="2800" b="1" kern="0" dirty="0">
                <a:solidFill>
                  <a:srgbClr val="000000"/>
                </a:solidFill>
                <a:latin typeface="Arial"/>
              </a:rPr>
              <a:t>Hydrogenating</a:t>
            </a:r>
            <a:r>
              <a:rPr lang="en-US" sz="2800" kern="0" dirty="0">
                <a:solidFill>
                  <a:srgbClr val="000000"/>
                </a:solidFill>
                <a:latin typeface="Arial"/>
              </a:rPr>
              <a:t> vegetable oils also creates unsaturated fats with </a:t>
            </a:r>
            <a:r>
              <a:rPr lang="en-US" sz="2800" i="1" kern="0" dirty="0">
                <a:solidFill>
                  <a:srgbClr val="000000"/>
                </a:solidFill>
                <a:latin typeface="Arial"/>
              </a:rPr>
              <a:t>trans</a:t>
            </a:r>
            <a:r>
              <a:rPr lang="en-US" sz="2800" kern="0" dirty="0">
                <a:solidFill>
                  <a:srgbClr val="000000"/>
                </a:solidFill>
                <a:latin typeface="Arial"/>
              </a:rPr>
              <a:t> double bonds</a:t>
            </a:r>
          </a:p>
          <a:p>
            <a:pPr marL="342900" lvl="0" indent="-342900" fontAlgn="base">
              <a:spcBef>
                <a:spcPct val="35000"/>
              </a:spcBef>
              <a:spcAft>
                <a:spcPct val="0"/>
              </a:spcAft>
              <a:buClr>
                <a:srgbClr val="D1300D"/>
              </a:buClr>
              <a:buFont typeface="Times" pitchFamily="84" charset="0"/>
              <a:buChar char="•"/>
            </a:pPr>
            <a:r>
              <a:rPr lang="en-US" sz="2800" b="1" kern="0" dirty="0">
                <a:solidFill>
                  <a:srgbClr val="FF0000"/>
                </a:solidFill>
                <a:latin typeface="Arial"/>
              </a:rPr>
              <a:t>These </a:t>
            </a:r>
            <a:r>
              <a:rPr lang="en-US" sz="2800" b="1" i="1" kern="0" dirty="0">
                <a:solidFill>
                  <a:srgbClr val="FF0000"/>
                </a:solidFill>
                <a:latin typeface="Arial"/>
              </a:rPr>
              <a:t>trans </a:t>
            </a:r>
            <a:r>
              <a:rPr lang="en-US" sz="2800" b="1" kern="0" dirty="0">
                <a:solidFill>
                  <a:srgbClr val="FF0000"/>
                </a:solidFill>
                <a:latin typeface="Arial"/>
              </a:rPr>
              <a:t>fats may contribute more than saturated fats to cardiovascular </a:t>
            </a:r>
            <a:r>
              <a:rPr lang="en-US" sz="2800" b="1" kern="0" dirty="0" smtClean="0">
                <a:solidFill>
                  <a:srgbClr val="FF0000"/>
                </a:solidFill>
                <a:latin typeface="Arial"/>
              </a:rPr>
              <a:t>disease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58847"/>
            <a:ext cx="5410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942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3600" b="1" dirty="0" smtClean="0">
                <a:solidFill>
                  <a:schemeClr val="bg1"/>
                </a:solidFill>
              </a:rPr>
              <a:t>The FOUR Classes of Large Biomolecules</a:t>
            </a:r>
            <a:endParaRPr lang="en-US" sz="3600" b="1" dirty="0">
              <a:solidFill>
                <a:schemeClr val="bg1"/>
              </a:solidFill>
            </a:endParaRPr>
          </a:p>
        </p:txBody>
      </p:sp>
      <p:sp>
        <p:nvSpPr>
          <p:cNvPr id="3" name="Content Placeholder 2"/>
          <p:cNvSpPr>
            <a:spLocks noGrp="1"/>
          </p:cNvSpPr>
          <p:nvPr>
            <p:ph sz="half" idx="1"/>
          </p:nvPr>
        </p:nvSpPr>
        <p:spPr>
          <a:xfrm>
            <a:off x="457200" y="1371600"/>
            <a:ext cx="8458200" cy="5029200"/>
          </a:xfrm>
        </p:spPr>
        <p:txBody>
          <a:bodyPr/>
          <a:lstStyle/>
          <a:p>
            <a:pPr marL="350838" lvl="0" indent="-350838" eaLnBrk="1" hangingPunct="1">
              <a:lnSpc>
                <a:spcPct val="90000"/>
              </a:lnSpc>
              <a:spcBef>
                <a:spcPct val="30000"/>
              </a:spcBef>
              <a:buClr>
                <a:srgbClr val="D1300D"/>
              </a:buClr>
              <a:buFont typeface="Times" pitchFamily="84" charset="0"/>
              <a:buChar char="•"/>
            </a:pPr>
            <a:r>
              <a:rPr lang="en-US" sz="3600" b="1" kern="0" dirty="0">
                <a:solidFill>
                  <a:srgbClr val="000000"/>
                </a:solidFill>
                <a:latin typeface="Times New Roman"/>
                <a:cs typeface="+mj-cs"/>
              </a:rPr>
              <a:t>Macromolecules are polymers, built from </a:t>
            </a:r>
            <a:r>
              <a:rPr lang="en-US" sz="3600" b="1" kern="0" dirty="0" smtClean="0">
                <a:solidFill>
                  <a:srgbClr val="000000"/>
                </a:solidFill>
                <a:latin typeface="Times New Roman"/>
                <a:cs typeface="+mj-cs"/>
              </a:rPr>
              <a:t>monomers</a:t>
            </a:r>
            <a:r>
              <a:rPr lang="en-US" kern="0" dirty="0" smtClean="0">
                <a:solidFill>
                  <a:srgbClr val="000000"/>
                </a:solidFill>
                <a:latin typeface="Arial"/>
                <a:cs typeface="+mn-cs"/>
              </a:rPr>
              <a:t> </a:t>
            </a:r>
          </a:p>
          <a:p>
            <a:pPr marL="350838" indent="-350838" eaLnBrk="1" hangingPunct="1">
              <a:lnSpc>
                <a:spcPct val="90000"/>
              </a:lnSpc>
              <a:buFontTx/>
              <a:buChar char="•"/>
            </a:pPr>
            <a:r>
              <a:rPr lang="en-US" dirty="0"/>
              <a:t>A </a:t>
            </a:r>
            <a:r>
              <a:rPr lang="en-US" b="1" dirty="0"/>
              <a:t>polymer </a:t>
            </a:r>
            <a:r>
              <a:rPr lang="en-US" dirty="0"/>
              <a:t>is a long molecule consisting of many similar building blocks </a:t>
            </a:r>
          </a:p>
          <a:p>
            <a:pPr marL="350838" indent="-350838" eaLnBrk="1" hangingPunct="1">
              <a:lnSpc>
                <a:spcPct val="90000"/>
              </a:lnSpc>
              <a:buFontTx/>
              <a:buChar char="•"/>
            </a:pPr>
            <a:r>
              <a:rPr lang="en-US" dirty="0"/>
              <a:t>These small building-block molecules are called </a:t>
            </a:r>
            <a:r>
              <a:rPr lang="en-US" b="1" dirty="0"/>
              <a:t>monomers</a:t>
            </a:r>
          </a:p>
          <a:p>
            <a:pPr marL="350838" indent="-350838" eaLnBrk="1" hangingPunct="1">
              <a:lnSpc>
                <a:spcPct val="90000"/>
              </a:lnSpc>
              <a:buFontTx/>
              <a:buChar char="•"/>
            </a:pPr>
            <a:r>
              <a:rPr lang="en-US" dirty="0"/>
              <a:t>Three of the four classes of life’s organic molecules are polymers</a:t>
            </a:r>
          </a:p>
          <a:p>
            <a:pPr marL="977900" lvl="1" indent="-304800" eaLnBrk="1" hangingPunct="1">
              <a:lnSpc>
                <a:spcPct val="90000"/>
              </a:lnSpc>
            </a:pPr>
            <a:r>
              <a:rPr lang="en-US" sz="2600" dirty="0"/>
              <a:t>Carbohydrates</a:t>
            </a:r>
          </a:p>
          <a:p>
            <a:pPr marL="977900" lvl="1" indent="-304800" eaLnBrk="1" hangingPunct="1">
              <a:lnSpc>
                <a:spcPct val="90000"/>
              </a:lnSpc>
            </a:pPr>
            <a:r>
              <a:rPr lang="en-US" sz="2600" dirty="0"/>
              <a:t>Proteins</a:t>
            </a:r>
          </a:p>
          <a:p>
            <a:pPr marL="977900" lvl="1" indent="-304800" eaLnBrk="1" hangingPunct="1">
              <a:lnSpc>
                <a:spcPct val="90000"/>
              </a:lnSpc>
            </a:pPr>
            <a:r>
              <a:rPr lang="en-US" sz="2600" dirty="0"/>
              <a:t>Nucleic acids</a:t>
            </a:r>
            <a:endParaRPr lang="en-US" dirty="0"/>
          </a:p>
          <a:p>
            <a:pPr marL="750888" lvl="1" indent="-350838" eaLnBrk="1" hangingPunct="1">
              <a:lnSpc>
                <a:spcPct val="90000"/>
              </a:lnSpc>
              <a:spcBef>
                <a:spcPct val="30000"/>
              </a:spcBef>
              <a:buClr>
                <a:srgbClr val="D1300D"/>
              </a:buClr>
              <a:buFont typeface="Times" pitchFamily="84" charset="0"/>
              <a:buChar char="•"/>
            </a:pPr>
            <a:endParaRPr lang="en-US" kern="0" dirty="0">
              <a:solidFill>
                <a:srgbClr val="000000"/>
              </a:solidFill>
              <a:latin typeface="Arial"/>
              <a:cs typeface="+mn-cs"/>
            </a:endParaRP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3</a:t>
            </a:fld>
            <a:endParaRPr lang="en-US" dirty="0"/>
          </a:p>
        </p:txBody>
      </p:sp>
    </p:spTree>
    <p:extLst>
      <p:ext uri="{BB962C8B-B14F-4D97-AF65-F5344CB8AC3E}">
        <p14:creationId xmlns:p14="http://schemas.microsoft.com/office/powerpoint/2010/main" val="1166912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Saturated or Unsaturated? </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30</a:t>
            </a:fld>
            <a:endParaRPr lang="en-US" dirty="0"/>
          </a:p>
        </p:txBody>
      </p:sp>
      <p:sp>
        <p:nvSpPr>
          <p:cNvPr id="4" name="Content Placeholder 3"/>
          <p:cNvSpPr>
            <a:spLocks noGrp="1"/>
          </p:cNvSpPr>
          <p:nvPr>
            <p:ph sz="half" idx="2"/>
          </p:nvPr>
        </p:nvSpPr>
        <p:spPr>
          <a:xfrm>
            <a:off x="457200" y="1295400"/>
            <a:ext cx="4419600" cy="4876800"/>
          </a:xfrm>
        </p:spPr>
        <p:txBody>
          <a:bodyPr/>
          <a:lstStyle/>
          <a:p>
            <a:pPr lvl="0" eaLnBrk="1" hangingPunct="1">
              <a:buClr>
                <a:srgbClr val="D1300D"/>
              </a:buClr>
              <a:buFont typeface="Times" pitchFamily="84" charset="0"/>
              <a:buChar char="•"/>
            </a:pPr>
            <a:endParaRPr lang="en-US" kern="0" dirty="0">
              <a:solidFill>
                <a:srgbClr val="000000"/>
              </a:solidFill>
              <a:latin typeface="Arial"/>
              <a:cs typeface="+mn-cs"/>
            </a:endParaRPr>
          </a:p>
          <a:p>
            <a:endParaRPr lang="en-US" dirty="0"/>
          </a:p>
        </p:txBody>
      </p:sp>
      <p:sp>
        <p:nvSpPr>
          <p:cNvPr id="6" name="Rectangle 5"/>
          <p:cNvSpPr/>
          <p:nvPr/>
        </p:nvSpPr>
        <p:spPr>
          <a:xfrm>
            <a:off x="609600" y="1447800"/>
            <a:ext cx="8229600" cy="3410164"/>
          </a:xfrm>
          <a:prstGeom prst="rect">
            <a:avLst/>
          </a:prstGeom>
        </p:spPr>
        <p:txBody>
          <a:bodyPr wrap="square">
            <a:spAutoFit/>
          </a:bodyPr>
          <a:lstStyle/>
          <a:p>
            <a:pPr marL="342900" lvl="0" indent="-342900" fontAlgn="base">
              <a:spcBef>
                <a:spcPct val="35000"/>
              </a:spcBef>
              <a:spcAft>
                <a:spcPct val="0"/>
              </a:spcAft>
              <a:buClr>
                <a:srgbClr val="D1300D"/>
              </a:buClr>
              <a:buFont typeface="Times" pitchFamily="84" charset="0"/>
              <a:buChar char="•"/>
            </a:pPr>
            <a:r>
              <a:rPr lang="en-US" sz="2800" kern="0" dirty="0" smtClean="0">
                <a:solidFill>
                  <a:srgbClr val="000000"/>
                </a:solidFill>
                <a:latin typeface="Arial"/>
              </a:rPr>
              <a:t>Certain </a:t>
            </a:r>
            <a:r>
              <a:rPr lang="en-US" sz="2800" kern="0" dirty="0">
                <a:solidFill>
                  <a:srgbClr val="000000"/>
                </a:solidFill>
                <a:latin typeface="Arial"/>
              </a:rPr>
              <a:t>unsaturated fatty acids are not synthesized in the human body </a:t>
            </a:r>
          </a:p>
          <a:p>
            <a:pPr marL="342900" lvl="0" indent="-342900" fontAlgn="base">
              <a:spcBef>
                <a:spcPct val="35000"/>
              </a:spcBef>
              <a:spcAft>
                <a:spcPct val="0"/>
              </a:spcAft>
              <a:buClr>
                <a:srgbClr val="D1300D"/>
              </a:buClr>
              <a:buFont typeface="Times" pitchFamily="84" charset="0"/>
              <a:buChar char="•"/>
            </a:pPr>
            <a:r>
              <a:rPr lang="en-US" sz="2800" kern="0" dirty="0">
                <a:solidFill>
                  <a:srgbClr val="000000"/>
                </a:solidFill>
                <a:latin typeface="Arial"/>
              </a:rPr>
              <a:t>These must be supplied in the diet</a:t>
            </a:r>
          </a:p>
          <a:p>
            <a:pPr marL="342900" lvl="0" indent="-342900" fontAlgn="base">
              <a:spcBef>
                <a:spcPct val="35000"/>
              </a:spcBef>
              <a:spcAft>
                <a:spcPct val="0"/>
              </a:spcAft>
              <a:buClr>
                <a:srgbClr val="D1300D"/>
              </a:buClr>
              <a:buFont typeface="Times" pitchFamily="84" charset="0"/>
              <a:buChar char="•"/>
            </a:pPr>
            <a:r>
              <a:rPr lang="en-US" sz="2800" kern="0" dirty="0">
                <a:solidFill>
                  <a:srgbClr val="000000"/>
                </a:solidFill>
                <a:latin typeface="Arial"/>
              </a:rPr>
              <a:t>These essential fatty acids include the omega-3 fatty acids, required for normal growth, and thought to provide protection against cardiovascular disease</a:t>
            </a:r>
          </a:p>
        </p:txBody>
      </p:sp>
    </p:spTree>
    <p:extLst>
      <p:ext uri="{BB962C8B-B14F-4D97-AF65-F5344CB8AC3E}">
        <p14:creationId xmlns:p14="http://schemas.microsoft.com/office/powerpoint/2010/main" val="2361087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Fats: Major function is storage!</a:t>
            </a:r>
            <a:endParaRPr lang="en-US" dirty="0">
              <a:solidFill>
                <a:schemeClr val="bg1"/>
              </a:solidFill>
            </a:endParaRPr>
          </a:p>
        </p:txBody>
      </p:sp>
      <p:sp>
        <p:nvSpPr>
          <p:cNvPr id="3" name="Content Placeholder 2"/>
          <p:cNvSpPr>
            <a:spLocks noGrp="1"/>
          </p:cNvSpPr>
          <p:nvPr>
            <p:ph sz="half" idx="1"/>
          </p:nvPr>
        </p:nvSpPr>
        <p:spPr/>
        <p:txBody>
          <a:bodyPr/>
          <a:lstStyle/>
          <a:p>
            <a:pPr lvl="0" eaLnBrk="1" hangingPunct="1">
              <a:buClr>
                <a:srgbClr val="D1300D"/>
              </a:buClr>
              <a:buFont typeface="Times" pitchFamily="84" charset="0"/>
              <a:buChar char="•"/>
            </a:pPr>
            <a:r>
              <a:rPr lang="en-US" kern="0" dirty="0">
                <a:solidFill>
                  <a:srgbClr val="000000"/>
                </a:solidFill>
                <a:latin typeface="Arial"/>
                <a:cs typeface="+mn-cs"/>
              </a:rPr>
              <a:t>The major function of fats is energy storage</a:t>
            </a:r>
          </a:p>
          <a:p>
            <a:pPr lvl="0" eaLnBrk="1" hangingPunct="1">
              <a:buClr>
                <a:srgbClr val="D1300D"/>
              </a:buClr>
              <a:buFont typeface="Times" pitchFamily="84" charset="0"/>
              <a:buChar char="•"/>
            </a:pPr>
            <a:r>
              <a:rPr lang="en-US" kern="0" dirty="0">
                <a:solidFill>
                  <a:srgbClr val="000000"/>
                </a:solidFill>
                <a:latin typeface="Arial"/>
                <a:cs typeface="+mn-cs"/>
              </a:rPr>
              <a:t>Humans and other mammals store their fat in adipose cells</a:t>
            </a:r>
          </a:p>
          <a:p>
            <a:pPr lvl="0" eaLnBrk="1" hangingPunct="1">
              <a:buClr>
                <a:srgbClr val="D1300D"/>
              </a:buClr>
              <a:buFont typeface="Times" pitchFamily="84" charset="0"/>
              <a:buChar char="•"/>
            </a:pPr>
            <a:r>
              <a:rPr lang="en-US" kern="0" dirty="0">
                <a:solidFill>
                  <a:srgbClr val="000000"/>
                </a:solidFill>
                <a:latin typeface="Arial"/>
                <a:cs typeface="+mn-cs"/>
              </a:rPr>
              <a:t>Adipose tissue also cushions vital organs and insulates the body</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31</a:t>
            </a:fld>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52600"/>
            <a:ext cx="4533378"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536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Phospholipids</a:t>
            </a:r>
            <a:endParaRPr lang="en-US" dirty="0">
              <a:solidFill>
                <a:schemeClr val="bg1"/>
              </a:solidFill>
            </a:endParaRPr>
          </a:p>
        </p:txBody>
      </p:sp>
      <p:sp>
        <p:nvSpPr>
          <p:cNvPr id="3" name="Content Placeholder 2"/>
          <p:cNvSpPr>
            <a:spLocks noGrp="1"/>
          </p:cNvSpPr>
          <p:nvPr>
            <p:ph sz="half" idx="1"/>
          </p:nvPr>
        </p:nvSpPr>
        <p:spPr>
          <a:xfrm>
            <a:off x="438150" y="1219200"/>
            <a:ext cx="4800600" cy="4876799"/>
          </a:xfrm>
        </p:spPr>
        <p:txBody>
          <a:bodyPr/>
          <a:lstStyle/>
          <a:p>
            <a:pPr lvl="0" eaLnBrk="1" hangingPunct="1">
              <a:buClr>
                <a:srgbClr val="D1300D"/>
              </a:buClr>
              <a:buFont typeface="Times" pitchFamily="84" charset="0"/>
              <a:buChar char="•"/>
            </a:pPr>
            <a:r>
              <a:rPr lang="en-US" kern="0" dirty="0">
                <a:solidFill>
                  <a:srgbClr val="000000"/>
                </a:solidFill>
                <a:latin typeface="Arial"/>
                <a:cs typeface="+mn-cs"/>
              </a:rPr>
              <a:t>When phospholipids are added to water, they self-assemble into a bilayer, with the hydrophobic tails pointing toward the interior</a:t>
            </a:r>
          </a:p>
          <a:p>
            <a:pPr lvl="0" eaLnBrk="1" hangingPunct="1">
              <a:buClr>
                <a:srgbClr val="D1300D"/>
              </a:buClr>
              <a:buFont typeface="Times" pitchFamily="84" charset="0"/>
              <a:buChar char="•"/>
            </a:pPr>
            <a:r>
              <a:rPr lang="en-US" kern="0" dirty="0">
                <a:solidFill>
                  <a:srgbClr val="000000"/>
                </a:solidFill>
                <a:latin typeface="Arial"/>
                <a:cs typeface="+mn-cs"/>
              </a:rPr>
              <a:t>The structure of phospholipids results in a bilayer arrangement found in cell membranes</a:t>
            </a:r>
          </a:p>
          <a:p>
            <a:pPr lvl="0" eaLnBrk="1" hangingPunct="1">
              <a:buClr>
                <a:srgbClr val="D1300D"/>
              </a:buClr>
              <a:buFont typeface="Times" pitchFamily="84" charset="0"/>
              <a:buChar char="•"/>
            </a:pPr>
            <a:r>
              <a:rPr lang="en-US" kern="0" dirty="0">
                <a:solidFill>
                  <a:srgbClr val="000000"/>
                </a:solidFill>
                <a:latin typeface="Arial"/>
                <a:cs typeface="+mn-cs"/>
              </a:rPr>
              <a:t>Phospholipids are the major component of all cell membranes</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32</a:t>
            </a:fld>
            <a:endParaRPr lang="en-US" dirty="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0"/>
            <a:ext cx="3886200" cy="244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105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05_12_PhospholipidStruc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90" y="1109663"/>
            <a:ext cx="8548687"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p:cNvSpPr txBox="1">
            <a:spLocks noChangeArrowheads="1"/>
          </p:cNvSpPr>
          <p:nvPr/>
        </p:nvSpPr>
        <p:spPr bwMode="auto">
          <a:xfrm>
            <a:off x="3097827" y="1404938"/>
            <a:ext cx="6873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a:t>Choline</a:t>
            </a:r>
          </a:p>
        </p:txBody>
      </p:sp>
      <p:sp>
        <p:nvSpPr>
          <p:cNvPr id="60421" name="Text Box 5"/>
          <p:cNvSpPr txBox="1">
            <a:spLocks noChangeArrowheads="1"/>
          </p:cNvSpPr>
          <p:nvPr/>
        </p:nvSpPr>
        <p:spPr bwMode="auto">
          <a:xfrm>
            <a:off x="2972415" y="2058988"/>
            <a:ext cx="9382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dirty="0"/>
              <a:t>Phosphate</a:t>
            </a:r>
          </a:p>
        </p:txBody>
      </p:sp>
      <p:sp>
        <p:nvSpPr>
          <p:cNvPr id="60422" name="Text Box 6"/>
          <p:cNvSpPr txBox="1">
            <a:spLocks noChangeArrowheads="1"/>
          </p:cNvSpPr>
          <p:nvPr/>
        </p:nvSpPr>
        <p:spPr bwMode="auto">
          <a:xfrm>
            <a:off x="3078777" y="2589213"/>
            <a:ext cx="6873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a:t>Glycerol</a:t>
            </a:r>
          </a:p>
        </p:txBody>
      </p:sp>
      <p:sp>
        <p:nvSpPr>
          <p:cNvPr id="60423" name="Text Box 7"/>
          <p:cNvSpPr txBox="1">
            <a:spLocks noChangeArrowheads="1"/>
          </p:cNvSpPr>
          <p:nvPr/>
        </p:nvSpPr>
        <p:spPr bwMode="auto">
          <a:xfrm>
            <a:off x="2958127" y="4137026"/>
            <a:ext cx="965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a:t>Fatty acids</a:t>
            </a:r>
          </a:p>
        </p:txBody>
      </p:sp>
      <p:sp>
        <p:nvSpPr>
          <p:cNvPr id="60424" name="Text Box 8"/>
          <p:cNvSpPr txBox="1">
            <a:spLocks noChangeArrowheads="1"/>
          </p:cNvSpPr>
          <p:nvPr/>
        </p:nvSpPr>
        <p:spPr bwMode="auto">
          <a:xfrm>
            <a:off x="7576165" y="4613276"/>
            <a:ext cx="10175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a:t>Hydrophilic</a:t>
            </a:r>
            <a:br>
              <a:rPr lang="en-US" sz="1400" b="1"/>
            </a:br>
            <a:r>
              <a:rPr lang="en-US" sz="1400" b="1"/>
              <a:t>head</a:t>
            </a:r>
          </a:p>
        </p:txBody>
      </p:sp>
      <p:sp>
        <p:nvSpPr>
          <p:cNvPr id="60425" name="Text Box 9"/>
          <p:cNvSpPr txBox="1">
            <a:spLocks noChangeArrowheads="1"/>
          </p:cNvSpPr>
          <p:nvPr/>
        </p:nvSpPr>
        <p:spPr bwMode="auto">
          <a:xfrm>
            <a:off x="7574577" y="5314951"/>
            <a:ext cx="11239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a:t>Hydrophobic</a:t>
            </a:r>
            <a:br>
              <a:rPr lang="en-US" sz="1400" b="1"/>
            </a:br>
            <a:r>
              <a:rPr lang="en-US" sz="1400" b="1"/>
              <a:t>tails</a:t>
            </a:r>
          </a:p>
        </p:txBody>
      </p:sp>
      <p:sp>
        <p:nvSpPr>
          <p:cNvPr id="60426" name="Text Box 10"/>
          <p:cNvSpPr txBox="1">
            <a:spLocks noChangeArrowheads="1"/>
          </p:cNvSpPr>
          <p:nvPr/>
        </p:nvSpPr>
        <p:spPr bwMode="auto">
          <a:xfrm>
            <a:off x="6795115" y="6069013"/>
            <a:ext cx="2101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a:t>(c) Phospholipid symbol</a:t>
            </a:r>
          </a:p>
        </p:txBody>
      </p:sp>
      <p:sp>
        <p:nvSpPr>
          <p:cNvPr id="60427" name="Text Box 11"/>
          <p:cNvSpPr txBox="1">
            <a:spLocks noChangeArrowheads="1"/>
          </p:cNvSpPr>
          <p:nvPr/>
        </p:nvSpPr>
        <p:spPr bwMode="auto">
          <a:xfrm>
            <a:off x="3904277" y="6062663"/>
            <a:ext cx="2101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a:t>(b) Space-filling model</a:t>
            </a:r>
          </a:p>
        </p:txBody>
      </p:sp>
      <p:sp>
        <p:nvSpPr>
          <p:cNvPr id="60428" name="Text Box 12"/>
          <p:cNvSpPr txBox="1">
            <a:spLocks noChangeArrowheads="1"/>
          </p:cNvSpPr>
          <p:nvPr/>
        </p:nvSpPr>
        <p:spPr bwMode="auto">
          <a:xfrm>
            <a:off x="399077" y="6049963"/>
            <a:ext cx="18478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a:t>(a) Structural formula</a:t>
            </a:r>
          </a:p>
        </p:txBody>
      </p:sp>
      <p:sp>
        <p:nvSpPr>
          <p:cNvPr id="60429" name="Text Box 13"/>
          <p:cNvSpPr txBox="1">
            <a:spLocks noChangeArrowheads="1"/>
          </p:cNvSpPr>
          <p:nvPr/>
        </p:nvSpPr>
        <p:spPr bwMode="auto">
          <a:xfrm rot="-5400000">
            <a:off x="-115273" y="2041526"/>
            <a:ext cx="1476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a:t>Hydrophilic head</a:t>
            </a:r>
          </a:p>
        </p:txBody>
      </p:sp>
      <p:sp>
        <p:nvSpPr>
          <p:cNvPr id="60430" name="Text Box 14"/>
          <p:cNvSpPr txBox="1">
            <a:spLocks noChangeArrowheads="1"/>
          </p:cNvSpPr>
          <p:nvPr/>
        </p:nvSpPr>
        <p:spPr bwMode="auto">
          <a:xfrm rot="-5400000">
            <a:off x="-186711" y="4335464"/>
            <a:ext cx="1476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nSpc>
                <a:spcPct val="90000"/>
              </a:lnSpc>
            </a:pPr>
            <a:r>
              <a:rPr lang="en-US" sz="1400" b="1"/>
              <a:t>Hydrophobic tails</a:t>
            </a:r>
          </a:p>
        </p:txBody>
      </p:sp>
      <p:sp>
        <p:nvSpPr>
          <p:cNvPr id="60431" name="Line 15"/>
          <p:cNvSpPr>
            <a:spLocks noChangeShapeType="1"/>
          </p:cNvSpPr>
          <p:nvPr/>
        </p:nvSpPr>
        <p:spPr bwMode="auto">
          <a:xfrm>
            <a:off x="7033240" y="4692651"/>
            <a:ext cx="5159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2" name="Line 16"/>
          <p:cNvSpPr>
            <a:spLocks noChangeShapeType="1"/>
          </p:cNvSpPr>
          <p:nvPr/>
        </p:nvSpPr>
        <p:spPr bwMode="auto">
          <a:xfrm>
            <a:off x="7033240" y="5394326"/>
            <a:ext cx="476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3" name="Line 17"/>
          <p:cNvSpPr>
            <a:spLocks noChangeShapeType="1"/>
          </p:cNvSpPr>
          <p:nvPr/>
        </p:nvSpPr>
        <p:spPr bwMode="auto">
          <a:xfrm flipH="1">
            <a:off x="6888777" y="5394326"/>
            <a:ext cx="620713" cy="211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42543" y="0"/>
            <a:ext cx="8229600" cy="1143000"/>
          </a:xfrm>
        </p:spPr>
        <p:txBody>
          <a:bodyPr/>
          <a:lstStyle/>
          <a:p>
            <a:r>
              <a:rPr lang="en-US" sz="4000" dirty="0" smtClean="0">
                <a:solidFill>
                  <a:schemeClr val="bg1"/>
                </a:solidFill>
              </a:rPr>
              <a:t>A Single Phospholipid Molecule</a:t>
            </a:r>
            <a:endParaRPr lang="en-US" sz="4000" dirty="0">
              <a:solidFill>
                <a:schemeClr val="bg1"/>
              </a:solidFill>
            </a:endParaRPr>
          </a:p>
        </p:txBody>
      </p:sp>
    </p:spTree>
    <p:extLst>
      <p:ext uri="{BB962C8B-B14F-4D97-AF65-F5344CB8AC3E}">
        <p14:creationId xmlns:p14="http://schemas.microsoft.com/office/powerpoint/2010/main" val="1289462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Steroids</a:t>
            </a:r>
            <a:endParaRPr lang="en-US" dirty="0">
              <a:solidFill>
                <a:schemeClr val="bg1"/>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3848100"/>
            <a:ext cx="4800600" cy="245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457200" y="1295400"/>
            <a:ext cx="8458200" cy="3219450"/>
          </a:xfrm>
        </p:spPr>
        <p:txBody>
          <a:bodyPr/>
          <a:lstStyle/>
          <a:p>
            <a:pPr lvl="0" eaLnBrk="1" hangingPunct="1">
              <a:buClr>
                <a:srgbClr val="D1300D"/>
              </a:buClr>
              <a:buFont typeface="Times" pitchFamily="84" charset="0"/>
              <a:buChar char="•"/>
            </a:pPr>
            <a:r>
              <a:rPr lang="en-US" b="1" kern="0" dirty="0">
                <a:solidFill>
                  <a:srgbClr val="000000"/>
                </a:solidFill>
                <a:latin typeface="Arial"/>
                <a:cs typeface="+mn-cs"/>
              </a:rPr>
              <a:t>Steroids </a:t>
            </a:r>
            <a:r>
              <a:rPr lang="en-US" kern="0" dirty="0">
                <a:solidFill>
                  <a:srgbClr val="000000"/>
                </a:solidFill>
                <a:latin typeface="Arial"/>
                <a:cs typeface="+mn-cs"/>
              </a:rPr>
              <a:t>are lipids characterized by a carbon skeleton consisting of four fused rings</a:t>
            </a:r>
          </a:p>
          <a:p>
            <a:pPr lvl="0" eaLnBrk="1" hangingPunct="1">
              <a:buClr>
                <a:srgbClr val="D1300D"/>
              </a:buClr>
              <a:buFont typeface="Times" pitchFamily="84" charset="0"/>
              <a:buChar char="•"/>
            </a:pPr>
            <a:r>
              <a:rPr lang="en-US" b="1" kern="0" dirty="0">
                <a:solidFill>
                  <a:srgbClr val="000000"/>
                </a:solidFill>
                <a:latin typeface="Arial"/>
                <a:cs typeface="+mn-cs"/>
              </a:rPr>
              <a:t>Cholesterol</a:t>
            </a:r>
            <a:r>
              <a:rPr lang="en-US" kern="0" dirty="0">
                <a:solidFill>
                  <a:srgbClr val="000000"/>
                </a:solidFill>
                <a:latin typeface="Arial"/>
                <a:cs typeface="+mn-cs"/>
              </a:rPr>
              <a:t>, an important steroid, is a component in animal cell membranes</a:t>
            </a:r>
          </a:p>
          <a:p>
            <a:pPr lvl="0" eaLnBrk="1" hangingPunct="1">
              <a:buClr>
                <a:srgbClr val="D1300D"/>
              </a:buClr>
              <a:buFont typeface="Times" pitchFamily="84" charset="0"/>
              <a:buChar char="•"/>
            </a:pPr>
            <a:r>
              <a:rPr lang="en-US" kern="0" dirty="0">
                <a:solidFill>
                  <a:srgbClr val="000000"/>
                </a:solidFill>
                <a:latin typeface="Arial"/>
                <a:cs typeface="+mn-cs"/>
              </a:rPr>
              <a:t>Although cholesterol is essential in animals, high levels in the blood may contribute to cardiovascular disease</a:t>
            </a: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34</a:t>
            </a:fld>
            <a:endParaRPr lang="en-US" dirty="0"/>
          </a:p>
        </p:txBody>
      </p:sp>
    </p:spTree>
    <p:extLst>
      <p:ext uri="{BB962C8B-B14F-4D97-AF65-F5344CB8AC3E}">
        <p14:creationId xmlns:p14="http://schemas.microsoft.com/office/powerpoint/2010/main" val="2768643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9938" name="Picture 4" descr="horizontal_logo_low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3200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3"/>
          <p:cNvSpPr txBox="1">
            <a:spLocks noChangeArrowheads="1"/>
          </p:cNvSpPr>
          <p:nvPr/>
        </p:nvSpPr>
        <p:spPr bwMode="auto">
          <a:xfrm>
            <a:off x="533400" y="2819400"/>
            <a:ext cx="3962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800" b="1" dirty="0">
                <a:solidFill>
                  <a:srgbClr val="000000"/>
                </a:solidFill>
                <a:latin typeface="Calibri" pitchFamily="34" charset="0"/>
              </a:rPr>
              <a:t>Created by:</a:t>
            </a:r>
          </a:p>
          <a:p>
            <a:pPr eaLnBrk="1" fontAlgn="base" hangingPunct="1">
              <a:spcBef>
                <a:spcPct val="0"/>
              </a:spcBef>
              <a:spcAft>
                <a:spcPct val="0"/>
              </a:spcAft>
            </a:pPr>
            <a:endParaRPr lang="en-US" sz="1800" b="1" dirty="0">
              <a:solidFill>
                <a:srgbClr val="000000"/>
              </a:solidFill>
              <a:latin typeface="Calibri" pitchFamily="34" charset="0"/>
            </a:endParaRPr>
          </a:p>
          <a:p>
            <a:pPr eaLnBrk="1" fontAlgn="base" hangingPunct="1">
              <a:spcBef>
                <a:spcPct val="0"/>
              </a:spcBef>
              <a:spcAft>
                <a:spcPct val="0"/>
              </a:spcAft>
            </a:pPr>
            <a:r>
              <a:rPr lang="en-US" sz="1800" dirty="0" smtClean="0">
                <a:solidFill>
                  <a:srgbClr val="000000"/>
                </a:solidFill>
                <a:latin typeface="Calibri" pitchFamily="34" charset="0"/>
              </a:rPr>
              <a:t>René McCormick</a:t>
            </a:r>
            <a:endParaRPr lang="en-US" sz="1800" dirty="0">
              <a:solidFill>
                <a:srgbClr val="000000"/>
              </a:solidFill>
              <a:latin typeface="Calibri" pitchFamily="34" charset="0"/>
            </a:endParaRPr>
          </a:p>
          <a:p>
            <a:pPr eaLnBrk="1" fontAlgn="base" hangingPunct="1">
              <a:spcBef>
                <a:spcPct val="0"/>
              </a:spcBef>
              <a:spcAft>
                <a:spcPct val="0"/>
              </a:spcAft>
            </a:pPr>
            <a:r>
              <a:rPr lang="en-US" sz="1800" dirty="0" smtClean="0">
                <a:solidFill>
                  <a:srgbClr val="000000"/>
                </a:solidFill>
                <a:latin typeface="Calibri" pitchFamily="34" charset="0"/>
              </a:rPr>
              <a:t>National Math and Science</a:t>
            </a:r>
            <a:endParaRPr lang="en-US" sz="1800" dirty="0">
              <a:solidFill>
                <a:srgbClr val="000000"/>
              </a:solidFill>
              <a:latin typeface="Calibri" pitchFamily="34" charset="0"/>
            </a:endParaRPr>
          </a:p>
          <a:p>
            <a:pPr eaLnBrk="1" fontAlgn="base" hangingPunct="1">
              <a:spcBef>
                <a:spcPct val="0"/>
              </a:spcBef>
              <a:spcAft>
                <a:spcPct val="0"/>
              </a:spcAft>
            </a:pPr>
            <a:r>
              <a:rPr lang="en-US" sz="1800" dirty="0" smtClean="0">
                <a:solidFill>
                  <a:srgbClr val="000000"/>
                </a:solidFill>
                <a:latin typeface="Calibri" pitchFamily="34" charset="0"/>
              </a:rPr>
              <a:t>Dallas, TX</a:t>
            </a:r>
            <a:endParaRPr lang="en-US" sz="1800" dirty="0">
              <a:solidFill>
                <a:srgbClr val="000000"/>
              </a:solidFill>
              <a:latin typeface="Calibri" pitchFamily="34" charset="0"/>
            </a:endParaRPr>
          </a:p>
        </p:txBody>
      </p:sp>
    </p:spTree>
    <p:extLst>
      <p:ext uri="{BB962C8B-B14F-4D97-AF65-F5344CB8AC3E}">
        <p14:creationId xmlns:p14="http://schemas.microsoft.com/office/powerpoint/2010/main" val="3632293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3600" dirty="0" smtClean="0">
                <a:solidFill>
                  <a:schemeClr val="bg1"/>
                </a:solidFill>
              </a:rPr>
              <a:t>The synthesis and breakdown of polymers</a:t>
            </a:r>
            <a:endParaRPr lang="en-US" sz="3600" dirty="0">
              <a:solidFill>
                <a:schemeClr val="bg1"/>
              </a:solidFill>
            </a:endParaRPr>
          </a:p>
        </p:txBody>
      </p:sp>
      <p:sp>
        <p:nvSpPr>
          <p:cNvPr id="3" name="Content Placeholder 2"/>
          <p:cNvSpPr>
            <a:spLocks noGrp="1"/>
          </p:cNvSpPr>
          <p:nvPr>
            <p:ph sz="half" idx="1"/>
          </p:nvPr>
        </p:nvSpPr>
        <p:spPr>
          <a:xfrm>
            <a:off x="457200" y="1600200"/>
            <a:ext cx="4724400" cy="4525963"/>
          </a:xfrm>
        </p:spPr>
        <p:txBody>
          <a:bodyPr/>
          <a:lstStyle/>
          <a:p>
            <a:pPr eaLnBrk="1" hangingPunct="1"/>
            <a:r>
              <a:rPr lang="en-US" dirty="0"/>
              <a:t>A </a:t>
            </a:r>
            <a:r>
              <a:rPr lang="en-US" b="1" dirty="0">
                <a:solidFill>
                  <a:srgbClr val="FF0000"/>
                </a:solidFill>
              </a:rPr>
              <a:t>dehydration</a:t>
            </a:r>
            <a:r>
              <a:rPr lang="en-US" b="1" dirty="0"/>
              <a:t> reaction </a:t>
            </a:r>
            <a:r>
              <a:rPr lang="en-US" dirty="0"/>
              <a:t>occurs when two monomers bond together through the </a:t>
            </a:r>
            <a:r>
              <a:rPr lang="en-US" dirty="0">
                <a:solidFill>
                  <a:srgbClr val="FF0000"/>
                </a:solidFill>
              </a:rPr>
              <a:t>loss of a water molecule</a:t>
            </a:r>
          </a:p>
          <a:p>
            <a:pPr eaLnBrk="1" hangingPunct="1"/>
            <a:r>
              <a:rPr lang="en-US" dirty="0" smtClean="0"/>
              <a:t>Polymers are disassembled to monomers by </a:t>
            </a:r>
            <a:r>
              <a:rPr lang="en-US" b="1" dirty="0" smtClean="0">
                <a:solidFill>
                  <a:schemeClr val="accent4">
                    <a:lumMod val="75000"/>
                  </a:schemeClr>
                </a:solidFill>
              </a:rPr>
              <a:t>hydrolysis</a:t>
            </a:r>
            <a:r>
              <a:rPr lang="en-US" dirty="0" smtClean="0"/>
              <a:t>, a reaction that is essentially the </a:t>
            </a:r>
            <a:r>
              <a:rPr lang="en-US" dirty="0" smtClean="0">
                <a:solidFill>
                  <a:schemeClr val="accent4">
                    <a:lumMod val="75000"/>
                  </a:schemeClr>
                </a:solidFill>
              </a:rPr>
              <a:t>reverse of the dehydration reaction</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4</a:t>
            </a:fld>
            <a:endParaRPr lang="en-US" dirty="0"/>
          </a:p>
        </p:txBody>
      </p:sp>
    </p:spTree>
    <p:extLst>
      <p:ext uri="{BB962C8B-B14F-4D97-AF65-F5344CB8AC3E}">
        <p14:creationId xmlns:p14="http://schemas.microsoft.com/office/powerpoint/2010/main" val="3173823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Dehydration Synthesis</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162800" cy="475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679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Hydrolysis</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6</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848600" cy="480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408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The Diversity of Polymers</a:t>
            </a:r>
            <a:endParaRPr lang="en-US" dirty="0">
              <a:solidFill>
                <a:schemeClr val="bg1"/>
              </a:solidFill>
            </a:endParaRPr>
          </a:p>
        </p:txBody>
      </p:sp>
      <p:sp>
        <p:nvSpPr>
          <p:cNvPr id="3" name="Content Placeholder 2"/>
          <p:cNvSpPr>
            <a:spLocks noGrp="1"/>
          </p:cNvSpPr>
          <p:nvPr>
            <p:ph sz="half" idx="1"/>
          </p:nvPr>
        </p:nvSpPr>
        <p:spPr>
          <a:xfrm>
            <a:off x="457200" y="1600200"/>
            <a:ext cx="8305800" cy="4525963"/>
          </a:xfrm>
        </p:spPr>
        <p:txBody>
          <a:bodyPr/>
          <a:lstStyle/>
          <a:p>
            <a:pPr eaLnBrk="1" hangingPunct="1">
              <a:buClr>
                <a:srgbClr val="D1300D"/>
              </a:buClr>
              <a:buFont typeface="Times" pitchFamily="84" charset="0"/>
              <a:buChar char="•"/>
            </a:pPr>
            <a:r>
              <a:rPr lang="en-US" kern="0" dirty="0">
                <a:solidFill>
                  <a:srgbClr val="000000"/>
                </a:solidFill>
                <a:latin typeface="Arial"/>
                <a:cs typeface="+mn-cs"/>
              </a:rPr>
              <a:t>Each cell has thousands of different macromolecules </a:t>
            </a:r>
            <a:r>
              <a:rPr lang="en-US" kern="0" dirty="0" smtClean="0">
                <a:solidFill>
                  <a:srgbClr val="000000"/>
                </a:solidFill>
                <a:latin typeface="Arial"/>
                <a:cs typeface="+mn-cs"/>
              </a:rPr>
              <a:t/>
            </a:r>
            <a:br>
              <a:rPr lang="en-US" kern="0" dirty="0" smtClean="0">
                <a:solidFill>
                  <a:srgbClr val="000000"/>
                </a:solidFill>
                <a:latin typeface="Arial"/>
                <a:cs typeface="+mn-cs"/>
              </a:rPr>
            </a:b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Macromolecules vary among cells of an organism, vary more within a species, and vary even more between </a:t>
            </a:r>
            <a:r>
              <a:rPr lang="en-US" kern="0" dirty="0" smtClean="0">
                <a:solidFill>
                  <a:srgbClr val="000000"/>
                </a:solidFill>
                <a:latin typeface="Arial"/>
                <a:cs typeface="+mn-cs"/>
              </a:rPr>
              <a:t>species</a:t>
            </a:r>
            <a:br>
              <a:rPr lang="en-US" kern="0" dirty="0" smtClean="0">
                <a:solidFill>
                  <a:srgbClr val="000000"/>
                </a:solidFill>
                <a:latin typeface="Arial"/>
                <a:cs typeface="+mn-cs"/>
              </a:rPr>
            </a:b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An immense variety of polymers can be built from a small set of </a:t>
            </a:r>
            <a:r>
              <a:rPr lang="en-US" kern="0" dirty="0" smtClean="0">
                <a:solidFill>
                  <a:srgbClr val="000000"/>
                </a:solidFill>
                <a:latin typeface="Arial"/>
                <a:cs typeface="+mn-cs"/>
              </a:rPr>
              <a:t>monomers</a:t>
            </a:r>
            <a:endParaRPr lang="en-US" kern="0" dirty="0">
              <a:solidFill>
                <a:srgbClr val="000000"/>
              </a:solidFill>
              <a:latin typeface="Arial"/>
              <a:cs typeface="+mn-cs"/>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7</a:t>
            </a:fld>
            <a:endParaRPr lang="en-US" dirty="0"/>
          </a:p>
        </p:txBody>
      </p:sp>
    </p:spTree>
    <p:extLst>
      <p:ext uri="{BB962C8B-B14F-4D97-AF65-F5344CB8AC3E}">
        <p14:creationId xmlns:p14="http://schemas.microsoft.com/office/powerpoint/2010/main" val="3170890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lstStyle/>
          <a:p>
            <a:r>
              <a:rPr lang="en-US" sz="3600" dirty="0" smtClean="0">
                <a:solidFill>
                  <a:schemeClr val="bg1"/>
                </a:solidFill>
              </a:rPr>
              <a:t>Carbohydrates Serve as Fuel </a:t>
            </a:r>
            <a:br>
              <a:rPr lang="en-US" sz="3600" dirty="0" smtClean="0">
                <a:solidFill>
                  <a:schemeClr val="bg1"/>
                </a:solidFill>
              </a:rPr>
            </a:br>
            <a:r>
              <a:rPr lang="en-US" sz="3600" dirty="0" smtClean="0">
                <a:solidFill>
                  <a:schemeClr val="bg1"/>
                </a:solidFill>
              </a:rPr>
              <a:t>&amp; Building Material</a:t>
            </a:r>
            <a:endParaRPr lang="en-US" sz="3600" dirty="0">
              <a:solidFill>
                <a:schemeClr val="bg1"/>
              </a:solidFill>
            </a:endParaRPr>
          </a:p>
        </p:txBody>
      </p:sp>
      <p:sp>
        <p:nvSpPr>
          <p:cNvPr id="3" name="Content Placeholder 2"/>
          <p:cNvSpPr>
            <a:spLocks noGrp="1"/>
          </p:cNvSpPr>
          <p:nvPr>
            <p:ph sz="half" idx="1"/>
          </p:nvPr>
        </p:nvSpPr>
        <p:spPr>
          <a:xfrm>
            <a:off x="457200" y="1600201"/>
            <a:ext cx="8305800" cy="4191000"/>
          </a:xfrm>
        </p:spPr>
        <p:txBody>
          <a:bodyPr/>
          <a:lstStyle/>
          <a:p>
            <a:pPr lvl="0" eaLnBrk="1" hangingPunct="1">
              <a:buClr>
                <a:srgbClr val="D1300D"/>
              </a:buClr>
              <a:buFont typeface="Times" pitchFamily="84" charset="0"/>
              <a:buChar char="•"/>
            </a:pPr>
            <a:r>
              <a:rPr lang="en-US" b="1" kern="0" dirty="0">
                <a:solidFill>
                  <a:srgbClr val="000000"/>
                </a:solidFill>
                <a:latin typeface="Arial"/>
                <a:cs typeface="+mn-cs"/>
              </a:rPr>
              <a:t>Carbohydrates </a:t>
            </a:r>
            <a:r>
              <a:rPr lang="en-US" kern="0" dirty="0">
                <a:solidFill>
                  <a:srgbClr val="000000"/>
                </a:solidFill>
                <a:latin typeface="Arial"/>
                <a:cs typeface="+mn-cs"/>
              </a:rPr>
              <a:t>include sugars and the polymers of </a:t>
            </a:r>
            <a:r>
              <a:rPr lang="en-US" kern="0" dirty="0" smtClean="0">
                <a:solidFill>
                  <a:srgbClr val="000000"/>
                </a:solidFill>
                <a:latin typeface="Arial"/>
                <a:cs typeface="+mn-cs"/>
              </a:rPr>
              <a:t>sugars</a:t>
            </a:r>
            <a:br>
              <a:rPr lang="en-US" kern="0" dirty="0" smtClean="0">
                <a:solidFill>
                  <a:srgbClr val="000000"/>
                </a:solidFill>
                <a:latin typeface="Arial"/>
                <a:cs typeface="+mn-cs"/>
              </a:rPr>
            </a:b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The simplest carbohydrates are </a:t>
            </a:r>
            <a:r>
              <a:rPr lang="en-US" i="1" kern="0" dirty="0" smtClean="0">
                <a:solidFill>
                  <a:srgbClr val="000000"/>
                </a:solidFill>
                <a:latin typeface="Arial"/>
                <a:cs typeface="+mn-cs"/>
              </a:rPr>
              <a:t>monosaccharides</a:t>
            </a:r>
            <a:r>
              <a:rPr lang="en-US" kern="0" dirty="0" smtClean="0">
                <a:solidFill>
                  <a:srgbClr val="000000"/>
                </a:solidFill>
                <a:latin typeface="Arial"/>
                <a:cs typeface="+mn-cs"/>
              </a:rPr>
              <a:t>, </a:t>
            </a:r>
            <a:r>
              <a:rPr lang="en-US" kern="0" dirty="0">
                <a:solidFill>
                  <a:srgbClr val="000000"/>
                </a:solidFill>
                <a:latin typeface="Arial"/>
                <a:cs typeface="+mn-cs"/>
              </a:rPr>
              <a:t>or single </a:t>
            </a:r>
            <a:r>
              <a:rPr lang="en-US" kern="0" dirty="0" smtClean="0">
                <a:solidFill>
                  <a:srgbClr val="000000"/>
                </a:solidFill>
                <a:latin typeface="Arial"/>
                <a:cs typeface="+mn-cs"/>
              </a:rPr>
              <a:t>sugars</a:t>
            </a:r>
            <a:br>
              <a:rPr lang="en-US" kern="0" dirty="0" smtClean="0">
                <a:solidFill>
                  <a:srgbClr val="000000"/>
                </a:solidFill>
                <a:latin typeface="Arial"/>
                <a:cs typeface="+mn-cs"/>
              </a:rPr>
            </a:b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Carbohydrate macromolecules are </a:t>
            </a:r>
            <a:r>
              <a:rPr lang="en-US" i="1" kern="0" dirty="0">
                <a:solidFill>
                  <a:srgbClr val="000000"/>
                </a:solidFill>
                <a:latin typeface="Arial"/>
                <a:cs typeface="+mn-cs"/>
              </a:rPr>
              <a:t>polysaccharides</a:t>
            </a:r>
            <a:r>
              <a:rPr lang="en-US" kern="0" dirty="0">
                <a:solidFill>
                  <a:srgbClr val="000000"/>
                </a:solidFill>
                <a:latin typeface="Arial"/>
                <a:cs typeface="+mn-cs"/>
              </a:rPr>
              <a:t>, polymers composed of many sugar building blocks </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8</a:t>
            </a:fld>
            <a:endParaRPr lang="en-US" dirty="0"/>
          </a:p>
        </p:txBody>
      </p:sp>
    </p:spTree>
    <p:extLst>
      <p:ext uri="{BB962C8B-B14F-4D97-AF65-F5344CB8AC3E}">
        <p14:creationId xmlns:p14="http://schemas.microsoft.com/office/powerpoint/2010/main" val="3725433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33600"/>
            <a:ext cx="27527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
            <a:ext cx="8229600" cy="876300"/>
          </a:xfrm>
        </p:spPr>
        <p:txBody>
          <a:bodyPr/>
          <a:lstStyle/>
          <a:p>
            <a:r>
              <a:rPr lang="en-US" dirty="0" smtClean="0">
                <a:solidFill>
                  <a:schemeClr val="bg1"/>
                </a:solidFill>
              </a:rPr>
              <a:t>Sugars: Monosaccharides</a:t>
            </a:r>
            <a:endParaRPr lang="en-US" dirty="0">
              <a:solidFill>
                <a:schemeClr val="bg1"/>
              </a:solidFill>
            </a:endParaRPr>
          </a:p>
        </p:txBody>
      </p:sp>
      <p:sp>
        <p:nvSpPr>
          <p:cNvPr id="3" name="Content Placeholder 2"/>
          <p:cNvSpPr>
            <a:spLocks noGrp="1"/>
          </p:cNvSpPr>
          <p:nvPr>
            <p:ph sz="half" idx="1"/>
          </p:nvPr>
        </p:nvSpPr>
        <p:spPr>
          <a:xfrm>
            <a:off x="457200" y="1219200"/>
            <a:ext cx="6400800" cy="4525963"/>
          </a:xfrm>
        </p:spPr>
        <p:txBody>
          <a:bodyPr/>
          <a:lstStyle/>
          <a:p>
            <a:pPr lvl="0" eaLnBrk="1" hangingPunct="1">
              <a:buClr>
                <a:srgbClr val="D1300D"/>
              </a:buClr>
              <a:buFont typeface="Times" pitchFamily="84" charset="0"/>
              <a:buChar char="•"/>
            </a:pPr>
            <a:r>
              <a:rPr lang="en-US" b="1" kern="0" dirty="0">
                <a:solidFill>
                  <a:srgbClr val="000000"/>
                </a:solidFill>
                <a:latin typeface="Arial"/>
                <a:cs typeface="+mn-cs"/>
              </a:rPr>
              <a:t>Monosaccharides </a:t>
            </a:r>
            <a:r>
              <a:rPr lang="en-US" kern="0" dirty="0">
                <a:solidFill>
                  <a:srgbClr val="000000"/>
                </a:solidFill>
                <a:latin typeface="Arial"/>
                <a:cs typeface="+mn-cs"/>
              </a:rPr>
              <a:t>have molecular formulas that are usually multiples of </a:t>
            </a:r>
            <a:r>
              <a:rPr lang="en-US" kern="0" dirty="0" smtClean="0">
                <a:solidFill>
                  <a:srgbClr val="000000"/>
                </a:solidFill>
                <a:latin typeface="Arial"/>
                <a:cs typeface="+mn-cs"/>
              </a:rPr>
              <a:t>CH</a:t>
            </a:r>
            <a:r>
              <a:rPr lang="en-US" kern="0" baseline="-25000" dirty="0" smtClean="0">
                <a:solidFill>
                  <a:srgbClr val="000000"/>
                </a:solidFill>
                <a:latin typeface="Arial"/>
                <a:cs typeface="+mn-cs"/>
              </a:rPr>
              <a:t>2</a:t>
            </a:r>
            <a:r>
              <a:rPr lang="en-US" kern="0" dirty="0" smtClean="0">
                <a:solidFill>
                  <a:srgbClr val="000000"/>
                </a:solidFill>
                <a:latin typeface="Arial"/>
                <a:cs typeface="+mn-cs"/>
              </a:rPr>
              <a:t>O</a:t>
            </a:r>
            <a:br>
              <a:rPr lang="en-US" kern="0" dirty="0" smtClean="0">
                <a:solidFill>
                  <a:srgbClr val="000000"/>
                </a:solidFill>
                <a:latin typeface="Arial"/>
                <a:cs typeface="+mn-cs"/>
              </a:rPr>
            </a:b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Glucose (C</a:t>
            </a:r>
            <a:r>
              <a:rPr lang="en-US" kern="0" baseline="-25000" dirty="0">
                <a:solidFill>
                  <a:srgbClr val="000000"/>
                </a:solidFill>
                <a:latin typeface="Arial"/>
                <a:cs typeface="+mn-cs"/>
              </a:rPr>
              <a:t>6</a:t>
            </a:r>
            <a:r>
              <a:rPr lang="en-US" kern="0" dirty="0">
                <a:solidFill>
                  <a:srgbClr val="000000"/>
                </a:solidFill>
                <a:latin typeface="Arial"/>
                <a:cs typeface="+mn-cs"/>
              </a:rPr>
              <a:t>H</a:t>
            </a:r>
            <a:r>
              <a:rPr lang="en-US" kern="0" baseline="-25000" dirty="0">
                <a:solidFill>
                  <a:srgbClr val="000000"/>
                </a:solidFill>
                <a:latin typeface="Arial"/>
                <a:cs typeface="+mn-cs"/>
              </a:rPr>
              <a:t>12</a:t>
            </a:r>
            <a:r>
              <a:rPr lang="en-US" kern="0" dirty="0">
                <a:solidFill>
                  <a:srgbClr val="000000"/>
                </a:solidFill>
                <a:latin typeface="Arial"/>
                <a:cs typeface="+mn-cs"/>
              </a:rPr>
              <a:t>O</a:t>
            </a:r>
            <a:r>
              <a:rPr lang="en-US" kern="0" baseline="-25000" dirty="0">
                <a:solidFill>
                  <a:srgbClr val="000000"/>
                </a:solidFill>
                <a:latin typeface="Arial"/>
                <a:cs typeface="+mn-cs"/>
              </a:rPr>
              <a:t>6</a:t>
            </a:r>
            <a:r>
              <a:rPr lang="en-US" kern="0" dirty="0">
                <a:solidFill>
                  <a:srgbClr val="000000"/>
                </a:solidFill>
                <a:latin typeface="Arial"/>
                <a:cs typeface="+mn-cs"/>
              </a:rPr>
              <a:t>) is the most common </a:t>
            </a:r>
            <a:r>
              <a:rPr lang="en-US" kern="0" dirty="0" smtClean="0">
                <a:solidFill>
                  <a:srgbClr val="000000"/>
                </a:solidFill>
                <a:latin typeface="Arial"/>
                <a:cs typeface="+mn-cs"/>
              </a:rPr>
              <a:t>monosaccharide</a:t>
            </a:r>
            <a:br>
              <a:rPr lang="en-US" kern="0" dirty="0" smtClean="0">
                <a:solidFill>
                  <a:srgbClr val="000000"/>
                </a:solidFill>
                <a:latin typeface="Arial"/>
                <a:cs typeface="+mn-cs"/>
              </a:rPr>
            </a:br>
            <a:endParaRPr lang="en-US" kern="0" dirty="0">
              <a:solidFill>
                <a:srgbClr val="000000"/>
              </a:solidFill>
              <a:latin typeface="Arial"/>
              <a:cs typeface="+mn-cs"/>
            </a:endParaRPr>
          </a:p>
          <a:p>
            <a:pPr lvl="0" eaLnBrk="1" hangingPunct="1">
              <a:buClr>
                <a:srgbClr val="D1300D"/>
              </a:buClr>
              <a:buFont typeface="Times" pitchFamily="84" charset="0"/>
              <a:buChar char="•"/>
            </a:pPr>
            <a:r>
              <a:rPr lang="en-US" kern="0" dirty="0">
                <a:solidFill>
                  <a:srgbClr val="000000"/>
                </a:solidFill>
                <a:latin typeface="Arial"/>
                <a:cs typeface="+mn-cs"/>
              </a:rPr>
              <a:t>Monosaccharides are classified by</a:t>
            </a:r>
            <a:r>
              <a:rPr lang="en-US" sz="3200" kern="0" dirty="0">
                <a:solidFill>
                  <a:srgbClr val="000000"/>
                </a:solidFill>
                <a:latin typeface="Arial"/>
                <a:cs typeface="+mn-cs"/>
              </a:rPr>
              <a:t> </a:t>
            </a:r>
          </a:p>
          <a:p>
            <a:pPr marL="977900" lvl="1" indent="-304800" eaLnBrk="1" hangingPunct="1">
              <a:buFontTx/>
              <a:buChar char="–"/>
            </a:pPr>
            <a:r>
              <a:rPr lang="en-US" sz="2600" kern="0" dirty="0">
                <a:solidFill>
                  <a:srgbClr val="000000"/>
                </a:solidFill>
                <a:latin typeface="Arial"/>
              </a:rPr>
              <a:t>The location of the carbonyl </a:t>
            </a:r>
            <a:r>
              <a:rPr lang="en-US" sz="2600" kern="0" dirty="0" smtClean="0">
                <a:solidFill>
                  <a:srgbClr val="000000"/>
                </a:solidFill>
                <a:latin typeface="Arial"/>
              </a:rPr>
              <a:t>group</a:t>
            </a:r>
            <a:endParaRPr lang="en-US" sz="2600" kern="0" dirty="0">
              <a:solidFill>
                <a:srgbClr val="000000"/>
              </a:solidFill>
              <a:latin typeface="Arial"/>
            </a:endParaRPr>
          </a:p>
          <a:p>
            <a:pPr marL="977900" lvl="1" indent="-304800" eaLnBrk="1" hangingPunct="1">
              <a:buFontTx/>
              <a:buChar char="–"/>
            </a:pPr>
            <a:r>
              <a:rPr lang="en-US" sz="2600" kern="0" dirty="0">
                <a:solidFill>
                  <a:srgbClr val="000000"/>
                </a:solidFill>
                <a:latin typeface="Arial"/>
              </a:rPr>
              <a:t>The number of carbons in the carbon skeleton</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9</a:t>
            </a:fld>
            <a:endParaRPr lang="en-US" dirty="0"/>
          </a:p>
        </p:txBody>
      </p:sp>
    </p:spTree>
    <p:extLst>
      <p:ext uri="{BB962C8B-B14F-4D97-AF65-F5344CB8AC3E}">
        <p14:creationId xmlns:p14="http://schemas.microsoft.com/office/powerpoint/2010/main" val="1536757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io Re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2379</Words>
  <Application>Microsoft Office PowerPoint</Application>
  <PresentationFormat>On-screen Show (4:3)</PresentationFormat>
  <Paragraphs>238</Paragraphs>
  <Slides>35</Slides>
  <Notes>35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35</vt:i4>
      </vt:variant>
    </vt:vector>
  </HeadingPairs>
  <TitlesOfParts>
    <vt:vector size="46" baseType="lpstr">
      <vt:lpstr>MS PGothic</vt:lpstr>
      <vt:lpstr>Arial</vt:lpstr>
      <vt:lpstr>Calibri</vt:lpstr>
      <vt:lpstr>Symbol</vt:lpstr>
      <vt:lpstr>Times</vt:lpstr>
      <vt:lpstr>Times New Roman</vt:lpstr>
      <vt:lpstr>ヒラギノ角ゴ Pro W3</vt:lpstr>
      <vt:lpstr>Office Theme</vt:lpstr>
      <vt:lpstr>3_Office Theme</vt:lpstr>
      <vt:lpstr>1_Office Theme</vt:lpstr>
      <vt:lpstr>2_Office Theme</vt:lpstr>
      <vt:lpstr>PowerPoint Presentation</vt:lpstr>
      <vt:lpstr>The FOUR Classes of Large Biomolecules</vt:lpstr>
      <vt:lpstr>The FOUR Classes of Large Biomolecules</vt:lpstr>
      <vt:lpstr>The synthesis and breakdown of polymers</vt:lpstr>
      <vt:lpstr>Dehydration Synthesis</vt:lpstr>
      <vt:lpstr>Hydrolysis</vt:lpstr>
      <vt:lpstr>The Diversity of Polymers</vt:lpstr>
      <vt:lpstr>Carbohydrates Serve as Fuel  &amp; Building Material</vt:lpstr>
      <vt:lpstr>Sugars: Monosaccharides</vt:lpstr>
      <vt:lpstr>Sugars: Disaccharides</vt:lpstr>
      <vt:lpstr>Synthesizing Maltose &amp; Sucrose</vt:lpstr>
      <vt:lpstr>Polysaccharides</vt:lpstr>
      <vt:lpstr>Types of Polysaccharides: Storage</vt:lpstr>
      <vt:lpstr>Types of Polysaccharides: Storage</vt:lpstr>
      <vt:lpstr>Types of Polysaccharides: Structural</vt:lpstr>
      <vt:lpstr>Cellulose: A termite’s best friend!</vt:lpstr>
      <vt:lpstr>Such Elegance!</vt:lpstr>
      <vt:lpstr>Polysaccharide  Random Acts of Biology</vt:lpstr>
      <vt:lpstr>Who knew?</vt:lpstr>
      <vt:lpstr>Lipids Are Hydrophobic</vt:lpstr>
      <vt:lpstr>Fats: Start with a Simple Little  Glycerol Molecule</vt:lpstr>
      <vt:lpstr>Dehydration Rxn 1: Add a Fatty Acid </vt:lpstr>
      <vt:lpstr>Dehydration Rxn 2!!</vt:lpstr>
      <vt:lpstr>Dehydration Reaction THREE!!!</vt:lpstr>
      <vt:lpstr>Fats Are Insoluble In  Aqueous Environments</vt:lpstr>
      <vt:lpstr>Saturated or Unsaturated? </vt:lpstr>
      <vt:lpstr>Saturated or Unsaturated? </vt:lpstr>
      <vt:lpstr>Saturated or Unsaturated? </vt:lpstr>
      <vt:lpstr>What’s a Trans fat? </vt:lpstr>
      <vt:lpstr>Saturated or Unsaturated? </vt:lpstr>
      <vt:lpstr>Fats: Major function is storage!</vt:lpstr>
      <vt:lpstr>Phospholipids</vt:lpstr>
      <vt:lpstr>A Single Phospholipid Molecule</vt:lpstr>
      <vt:lpstr>Steroids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Munoz, Briana</cp:lastModifiedBy>
  <cp:revision>41</cp:revision>
  <dcterms:created xsi:type="dcterms:W3CDTF">2006-08-16T00:00:00Z</dcterms:created>
  <dcterms:modified xsi:type="dcterms:W3CDTF">2017-09-11T16:24:27Z</dcterms:modified>
</cp:coreProperties>
</file>