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4" r:id="rId1"/>
  </p:sldMasterIdLst>
  <p:notesMasterIdLst>
    <p:notesMasterId r:id="rId45"/>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58" r:id="rId15"/>
    <p:sldId id="274" r:id="rId16"/>
    <p:sldId id="275" r:id="rId17"/>
    <p:sldId id="276" r:id="rId18"/>
    <p:sldId id="277" r:id="rId19"/>
    <p:sldId id="278" r:id="rId20"/>
    <p:sldId id="279" r:id="rId21"/>
    <p:sldId id="280" r:id="rId22"/>
    <p:sldId id="259" r:id="rId23"/>
    <p:sldId id="281" r:id="rId24"/>
    <p:sldId id="282" r:id="rId25"/>
    <p:sldId id="283" r:id="rId26"/>
    <p:sldId id="284" r:id="rId27"/>
    <p:sldId id="285" r:id="rId28"/>
    <p:sldId id="286" r:id="rId29"/>
    <p:sldId id="260" r:id="rId30"/>
    <p:sldId id="287" r:id="rId31"/>
    <p:sldId id="288" r:id="rId32"/>
    <p:sldId id="289" r:id="rId33"/>
    <p:sldId id="261" r:id="rId34"/>
    <p:sldId id="290" r:id="rId35"/>
    <p:sldId id="291" r:id="rId36"/>
    <p:sldId id="262" r:id="rId37"/>
    <p:sldId id="292" r:id="rId38"/>
    <p:sldId id="293" r:id="rId39"/>
    <p:sldId id="294" r:id="rId40"/>
    <p:sldId id="295" r:id="rId41"/>
    <p:sldId id="296" r:id="rId42"/>
    <p:sldId id="297" r:id="rId43"/>
    <p:sldId id="298" r:id="rId4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4" autoAdjust="0"/>
    <p:restoredTop sz="94660"/>
  </p:normalViewPr>
  <p:slideViewPr>
    <p:cSldViewPr>
      <p:cViewPr varScale="1">
        <p:scale>
          <a:sx n="68" d="100"/>
          <a:sy n="68" d="100"/>
        </p:scale>
        <p:origin x="732" y="60"/>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00992-57F5-4B62-8E3C-857A232738A4}" type="datetimeFigureOut">
              <a:rPr lang="en-US" smtClean="0"/>
              <a:t>1/15/2021</a:t>
            </a:fld>
            <a:endParaRPr lang="en-US"/>
          </a:p>
        </p:txBody>
      </p:sp>
      <p:sp>
        <p:nvSpPr>
          <p:cNvPr id="4" name="Slide Image Placeholder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9C9A5-0545-4355-AA94-8D854B08CE92}" type="slidenum">
              <a:rPr lang="en-US" smtClean="0"/>
              <a:t>‹#›</a:t>
            </a:fld>
            <a:endParaRPr lang="en-US"/>
          </a:p>
        </p:txBody>
      </p:sp>
    </p:spTree>
    <p:extLst>
      <p:ext uri="{BB962C8B-B14F-4D97-AF65-F5344CB8AC3E}">
        <p14:creationId xmlns:p14="http://schemas.microsoft.com/office/powerpoint/2010/main" val="413440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69C9A5-0545-4355-AA94-8D854B08CE92}" type="slidenum">
              <a:rPr lang="en-US" smtClean="0"/>
              <a:t>37</a:t>
            </a:fld>
            <a:endParaRPr lang="en-US"/>
          </a:p>
        </p:txBody>
      </p:sp>
    </p:spTree>
    <p:extLst>
      <p:ext uri="{BB962C8B-B14F-4D97-AF65-F5344CB8AC3E}">
        <p14:creationId xmlns:p14="http://schemas.microsoft.com/office/powerpoint/2010/main" val="2749849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0459" y="3124200"/>
            <a:ext cx="8209241"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0459" y="5003322"/>
            <a:ext cx="8209241"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04446" y="1111226"/>
            <a:ext cx="2286000" cy="506743"/>
          </a:xfrm>
        </p:spPr>
        <p:txBody>
          <a:bodyPr/>
          <a:lstStyle/>
          <a:p>
            <a:fld id="{A4775DB3-8180-4D23-B341-069EE21B3025}" type="datetimeFigureOut">
              <a:rPr lang="en-US" smtClean="0"/>
              <a:t>1/15/2021</a:t>
            </a:fld>
            <a:endParaRPr lang="en-US"/>
          </a:p>
        </p:txBody>
      </p:sp>
      <p:sp>
        <p:nvSpPr>
          <p:cNvPr id="17" name="Footer Placeholder 16"/>
          <p:cNvSpPr>
            <a:spLocks noGrp="1"/>
          </p:cNvSpPr>
          <p:nvPr>
            <p:ph type="ftr" sz="quarter" idx="11"/>
          </p:nvPr>
        </p:nvSpPr>
        <p:spPr bwMode="auto">
          <a:xfrm rot="5400000">
            <a:off x="10016581" y="4118295"/>
            <a:ext cx="3657600" cy="510797"/>
          </a:xfrm>
        </p:spPr>
        <p:txBody>
          <a:bodyPr/>
          <a:lstStyle/>
          <a:p>
            <a:endParaRPr lang="en-US"/>
          </a:p>
        </p:txBody>
      </p:sp>
      <p:sp>
        <p:nvSpPr>
          <p:cNvPr id="10" name="Rectangle 9"/>
          <p:cNvSpPr/>
          <p:nvPr/>
        </p:nvSpPr>
        <p:spPr bwMode="auto">
          <a:xfrm>
            <a:off x="506743" y="0"/>
            <a:ext cx="810789"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7536" y="0"/>
            <a:ext cx="139207"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17532" y="0"/>
            <a:ext cx="2418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17995" y="0"/>
            <a:ext cx="306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441"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6184"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5999"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296491"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18881"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21745"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1578" y="0"/>
            <a:ext cx="101349"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0789" y="3429000"/>
            <a:ext cx="1722927"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1856" y="4866752"/>
            <a:ext cx="853116"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1174" y="5500632"/>
            <a:ext cx="182428"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3455" y="5788152"/>
            <a:ext cx="364855"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33716" y="4495800"/>
            <a:ext cx="486474"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3020" y="4928702"/>
            <a:ext cx="810789" cy="517524"/>
          </a:xfrm>
        </p:spPr>
        <p:txBody>
          <a:bodyPr/>
          <a:lstStyle/>
          <a:p>
            <a:fld id="{3A3751B0-35EF-4BF1-B111-C0E5F1DB298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775DB3-8180-4D23-B341-069EE21B3025}"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51B0-35EF-4BF1-B111-C0E5F1DB298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3" y="274640"/>
            <a:ext cx="222967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8092" y="274639"/>
            <a:ext cx="8006543"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4775DB3-8180-4D23-B341-069EE21B3025}"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3751B0-35EF-4BF1-B111-C0E5F1DB29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8092" y="1600200"/>
            <a:ext cx="9932168"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4775DB3-8180-4D23-B341-069EE21B3025}" type="datetimeFigureOut">
              <a:rPr lang="en-US" smtClean="0"/>
              <a:t>1/15/2021</a:t>
            </a:fld>
            <a:endParaRPr lang="en-US"/>
          </a:p>
        </p:txBody>
      </p:sp>
      <p:sp>
        <p:nvSpPr>
          <p:cNvPr id="9" name="Slide Number Placeholder 8"/>
          <p:cNvSpPr>
            <a:spLocks noGrp="1"/>
          </p:cNvSpPr>
          <p:nvPr>
            <p:ph type="sldNum" sz="quarter" idx="15"/>
          </p:nvPr>
        </p:nvSpPr>
        <p:spPr/>
        <p:txBody>
          <a:bodyPr rtlCol="0"/>
          <a:lstStyle/>
          <a:p>
            <a:fld id="{3A3751B0-35EF-4BF1-B111-C0E5F1DB298C}"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0459" y="2895600"/>
            <a:ext cx="8209241"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0459" y="5010150"/>
            <a:ext cx="8209241"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02630" y="1107561"/>
            <a:ext cx="2286000" cy="506743"/>
          </a:xfrm>
        </p:spPr>
        <p:txBody>
          <a:bodyPr/>
          <a:lstStyle/>
          <a:p>
            <a:fld id="{A4775DB3-8180-4D23-B341-069EE21B3025}" type="datetimeFigureOut">
              <a:rPr lang="en-US" smtClean="0"/>
              <a:t>1/15/2021</a:t>
            </a:fld>
            <a:endParaRPr lang="en-US"/>
          </a:p>
        </p:txBody>
      </p:sp>
      <p:sp>
        <p:nvSpPr>
          <p:cNvPr id="5" name="Footer Placeholder 4"/>
          <p:cNvSpPr>
            <a:spLocks noGrp="1"/>
          </p:cNvSpPr>
          <p:nvPr>
            <p:ph type="ftr" sz="quarter" idx="11"/>
          </p:nvPr>
        </p:nvSpPr>
        <p:spPr bwMode="auto">
          <a:xfrm rot="5400000">
            <a:off x="10016830" y="4115434"/>
            <a:ext cx="3657600" cy="510797"/>
          </a:xfrm>
        </p:spPr>
        <p:txBody>
          <a:bodyPr/>
          <a:lstStyle/>
          <a:p>
            <a:endParaRPr lang="en-US"/>
          </a:p>
        </p:txBody>
      </p:sp>
      <p:sp>
        <p:nvSpPr>
          <p:cNvPr id="9" name="Rectangle 8"/>
          <p:cNvSpPr/>
          <p:nvPr/>
        </p:nvSpPr>
        <p:spPr bwMode="auto">
          <a:xfrm>
            <a:off x="506743" y="0"/>
            <a:ext cx="810789"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367536" y="0"/>
            <a:ext cx="139207"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1317532" y="0"/>
            <a:ext cx="2418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517995" y="0"/>
            <a:ext cx="306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41441"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1216184"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135999"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296491"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418881"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621578" y="0"/>
            <a:ext cx="101349"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810789" y="3429000"/>
            <a:ext cx="1722927"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761903" y="4866752"/>
            <a:ext cx="853116"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451174" y="5500632"/>
            <a:ext cx="182428"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2213455" y="5791200"/>
            <a:ext cx="364855"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2499188" y="4479888"/>
            <a:ext cx="486474"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1210058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783066" y="4928702"/>
            <a:ext cx="810789" cy="517524"/>
          </a:xfrm>
        </p:spPr>
        <p:txBody>
          <a:bodyPr/>
          <a:lstStyle/>
          <a:p>
            <a:fld id="{3A3751B0-35EF-4BF1-B111-C0E5F1DB298C}"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4775DB3-8180-4D23-B341-069EE21B3025}"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3751B0-35EF-4BF1-B111-C0E5F1DB298C}" type="slidenum">
              <a:rPr lang="en-US" smtClean="0"/>
              <a:t>‹#›</a:t>
            </a:fld>
            <a:endParaRPr lang="en-US"/>
          </a:p>
        </p:txBody>
      </p:sp>
      <p:sp>
        <p:nvSpPr>
          <p:cNvPr id="9" name="Content Placeholder 8"/>
          <p:cNvSpPr>
            <a:spLocks noGrp="1"/>
          </p:cNvSpPr>
          <p:nvPr>
            <p:ph sz="quarter" idx="1"/>
          </p:nvPr>
        </p:nvSpPr>
        <p:spPr>
          <a:xfrm>
            <a:off x="608092" y="1600200"/>
            <a:ext cx="4864735"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79578" y="1600200"/>
            <a:ext cx="4864735"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3050"/>
            <a:ext cx="10033516"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4775DB3-8180-4D23-B341-069EE21B3025}"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3751B0-35EF-4BF1-B111-C0E5F1DB298C}" type="slidenum">
              <a:rPr lang="en-US" smtClean="0"/>
              <a:t>‹#›</a:t>
            </a:fld>
            <a:endParaRPr lang="en-US"/>
          </a:p>
        </p:txBody>
      </p:sp>
      <p:sp>
        <p:nvSpPr>
          <p:cNvPr id="11" name="Content Placeholder 10"/>
          <p:cNvSpPr>
            <a:spLocks noGrp="1"/>
          </p:cNvSpPr>
          <p:nvPr>
            <p:ph sz="quarter" idx="2"/>
          </p:nvPr>
        </p:nvSpPr>
        <p:spPr>
          <a:xfrm>
            <a:off x="608092" y="2362200"/>
            <a:ext cx="4864735"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14879" y="2362200"/>
            <a:ext cx="4864735"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8092" y="1569720"/>
            <a:ext cx="4864735"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76873" y="1569720"/>
            <a:ext cx="4864735"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A4775DB3-8180-4D23-B341-069EE21B3025}" type="datetimeFigureOut">
              <a:rPr lang="en-US" smtClean="0"/>
              <a:t>1/15/2021</a:t>
            </a:fld>
            <a:endParaRPr lang="en-US"/>
          </a:p>
        </p:txBody>
      </p:sp>
      <p:sp>
        <p:nvSpPr>
          <p:cNvPr id="7" name="Slide Number Placeholder 6"/>
          <p:cNvSpPr>
            <a:spLocks noGrp="1"/>
          </p:cNvSpPr>
          <p:nvPr>
            <p:ph type="sldNum" sz="quarter" idx="11"/>
          </p:nvPr>
        </p:nvSpPr>
        <p:spPr/>
        <p:txBody>
          <a:bodyPr rtlCol="0"/>
          <a:lstStyle/>
          <a:p>
            <a:fld id="{3A3751B0-35EF-4BF1-B111-C0E5F1DB298C}"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75DB3-8180-4D23-B341-069EE21B3025}"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3751B0-35EF-4BF1-B111-C0E5F1DB298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55095"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525832" y="3124954"/>
            <a:ext cx="6309360" cy="608092"/>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60569" y="274320"/>
            <a:ext cx="2031027"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10589"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235969"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11959141"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11756443" y="0"/>
            <a:ext cx="405395"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1857792"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10848360" y="5715000"/>
            <a:ext cx="72971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405395" y="274320"/>
            <a:ext cx="7499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4775DB3-8180-4D23-B341-069EE21B3025}" type="datetimeFigureOut">
              <a:rPr lang="en-US" smtClean="0"/>
              <a:t>1/15/2021</a:t>
            </a:fld>
            <a:endParaRPr lang="en-US"/>
          </a:p>
        </p:txBody>
      </p:sp>
      <p:sp>
        <p:nvSpPr>
          <p:cNvPr id="22" name="Slide Number Placeholder 21"/>
          <p:cNvSpPr>
            <a:spLocks noGrp="1"/>
          </p:cNvSpPr>
          <p:nvPr>
            <p:ph type="sldNum" sz="quarter" idx="15"/>
          </p:nvPr>
        </p:nvSpPr>
        <p:spPr/>
        <p:txBody>
          <a:bodyPr rtlCol="0"/>
          <a:lstStyle/>
          <a:p>
            <a:fld id="{3A3751B0-35EF-4BF1-B111-C0E5F1DB298C}"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55095"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10848360" y="5715000"/>
            <a:ext cx="72971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5496948" y="3124954"/>
            <a:ext cx="6309360" cy="608092"/>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09241"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8998747" y="264795"/>
            <a:ext cx="2026973"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59141"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11756443" y="0"/>
            <a:ext cx="405395"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11857792"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8310589"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235969"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A4775DB3-8180-4D23-B341-069EE21B3025}" type="datetimeFigureOut">
              <a:rPr lang="en-US" smtClean="0"/>
              <a:t>1/15/2021</a:t>
            </a:fld>
            <a:endParaRPr lang="en-US"/>
          </a:p>
        </p:txBody>
      </p:sp>
      <p:sp>
        <p:nvSpPr>
          <p:cNvPr id="18" name="Slide Number Placeholder 17"/>
          <p:cNvSpPr>
            <a:spLocks noGrp="1"/>
          </p:cNvSpPr>
          <p:nvPr>
            <p:ph type="sldNum" sz="quarter" idx="11"/>
          </p:nvPr>
        </p:nvSpPr>
        <p:spPr/>
        <p:txBody>
          <a:bodyPr rtlCol="0"/>
          <a:lstStyle/>
          <a:p>
            <a:fld id="{3A3751B0-35EF-4BF1-B111-C0E5F1DB298C}"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55095"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608092" y="274638"/>
            <a:ext cx="9932168"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8092" y="1600200"/>
            <a:ext cx="9932168"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26288" y="1018477"/>
            <a:ext cx="2011680" cy="510797"/>
          </a:xfrm>
          <a:prstGeom prst="rect">
            <a:avLst/>
          </a:prstGeom>
        </p:spPr>
        <p:txBody>
          <a:bodyPr vert="horz" anchor="ctr" anchorCtr="0"/>
          <a:lstStyle>
            <a:lvl1pPr algn="r" eaLnBrk="1" latinLnBrk="0" hangingPunct="1">
              <a:defRPr kumimoji="0" sz="1200">
                <a:solidFill>
                  <a:schemeClr val="tx2"/>
                </a:solidFill>
              </a:defRPr>
            </a:lvl1pPr>
          </a:lstStyle>
          <a:p>
            <a:fld id="{A4775DB3-8180-4D23-B341-069EE21B3025}" type="datetimeFigureOut">
              <a:rPr lang="en-US" smtClean="0"/>
              <a:t>1/15/2021</a:t>
            </a:fld>
            <a:endParaRPr lang="en-US"/>
          </a:p>
        </p:txBody>
      </p:sp>
      <p:sp>
        <p:nvSpPr>
          <p:cNvPr id="3" name="Footer Placeholder 2"/>
          <p:cNvSpPr>
            <a:spLocks noGrp="1"/>
          </p:cNvSpPr>
          <p:nvPr>
            <p:ph type="ftr" sz="quarter" idx="3"/>
          </p:nvPr>
        </p:nvSpPr>
        <p:spPr>
          <a:xfrm rot="5400000">
            <a:off x="9825312" y="3676883"/>
            <a:ext cx="3200400" cy="486474"/>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349"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11959141"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11756443" y="0"/>
            <a:ext cx="405395"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1857792"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10848360" y="5715000"/>
            <a:ext cx="72971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0811874" y="5734050"/>
            <a:ext cx="810789" cy="521208"/>
          </a:xfrm>
          <a:prstGeom prst="rect">
            <a:avLst/>
          </a:prstGeom>
        </p:spPr>
        <p:txBody>
          <a:bodyPr vert="horz" anchor="ctr"/>
          <a:lstStyle>
            <a:lvl1pPr algn="ctr" eaLnBrk="1" latinLnBrk="0" hangingPunct="1">
              <a:defRPr kumimoji="0" sz="1400" b="1">
                <a:solidFill>
                  <a:srgbClr val="FFFFFF"/>
                </a:solidFill>
              </a:defRPr>
            </a:lvl1pPr>
          </a:lstStyle>
          <a:p>
            <a:fld id="{3A3751B0-35EF-4BF1-B111-C0E5F1DB29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QX_oy9614HQ"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applymagicsauce.com/dem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tMgpFnycZC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Personality</a:t>
            </a:r>
          </a:p>
        </p:txBody>
      </p:sp>
      <p:sp>
        <p:nvSpPr>
          <p:cNvPr id="3" name="Subtitle 2"/>
          <p:cNvSpPr>
            <a:spLocks noGrp="1"/>
          </p:cNvSpPr>
          <p:nvPr>
            <p:ph type="subTitle" idx="1"/>
          </p:nvPr>
        </p:nvSpPr>
        <p:spPr/>
        <p:txBody>
          <a:bodyPr/>
          <a:lstStyle/>
          <a:p>
            <a:r>
              <a:rPr lang="en-US"/>
              <a:t>Unit 8: Chapter </a:t>
            </a:r>
            <a:r>
              <a:rPr lang="en-US" dirty="0"/>
              <a:t>13</a:t>
            </a:r>
          </a:p>
        </p:txBody>
      </p:sp>
    </p:spTree>
    <p:extLst>
      <p:ext uri="{BB962C8B-B14F-4D97-AF65-F5344CB8AC3E}">
        <p14:creationId xmlns:p14="http://schemas.microsoft.com/office/powerpoint/2010/main" val="511674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Alfred Adler</a:t>
            </a:r>
          </a:p>
        </p:txBody>
      </p:sp>
      <p:sp>
        <p:nvSpPr>
          <p:cNvPr id="3" name="Content Placeholder 2"/>
          <p:cNvSpPr>
            <a:spLocks noGrp="1"/>
          </p:cNvSpPr>
          <p:nvPr>
            <p:ph sz="quarter" idx="1"/>
          </p:nvPr>
        </p:nvSpPr>
        <p:spPr>
          <a:xfrm>
            <a:off x="442119" y="2362200"/>
            <a:ext cx="9932168" cy="4873752"/>
          </a:xfrm>
        </p:spPr>
        <p:txBody>
          <a:bodyPr/>
          <a:lstStyle/>
          <a:p>
            <a:r>
              <a:rPr lang="en-US" dirty="0"/>
              <a:t>Developed individual psychology for personality development</a:t>
            </a:r>
          </a:p>
          <a:p>
            <a:r>
              <a:rPr lang="en-US" dirty="0"/>
              <a:t>Believes our behavior is purposeful and we are motivated by our goals to obtain security and overcome inferiority</a:t>
            </a:r>
          </a:p>
          <a:p>
            <a:r>
              <a:rPr lang="en-US" dirty="0"/>
              <a:t>We all have an </a:t>
            </a:r>
            <a:r>
              <a:rPr lang="en-US" b="1" dirty="0"/>
              <a:t>inferiority complex- </a:t>
            </a:r>
            <a:r>
              <a:rPr lang="en-US" dirty="0"/>
              <a:t>feelings of inferiority developed from early childhood experiences of helplessness and incompetence</a:t>
            </a:r>
          </a:p>
          <a:p>
            <a:r>
              <a:rPr lang="en-US" dirty="0"/>
              <a:t>We respond by either developing superiority over others through aggression, etc. or creativity and gaining a mastery over our lives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519" y="173182"/>
            <a:ext cx="34290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448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Jung</a:t>
            </a:r>
          </a:p>
        </p:txBody>
      </p:sp>
      <p:sp>
        <p:nvSpPr>
          <p:cNvPr id="3" name="Content Placeholder 2"/>
          <p:cNvSpPr>
            <a:spLocks noGrp="1"/>
          </p:cNvSpPr>
          <p:nvPr>
            <p:ph sz="quarter" idx="1"/>
          </p:nvPr>
        </p:nvSpPr>
        <p:spPr>
          <a:xfrm>
            <a:off x="178621" y="1600200"/>
            <a:ext cx="9932168" cy="4873752"/>
          </a:xfrm>
        </p:spPr>
        <p:txBody>
          <a:bodyPr/>
          <a:lstStyle/>
          <a:p>
            <a:r>
              <a:rPr lang="en-US" dirty="0"/>
              <a:t>Developed analytical psychology for personality development</a:t>
            </a:r>
          </a:p>
          <a:p>
            <a:r>
              <a:rPr lang="en-US" dirty="0"/>
              <a:t>Emphasized unconscious processes but also that the unconscious contains positive and spiritual motives too</a:t>
            </a:r>
          </a:p>
          <a:p>
            <a:r>
              <a:rPr lang="en-US" dirty="0"/>
              <a:t>We have two forms of the unconscious mind</a:t>
            </a:r>
          </a:p>
          <a:p>
            <a:pPr lvl="1"/>
            <a:r>
              <a:rPr lang="en-US" b="1" dirty="0"/>
              <a:t>Personal conscious- </a:t>
            </a:r>
            <a:r>
              <a:rPr lang="en-US" dirty="0"/>
              <a:t>created from our individual experiences</a:t>
            </a:r>
          </a:p>
          <a:p>
            <a:pPr lvl="1"/>
            <a:r>
              <a:rPr lang="en-US" b="1" dirty="0"/>
              <a:t>Collective conscious- </a:t>
            </a:r>
            <a:r>
              <a:rPr lang="en-US" dirty="0"/>
              <a:t>the deepest layer of the unconscious, which contains universal memories and archetypes shared by all people due to our common ancestral past</a:t>
            </a:r>
          </a:p>
          <a:p>
            <a:pPr lvl="2"/>
            <a:r>
              <a:rPr lang="en-US" dirty="0"/>
              <a:t>This holds </a:t>
            </a:r>
            <a:r>
              <a:rPr lang="en-US" b="1" dirty="0"/>
              <a:t>archetypes- </a:t>
            </a:r>
            <a:r>
              <a:rPr lang="en-US" dirty="0"/>
              <a:t>the collective, universal images and patterns in the unconscious that have symbolic meaning for all people; i.e. gender roles</a:t>
            </a:r>
          </a:p>
          <a:p>
            <a:pPr lvl="2"/>
            <a:r>
              <a:rPr lang="en-US" dirty="0"/>
              <a:t>Many stories give examples of archetypes (Jack and the Beanstalk is essentially David and Goliath, Superman)</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7547" y="3276600"/>
            <a:ext cx="21161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719" y="122670"/>
            <a:ext cx="20970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049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Karen Horney</a:t>
            </a:r>
          </a:p>
        </p:txBody>
      </p:sp>
      <p:sp>
        <p:nvSpPr>
          <p:cNvPr id="3" name="Content Placeholder 2"/>
          <p:cNvSpPr>
            <a:spLocks noGrp="1"/>
          </p:cNvSpPr>
          <p:nvPr>
            <p:ph sz="quarter" idx="1"/>
          </p:nvPr>
        </p:nvSpPr>
        <p:spPr>
          <a:xfrm>
            <a:off x="518319" y="1676400"/>
            <a:ext cx="9932168" cy="4873752"/>
          </a:xfrm>
        </p:spPr>
        <p:txBody>
          <a:bodyPr/>
          <a:lstStyle/>
          <a:p>
            <a:r>
              <a:rPr lang="en-US" dirty="0"/>
              <a:t>Created a blend of Freud, Alder, and Jung, and added                      a feminist critique </a:t>
            </a:r>
          </a:p>
          <a:p>
            <a:r>
              <a:rPr lang="en-US" dirty="0"/>
              <a:t>Emphasized women’s positive traits and showed how many of Freud’s ideas reflect male bias </a:t>
            </a:r>
          </a:p>
          <a:p>
            <a:r>
              <a:rPr lang="en-US" dirty="0"/>
              <a:t>Personality development also depends on social relationships, especially between parent and child</a:t>
            </a:r>
          </a:p>
          <a:p>
            <a:pPr lvl="1"/>
            <a:r>
              <a:rPr lang="en-US" dirty="0"/>
              <a:t>Adult personalities are shaped by our childhood relationships- we either move toward, away, or against people based on these</a:t>
            </a:r>
          </a:p>
          <a:p>
            <a:pPr lvl="2"/>
            <a:r>
              <a:rPr lang="en-US" dirty="0"/>
              <a:t>An emotionally healthy person </a:t>
            </a:r>
            <a:r>
              <a:rPr lang="en-US"/>
              <a:t>moves toward people</a:t>
            </a:r>
            <a:endParaRPr lang="en-US" dirty="0"/>
          </a:p>
          <a:p>
            <a:pPr lvl="1"/>
            <a:r>
              <a:rPr lang="en-US" b="1" dirty="0"/>
              <a:t>Basic anxiety-</a:t>
            </a:r>
            <a:r>
              <a:rPr lang="en-US" dirty="0"/>
              <a:t> feelings of helplessness and insecurity that adults experience because as children they felt alone and isolated in a hostile environment</a:t>
            </a:r>
            <a:endParaRPr lang="en-US" b="1"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924" y="0"/>
            <a:ext cx="2651125" cy="247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456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Psychoanalytic Theories</a:t>
            </a:r>
          </a:p>
        </p:txBody>
      </p:sp>
      <p:sp>
        <p:nvSpPr>
          <p:cNvPr id="3" name="Content Placeholder 2"/>
          <p:cNvSpPr>
            <a:spLocks noGrp="1"/>
          </p:cNvSpPr>
          <p:nvPr>
            <p:ph sz="quarter" idx="1"/>
          </p:nvPr>
        </p:nvSpPr>
        <p:spPr/>
        <p:txBody>
          <a:bodyPr/>
          <a:lstStyle/>
          <a:p>
            <a:r>
              <a:rPr lang="en-US" dirty="0"/>
              <a:t>Critiques </a:t>
            </a:r>
          </a:p>
          <a:p>
            <a:pPr lvl="1"/>
            <a:r>
              <a:rPr lang="en-US" dirty="0"/>
              <a:t>Inadequate empirical support</a:t>
            </a:r>
          </a:p>
          <a:p>
            <a:pPr lvl="1"/>
            <a:r>
              <a:rPr lang="en-US" dirty="0"/>
              <a:t>Overemphasis on sexuality, biology, and unconscious forces</a:t>
            </a:r>
          </a:p>
          <a:p>
            <a:pPr lvl="1"/>
            <a:r>
              <a:rPr lang="en-US" dirty="0"/>
              <a:t>Sexism</a:t>
            </a:r>
          </a:p>
          <a:p>
            <a:r>
              <a:rPr lang="en-US" dirty="0"/>
              <a:t>Evidence for defense mechanisms and information processing occurring outside our conscious awareness</a:t>
            </a:r>
          </a:p>
          <a:p>
            <a:r>
              <a:rPr lang="en-US" dirty="0"/>
              <a:t>There is value in recognizing Freud’s insights about childhood experiences and unconscious influences</a:t>
            </a:r>
          </a:p>
        </p:txBody>
      </p:sp>
    </p:spTree>
    <p:extLst>
      <p:ext uri="{BB962C8B-B14F-4D97-AF65-F5344CB8AC3E}">
        <p14:creationId xmlns:p14="http://schemas.microsoft.com/office/powerpoint/2010/main" val="1865375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Trait Theories</a:t>
            </a:r>
          </a:p>
        </p:txBody>
      </p:sp>
      <p:sp>
        <p:nvSpPr>
          <p:cNvPr id="2" name="Text Placeholder 1"/>
          <p:cNvSpPr>
            <a:spLocks noGrp="1"/>
          </p:cNvSpPr>
          <p:nvPr>
            <p:ph type="body" idx="1"/>
          </p:nvPr>
        </p:nvSpPr>
        <p:spPr/>
        <p:txBody>
          <a:bodyPr/>
          <a:lstStyle/>
          <a:p>
            <a:r>
              <a:rPr lang="en-US" dirty="0"/>
              <a:t>Chapter 13, Section 2, pages 430-435</a:t>
            </a:r>
          </a:p>
        </p:txBody>
      </p:sp>
    </p:spTree>
    <p:extLst>
      <p:ext uri="{BB962C8B-B14F-4D97-AF65-F5344CB8AC3E}">
        <p14:creationId xmlns:p14="http://schemas.microsoft.com/office/powerpoint/2010/main" val="57222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Trait Theory</a:t>
            </a:r>
          </a:p>
        </p:txBody>
      </p:sp>
      <p:sp>
        <p:nvSpPr>
          <p:cNvPr id="3" name="Content Placeholder 2"/>
          <p:cNvSpPr>
            <a:spLocks noGrp="1"/>
          </p:cNvSpPr>
          <p:nvPr>
            <p:ph sz="quarter" idx="1"/>
          </p:nvPr>
        </p:nvSpPr>
        <p:spPr/>
        <p:txBody>
          <a:bodyPr>
            <a:normAutofit fontScale="92500"/>
          </a:bodyPr>
          <a:lstStyle/>
          <a:p>
            <a:r>
              <a:rPr lang="en-US" b="1" dirty="0"/>
              <a:t>Trait- </a:t>
            </a:r>
            <a:r>
              <a:rPr lang="en-US" dirty="0"/>
              <a:t>a relatively stable personality characteristic that describes a pattern of thinking, feeling, and acting</a:t>
            </a:r>
          </a:p>
          <a:p>
            <a:pPr lvl="1"/>
            <a:r>
              <a:rPr lang="en-US" dirty="0"/>
              <a:t>Example- smart, nice, arrogant</a:t>
            </a:r>
          </a:p>
          <a:p>
            <a:pPr lvl="1"/>
            <a:r>
              <a:rPr lang="en-US" dirty="0"/>
              <a:t>Every trait applies to all people and every trait can be used to describe people</a:t>
            </a:r>
          </a:p>
          <a:p>
            <a:r>
              <a:rPr lang="en-US" dirty="0"/>
              <a:t>Researchers started with almost 4,500 words that fit personality traits</a:t>
            </a:r>
          </a:p>
          <a:p>
            <a:r>
              <a:rPr lang="en-US" dirty="0"/>
              <a:t>Cattell reduced this list to 16 traits, each of which operated on a continuum</a:t>
            </a:r>
          </a:p>
          <a:p>
            <a:pPr lvl="1"/>
            <a:r>
              <a:rPr lang="en-US" dirty="0"/>
              <a:t>Used factor analysis (mathematical technique that describes the extent to which different personality variables are related)</a:t>
            </a:r>
          </a:p>
          <a:p>
            <a:pPr lvl="1"/>
            <a:r>
              <a:rPr lang="en-US" dirty="0"/>
              <a:t>16 source traits (core of personality) contains 46 observable traits (surface traits)</a:t>
            </a:r>
          </a:p>
          <a:p>
            <a:r>
              <a:rPr lang="en-US" dirty="0"/>
              <a:t>Eysenck reduced the list further into three continuums: extraversion/introversion, neuroticism, psychoticism </a:t>
            </a:r>
          </a:p>
        </p:txBody>
      </p:sp>
    </p:spTree>
    <p:extLst>
      <p:ext uri="{BB962C8B-B14F-4D97-AF65-F5344CB8AC3E}">
        <p14:creationId xmlns:p14="http://schemas.microsoft.com/office/powerpoint/2010/main" val="257767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cattell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919" y="152399"/>
            <a:ext cx="8153400" cy="657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9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Trait Theory- Five Factor Model</a:t>
            </a:r>
          </a:p>
        </p:txBody>
      </p:sp>
      <p:sp>
        <p:nvSpPr>
          <p:cNvPr id="3" name="Content Placeholder 2"/>
          <p:cNvSpPr>
            <a:spLocks noGrp="1"/>
          </p:cNvSpPr>
          <p:nvPr>
            <p:ph sz="quarter" idx="1"/>
          </p:nvPr>
        </p:nvSpPr>
        <p:spPr>
          <a:xfrm>
            <a:off x="608092" y="1600200"/>
            <a:ext cx="6006227" cy="4876800"/>
          </a:xfrm>
        </p:spPr>
        <p:txBody>
          <a:bodyPr/>
          <a:lstStyle/>
          <a:p>
            <a:r>
              <a:rPr lang="en-US" dirty="0"/>
              <a:t>Using factor analysis again, five traits repeatedly came up using different tests</a:t>
            </a:r>
          </a:p>
          <a:p>
            <a:r>
              <a:rPr lang="en-US" dirty="0"/>
              <a:t>They spell OCEAN</a:t>
            </a:r>
          </a:p>
          <a:p>
            <a:pPr lvl="1"/>
            <a:r>
              <a:rPr lang="en-US" dirty="0"/>
              <a:t>Openness- willing to try new things vs. keep to routine</a:t>
            </a:r>
          </a:p>
          <a:p>
            <a:pPr lvl="1"/>
            <a:r>
              <a:rPr lang="en-US" dirty="0"/>
              <a:t>Conscientiousness- organized/dependable vs. often late/commonly misplace things</a:t>
            </a:r>
          </a:p>
          <a:p>
            <a:pPr lvl="1"/>
            <a:r>
              <a:rPr lang="en-US" dirty="0"/>
              <a:t>Extraversion- outgoing vs. quiet</a:t>
            </a:r>
          </a:p>
          <a:p>
            <a:pPr lvl="1"/>
            <a:r>
              <a:rPr lang="en-US" dirty="0"/>
              <a:t>Agreeableness- easy going vs. difficult to be around</a:t>
            </a:r>
          </a:p>
          <a:p>
            <a:pPr lvl="1"/>
            <a:r>
              <a:rPr lang="en-US" dirty="0"/>
              <a:t>Neuroticism (emotional stability)- anxious/moody vs. calm/even-tempered</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519" y="1981200"/>
            <a:ext cx="5233458"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144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Modern Trait Theory- </a:t>
            </a:r>
            <a:br>
              <a:rPr lang="en-US" dirty="0"/>
            </a:br>
            <a:r>
              <a:rPr lang="en-US" dirty="0"/>
              <a:t>Five Factor Model</a:t>
            </a:r>
          </a:p>
        </p:txBody>
      </p:sp>
      <p:sp>
        <p:nvSpPr>
          <p:cNvPr id="3" name="Content Placeholder 2"/>
          <p:cNvSpPr>
            <a:spLocks noGrp="1"/>
          </p:cNvSpPr>
          <p:nvPr>
            <p:ph sz="quarter" idx="1"/>
          </p:nvPr>
        </p:nvSpPr>
        <p:spPr/>
        <p:txBody>
          <a:bodyPr>
            <a:normAutofit lnSpcReduction="10000"/>
          </a:bodyPr>
          <a:lstStyle/>
          <a:p>
            <a:r>
              <a:rPr lang="en-US" dirty="0"/>
              <a:t>Extraversion vs. introversion</a:t>
            </a:r>
          </a:p>
          <a:p>
            <a:pPr lvl="1"/>
            <a:r>
              <a:rPr lang="en-US" dirty="0"/>
              <a:t>You don’t have to be one or the other, they each have different ways of interacting with others and processing information</a:t>
            </a:r>
          </a:p>
          <a:p>
            <a:r>
              <a:rPr lang="en-US" dirty="0"/>
              <a:t>Research has found strong evidence for trait theory being the most accurate, including research with social media</a:t>
            </a:r>
          </a:p>
          <a:p>
            <a:r>
              <a:rPr lang="en-US" dirty="0"/>
              <a:t>Also found evidence that these are linked with real-world outcomes</a:t>
            </a:r>
          </a:p>
          <a:p>
            <a:pPr lvl="1"/>
            <a:r>
              <a:rPr lang="en-US" dirty="0"/>
              <a:t>Extraversion and neuroticism linked with procrastination</a:t>
            </a:r>
          </a:p>
          <a:p>
            <a:pPr lvl="1"/>
            <a:r>
              <a:rPr lang="en-US" dirty="0"/>
              <a:t>Conscientiousness, agreeableness, openness are reliable predictors for success with conscientiousness strongly linked with GPA</a:t>
            </a:r>
          </a:p>
          <a:p>
            <a:r>
              <a:rPr lang="en-US" dirty="0"/>
              <a:t>Continued research show the nonhuman animals have a unique personality</a:t>
            </a:r>
          </a:p>
          <a:p>
            <a:pPr lvl="1"/>
            <a:r>
              <a:rPr lang="en-US" dirty="0"/>
              <a:t>Strangers and owners rated pets the same on certain traits</a:t>
            </a:r>
          </a:p>
          <a:p>
            <a:pPr lvl="1"/>
            <a:r>
              <a:rPr lang="en-US" dirty="0"/>
              <a:t>Apes showed four common traits with correlations for life expectancy </a:t>
            </a:r>
          </a:p>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519" y="304800"/>
            <a:ext cx="41148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09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Extroversion vs. Introversion</a:t>
            </a:r>
          </a:p>
        </p:txBody>
      </p:sp>
      <p:sp>
        <p:nvSpPr>
          <p:cNvPr id="3" name="Content Placeholder 2"/>
          <p:cNvSpPr>
            <a:spLocks noGrp="1"/>
          </p:cNvSpPr>
          <p:nvPr>
            <p:ph sz="quarter" idx="1"/>
          </p:nvPr>
        </p:nvSpPr>
        <p:spPr>
          <a:xfrm>
            <a:off x="670719" y="1784776"/>
            <a:ext cx="9932168" cy="4873752"/>
          </a:xfrm>
        </p:spPr>
        <p:txBody>
          <a:bodyPr numCol="2">
            <a:normAutofit/>
          </a:bodyPr>
          <a:lstStyle/>
          <a:p>
            <a:r>
              <a:rPr lang="en-US" sz="2000" dirty="0"/>
              <a:t>Extravert</a:t>
            </a:r>
          </a:p>
          <a:p>
            <a:pPr lvl="1"/>
            <a:r>
              <a:rPr lang="en-US" sz="1800" dirty="0"/>
              <a:t>Needs and likes to be with people</a:t>
            </a:r>
          </a:p>
          <a:p>
            <a:pPr lvl="1"/>
            <a:r>
              <a:rPr lang="en-US" sz="1800" dirty="0"/>
              <a:t>Energizes self through interaction with others</a:t>
            </a:r>
          </a:p>
          <a:p>
            <a:pPr lvl="1"/>
            <a:r>
              <a:rPr lang="en-US" sz="1800" dirty="0"/>
              <a:t>Needs and wants many friends</a:t>
            </a:r>
          </a:p>
          <a:p>
            <a:pPr lvl="1"/>
            <a:r>
              <a:rPr lang="en-US" sz="1800" dirty="0"/>
              <a:t>Interested in what is happening in the external world</a:t>
            </a:r>
          </a:p>
          <a:p>
            <a:pPr lvl="1"/>
            <a:r>
              <a:rPr lang="en-US" sz="1800" dirty="0"/>
              <a:t>Tends to be expressive</a:t>
            </a:r>
          </a:p>
          <a:p>
            <a:pPr lvl="1"/>
            <a:r>
              <a:rPr lang="en-US" sz="1800" dirty="0"/>
              <a:t>Tolerates criticism well</a:t>
            </a:r>
          </a:p>
          <a:p>
            <a:pPr lvl="1"/>
            <a:r>
              <a:rPr lang="en-US" sz="1800" dirty="0"/>
              <a:t>Eager to jump into new situations</a:t>
            </a:r>
          </a:p>
          <a:p>
            <a:pPr lvl="1"/>
            <a:endParaRPr lang="en-US" sz="1800" dirty="0"/>
          </a:p>
          <a:p>
            <a:pPr lvl="1"/>
            <a:endParaRPr lang="en-US" sz="1800" dirty="0"/>
          </a:p>
          <a:p>
            <a:pPr lvl="1"/>
            <a:endParaRPr lang="en-US" sz="1800" dirty="0"/>
          </a:p>
          <a:p>
            <a:pPr marL="274320" lvl="1" indent="0">
              <a:buNone/>
            </a:pPr>
            <a:r>
              <a:rPr lang="en-US" sz="1800" dirty="0"/>
              <a:t>Which one is more like you? </a:t>
            </a:r>
          </a:p>
          <a:p>
            <a:r>
              <a:rPr lang="en-US" sz="2000" dirty="0"/>
              <a:t>Introvert</a:t>
            </a:r>
          </a:p>
          <a:p>
            <a:pPr lvl="1"/>
            <a:r>
              <a:rPr lang="en-US" sz="1800" dirty="0"/>
              <a:t>Needs to have “space” (territorial)</a:t>
            </a:r>
          </a:p>
          <a:p>
            <a:pPr lvl="1"/>
            <a:r>
              <a:rPr lang="en-US" sz="1800" dirty="0"/>
              <a:t>Comfortable being alone </a:t>
            </a:r>
          </a:p>
          <a:p>
            <a:pPr lvl="1"/>
            <a:r>
              <a:rPr lang="en-US" sz="1800" dirty="0"/>
              <a:t>Energizes self by being alone</a:t>
            </a:r>
          </a:p>
          <a:p>
            <a:pPr lvl="1"/>
            <a:r>
              <a:rPr lang="en-US" sz="1800" dirty="0"/>
              <a:t>Limits friendships, prefers close relationships</a:t>
            </a:r>
          </a:p>
          <a:p>
            <a:pPr lvl="1"/>
            <a:r>
              <a:rPr lang="en-US" sz="1800" dirty="0"/>
              <a:t>Interested in internal reactions</a:t>
            </a:r>
          </a:p>
          <a:p>
            <a:pPr lvl="1"/>
            <a:r>
              <a:rPr lang="en-US" sz="1800" dirty="0"/>
              <a:t>Tends to be hesitant to express ideas/feelings</a:t>
            </a:r>
          </a:p>
          <a:p>
            <a:pPr lvl="1"/>
            <a:r>
              <a:rPr lang="en-US" sz="1800" dirty="0"/>
              <a:t>Takes criticism personally</a:t>
            </a:r>
          </a:p>
          <a:p>
            <a:pPr lvl="1"/>
            <a:r>
              <a:rPr lang="en-US" sz="1800" dirty="0"/>
              <a:t>Often reluctant to jump into new situations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547" y="20782"/>
            <a:ext cx="4724400" cy="176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15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Psychoanalytic/psychodynamic Theories</a:t>
            </a:r>
          </a:p>
        </p:txBody>
      </p:sp>
      <p:sp>
        <p:nvSpPr>
          <p:cNvPr id="5" name="Text Placeholder 4"/>
          <p:cNvSpPr>
            <a:spLocks noGrp="1"/>
          </p:cNvSpPr>
          <p:nvPr>
            <p:ph type="body" idx="1"/>
          </p:nvPr>
        </p:nvSpPr>
        <p:spPr/>
        <p:txBody>
          <a:bodyPr>
            <a:normAutofit/>
          </a:bodyPr>
          <a:lstStyle/>
          <a:p>
            <a:r>
              <a:rPr lang="en-US" dirty="0"/>
              <a:t>Chapter 13, Section 1, pages 422-425, 428-429</a:t>
            </a:r>
          </a:p>
        </p:txBody>
      </p:sp>
    </p:spTree>
    <p:extLst>
      <p:ext uri="{BB962C8B-B14F-4D97-AF65-F5344CB8AC3E}">
        <p14:creationId xmlns:p14="http://schemas.microsoft.com/office/powerpoint/2010/main" val="4151789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Trait Theories</a:t>
            </a:r>
          </a:p>
        </p:txBody>
      </p:sp>
      <p:sp>
        <p:nvSpPr>
          <p:cNvPr id="3" name="Content Placeholder 2"/>
          <p:cNvSpPr>
            <a:spLocks noGrp="1"/>
          </p:cNvSpPr>
          <p:nvPr>
            <p:ph sz="quarter" idx="1"/>
          </p:nvPr>
        </p:nvSpPr>
        <p:spPr/>
        <p:txBody>
          <a:bodyPr>
            <a:normAutofit lnSpcReduction="10000"/>
          </a:bodyPr>
          <a:lstStyle/>
          <a:p>
            <a:r>
              <a:rPr lang="en-US" dirty="0"/>
              <a:t>Achieves goal of organizing personality characteristics using the smallest number of traits</a:t>
            </a:r>
          </a:p>
          <a:p>
            <a:r>
              <a:rPr lang="en-US" dirty="0"/>
              <a:t>Research widely supports it</a:t>
            </a:r>
          </a:p>
          <a:p>
            <a:pPr lvl="1"/>
            <a:r>
              <a:rPr lang="en-US" dirty="0"/>
              <a:t>Cross culturally, people agree on what traits are desirable- potentially because there is an evolutionary advantage</a:t>
            </a:r>
          </a:p>
          <a:p>
            <a:r>
              <a:rPr lang="en-US" dirty="0"/>
              <a:t>Studies show it predicts real-life preferences and behaviors (politics, music, social media, etc.)</a:t>
            </a:r>
          </a:p>
          <a:p>
            <a:r>
              <a:rPr lang="en-US" dirty="0"/>
              <a:t>Critics</a:t>
            </a:r>
          </a:p>
          <a:p>
            <a:pPr lvl="1"/>
            <a:r>
              <a:rPr lang="en-US" dirty="0"/>
              <a:t>FFM describes personality, doesn’t explain it</a:t>
            </a:r>
          </a:p>
          <a:p>
            <a:pPr lvl="1"/>
            <a:r>
              <a:rPr lang="en-US" dirty="0"/>
              <a:t>Fails to consider situational determinants or </a:t>
            </a:r>
            <a:r>
              <a:rPr lang="en-US"/>
              <a:t>give explanation </a:t>
            </a:r>
            <a:r>
              <a:rPr lang="en-US" dirty="0"/>
              <a:t>why people develop specific traits</a:t>
            </a:r>
          </a:p>
          <a:p>
            <a:pPr lvl="1"/>
            <a:r>
              <a:rPr lang="en-US" dirty="0"/>
              <a:t>Does not identify what traits are constant and what changes, as evidenced by research</a:t>
            </a:r>
          </a:p>
          <a:p>
            <a:endParaRPr lang="en-US" dirty="0"/>
          </a:p>
        </p:txBody>
      </p:sp>
    </p:spTree>
    <p:extLst>
      <p:ext uri="{BB962C8B-B14F-4D97-AF65-F5344CB8AC3E}">
        <p14:creationId xmlns:p14="http://schemas.microsoft.com/office/powerpoint/2010/main" val="199668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and Should We Change our Personalities?</a:t>
            </a:r>
          </a:p>
        </p:txBody>
      </p:sp>
      <p:sp>
        <p:nvSpPr>
          <p:cNvPr id="3" name="Content Placeholder 2"/>
          <p:cNvSpPr>
            <a:spLocks noGrp="1"/>
          </p:cNvSpPr>
          <p:nvPr>
            <p:ph sz="quarter" idx="1"/>
          </p:nvPr>
        </p:nvSpPr>
        <p:spPr/>
        <p:txBody>
          <a:bodyPr/>
          <a:lstStyle/>
          <a:p>
            <a:r>
              <a:rPr lang="en-US" dirty="0"/>
              <a:t>Research shows you can change your personality through training</a:t>
            </a:r>
          </a:p>
          <a:p>
            <a:r>
              <a:rPr lang="en-US" dirty="0"/>
              <a:t>Through practice of certain behaviors, you can change personality traits</a:t>
            </a:r>
          </a:p>
          <a:p>
            <a:pPr lvl="1"/>
            <a:r>
              <a:rPr lang="en-US" dirty="0"/>
              <a:t>Example- writing thank you letters to improve gratitude</a:t>
            </a:r>
          </a:p>
          <a:p>
            <a:pPr lvl="1"/>
            <a:r>
              <a:rPr lang="en-US" dirty="0"/>
              <a:t>Research showed increased life satisfaction and greater well-being</a:t>
            </a:r>
          </a:p>
          <a:p>
            <a:r>
              <a:rPr lang="en-US" dirty="0"/>
              <a:t>We are only describing traits, not advising on changes- that is up to the individual, our traits are on a continuum with positive and negative characteristics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5204" y="4814456"/>
            <a:ext cx="3517515" cy="197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919" y="4814455"/>
            <a:ext cx="2787854" cy="197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874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Humanistic theories</a:t>
            </a:r>
          </a:p>
        </p:txBody>
      </p:sp>
      <p:sp>
        <p:nvSpPr>
          <p:cNvPr id="2" name="Text Placeholder 1"/>
          <p:cNvSpPr>
            <a:spLocks noGrp="1"/>
          </p:cNvSpPr>
          <p:nvPr>
            <p:ph type="body" idx="1"/>
          </p:nvPr>
        </p:nvSpPr>
        <p:spPr/>
        <p:txBody>
          <a:bodyPr/>
          <a:lstStyle/>
          <a:p>
            <a:r>
              <a:rPr lang="en-US" dirty="0"/>
              <a:t>Chapter 13, Section 3, pages 435-438</a:t>
            </a:r>
          </a:p>
        </p:txBody>
      </p:sp>
    </p:spTree>
    <p:extLst>
      <p:ext uri="{BB962C8B-B14F-4D97-AF65-F5344CB8AC3E}">
        <p14:creationId xmlns:p14="http://schemas.microsoft.com/office/powerpoint/2010/main" val="718996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Humanistic Theories</a:t>
            </a:r>
          </a:p>
        </p:txBody>
      </p:sp>
      <p:sp>
        <p:nvSpPr>
          <p:cNvPr id="5" name="Content Placeholder 4"/>
          <p:cNvSpPr>
            <a:spLocks noGrp="1"/>
          </p:cNvSpPr>
          <p:nvPr>
            <p:ph sz="quarter" idx="1"/>
          </p:nvPr>
        </p:nvSpPr>
        <p:spPr/>
        <p:txBody>
          <a:bodyPr/>
          <a:lstStyle/>
          <a:p>
            <a:r>
              <a:rPr lang="en-US" dirty="0"/>
              <a:t>Emphasize internal feelings, thoughts, and sense of basic worth</a:t>
            </a:r>
          </a:p>
          <a:p>
            <a:r>
              <a:rPr lang="en-US" dirty="0"/>
              <a:t>Focus on the human’s movement to </a:t>
            </a:r>
            <a:r>
              <a:rPr lang="en-US" b="1" dirty="0"/>
              <a:t>self-actualization- </a:t>
            </a:r>
            <a:r>
              <a:rPr lang="en-US" dirty="0"/>
              <a:t>inborn drive to realize our full potential and develop all our talents and capabilities</a:t>
            </a:r>
          </a:p>
          <a:p>
            <a:r>
              <a:rPr lang="en-US" dirty="0"/>
              <a:t>Our personalities depend on how we perceive and interpret the world</a:t>
            </a:r>
          </a:p>
          <a:p>
            <a:endParaRPr lang="en-US" dirty="0"/>
          </a:p>
          <a:p>
            <a:r>
              <a:rPr lang="en-US" dirty="0"/>
              <a:t>Some opponents of the humanistic theory of personality have criticized it for promoting the “me first” approach to living. They believe that the theory encourages selfishness. Do you agree with these critics? Why or why not? </a:t>
            </a:r>
          </a:p>
          <a:p>
            <a:endParaRPr lang="en-US" dirty="0"/>
          </a:p>
        </p:txBody>
      </p:sp>
    </p:spTree>
    <p:extLst>
      <p:ext uri="{BB962C8B-B14F-4D97-AF65-F5344CB8AC3E}">
        <p14:creationId xmlns:p14="http://schemas.microsoft.com/office/powerpoint/2010/main" val="3428878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Rogers’s Theory</a:t>
            </a:r>
          </a:p>
        </p:txBody>
      </p:sp>
      <p:sp>
        <p:nvSpPr>
          <p:cNvPr id="3" name="Content Placeholder 2"/>
          <p:cNvSpPr>
            <a:spLocks noGrp="1"/>
          </p:cNvSpPr>
          <p:nvPr>
            <p:ph sz="quarter" idx="1"/>
          </p:nvPr>
        </p:nvSpPr>
        <p:spPr>
          <a:xfrm>
            <a:off x="608092" y="2133600"/>
            <a:ext cx="8597027" cy="4340352"/>
          </a:xfrm>
        </p:spPr>
        <p:txBody>
          <a:bodyPr/>
          <a:lstStyle/>
          <a:p>
            <a:r>
              <a:rPr lang="en-US" b="1" dirty="0"/>
              <a:t>Self-concept- </a:t>
            </a:r>
            <a:r>
              <a:rPr lang="en-US" dirty="0"/>
              <a:t>the image of oneself that develops from interactions with significant others and life experiences</a:t>
            </a:r>
          </a:p>
          <a:p>
            <a:r>
              <a:rPr lang="en-US" dirty="0"/>
              <a:t>According to Rogers, our mental health depends on how much overlap/congruence (the more the better) there is between our real selves and our ideal selves</a:t>
            </a:r>
          </a:p>
          <a:p>
            <a:r>
              <a:rPr lang="en-US" dirty="0"/>
              <a:t>Poor self-concepts come from childhood experiences where love and acceptance is made conditional upon behaving in a certain way</a:t>
            </a:r>
          </a:p>
          <a:p>
            <a:endParaRPr lang="en-US" dirty="0"/>
          </a:p>
        </p:txBody>
      </p:sp>
      <p:pic>
        <p:nvPicPr>
          <p:cNvPr id="5" name="Picture 4"/>
          <p:cNvPicPr>
            <a:picLocks noChangeAspect="1"/>
          </p:cNvPicPr>
          <p:nvPr/>
        </p:nvPicPr>
        <p:blipFill>
          <a:blip r:embed="rId2"/>
          <a:stretch>
            <a:fillRect/>
          </a:stretch>
        </p:blipFill>
        <p:spPr>
          <a:xfrm>
            <a:off x="9357519" y="118269"/>
            <a:ext cx="2095500" cy="2781300"/>
          </a:xfrm>
          <a:prstGeom prst="rect">
            <a:avLst/>
          </a:prstGeom>
        </p:spPr>
      </p:pic>
      <p:pic>
        <p:nvPicPr>
          <p:cNvPr id="6" name="Picture 5"/>
          <p:cNvPicPr>
            <a:picLocks noChangeAspect="1"/>
          </p:cNvPicPr>
          <p:nvPr/>
        </p:nvPicPr>
        <p:blipFill>
          <a:blip r:embed="rId3"/>
          <a:stretch>
            <a:fillRect/>
          </a:stretch>
        </p:blipFill>
        <p:spPr>
          <a:xfrm>
            <a:off x="8443119" y="4419600"/>
            <a:ext cx="2324100" cy="2324100"/>
          </a:xfrm>
          <a:prstGeom prst="rect">
            <a:avLst/>
          </a:prstGeom>
        </p:spPr>
      </p:pic>
    </p:spTree>
    <p:extLst>
      <p:ext uri="{BB962C8B-B14F-4D97-AF65-F5344CB8AC3E}">
        <p14:creationId xmlns:p14="http://schemas.microsoft.com/office/powerpoint/2010/main" val="1466455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Roger’s Congruency</a:t>
            </a:r>
          </a:p>
        </p:txBody>
      </p:sp>
      <p:sp>
        <p:nvSpPr>
          <p:cNvPr id="3" name="Content Placeholder 2"/>
          <p:cNvSpPr>
            <a:spLocks noGrp="1"/>
          </p:cNvSpPr>
          <p:nvPr>
            <p:ph sz="quarter" idx="1"/>
          </p:nvPr>
        </p:nvSpPr>
        <p:spPr>
          <a:xfrm>
            <a:off x="6079508" y="1600200"/>
            <a:ext cx="4460752" cy="4876800"/>
          </a:xfrm>
        </p:spPr>
        <p:txBody>
          <a:bodyPr/>
          <a:lstStyle/>
          <a:p>
            <a:r>
              <a:rPr lang="en-US" dirty="0"/>
              <a:t>To develop to the fullest potential, a person needs </a:t>
            </a:r>
            <a:r>
              <a:rPr lang="en-US" b="1" dirty="0"/>
              <a:t>unconditional positive regard- </a:t>
            </a:r>
            <a:r>
              <a:rPr lang="en-US" dirty="0"/>
              <a:t>love and acceptance with no “strings” (contingencies) attached</a:t>
            </a:r>
          </a:p>
          <a:p>
            <a:pPr lvl="1"/>
            <a:r>
              <a:rPr lang="en-US" dirty="0"/>
              <a:t>Parents should show this for children, although focusing on positive behavior and discouraging negative behavior</a:t>
            </a:r>
          </a:p>
          <a:p>
            <a:endParaRPr lang="en-US" dirty="0"/>
          </a:p>
        </p:txBody>
      </p:sp>
      <p:pic>
        <p:nvPicPr>
          <p:cNvPr id="4" name="Picture 3"/>
          <p:cNvPicPr>
            <a:picLocks noChangeAspect="1"/>
          </p:cNvPicPr>
          <p:nvPr/>
        </p:nvPicPr>
        <p:blipFill>
          <a:blip r:embed="rId2"/>
          <a:stretch>
            <a:fillRect/>
          </a:stretch>
        </p:blipFill>
        <p:spPr>
          <a:xfrm>
            <a:off x="442119" y="1828800"/>
            <a:ext cx="5637389" cy="3581400"/>
          </a:xfrm>
          <a:prstGeom prst="rect">
            <a:avLst/>
          </a:prstGeom>
        </p:spPr>
      </p:pic>
    </p:spTree>
    <p:extLst>
      <p:ext uri="{BB962C8B-B14F-4D97-AF65-F5344CB8AC3E}">
        <p14:creationId xmlns:p14="http://schemas.microsoft.com/office/powerpoint/2010/main" val="3212803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Abraham Maslow’s Theory</a:t>
            </a:r>
          </a:p>
        </p:txBody>
      </p:sp>
      <p:sp>
        <p:nvSpPr>
          <p:cNvPr id="3" name="Content Placeholder 2"/>
          <p:cNvSpPr>
            <a:spLocks noGrp="1"/>
          </p:cNvSpPr>
          <p:nvPr>
            <p:ph sz="quarter" idx="1"/>
          </p:nvPr>
        </p:nvSpPr>
        <p:spPr>
          <a:xfrm>
            <a:off x="608092" y="1600200"/>
            <a:ext cx="5472827" cy="5410200"/>
          </a:xfrm>
        </p:spPr>
        <p:txBody>
          <a:bodyPr/>
          <a:lstStyle/>
          <a:p>
            <a:r>
              <a:rPr lang="en-US" dirty="0"/>
              <a:t>Personality development was a progression from lower to higher levels in his hierarchy of needs</a:t>
            </a:r>
          </a:p>
          <a:p>
            <a:r>
              <a:rPr lang="en-US" dirty="0"/>
              <a:t>Self actualization requires understanding our own potential, accepting ourselves and others as unique individuals, and taking a problem centered approach to life</a:t>
            </a:r>
          </a:p>
          <a:p>
            <a:r>
              <a:rPr lang="en-US" dirty="0"/>
              <a:t>Few people achieve it, according to Maslow, but it is a continuous process for all</a:t>
            </a:r>
          </a:p>
        </p:txBody>
      </p:sp>
      <p:pic>
        <p:nvPicPr>
          <p:cNvPr id="4" name="Picture 3"/>
          <p:cNvPicPr>
            <a:picLocks noChangeAspect="1"/>
          </p:cNvPicPr>
          <p:nvPr/>
        </p:nvPicPr>
        <p:blipFill>
          <a:blip r:embed="rId2"/>
          <a:stretch>
            <a:fillRect/>
          </a:stretch>
        </p:blipFill>
        <p:spPr>
          <a:xfrm>
            <a:off x="6047550" y="2190750"/>
            <a:ext cx="6117355" cy="3505200"/>
          </a:xfrm>
          <a:prstGeom prst="rect">
            <a:avLst/>
          </a:prstGeom>
        </p:spPr>
      </p:pic>
      <p:pic>
        <p:nvPicPr>
          <p:cNvPr id="5" name="Picture 4"/>
          <p:cNvPicPr>
            <a:picLocks noChangeAspect="1"/>
          </p:cNvPicPr>
          <p:nvPr/>
        </p:nvPicPr>
        <p:blipFill>
          <a:blip r:embed="rId3"/>
          <a:stretch>
            <a:fillRect/>
          </a:stretch>
        </p:blipFill>
        <p:spPr>
          <a:xfrm>
            <a:off x="9662319" y="76200"/>
            <a:ext cx="2114550" cy="2114550"/>
          </a:xfrm>
          <a:prstGeom prst="rect">
            <a:avLst/>
          </a:prstGeom>
        </p:spPr>
      </p:pic>
    </p:spTree>
    <p:extLst>
      <p:ext uri="{BB962C8B-B14F-4D97-AF65-F5344CB8AC3E}">
        <p14:creationId xmlns:p14="http://schemas.microsoft.com/office/powerpoint/2010/main" val="2009559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8092" y="1600200"/>
            <a:ext cx="2729627" cy="4873752"/>
          </a:xfrm>
        </p:spPr>
        <p:txBody>
          <a:bodyPr/>
          <a:lstStyle/>
          <a:p>
            <a:r>
              <a:rPr lang="en-US" dirty="0"/>
              <a:t>Are you self-actualized or do you possess some of the characteristics?</a:t>
            </a:r>
          </a:p>
        </p:txBody>
      </p:sp>
      <p:pic>
        <p:nvPicPr>
          <p:cNvPr id="4" name="Picture 3"/>
          <p:cNvPicPr>
            <a:picLocks noChangeAspect="1"/>
          </p:cNvPicPr>
          <p:nvPr/>
        </p:nvPicPr>
        <p:blipFill>
          <a:blip r:embed="rId2"/>
          <a:stretch>
            <a:fillRect/>
          </a:stretch>
        </p:blipFill>
        <p:spPr>
          <a:xfrm>
            <a:off x="3508184" y="-297"/>
            <a:ext cx="5145470" cy="6858594"/>
          </a:xfrm>
          <a:prstGeom prst="rect">
            <a:avLst/>
          </a:prstGeom>
        </p:spPr>
      </p:pic>
    </p:spTree>
    <p:extLst>
      <p:ext uri="{BB962C8B-B14F-4D97-AF65-F5344CB8AC3E}">
        <p14:creationId xmlns:p14="http://schemas.microsoft.com/office/powerpoint/2010/main" val="2851882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Humanistic Theories</a:t>
            </a:r>
          </a:p>
        </p:txBody>
      </p:sp>
      <p:sp>
        <p:nvSpPr>
          <p:cNvPr id="3" name="Content Placeholder 2"/>
          <p:cNvSpPr>
            <a:spLocks noGrp="1"/>
          </p:cNvSpPr>
          <p:nvPr>
            <p:ph sz="quarter" idx="1"/>
          </p:nvPr>
        </p:nvSpPr>
        <p:spPr/>
        <p:txBody>
          <a:bodyPr/>
          <a:lstStyle/>
          <a:p>
            <a:r>
              <a:rPr lang="en-US" sz="2800" dirty="0"/>
              <a:t>Praised for its positivity </a:t>
            </a:r>
          </a:p>
          <a:p>
            <a:r>
              <a:rPr lang="en-US" sz="2800" dirty="0"/>
              <a:t>Provide insights for personal growth and self-understanding, guiding practices in counseling, therapy, parenthood, education</a:t>
            </a:r>
          </a:p>
          <a:p>
            <a:r>
              <a:rPr lang="en-US" sz="2800" dirty="0"/>
              <a:t>Critiques </a:t>
            </a:r>
          </a:p>
          <a:p>
            <a:pPr lvl="1"/>
            <a:r>
              <a:rPr lang="en-US" sz="2400" dirty="0"/>
              <a:t>Naïve assumptions- overlooking the negative traits</a:t>
            </a:r>
          </a:p>
          <a:p>
            <a:pPr lvl="1"/>
            <a:r>
              <a:rPr lang="en-US" sz="2400" dirty="0"/>
              <a:t>Poor testability and inadequate evidence</a:t>
            </a:r>
          </a:p>
          <a:p>
            <a:pPr lvl="1"/>
            <a:r>
              <a:rPr lang="en-US" sz="2400" dirty="0"/>
              <a:t>Narrowness- describing not explaining </a:t>
            </a:r>
          </a:p>
          <a:p>
            <a:endParaRPr lang="en-US" dirty="0"/>
          </a:p>
        </p:txBody>
      </p:sp>
      <p:pic>
        <p:nvPicPr>
          <p:cNvPr id="4" name="Picture 3"/>
          <p:cNvPicPr>
            <a:picLocks noChangeAspect="1"/>
          </p:cNvPicPr>
          <p:nvPr/>
        </p:nvPicPr>
        <p:blipFill>
          <a:blip r:embed="rId2"/>
          <a:stretch>
            <a:fillRect/>
          </a:stretch>
        </p:blipFill>
        <p:spPr>
          <a:xfrm>
            <a:off x="7300119" y="4800600"/>
            <a:ext cx="3505200" cy="1971675"/>
          </a:xfrm>
          <a:prstGeom prst="rect">
            <a:avLst/>
          </a:prstGeom>
        </p:spPr>
      </p:pic>
    </p:spTree>
    <p:extLst>
      <p:ext uri="{BB962C8B-B14F-4D97-AF65-F5344CB8AC3E}">
        <p14:creationId xmlns:p14="http://schemas.microsoft.com/office/powerpoint/2010/main" val="1315475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Social-cognitive theories</a:t>
            </a:r>
          </a:p>
        </p:txBody>
      </p:sp>
      <p:sp>
        <p:nvSpPr>
          <p:cNvPr id="2" name="Text Placeholder 1"/>
          <p:cNvSpPr>
            <a:spLocks noGrp="1"/>
          </p:cNvSpPr>
          <p:nvPr>
            <p:ph type="body" idx="1"/>
          </p:nvPr>
        </p:nvSpPr>
        <p:spPr/>
        <p:txBody>
          <a:bodyPr/>
          <a:lstStyle/>
          <a:p>
            <a:r>
              <a:rPr lang="en-US" dirty="0"/>
              <a:t>Chapter 13, Section 4, pages 438-441</a:t>
            </a:r>
          </a:p>
        </p:txBody>
      </p:sp>
    </p:spTree>
    <p:extLst>
      <p:ext uri="{BB962C8B-B14F-4D97-AF65-F5344CB8AC3E}">
        <p14:creationId xmlns:p14="http://schemas.microsoft.com/office/powerpoint/2010/main" val="62707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Personality?</a:t>
            </a:r>
          </a:p>
        </p:txBody>
      </p:sp>
      <p:sp>
        <p:nvSpPr>
          <p:cNvPr id="5" name="Content Placeholder 4"/>
          <p:cNvSpPr>
            <a:spLocks noGrp="1"/>
          </p:cNvSpPr>
          <p:nvPr>
            <p:ph sz="quarter" idx="1"/>
          </p:nvPr>
        </p:nvSpPr>
        <p:spPr>
          <a:xfrm>
            <a:off x="608092" y="1295400"/>
            <a:ext cx="9932168" cy="4873752"/>
          </a:xfrm>
        </p:spPr>
        <p:txBody>
          <a:bodyPr>
            <a:normAutofit/>
          </a:bodyPr>
          <a:lstStyle/>
          <a:p>
            <a:r>
              <a:rPr lang="en-US" dirty="0"/>
              <a:t>Some may include temperament and character</a:t>
            </a:r>
          </a:p>
          <a:p>
            <a:pPr lvl="1"/>
            <a:r>
              <a:rPr lang="en-US" b="1" dirty="0"/>
              <a:t>Temperament- </a:t>
            </a:r>
            <a:r>
              <a:rPr lang="en-US" dirty="0"/>
              <a:t>an individual’s innate disposition or behavioral style and typical emotional response</a:t>
            </a:r>
          </a:p>
          <a:p>
            <a:pPr lvl="1"/>
            <a:r>
              <a:rPr lang="en-US" b="1" dirty="0"/>
              <a:t>Character- </a:t>
            </a:r>
            <a:r>
              <a:rPr lang="en-US" dirty="0"/>
              <a:t>value judgments about an individual’s morals, values, and ethical behaviors</a:t>
            </a:r>
            <a:endParaRPr lang="en-US" b="1" dirty="0"/>
          </a:p>
          <a:p>
            <a:r>
              <a:rPr lang="en-US" b="1" dirty="0"/>
              <a:t>Personality- </a:t>
            </a:r>
            <a:r>
              <a:rPr lang="en-US" dirty="0"/>
              <a:t>our unique and relatively stable pattern of thoughts, feelings, and actions</a:t>
            </a:r>
          </a:p>
          <a:p>
            <a:pPr marL="0" indent="0">
              <a:buNone/>
            </a:pPr>
            <a:endParaRPr lang="en-US" dirty="0"/>
          </a:p>
          <a:p>
            <a:r>
              <a:rPr lang="en-US" dirty="0"/>
              <a:t>Do you think that you choose your own behaviors freely, or do you believe that your current behaviors are determined by previous behaviors and events? Explain.</a:t>
            </a:r>
          </a:p>
          <a:p>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719" y="5181600"/>
            <a:ext cx="3255260" cy="16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41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Albert Bandura’s Approach</a:t>
            </a:r>
          </a:p>
        </p:txBody>
      </p:sp>
      <p:sp>
        <p:nvSpPr>
          <p:cNvPr id="5" name="Content Placeholder 4"/>
          <p:cNvSpPr>
            <a:spLocks noGrp="1"/>
          </p:cNvSpPr>
          <p:nvPr>
            <p:ph sz="quarter" idx="1"/>
          </p:nvPr>
        </p:nvSpPr>
        <p:spPr>
          <a:xfrm>
            <a:off x="608092" y="1600200"/>
            <a:ext cx="8292227" cy="4873752"/>
          </a:xfrm>
        </p:spPr>
        <p:txBody>
          <a:bodyPr>
            <a:normAutofit fontScale="92500" lnSpcReduction="10000"/>
          </a:bodyPr>
          <a:lstStyle/>
          <a:p>
            <a:r>
              <a:rPr lang="en-US" dirty="0"/>
              <a:t>Social-cognitive theories focus on the influence of our social interactions and our cognitions</a:t>
            </a:r>
          </a:p>
          <a:p>
            <a:r>
              <a:rPr lang="en-US" dirty="0"/>
              <a:t>Bandura focused on the concept of</a:t>
            </a:r>
            <a:r>
              <a:rPr lang="en-US" b="1" dirty="0"/>
              <a:t> self-efficacy- </a:t>
            </a:r>
            <a:r>
              <a:rPr lang="en-US" dirty="0"/>
              <a:t>a person’s learned expectation of success in a given situation, aka self-confidence</a:t>
            </a:r>
          </a:p>
          <a:p>
            <a:pPr lvl="1"/>
            <a:r>
              <a:rPr lang="en-US" dirty="0"/>
              <a:t>If you have a strong sense of self-efficacy, you believe you can generally succeed, regardless of past failures and this will affect the challenges you choose and effort you give</a:t>
            </a:r>
          </a:p>
          <a:p>
            <a:pPr lvl="1"/>
            <a:r>
              <a:rPr lang="en-US" dirty="0"/>
              <a:t>Self-efficacy is a </a:t>
            </a:r>
            <a:r>
              <a:rPr lang="en-US" i="1" dirty="0"/>
              <a:t>learned </a:t>
            </a:r>
            <a:r>
              <a:rPr lang="en-US" dirty="0"/>
              <a:t>expectation of success in a specific situation, but can be transferred to other situations with reminders of your skills and successes in similar situations</a:t>
            </a:r>
          </a:p>
          <a:p>
            <a:r>
              <a:rPr lang="en-US" dirty="0"/>
              <a:t>Personality is shaped by </a:t>
            </a:r>
            <a:r>
              <a:rPr lang="en-US" b="1" dirty="0"/>
              <a:t>reciprocal determinism- </a:t>
            </a:r>
            <a:r>
              <a:rPr lang="en-US" dirty="0"/>
              <a:t>internal personal factors, the environment, and the individual’s behavior all work as interacting (reciprocal) determinants of each other</a:t>
            </a:r>
          </a:p>
        </p:txBody>
      </p:sp>
      <p:pic>
        <p:nvPicPr>
          <p:cNvPr id="6" name="Picture 5"/>
          <p:cNvPicPr>
            <a:picLocks noChangeAspect="1"/>
          </p:cNvPicPr>
          <p:nvPr/>
        </p:nvPicPr>
        <p:blipFill>
          <a:blip r:embed="rId2"/>
          <a:stretch>
            <a:fillRect/>
          </a:stretch>
        </p:blipFill>
        <p:spPr>
          <a:xfrm>
            <a:off x="9652754" y="160338"/>
            <a:ext cx="1775012" cy="2514600"/>
          </a:xfrm>
          <a:prstGeom prst="rect">
            <a:avLst/>
          </a:prstGeom>
        </p:spPr>
      </p:pic>
      <p:pic>
        <p:nvPicPr>
          <p:cNvPr id="7" name="Picture 6"/>
          <p:cNvPicPr>
            <a:picLocks noChangeAspect="1"/>
          </p:cNvPicPr>
          <p:nvPr/>
        </p:nvPicPr>
        <p:blipFill>
          <a:blip r:embed="rId3"/>
          <a:stretch>
            <a:fillRect/>
          </a:stretch>
        </p:blipFill>
        <p:spPr>
          <a:xfrm>
            <a:off x="8519319" y="3581400"/>
            <a:ext cx="3533775" cy="2724150"/>
          </a:xfrm>
          <a:prstGeom prst="rect">
            <a:avLst/>
          </a:prstGeom>
        </p:spPr>
      </p:pic>
    </p:spTree>
    <p:extLst>
      <p:ext uri="{BB962C8B-B14F-4D97-AF65-F5344CB8AC3E}">
        <p14:creationId xmlns:p14="http://schemas.microsoft.com/office/powerpoint/2010/main" val="15102239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Julian Rotter’s Theory</a:t>
            </a:r>
          </a:p>
        </p:txBody>
      </p:sp>
      <p:sp>
        <p:nvSpPr>
          <p:cNvPr id="3" name="Content Placeholder 2"/>
          <p:cNvSpPr>
            <a:spLocks noGrp="1"/>
          </p:cNvSpPr>
          <p:nvPr>
            <p:ph sz="quarter" idx="1"/>
          </p:nvPr>
        </p:nvSpPr>
        <p:spPr>
          <a:xfrm>
            <a:off x="4354268" y="1636226"/>
            <a:ext cx="6211941" cy="4873752"/>
          </a:xfrm>
        </p:spPr>
        <p:txBody>
          <a:bodyPr/>
          <a:lstStyle/>
          <a:p>
            <a:r>
              <a:rPr lang="en-US" dirty="0"/>
              <a:t>Similar to Bandura, involving     cognitive expectancies</a:t>
            </a:r>
          </a:p>
          <a:p>
            <a:r>
              <a:rPr lang="en-US" dirty="0"/>
              <a:t>Says the personality is determined by what you expect to happen following a specific action and the reinforcement value attached to a specific outcome</a:t>
            </a:r>
          </a:p>
          <a:p>
            <a:r>
              <a:rPr lang="en-US" dirty="0"/>
              <a:t>Focuses on internal vs. external </a:t>
            </a:r>
            <a:r>
              <a:rPr lang="en-US" i="1" dirty="0"/>
              <a:t>locus of control- </a:t>
            </a:r>
            <a:r>
              <a:rPr lang="en-US" dirty="0"/>
              <a:t>whether you think you can control the events in your life (internal) or if the environment has control on your life (external)</a:t>
            </a:r>
          </a:p>
        </p:txBody>
      </p:sp>
      <p:pic>
        <p:nvPicPr>
          <p:cNvPr id="4" name="Picture 3"/>
          <p:cNvPicPr>
            <a:picLocks noChangeAspect="1"/>
          </p:cNvPicPr>
          <p:nvPr/>
        </p:nvPicPr>
        <p:blipFill>
          <a:blip r:embed="rId2"/>
          <a:stretch>
            <a:fillRect/>
          </a:stretch>
        </p:blipFill>
        <p:spPr>
          <a:xfrm>
            <a:off x="544268" y="2286000"/>
            <a:ext cx="3810000" cy="2943225"/>
          </a:xfrm>
          <a:prstGeom prst="rect">
            <a:avLst/>
          </a:prstGeom>
        </p:spPr>
      </p:pic>
      <p:pic>
        <p:nvPicPr>
          <p:cNvPr id="5" name="Picture 4"/>
          <p:cNvPicPr>
            <a:picLocks noChangeAspect="1"/>
          </p:cNvPicPr>
          <p:nvPr/>
        </p:nvPicPr>
        <p:blipFill>
          <a:blip r:embed="rId3"/>
          <a:stretch>
            <a:fillRect/>
          </a:stretch>
        </p:blipFill>
        <p:spPr>
          <a:xfrm>
            <a:off x="9549660" y="152400"/>
            <a:ext cx="1981200" cy="2305050"/>
          </a:xfrm>
          <a:prstGeom prst="rect">
            <a:avLst/>
          </a:prstGeom>
        </p:spPr>
      </p:pic>
    </p:spTree>
    <p:extLst>
      <p:ext uri="{BB962C8B-B14F-4D97-AF65-F5344CB8AC3E}">
        <p14:creationId xmlns:p14="http://schemas.microsoft.com/office/powerpoint/2010/main" val="333142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Social-Cognitive Theories</a:t>
            </a:r>
          </a:p>
        </p:txBody>
      </p:sp>
      <p:sp>
        <p:nvSpPr>
          <p:cNvPr id="3" name="Content Placeholder 2"/>
          <p:cNvSpPr>
            <a:spLocks noGrp="1"/>
          </p:cNvSpPr>
          <p:nvPr>
            <p:ph sz="quarter" idx="1"/>
          </p:nvPr>
        </p:nvSpPr>
        <p:spPr/>
        <p:txBody>
          <a:bodyPr>
            <a:normAutofit fontScale="92500" lnSpcReduction="20000"/>
          </a:bodyPr>
          <a:lstStyle/>
          <a:p>
            <a:r>
              <a:rPr lang="en-US" dirty="0"/>
              <a:t>Strengths</a:t>
            </a:r>
          </a:p>
          <a:p>
            <a:pPr lvl="1"/>
            <a:r>
              <a:rPr lang="en-US" dirty="0"/>
              <a:t>Testable hypotheses with empirical data</a:t>
            </a:r>
          </a:p>
          <a:p>
            <a:pPr lvl="1"/>
            <a:r>
              <a:rPr lang="en-US" dirty="0"/>
              <a:t>Emphasizes the role of cognitive processes</a:t>
            </a:r>
          </a:p>
          <a:p>
            <a:pPr lvl="1"/>
            <a:r>
              <a:rPr lang="en-US" dirty="0"/>
              <a:t>Shows link between behavior and real world situations</a:t>
            </a:r>
          </a:p>
          <a:p>
            <a:pPr lvl="1"/>
            <a:r>
              <a:rPr lang="en-US" dirty="0"/>
              <a:t>Self-efficacy and locus of control correlate with the Big Five which have research support</a:t>
            </a:r>
          </a:p>
          <a:p>
            <a:r>
              <a:rPr lang="en-US" dirty="0"/>
              <a:t>Critiques</a:t>
            </a:r>
          </a:p>
          <a:p>
            <a:pPr lvl="1"/>
            <a:r>
              <a:rPr lang="en-US" dirty="0"/>
              <a:t>Too much focus on situational influences</a:t>
            </a:r>
          </a:p>
          <a:p>
            <a:pPr lvl="1"/>
            <a:r>
              <a:rPr lang="en-US" dirty="0"/>
              <a:t>Fails to acknowledge stability of personality and other influences</a:t>
            </a:r>
          </a:p>
          <a:p>
            <a:r>
              <a:rPr lang="en-US" dirty="0"/>
              <a:t>Research- the Stanford Marshmallow Test</a:t>
            </a:r>
          </a:p>
          <a:p>
            <a:pPr lvl="1"/>
            <a:r>
              <a:rPr lang="en-US" dirty="0"/>
              <a:t>Studying delayed gratification (being able to put off a pleasurable experience in exchange for a larger but later reward)</a:t>
            </a:r>
          </a:p>
          <a:p>
            <a:pPr lvl="1"/>
            <a:r>
              <a:rPr lang="en-US" dirty="0"/>
              <a:t>If a child showed the ability to delay, they later showed higher SAT scores, lower levels of substance abuse, lower likelihood of obesity, better responses to stress, better academic and social skills</a:t>
            </a:r>
          </a:p>
          <a:p>
            <a:pPr lvl="1"/>
            <a:r>
              <a:rPr lang="en-US" dirty="0"/>
              <a:t>Shows the value of longitudinal research and making mindful choices</a:t>
            </a:r>
          </a:p>
          <a:p>
            <a:pPr lvl="1"/>
            <a:r>
              <a:rPr lang="en-US" dirty="0">
                <a:hlinkClick r:id="rId2"/>
              </a:rPr>
              <a:t>https://www.youtube.com/watch?v=QX_oy9614HQ</a:t>
            </a:r>
            <a:r>
              <a:rPr lang="en-US" dirty="0"/>
              <a:t> </a:t>
            </a:r>
          </a:p>
          <a:p>
            <a:endParaRPr lang="en-US" dirty="0"/>
          </a:p>
        </p:txBody>
      </p:sp>
      <p:pic>
        <p:nvPicPr>
          <p:cNvPr id="4" name="Picture 3"/>
          <p:cNvPicPr>
            <a:picLocks noChangeAspect="1"/>
          </p:cNvPicPr>
          <p:nvPr/>
        </p:nvPicPr>
        <p:blipFill>
          <a:blip r:embed="rId3"/>
          <a:stretch>
            <a:fillRect/>
          </a:stretch>
        </p:blipFill>
        <p:spPr>
          <a:xfrm>
            <a:off x="8214519" y="522746"/>
            <a:ext cx="3637508" cy="1989931"/>
          </a:xfrm>
          <a:prstGeom prst="rect">
            <a:avLst/>
          </a:prstGeom>
        </p:spPr>
      </p:pic>
    </p:spTree>
    <p:extLst>
      <p:ext uri="{BB962C8B-B14F-4D97-AF65-F5344CB8AC3E}">
        <p14:creationId xmlns:p14="http://schemas.microsoft.com/office/powerpoint/2010/main" val="1731673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Biological theories</a:t>
            </a:r>
          </a:p>
        </p:txBody>
      </p:sp>
      <p:sp>
        <p:nvSpPr>
          <p:cNvPr id="2" name="Text Placeholder 1"/>
          <p:cNvSpPr>
            <a:spLocks noGrp="1"/>
          </p:cNvSpPr>
          <p:nvPr>
            <p:ph type="body" idx="1"/>
          </p:nvPr>
        </p:nvSpPr>
        <p:spPr/>
        <p:txBody>
          <a:bodyPr/>
          <a:lstStyle/>
          <a:p>
            <a:r>
              <a:rPr lang="en-US" dirty="0"/>
              <a:t>Chapter 13, Section 5, pages 442-443</a:t>
            </a:r>
          </a:p>
        </p:txBody>
      </p:sp>
    </p:spTree>
    <p:extLst>
      <p:ext uri="{BB962C8B-B14F-4D97-AF65-F5344CB8AC3E}">
        <p14:creationId xmlns:p14="http://schemas.microsoft.com/office/powerpoint/2010/main" val="3867878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Biological Contributors to Personality</a:t>
            </a:r>
          </a:p>
        </p:txBody>
      </p:sp>
      <p:sp>
        <p:nvSpPr>
          <p:cNvPr id="5" name="Content Placeholder 4"/>
          <p:cNvSpPr>
            <a:spLocks noGrp="1"/>
          </p:cNvSpPr>
          <p:nvPr>
            <p:ph sz="quarter" idx="1"/>
          </p:nvPr>
        </p:nvSpPr>
        <p:spPr/>
        <p:txBody>
          <a:bodyPr>
            <a:normAutofit fontScale="92500" lnSpcReduction="20000"/>
          </a:bodyPr>
          <a:lstStyle/>
          <a:p>
            <a:r>
              <a:rPr lang="en-US" dirty="0"/>
              <a:t>Brain structures</a:t>
            </a:r>
          </a:p>
          <a:p>
            <a:pPr lvl="1"/>
            <a:r>
              <a:rPr lang="en-US" dirty="0"/>
              <a:t>fMRIs and other techniques show certain areas associated with impulsivity and decision making regarding risks</a:t>
            </a:r>
          </a:p>
          <a:p>
            <a:pPr lvl="1"/>
            <a:r>
              <a:rPr lang="en-US" dirty="0"/>
              <a:t>EEGs show left frontal lobes associated with extraversion and right frontal lobes associated with introversion</a:t>
            </a:r>
          </a:p>
          <a:p>
            <a:pPr lvl="1"/>
            <a:r>
              <a:rPr lang="en-US" dirty="0"/>
              <a:t>Hard to isolate relationships</a:t>
            </a:r>
          </a:p>
          <a:p>
            <a:r>
              <a:rPr lang="en-US" dirty="0"/>
              <a:t>Neurochemistry</a:t>
            </a:r>
          </a:p>
          <a:p>
            <a:pPr lvl="1"/>
            <a:r>
              <a:rPr lang="en-US" dirty="0"/>
              <a:t>High MAO (enzyme) is linked with sensation seeking (people who need higher physical arousal)</a:t>
            </a:r>
          </a:p>
          <a:p>
            <a:pPr lvl="1"/>
            <a:r>
              <a:rPr lang="en-US" dirty="0"/>
              <a:t>Dopamine linked with addictive traits, novelty seeking, and extraversion</a:t>
            </a:r>
          </a:p>
          <a:p>
            <a:r>
              <a:rPr lang="en-US" dirty="0"/>
              <a:t>Genetics </a:t>
            </a:r>
          </a:p>
          <a:p>
            <a:pPr lvl="1"/>
            <a:r>
              <a:rPr lang="en-US" b="1" dirty="0"/>
              <a:t>Behavioral genetics- </a:t>
            </a:r>
            <a:r>
              <a:rPr lang="en-US" dirty="0"/>
              <a:t>the study of the relative effects of heredity and the environment on behavior and mental processes</a:t>
            </a:r>
          </a:p>
          <a:p>
            <a:pPr lvl="1"/>
            <a:r>
              <a:rPr lang="en-US" dirty="0"/>
              <a:t>We have found a niceness gene associated with prosocial behavior</a:t>
            </a:r>
          </a:p>
          <a:p>
            <a:pPr lvl="1"/>
            <a:r>
              <a:rPr lang="en-US" dirty="0"/>
              <a:t>Twin studies using the Big Five show that genetics is responsible for 40-50% of personality traits</a:t>
            </a:r>
          </a:p>
          <a:p>
            <a:pPr lvl="1"/>
            <a:r>
              <a:rPr lang="en-US" dirty="0"/>
              <a:t>Adoption studies also help show correlations</a:t>
            </a:r>
          </a:p>
          <a:p>
            <a:endParaRPr lang="en-US" dirty="0"/>
          </a:p>
        </p:txBody>
      </p:sp>
    </p:spTree>
    <p:extLst>
      <p:ext uri="{BB962C8B-B14F-4D97-AF65-F5344CB8AC3E}">
        <p14:creationId xmlns:p14="http://schemas.microsoft.com/office/powerpoint/2010/main" val="1478334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Biological Theories</a:t>
            </a:r>
          </a:p>
        </p:txBody>
      </p:sp>
      <p:sp>
        <p:nvSpPr>
          <p:cNvPr id="3" name="Content Placeholder 2"/>
          <p:cNvSpPr>
            <a:spLocks noGrp="1"/>
          </p:cNvSpPr>
          <p:nvPr>
            <p:ph sz="quarter" idx="1"/>
          </p:nvPr>
        </p:nvSpPr>
        <p:spPr>
          <a:xfrm>
            <a:off x="6385719" y="1828800"/>
            <a:ext cx="4634627" cy="4873752"/>
          </a:xfrm>
        </p:spPr>
        <p:txBody>
          <a:bodyPr/>
          <a:lstStyle/>
          <a:p>
            <a:r>
              <a:rPr lang="en-US" dirty="0"/>
              <a:t>Have to be cautious saying one gene has an effect on specific trait, we do not want to generalize too quickly</a:t>
            </a:r>
          </a:p>
          <a:p>
            <a:r>
              <a:rPr lang="en-US" dirty="0"/>
              <a:t>Biopsychosocial approach still provides our best explanation for personality- combining biological, psychological, and social influences</a:t>
            </a:r>
          </a:p>
        </p:txBody>
      </p:sp>
      <p:pic>
        <p:nvPicPr>
          <p:cNvPr id="4" name="Picture 3"/>
          <p:cNvPicPr>
            <a:picLocks noChangeAspect="1"/>
          </p:cNvPicPr>
          <p:nvPr/>
        </p:nvPicPr>
        <p:blipFill rotWithShape="1">
          <a:blip r:embed="rId2"/>
          <a:srcRect t="18267"/>
          <a:stretch/>
        </p:blipFill>
        <p:spPr>
          <a:xfrm>
            <a:off x="213519" y="1828800"/>
            <a:ext cx="6076950" cy="3729037"/>
          </a:xfrm>
          <a:prstGeom prst="rect">
            <a:avLst/>
          </a:prstGeom>
        </p:spPr>
      </p:pic>
    </p:spTree>
    <p:extLst>
      <p:ext uri="{BB962C8B-B14F-4D97-AF65-F5344CB8AC3E}">
        <p14:creationId xmlns:p14="http://schemas.microsoft.com/office/powerpoint/2010/main" val="3696928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Personality assessment</a:t>
            </a:r>
          </a:p>
        </p:txBody>
      </p:sp>
      <p:sp>
        <p:nvSpPr>
          <p:cNvPr id="2" name="Text Placeholder 1"/>
          <p:cNvSpPr>
            <a:spLocks noGrp="1"/>
          </p:cNvSpPr>
          <p:nvPr>
            <p:ph type="body" idx="1"/>
          </p:nvPr>
        </p:nvSpPr>
        <p:spPr/>
        <p:txBody>
          <a:bodyPr/>
          <a:lstStyle/>
          <a:p>
            <a:r>
              <a:rPr lang="en-US" dirty="0"/>
              <a:t>Chapter 13, Section 6, pages 444-449</a:t>
            </a:r>
          </a:p>
        </p:txBody>
      </p:sp>
    </p:spTree>
    <p:extLst>
      <p:ext uri="{BB962C8B-B14F-4D97-AF65-F5344CB8AC3E}">
        <p14:creationId xmlns:p14="http://schemas.microsoft.com/office/powerpoint/2010/main" val="4157479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Personality Assessments: Pseudoscience and Interviews and Observations</a:t>
            </a:r>
          </a:p>
        </p:txBody>
      </p:sp>
      <p:sp>
        <p:nvSpPr>
          <p:cNvPr id="5" name="Content Placeholder 4"/>
          <p:cNvSpPr>
            <a:spLocks noGrp="1"/>
          </p:cNvSpPr>
          <p:nvPr>
            <p:ph sz="quarter" idx="1"/>
          </p:nvPr>
        </p:nvSpPr>
        <p:spPr>
          <a:xfrm>
            <a:off x="496914" y="1905000"/>
            <a:ext cx="8784405" cy="4873752"/>
          </a:xfrm>
        </p:spPr>
        <p:txBody>
          <a:bodyPr/>
          <a:lstStyle/>
          <a:p>
            <a:r>
              <a:rPr lang="en-US" dirty="0"/>
              <a:t>There are a variety of pseudoscience assessments we have especially regarding personality</a:t>
            </a:r>
          </a:p>
          <a:p>
            <a:pPr lvl="1"/>
            <a:r>
              <a:rPr lang="en-US" dirty="0"/>
              <a:t>Horoscopes, fortune-tellers, tarot cards, phrenology (bumps on the head indicate personality)</a:t>
            </a:r>
          </a:p>
          <a:p>
            <a:pPr lvl="1"/>
            <a:r>
              <a:rPr lang="en-US" dirty="0"/>
              <a:t>These focus on generalized traits that applies to most people and are usually positive and flattering (or at least neutral)</a:t>
            </a:r>
          </a:p>
          <a:p>
            <a:r>
              <a:rPr lang="en-US" dirty="0"/>
              <a:t>Interviews and observations</a:t>
            </a:r>
          </a:p>
          <a:p>
            <a:pPr lvl="1"/>
            <a:r>
              <a:rPr lang="en-US" dirty="0"/>
              <a:t>May use structured (pursue information that comes up) or unstructured (to compare objectively)</a:t>
            </a:r>
          </a:p>
          <a:p>
            <a:pPr lvl="1"/>
            <a:r>
              <a:rPr lang="en-US" dirty="0"/>
              <a:t>Observing behavior- specific behaviors in situations </a:t>
            </a:r>
          </a:p>
          <a:p>
            <a:pPr lvl="1"/>
            <a:r>
              <a:rPr lang="en-US" dirty="0"/>
              <a:t>Social media can be used to predict traits</a:t>
            </a:r>
          </a:p>
          <a:p>
            <a:pPr lvl="1"/>
            <a:r>
              <a:rPr lang="en-US" dirty="0">
                <a:hlinkClick r:id="rId3"/>
              </a:rPr>
              <a:t>https://applymagicsauce.com/demo</a:t>
            </a:r>
            <a:r>
              <a:rPr lang="en-US" dirty="0"/>
              <a:t> </a:t>
            </a:r>
          </a:p>
        </p:txBody>
      </p:sp>
      <p:pic>
        <p:nvPicPr>
          <p:cNvPr id="6" name="Picture 5"/>
          <p:cNvPicPr>
            <a:picLocks noChangeAspect="1"/>
          </p:cNvPicPr>
          <p:nvPr/>
        </p:nvPicPr>
        <p:blipFill>
          <a:blip r:embed="rId4"/>
          <a:stretch>
            <a:fillRect/>
          </a:stretch>
        </p:blipFill>
        <p:spPr>
          <a:xfrm>
            <a:off x="9281319" y="1905000"/>
            <a:ext cx="2295525" cy="3333750"/>
          </a:xfrm>
          <a:prstGeom prst="rect">
            <a:avLst/>
          </a:prstGeom>
        </p:spPr>
      </p:pic>
    </p:spTree>
    <p:extLst>
      <p:ext uri="{BB962C8B-B14F-4D97-AF65-F5344CB8AC3E}">
        <p14:creationId xmlns:p14="http://schemas.microsoft.com/office/powerpoint/2010/main" val="120783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Assessments: Objective Tests</a:t>
            </a:r>
          </a:p>
        </p:txBody>
      </p:sp>
      <p:sp>
        <p:nvSpPr>
          <p:cNvPr id="3" name="Content Placeholder 2"/>
          <p:cNvSpPr>
            <a:spLocks noGrp="1"/>
          </p:cNvSpPr>
          <p:nvPr>
            <p:ph sz="quarter" idx="1"/>
          </p:nvPr>
        </p:nvSpPr>
        <p:spPr>
          <a:xfrm>
            <a:off x="608092" y="1600200"/>
            <a:ext cx="6082427" cy="4873752"/>
          </a:xfrm>
        </p:spPr>
        <p:txBody>
          <a:bodyPr>
            <a:normAutofit fontScale="70000" lnSpcReduction="20000"/>
          </a:bodyPr>
          <a:lstStyle/>
          <a:p>
            <a:r>
              <a:rPr lang="en-US" dirty="0"/>
              <a:t>Aka inventories are most widely used because they can be administered widely to many people and data can be standardized</a:t>
            </a:r>
          </a:p>
          <a:p>
            <a:r>
              <a:rPr lang="en-US" dirty="0"/>
              <a:t>May measure one trait (like locus of control) or many (multiphasic)</a:t>
            </a:r>
          </a:p>
          <a:p>
            <a:r>
              <a:rPr lang="en-US" b="1" dirty="0"/>
              <a:t>Minnesota Multiphasic Personality Inventory (MMPI)- </a:t>
            </a:r>
            <a:r>
              <a:rPr lang="en-US" dirty="0"/>
              <a:t>the most widely researched and clinically used self-report method of personality assessment;</a:t>
            </a:r>
          </a:p>
          <a:p>
            <a:pPr lvl="1"/>
            <a:r>
              <a:rPr lang="en-US" dirty="0"/>
              <a:t>Allows us to measure a range of personality traits</a:t>
            </a:r>
          </a:p>
          <a:p>
            <a:pPr lvl="1"/>
            <a:r>
              <a:rPr lang="en-US" dirty="0"/>
              <a:t>Originally designed to reveal abnormal personality traits and behaviors but can also be used for various screening purposes</a:t>
            </a:r>
          </a:p>
          <a:p>
            <a:pPr lvl="1"/>
            <a:r>
              <a:rPr lang="en-US" dirty="0"/>
              <a:t>Reveals habits, fears, delusions, sexual attitudes, and symptoms of psychological disorders by looking at patterns of scale scores</a:t>
            </a:r>
          </a:p>
          <a:p>
            <a:r>
              <a:rPr lang="en-US" dirty="0"/>
              <a:t>Paul Costa and Robert McCrae developed the NEO Personality Inventory- Revised which assesses the Big Five </a:t>
            </a:r>
          </a:p>
          <a:p>
            <a:pPr lvl="1"/>
            <a:r>
              <a:rPr lang="en-US" dirty="0"/>
              <a:t>They believe that personality is stable, universal, and has an effect on behavior</a:t>
            </a:r>
          </a:p>
        </p:txBody>
      </p:sp>
      <p:pic>
        <p:nvPicPr>
          <p:cNvPr id="4" name="Picture 3"/>
          <p:cNvPicPr>
            <a:picLocks noChangeAspect="1"/>
          </p:cNvPicPr>
          <p:nvPr/>
        </p:nvPicPr>
        <p:blipFill>
          <a:blip r:embed="rId2"/>
          <a:stretch>
            <a:fillRect/>
          </a:stretch>
        </p:blipFill>
        <p:spPr>
          <a:xfrm>
            <a:off x="6690519" y="1981200"/>
            <a:ext cx="4775200" cy="3581400"/>
          </a:xfrm>
          <a:prstGeom prst="rect">
            <a:avLst/>
          </a:prstGeom>
        </p:spPr>
      </p:pic>
    </p:spTree>
    <p:extLst>
      <p:ext uri="{BB962C8B-B14F-4D97-AF65-F5344CB8AC3E}">
        <p14:creationId xmlns:p14="http://schemas.microsoft.com/office/powerpoint/2010/main" val="1556154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Personality Assessments: Projective Tests</a:t>
            </a:r>
          </a:p>
        </p:txBody>
      </p:sp>
      <p:sp>
        <p:nvSpPr>
          <p:cNvPr id="3" name="Content Placeholder 2"/>
          <p:cNvSpPr>
            <a:spLocks noGrp="1"/>
          </p:cNvSpPr>
          <p:nvPr>
            <p:ph sz="quarter" idx="1"/>
          </p:nvPr>
        </p:nvSpPr>
        <p:spPr>
          <a:xfrm>
            <a:off x="608092" y="1600200"/>
            <a:ext cx="8520827" cy="4873752"/>
          </a:xfrm>
        </p:spPr>
        <p:txBody>
          <a:bodyPr/>
          <a:lstStyle/>
          <a:p>
            <a:r>
              <a:rPr lang="en-US" b="1" dirty="0"/>
              <a:t>Projective tests- </a:t>
            </a:r>
            <a:r>
              <a:rPr lang="en-US" dirty="0"/>
              <a:t>uses a standardized set of ambiguous stimuli, such as inkblots or abstract drawings, which allow test takers to “project” their underlying motives, conflicts, and personality traits onto the test materials, potentially revealing their personality</a:t>
            </a:r>
          </a:p>
          <a:p>
            <a:r>
              <a:rPr lang="en-US" b="1" dirty="0"/>
              <a:t>Rorschach Inkblot Test- </a:t>
            </a:r>
            <a:r>
              <a:rPr lang="en-US" dirty="0"/>
              <a:t>based on test takers’ projections onto 10 inkblots</a:t>
            </a:r>
          </a:p>
          <a:p>
            <a:r>
              <a:rPr lang="en-US" b="1" dirty="0"/>
              <a:t>Thematic Apperception Test (TAT)- </a:t>
            </a:r>
            <a:r>
              <a:rPr lang="en-US" dirty="0"/>
              <a:t>based on the stories test takers make up about ambiguous scenes</a:t>
            </a:r>
          </a:p>
          <a:p>
            <a:r>
              <a:rPr lang="en-US" b="1" dirty="0"/>
              <a:t>Aptitude tests</a:t>
            </a:r>
            <a:r>
              <a:rPr lang="en-US" dirty="0"/>
              <a:t> are used to measure your potential abilities while </a:t>
            </a:r>
            <a:r>
              <a:rPr lang="en-US" b="1" dirty="0"/>
              <a:t>achievement tests </a:t>
            </a:r>
            <a:r>
              <a:rPr lang="en-US" dirty="0"/>
              <a:t>measure what you already know/have learned</a:t>
            </a:r>
            <a:endParaRPr lang="en-US" b="1" dirty="0"/>
          </a:p>
        </p:txBody>
      </p:sp>
      <p:pic>
        <p:nvPicPr>
          <p:cNvPr id="4" name="Picture 3"/>
          <p:cNvPicPr>
            <a:picLocks noChangeAspect="1"/>
          </p:cNvPicPr>
          <p:nvPr/>
        </p:nvPicPr>
        <p:blipFill>
          <a:blip r:embed="rId2"/>
          <a:stretch>
            <a:fillRect/>
          </a:stretch>
        </p:blipFill>
        <p:spPr>
          <a:xfrm>
            <a:off x="9052719" y="2362200"/>
            <a:ext cx="2452655" cy="2907474"/>
          </a:xfrm>
          <a:prstGeom prst="rect">
            <a:avLst/>
          </a:prstGeom>
        </p:spPr>
      </p:pic>
    </p:spTree>
    <p:extLst>
      <p:ext uri="{BB962C8B-B14F-4D97-AF65-F5344CB8AC3E}">
        <p14:creationId xmlns:p14="http://schemas.microsoft.com/office/powerpoint/2010/main" val="344553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Freud’s Psychoanalytic Theory</a:t>
            </a:r>
          </a:p>
        </p:txBody>
      </p:sp>
      <p:sp>
        <p:nvSpPr>
          <p:cNvPr id="3" name="Content Placeholder 2"/>
          <p:cNvSpPr>
            <a:spLocks noGrp="1"/>
          </p:cNvSpPr>
          <p:nvPr>
            <p:ph sz="quarter" idx="1"/>
          </p:nvPr>
        </p:nvSpPr>
        <p:spPr>
          <a:xfrm>
            <a:off x="608092" y="1600200"/>
            <a:ext cx="4936139" cy="5105400"/>
          </a:xfrm>
        </p:spPr>
        <p:txBody>
          <a:bodyPr/>
          <a:lstStyle/>
          <a:p>
            <a:r>
              <a:rPr lang="en-US" dirty="0"/>
              <a:t>According to Freud, we have an unconscious that lies just outside of our awareness</a:t>
            </a:r>
          </a:p>
          <a:p>
            <a:r>
              <a:rPr lang="en-US" dirty="0"/>
              <a:t>In the unconscious, we have unacceptable thoughts and feelings that are repressed until dreams or Freudian slips reveal these feelings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231" y="1828800"/>
            <a:ext cx="6536988"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392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2047"/>
          <a:stretch/>
        </p:blipFill>
        <p:spPr>
          <a:xfrm>
            <a:off x="2270919" y="0"/>
            <a:ext cx="6829719" cy="6802830"/>
          </a:xfrm>
          <a:prstGeom prst="rect">
            <a:avLst/>
          </a:prstGeom>
        </p:spPr>
      </p:pic>
    </p:spTree>
    <p:extLst>
      <p:ext uri="{BB962C8B-B14F-4D97-AF65-F5344CB8AC3E}">
        <p14:creationId xmlns:p14="http://schemas.microsoft.com/office/powerpoint/2010/main" val="864142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919" y="367754"/>
            <a:ext cx="8713186" cy="6313671"/>
          </a:xfrm>
          <a:prstGeom prst="rect">
            <a:avLst/>
          </a:prstGeom>
        </p:spPr>
      </p:pic>
    </p:spTree>
    <p:extLst>
      <p:ext uri="{BB962C8B-B14F-4D97-AF65-F5344CB8AC3E}">
        <p14:creationId xmlns:p14="http://schemas.microsoft.com/office/powerpoint/2010/main" val="752462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319" y="90392"/>
            <a:ext cx="11113377" cy="6718975"/>
          </a:xfrm>
          <a:prstGeom prst="rect">
            <a:avLst/>
          </a:prstGeom>
        </p:spPr>
      </p:pic>
    </p:spTree>
    <p:extLst>
      <p:ext uri="{BB962C8B-B14F-4D97-AF65-F5344CB8AC3E}">
        <p14:creationId xmlns:p14="http://schemas.microsoft.com/office/powerpoint/2010/main" val="2945001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Personality Assessments</a:t>
            </a:r>
          </a:p>
        </p:txBody>
      </p:sp>
      <p:sp>
        <p:nvSpPr>
          <p:cNvPr id="3" name="Content Placeholder 2"/>
          <p:cNvSpPr>
            <a:spLocks noGrp="1"/>
          </p:cNvSpPr>
          <p:nvPr>
            <p:ph sz="quarter" idx="1"/>
          </p:nvPr>
        </p:nvSpPr>
        <p:spPr/>
        <p:txBody>
          <a:bodyPr/>
          <a:lstStyle/>
          <a:p>
            <a:r>
              <a:rPr lang="en-US" dirty="0"/>
              <a:t>Interviews and Observations- provide valuable insight but are time-consuming and expensive and researchers may disagree on their evaluations</a:t>
            </a:r>
          </a:p>
          <a:p>
            <a:r>
              <a:rPr lang="en-US" dirty="0"/>
              <a:t>Objective tests-</a:t>
            </a:r>
          </a:p>
          <a:p>
            <a:pPr lvl="1"/>
            <a:r>
              <a:rPr lang="en-US" dirty="0"/>
              <a:t>Main criticisms- problems with self-reports (validity scales used and may use others instead), diagnostic difficulties (overlapping items), cultural bias and inappropriate use (individualistic vs. collectivistic cultures show a different conclusion on common personality categories)</a:t>
            </a:r>
          </a:p>
          <a:p>
            <a:r>
              <a:rPr lang="en-US" dirty="0"/>
              <a:t>Projective tests- low reliability and validity</a:t>
            </a:r>
          </a:p>
          <a:p>
            <a:r>
              <a:rPr lang="en-US" dirty="0"/>
              <a:t>Pop-culture tests or pseudo-personality quizzes- Barnum effect, confirmation bias, self-serving bias</a:t>
            </a:r>
          </a:p>
        </p:txBody>
      </p:sp>
    </p:spTree>
    <p:extLst>
      <p:ext uri="{BB962C8B-B14F-4D97-AF65-F5344CB8AC3E}">
        <p14:creationId xmlns:p14="http://schemas.microsoft.com/office/powerpoint/2010/main" val="1954512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Freud’s Levels of Consciousness</a:t>
            </a:r>
          </a:p>
        </p:txBody>
      </p:sp>
      <p:sp>
        <p:nvSpPr>
          <p:cNvPr id="3" name="Content Placeholder 2"/>
          <p:cNvSpPr>
            <a:spLocks noGrp="1"/>
          </p:cNvSpPr>
          <p:nvPr>
            <p:ph sz="quarter" idx="1"/>
          </p:nvPr>
        </p:nvSpPr>
        <p:spPr/>
        <p:txBody>
          <a:bodyPr/>
          <a:lstStyle/>
          <a:p>
            <a:r>
              <a:rPr lang="en-US" b="1" dirty="0"/>
              <a:t>Conscious- </a:t>
            </a:r>
            <a:r>
              <a:rPr lang="en-US" dirty="0"/>
              <a:t>thoughts or motives that a person is currently aware of</a:t>
            </a:r>
          </a:p>
          <a:p>
            <a:r>
              <a:rPr lang="en-US" b="1" dirty="0"/>
              <a:t>Preconscious- </a:t>
            </a:r>
            <a:r>
              <a:rPr lang="en-US" dirty="0"/>
              <a:t>thoughts, motives, or memories that exist just beneath the surface of awareness and can be called to consciousness when necessary</a:t>
            </a:r>
          </a:p>
          <a:p>
            <a:r>
              <a:rPr lang="en-US" b="1" dirty="0"/>
              <a:t>Unconscious- </a:t>
            </a:r>
            <a:r>
              <a:rPr lang="en-US" dirty="0"/>
              <a:t>the reservoir of largely unacceptable thoughts, feelings, memories, and other information that lies beneath conscious awareness </a:t>
            </a:r>
          </a:p>
          <a:p>
            <a:pPr lvl="1"/>
            <a:r>
              <a:rPr lang="en-US" dirty="0"/>
              <a:t>Subliminal processing that lies beneath the absolute threshold</a:t>
            </a:r>
          </a:p>
          <a:p>
            <a:endParaRPr lang="en-US" b="1" dirty="0"/>
          </a:p>
        </p:txBody>
      </p:sp>
    </p:spTree>
    <p:extLst>
      <p:ext uri="{BB962C8B-B14F-4D97-AF65-F5344CB8AC3E}">
        <p14:creationId xmlns:p14="http://schemas.microsoft.com/office/powerpoint/2010/main" val="206712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Freud’s Personality Structure</a:t>
            </a:r>
          </a:p>
        </p:txBody>
      </p:sp>
      <p:sp>
        <p:nvSpPr>
          <p:cNvPr id="3" name="Content Placeholder 2"/>
          <p:cNvSpPr>
            <a:spLocks noGrp="1"/>
          </p:cNvSpPr>
          <p:nvPr>
            <p:ph sz="quarter" idx="1"/>
          </p:nvPr>
        </p:nvSpPr>
        <p:spPr/>
        <p:txBody>
          <a:bodyPr>
            <a:normAutofit fontScale="77500" lnSpcReduction="20000"/>
          </a:bodyPr>
          <a:lstStyle/>
          <a:p>
            <a:r>
              <a:rPr lang="en-US" dirty="0"/>
              <a:t>Three mental structures of our personality</a:t>
            </a:r>
          </a:p>
          <a:p>
            <a:r>
              <a:rPr lang="en-US" b="1" dirty="0"/>
              <a:t>Id- </a:t>
            </a:r>
            <a:r>
              <a:rPr lang="en-US" dirty="0"/>
              <a:t>completely unconscious and strives to satisfy basic drives (hunger, aggression)</a:t>
            </a:r>
          </a:p>
          <a:p>
            <a:pPr lvl="1"/>
            <a:r>
              <a:rPr lang="en-US" dirty="0"/>
              <a:t>What the person wants to do</a:t>
            </a:r>
          </a:p>
          <a:p>
            <a:pPr lvl="1"/>
            <a:r>
              <a:rPr lang="en-US" dirty="0"/>
              <a:t>Operates on the pleasure principle- like a newborn</a:t>
            </a:r>
          </a:p>
          <a:p>
            <a:r>
              <a:rPr lang="en-US" b="1" dirty="0"/>
              <a:t>Superego- </a:t>
            </a:r>
            <a:r>
              <a:rPr lang="en-US" dirty="0"/>
              <a:t>develops last and provides internalized ideals and standards for judgement</a:t>
            </a:r>
          </a:p>
          <a:p>
            <a:pPr lvl="1"/>
            <a:r>
              <a:rPr lang="en-US" dirty="0"/>
              <a:t>What the person should do</a:t>
            </a:r>
          </a:p>
          <a:p>
            <a:pPr lvl="1"/>
            <a:r>
              <a:rPr lang="en-US" dirty="0"/>
              <a:t>Operates as the center of morality</a:t>
            </a:r>
          </a:p>
          <a:p>
            <a:pPr lvl="1"/>
            <a:r>
              <a:rPr lang="en-US" dirty="0"/>
              <a:t>Aka the conscience </a:t>
            </a:r>
            <a:endParaRPr lang="en-US" b="1" dirty="0"/>
          </a:p>
          <a:p>
            <a:r>
              <a:rPr lang="en-US" b="1" dirty="0"/>
              <a:t>Ego- </a:t>
            </a:r>
            <a:r>
              <a:rPr lang="en-US" dirty="0"/>
              <a:t>somewhat conscious, develops out of the need to deal with the demands of the real world</a:t>
            </a:r>
          </a:p>
          <a:p>
            <a:pPr lvl="1"/>
            <a:r>
              <a:rPr lang="en-US" dirty="0"/>
              <a:t>What the person plans to do</a:t>
            </a:r>
          </a:p>
          <a:p>
            <a:pPr lvl="1"/>
            <a:r>
              <a:rPr lang="en-US" dirty="0"/>
              <a:t>Operates on the reality principle</a:t>
            </a:r>
          </a:p>
          <a:p>
            <a:pPr lvl="1"/>
            <a:r>
              <a:rPr lang="en-US" dirty="0"/>
              <a:t>Not the same as the colloquial usage</a:t>
            </a:r>
          </a:p>
          <a:p>
            <a:endParaRPr lang="en-US" b="1" dirty="0"/>
          </a:p>
          <a:p>
            <a:r>
              <a:rPr lang="en-US" dirty="0"/>
              <a:t>Which part of the personality- id, ego, superego- do you think is the most important? Explain. </a:t>
            </a:r>
          </a:p>
        </p:txBody>
      </p:sp>
    </p:spTree>
    <p:extLst>
      <p:ext uri="{BB962C8B-B14F-4D97-AF65-F5344CB8AC3E}">
        <p14:creationId xmlns:p14="http://schemas.microsoft.com/office/powerpoint/2010/main" val="11737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Freud’s Personality Structure</a:t>
            </a:r>
          </a:p>
        </p:txBody>
      </p:sp>
      <p:sp>
        <p:nvSpPr>
          <p:cNvPr id="3" name="Content Placeholder 2"/>
          <p:cNvSpPr>
            <a:spLocks noGrp="1"/>
          </p:cNvSpPr>
          <p:nvPr>
            <p:ph sz="quarter" idx="1"/>
          </p:nvPr>
        </p:nvSpPr>
        <p:spPr/>
        <p:txBody>
          <a:bodyPr/>
          <a:lstStyle/>
          <a:p>
            <a:pPr marL="274320" lvl="1">
              <a:spcBef>
                <a:spcPts val="600"/>
              </a:spcBef>
              <a:buSzPct val="70000"/>
              <a:buFont typeface="Wingdings"/>
              <a:buChar char=""/>
            </a:pPr>
            <a:r>
              <a:rPr lang="en-US" dirty="0"/>
              <a:t>The ego works to meet the demands of both the id and superego, finding a compromise</a:t>
            </a:r>
          </a:p>
          <a:p>
            <a:pPr marL="274320" lvl="1">
              <a:spcBef>
                <a:spcPts val="600"/>
              </a:spcBef>
              <a:buSzPct val="70000"/>
              <a:buFont typeface="Wingdings"/>
              <a:buChar char=""/>
            </a:pPr>
            <a:r>
              <a:rPr lang="en-US" dirty="0">
                <a:hlinkClick r:id="rId2"/>
              </a:rPr>
              <a:t>https://www.youtube.com/watch?v=tMgpFnycZCg</a:t>
            </a:r>
            <a:endParaRPr lang="en-US" dirty="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93" y="3048000"/>
            <a:ext cx="3863917"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725" y="2667000"/>
            <a:ext cx="458919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5754" y="4419600"/>
            <a:ext cx="4662038"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827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 Mechanisms</a:t>
            </a:r>
          </a:p>
        </p:txBody>
      </p:sp>
      <p:sp>
        <p:nvSpPr>
          <p:cNvPr id="3" name="Content Placeholder 2"/>
          <p:cNvSpPr>
            <a:spLocks noGrp="1"/>
          </p:cNvSpPr>
          <p:nvPr>
            <p:ph sz="quarter" idx="1"/>
          </p:nvPr>
        </p:nvSpPr>
        <p:spPr/>
        <p:txBody>
          <a:bodyPr/>
          <a:lstStyle/>
          <a:p>
            <a:r>
              <a:rPr lang="en-US" dirty="0"/>
              <a:t>If the ego fails to satisfy the id and superego, anxiety comes into the conscious awareness (conscious anxiety) and we become uncomfortable</a:t>
            </a:r>
          </a:p>
          <a:p>
            <a:r>
              <a:rPr lang="en-US" dirty="0"/>
              <a:t>To avoid feeling uncomfortable and reduce anxiety, we use defense mechanisms </a:t>
            </a:r>
          </a:p>
          <a:p>
            <a:r>
              <a:rPr lang="en-US" b="1" dirty="0"/>
              <a:t>Defense mechanisms- </a:t>
            </a:r>
            <a:r>
              <a:rPr lang="en-US" dirty="0"/>
              <a:t>strategies the ego uses to reduce anxiety by unconsciously distorting reality or increase self-deception</a:t>
            </a:r>
          </a:p>
          <a:p>
            <a:pPr lvl="1"/>
            <a:r>
              <a:rPr lang="en-US" dirty="0"/>
              <a:t>We will explore more when we look at stress and health</a:t>
            </a:r>
          </a:p>
          <a:p>
            <a:pPr lvl="1"/>
            <a:r>
              <a:rPr lang="en-US" dirty="0"/>
              <a:t>Can be healthy if used in moderation or temporarily </a:t>
            </a:r>
          </a:p>
          <a:p>
            <a:pPr lvl="1"/>
            <a:r>
              <a:rPr lang="en-US" dirty="0"/>
              <a:t>Can also create destructive habits</a:t>
            </a:r>
          </a:p>
          <a:p>
            <a:endParaRPr lang="en-US" b="1" dirty="0"/>
          </a:p>
        </p:txBody>
      </p:sp>
    </p:spTree>
    <p:extLst>
      <p:ext uri="{BB962C8B-B14F-4D97-AF65-F5344CB8AC3E}">
        <p14:creationId xmlns:p14="http://schemas.microsoft.com/office/powerpoint/2010/main" val="107740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8" y="1066800"/>
            <a:ext cx="609516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511" y="1"/>
            <a:ext cx="6092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7498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480</TotalTime>
  <Words>2587</Words>
  <Application>Microsoft Office PowerPoint</Application>
  <PresentationFormat>Custom</PresentationFormat>
  <Paragraphs>240</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Century Schoolbook</vt:lpstr>
      <vt:lpstr>Wingdings</vt:lpstr>
      <vt:lpstr>Wingdings 2</vt:lpstr>
      <vt:lpstr>Oriel</vt:lpstr>
      <vt:lpstr>Personality</vt:lpstr>
      <vt:lpstr>Psychoanalytic/psychodynamic Theories</vt:lpstr>
      <vt:lpstr>What is Personality?</vt:lpstr>
      <vt:lpstr>Freud’s Psychoanalytic Theory</vt:lpstr>
      <vt:lpstr>Freud’s Levels of Consciousness</vt:lpstr>
      <vt:lpstr>Freud’s Personality Structure</vt:lpstr>
      <vt:lpstr>Freud’s Personality Structure</vt:lpstr>
      <vt:lpstr>Defense Mechanisms</vt:lpstr>
      <vt:lpstr>PowerPoint Presentation</vt:lpstr>
      <vt:lpstr>Alfred Adler</vt:lpstr>
      <vt:lpstr>Carl Jung</vt:lpstr>
      <vt:lpstr>Karen Horney</vt:lpstr>
      <vt:lpstr>Evaluation of Psychoanalytic Theories</vt:lpstr>
      <vt:lpstr>Trait Theories</vt:lpstr>
      <vt:lpstr>Early Trait Theory</vt:lpstr>
      <vt:lpstr>PowerPoint Presentation</vt:lpstr>
      <vt:lpstr>Modern Trait Theory- Five Factor Model</vt:lpstr>
      <vt:lpstr>Modern Trait Theory-  Five Factor Model</vt:lpstr>
      <vt:lpstr>Extroversion vs. Introversion</vt:lpstr>
      <vt:lpstr>Evaluation of Trait Theories</vt:lpstr>
      <vt:lpstr>Can and Should We Change our Personalities?</vt:lpstr>
      <vt:lpstr>Humanistic theories</vt:lpstr>
      <vt:lpstr>Humanistic Theories</vt:lpstr>
      <vt:lpstr>Carl Rogers’s Theory</vt:lpstr>
      <vt:lpstr>Roger’s Congruency</vt:lpstr>
      <vt:lpstr>Abraham Maslow’s Theory</vt:lpstr>
      <vt:lpstr>PowerPoint Presentation</vt:lpstr>
      <vt:lpstr>Evaluating Humanistic Theories</vt:lpstr>
      <vt:lpstr>Social-cognitive theories</vt:lpstr>
      <vt:lpstr>Albert Bandura’s Approach</vt:lpstr>
      <vt:lpstr>Julian Rotter’s Theory</vt:lpstr>
      <vt:lpstr>Evaluating Social-Cognitive Theories</vt:lpstr>
      <vt:lpstr>Biological theories</vt:lpstr>
      <vt:lpstr>Biological Contributors to Personality</vt:lpstr>
      <vt:lpstr>Evaluating Biological Theories</vt:lpstr>
      <vt:lpstr>Personality assessment</vt:lpstr>
      <vt:lpstr>Personality Assessments: Pseudoscience and Interviews and Observations</vt:lpstr>
      <vt:lpstr>Personality Assessments: Objective Tests</vt:lpstr>
      <vt:lpstr>Personality Assessments: Projective Tests</vt:lpstr>
      <vt:lpstr>PowerPoint Presentation</vt:lpstr>
      <vt:lpstr>PowerPoint Presentation</vt:lpstr>
      <vt:lpstr>PowerPoint Presentation</vt:lpstr>
      <vt:lpstr>Evaluating Personality Assessments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Personality</dc:title>
  <dc:creator>Allison</dc:creator>
  <cp:lastModifiedBy>Allison Reynolds</cp:lastModifiedBy>
  <cp:revision>48</cp:revision>
  <dcterms:created xsi:type="dcterms:W3CDTF">2019-01-22T22:29:35Z</dcterms:created>
  <dcterms:modified xsi:type="dcterms:W3CDTF">2021-01-15T17:13:36Z</dcterms:modified>
</cp:coreProperties>
</file>