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6" r:id="rId2"/>
    <p:sldId id="259" r:id="rId3"/>
    <p:sldId id="258" r:id="rId4"/>
    <p:sldId id="257" r:id="rId5"/>
    <p:sldId id="260" r:id="rId6"/>
    <p:sldId id="261" r:id="rId7"/>
    <p:sldId id="262" r:id="rId8"/>
    <p:sldId id="263" r:id="rId9"/>
    <p:sldId id="264" r:id="rId10"/>
    <p:sldId id="265" r:id="rId11"/>
    <p:sldId id="282" r:id="rId12"/>
    <p:sldId id="266" r:id="rId13"/>
    <p:sldId id="267" r:id="rId14"/>
    <p:sldId id="268" r:id="rId15"/>
    <p:sldId id="269" r:id="rId16"/>
    <p:sldId id="270" r:id="rId17"/>
    <p:sldId id="271" r:id="rId18"/>
    <p:sldId id="272" r:id="rId19"/>
    <p:sldId id="273" r:id="rId20"/>
    <p:sldId id="330" r:id="rId21"/>
    <p:sldId id="332" r:id="rId22"/>
    <p:sldId id="275" r:id="rId23"/>
    <p:sldId id="276" r:id="rId24"/>
    <p:sldId id="277" r:id="rId25"/>
    <p:sldId id="280" r:id="rId26"/>
    <p:sldId id="281" r:id="rId27"/>
    <p:sldId id="279" r:id="rId28"/>
    <p:sldId id="278" r:id="rId29"/>
    <p:sldId id="283" r:id="rId30"/>
    <p:sldId id="284" r:id="rId31"/>
    <p:sldId id="285" r:id="rId32"/>
    <p:sldId id="331" r:id="rId33"/>
    <p:sldId id="287" r:id="rId34"/>
    <p:sldId id="288" r:id="rId35"/>
    <p:sldId id="327" r:id="rId36"/>
    <p:sldId id="328" r:id="rId37"/>
    <p:sldId id="289" r:id="rId38"/>
    <p:sldId id="290" r:id="rId39"/>
    <p:sldId id="291" r:id="rId40"/>
    <p:sldId id="292" r:id="rId41"/>
    <p:sldId id="293" r:id="rId42"/>
    <p:sldId id="294" r:id="rId43"/>
    <p:sldId id="295" r:id="rId44"/>
    <p:sldId id="345" r:id="rId45"/>
    <p:sldId id="297" r:id="rId46"/>
    <p:sldId id="298" r:id="rId47"/>
    <p:sldId id="299" r:id="rId48"/>
    <p:sldId id="296" r:id="rId49"/>
    <p:sldId id="300" r:id="rId50"/>
    <p:sldId id="301" r:id="rId51"/>
    <p:sldId id="302" r:id="rId52"/>
    <p:sldId id="303" r:id="rId53"/>
    <p:sldId id="304" r:id="rId54"/>
    <p:sldId id="305" r:id="rId55"/>
    <p:sldId id="306" r:id="rId56"/>
    <p:sldId id="307" r:id="rId57"/>
    <p:sldId id="347" r:id="rId58"/>
    <p:sldId id="333" r:id="rId59"/>
    <p:sldId id="334" r:id="rId60"/>
    <p:sldId id="335" r:id="rId61"/>
    <p:sldId id="336" r:id="rId62"/>
    <p:sldId id="337" r:id="rId63"/>
    <p:sldId id="338" r:id="rId64"/>
    <p:sldId id="308" r:id="rId65"/>
    <p:sldId id="309" r:id="rId66"/>
    <p:sldId id="339" r:id="rId67"/>
    <p:sldId id="310" r:id="rId68"/>
    <p:sldId id="311" r:id="rId69"/>
    <p:sldId id="312" r:id="rId70"/>
    <p:sldId id="313" r:id="rId71"/>
    <p:sldId id="314" r:id="rId72"/>
    <p:sldId id="340" r:id="rId73"/>
    <p:sldId id="341" r:id="rId74"/>
    <p:sldId id="315" r:id="rId75"/>
    <p:sldId id="318" r:id="rId76"/>
    <p:sldId id="319" r:id="rId77"/>
    <p:sldId id="320" r:id="rId78"/>
    <p:sldId id="348" r:id="rId79"/>
    <p:sldId id="321" r:id="rId80"/>
    <p:sldId id="342" r:id="rId81"/>
    <p:sldId id="322" r:id="rId82"/>
    <p:sldId id="323" r:id="rId83"/>
    <p:sldId id="343" r:id="rId84"/>
    <p:sldId id="324" r:id="rId85"/>
    <p:sldId id="325" r:id="rId86"/>
    <p:sldId id="326" r:id="rId87"/>
    <p:sldId id="344"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17" autoAdjust="0"/>
  </p:normalViewPr>
  <p:slideViewPr>
    <p:cSldViewPr>
      <p:cViewPr varScale="1">
        <p:scale>
          <a:sx n="77" d="100"/>
          <a:sy n="77" d="100"/>
        </p:scale>
        <p:origin x="1716"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8C791-3EAD-4058-9438-28ED1A730579}" type="datetimeFigureOut">
              <a:rPr lang="en-US" smtClean="0"/>
              <a:t>11/4/2022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B84CE-DB32-463C-951C-9C64464ADF29}" type="slidenum">
              <a:rPr lang="en-US" smtClean="0"/>
              <a:t>‹#›</a:t>
            </a:fld>
            <a:endParaRPr lang="en-US"/>
          </a:p>
        </p:txBody>
      </p:sp>
    </p:spTree>
    <p:extLst>
      <p:ext uri="{BB962C8B-B14F-4D97-AF65-F5344CB8AC3E}">
        <p14:creationId xmlns:p14="http://schemas.microsoft.com/office/powerpoint/2010/main" val="288533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rNBEhzjg8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B84CE-DB32-463C-951C-9C64464ADF29}" type="slidenum">
              <a:rPr lang="en-US" smtClean="0"/>
              <a:t>27</a:t>
            </a:fld>
            <a:endParaRPr lang="en-US"/>
          </a:p>
        </p:txBody>
      </p:sp>
    </p:spTree>
    <p:extLst>
      <p:ext uri="{BB962C8B-B14F-4D97-AF65-F5344CB8AC3E}">
        <p14:creationId xmlns:p14="http://schemas.microsoft.com/office/powerpoint/2010/main" val="171848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Course: https://www.youtube.com/watch?v=8nz2dtv--ok&amp;list=PLFpBW2qnrJYocpUNIDLzRvxwGciuQBj30&amp;index=1 </a:t>
            </a:r>
          </a:p>
        </p:txBody>
      </p:sp>
      <p:sp>
        <p:nvSpPr>
          <p:cNvPr id="4" name="Slide Number Placeholder 3"/>
          <p:cNvSpPr>
            <a:spLocks noGrp="1"/>
          </p:cNvSpPr>
          <p:nvPr>
            <p:ph type="sldNum" sz="quarter" idx="5"/>
          </p:nvPr>
        </p:nvSpPr>
        <p:spPr/>
        <p:txBody>
          <a:bodyPr/>
          <a:lstStyle/>
          <a:p>
            <a:fld id="{118B84CE-DB32-463C-951C-9C64464ADF29}" type="slidenum">
              <a:rPr lang="en-US" smtClean="0"/>
              <a:t>32</a:t>
            </a:fld>
            <a:endParaRPr lang="en-US"/>
          </a:p>
        </p:txBody>
      </p:sp>
    </p:spTree>
    <p:extLst>
      <p:ext uri="{BB962C8B-B14F-4D97-AF65-F5344CB8AC3E}">
        <p14:creationId xmlns:p14="http://schemas.microsoft.com/office/powerpoint/2010/main" val="41684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Harlow’s Monkey: </a:t>
            </a:r>
            <a:r>
              <a:rPr lang="en-US" sz="1800" u="none" strike="noStrike"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https://www.youtube.com/watch?v=OrNBEhzjg8I</a:t>
            </a:r>
            <a:endParaRPr lang="en-US" sz="180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18B84CE-DB32-463C-951C-9C64464ADF29}" type="slidenum">
              <a:rPr lang="en-US" smtClean="0"/>
              <a:t>34</a:t>
            </a:fld>
            <a:endParaRPr lang="en-US"/>
          </a:p>
        </p:txBody>
      </p:sp>
    </p:spTree>
    <p:extLst>
      <p:ext uri="{BB962C8B-B14F-4D97-AF65-F5344CB8AC3E}">
        <p14:creationId xmlns:p14="http://schemas.microsoft.com/office/powerpoint/2010/main" val="16007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Course: https://www.youtube.com/watch?v=YcQg1EshfIE&amp;list=PLFpBW2qnrJYocpUNIDLzRvxwGciuQBj30&amp;index=2</a:t>
            </a:r>
          </a:p>
        </p:txBody>
      </p:sp>
      <p:sp>
        <p:nvSpPr>
          <p:cNvPr id="4" name="Slide Number Placeholder 3"/>
          <p:cNvSpPr>
            <a:spLocks noGrp="1"/>
          </p:cNvSpPr>
          <p:nvPr>
            <p:ph type="sldNum" sz="quarter" idx="5"/>
          </p:nvPr>
        </p:nvSpPr>
        <p:spPr/>
        <p:txBody>
          <a:bodyPr/>
          <a:lstStyle/>
          <a:p>
            <a:fld id="{118B84CE-DB32-463C-951C-9C64464ADF29}" type="slidenum">
              <a:rPr lang="en-US" smtClean="0"/>
              <a:t>48</a:t>
            </a:fld>
            <a:endParaRPr lang="en-US"/>
          </a:p>
        </p:txBody>
      </p:sp>
    </p:spTree>
    <p:extLst>
      <p:ext uri="{BB962C8B-B14F-4D97-AF65-F5344CB8AC3E}">
        <p14:creationId xmlns:p14="http://schemas.microsoft.com/office/powerpoint/2010/main" val="322355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Course: https://www.youtube.com/watch?v=PzyXGUCngoU&amp;list=PLFpBW2qnrJYocpUNIDLzRvxwGciuQBj30&amp;index=3 </a:t>
            </a:r>
          </a:p>
        </p:txBody>
      </p:sp>
      <p:sp>
        <p:nvSpPr>
          <p:cNvPr id="4" name="Slide Number Placeholder 3"/>
          <p:cNvSpPr>
            <a:spLocks noGrp="1"/>
          </p:cNvSpPr>
          <p:nvPr>
            <p:ph type="sldNum" sz="quarter" idx="5"/>
          </p:nvPr>
        </p:nvSpPr>
        <p:spPr/>
        <p:txBody>
          <a:bodyPr/>
          <a:lstStyle/>
          <a:p>
            <a:fld id="{118B84CE-DB32-463C-951C-9C64464ADF29}" type="slidenum">
              <a:rPr lang="en-US" smtClean="0"/>
              <a:t>56</a:t>
            </a:fld>
            <a:endParaRPr lang="en-US"/>
          </a:p>
        </p:txBody>
      </p:sp>
    </p:spTree>
    <p:extLst>
      <p:ext uri="{BB962C8B-B14F-4D97-AF65-F5344CB8AC3E}">
        <p14:creationId xmlns:p14="http://schemas.microsoft.com/office/powerpoint/2010/main" val="118235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stimulants help add: https://www.youtube.com/watch?v=yoX0vEDn5a4</a:t>
            </a:r>
          </a:p>
          <a:p>
            <a:r>
              <a:rPr lang="en-US" dirty="0"/>
              <a:t>Where are all the women with </a:t>
            </a:r>
            <a:r>
              <a:rPr lang="en-US" dirty="0" err="1"/>
              <a:t>adhd</a:t>
            </a:r>
            <a:r>
              <a:rPr lang="en-US" dirty="0"/>
              <a:t>: https://www.youtube.com/watch?v=UBVC4DnxJyw </a:t>
            </a:r>
          </a:p>
          <a:p>
            <a:r>
              <a:rPr lang="en-US" dirty="0"/>
              <a:t>Overlooked connection between sleep and </a:t>
            </a:r>
            <a:r>
              <a:rPr lang="en-US" dirty="0" err="1"/>
              <a:t>adhd</a:t>
            </a:r>
            <a:r>
              <a:rPr lang="en-US" dirty="0"/>
              <a:t>: https://www.youtube.com/watch?v=7Eb-0VYN0k8</a:t>
            </a:r>
          </a:p>
          <a:p>
            <a:r>
              <a:rPr lang="en-US" dirty="0"/>
              <a:t>Is </a:t>
            </a:r>
            <a:r>
              <a:rPr lang="en-US" dirty="0" err="1"/>
              <a:t>youtube</a:t>
            </a:r>
            <a:r>
              <a:rPr lang="en-US" dirty="0"/>
              <a:t> giving us all </a:t>
            </a:r>
            <a:r>
              <a:rPr lang="en-US" dirty="0" err="1"/>
              <a:t>adhd</a:t>
            </a:r>
            <a:r>
              <a:rPr lang="en-US" dirty="0"/>
              <a:t>: https://www.youtube.com/watch?v=Pmu2OMgMiW4</a:t>
            </a:r>
          </a:p>
        </p:txBody>
      </p:sp>
      <p:sp>
        <p:nvSpPr>
          <p:cNvPr id="4" name="Slide Number Placeholder 3"/>
          <p:cNvSpPr>
            <a:spLocks noGrp="1"/>
          </p:cNvSpPr>
          <p:nvPr>
            <p:ph type="sldNum" sz="quarter" idx="5"/>
          </p:nvPr>
        </p:nvSpPr>
        <p:spPr/>
        <p:txBody>
          <a:bodyPr/>
          <a:lstStyle/>
          <a:p>
            <a:fld id="{118B84CE-DB32-463C-951C-9C64464ADF29}" type="slidenum">
              <a:rPr lang="en-US" smtClean="0"/>
              <a:t>61</a:t>
            </a:fld>
            <a:endParaRPr lang="en-US"/>
          </a:p>
        </p:txBody>
      </p:sp>
    </p:spTree>
    <p:extLst>
      <p:ext uri="{BB962C8B-B14F-4D97-AF65-F5344CB8AC3E}">
        <p14:creationId xmlns:p14="http://schemas.microsoft.com/office/powerpoint/2010/main" val="112216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links autism and genes: https://www.youtube.com/watch?v=YwlLRsInb0A</a:t>
            </a:r>
          </a:p>
          <a:p>
            <a:r>
              <a:rPr lang="en-US" dirty="0"/>
              <a:t>Unexpected link between estrogen and autism: https://www.youtube.com/watch?v=MQQwhnCVkXY</a:t>
            </a:r>
          </a:p>
        </p:txBody>
      </p:sp>
      <p:sp>
        <p:nvSpPr>
          <p:cNvPr id="4" name="Slide Number Placeholder 3"/>
          <p:cNvSpPr>
            <a:spLocks noGrp="1"/>
          </p:cNvSpPr>
          <p:nvPr>
            <p:ph type="sldNum" sz="quarter" idx="5"/>
          </p:nvPr>
        </p:nvSpPr>
        <p:spPr/>
        <p:txBody>
          <a:bodyPr/>
          <a:lstStyle/>
          <a:p>
            <a:fld id="{118B84CE-DB32-463C-951C-9C64464ADF29}" type="slidenum">
              <a:rPr lang="en-US" smtClean="0"/>
              <a:t>63</a:t>
            </a:fld>
            <a:endParaRPr lang="en-US"/>
          </a:p>
        </p:txBody>
      </p:sp>
    </p:spTree>
    <p:extLst>
      <p:ext uri="{BB962C8B-B14F-4D97-AF65-F5344CB8AC3E}">
        <p14:creationId xmlns:p14="http://schemas.microsoft.com/office/powerpoint/2010/main" val="2974883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59388ED-3EF2-4445-8D82-9C1385CA2F2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78B9F-79D5-4C8A-B6BD-9A2F7F2DA3A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9388ED-3EF2-4445-8D82-9C1385CA2F2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78B9F-79D5-4C8A-B6BD-9A2F7F2DA3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9388ED-3EF2-4445-8D82-9C1385CA2F2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78B9F-79D5-4C8A-B6BD-9A2F7F2DA3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9388ED-3EF2-4445-8D82-9C1385CA2F27}"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78B9F-79D5-4C8A-B6BD-9A2F7F2DA3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959388ED-3EF2-4445-8D82-9C1385CA2F27}" type="datetimeFigureOut">
              <a:rPr lang="en-US" smtClean="0"/>
              <a:t>11/4/2022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9678B9F-79D5-4C8A-B6BD-9A2F7F2DA3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9388ED-3EF2-4445-8D82-9C1385CA2F2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78B9F-79D5-4C8A-B6BD-9A2F7F2DA3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9388ED-3EF2-4445-8D82-9C1385CA2F27}"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78B9F-79D5-4C8A-B6BD-9A2F7F2DA3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9388ED-3EF2-4445-8D82-9C1385CA2F27}"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78B9F-79D5-4C8A-B6BD-9A2F7F2DA3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388ED-3EF2-4445-8D82-9C1385CA2F27}"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78B9F-79D5-4C8A-B6BD-9A2F7F2DA3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388ED-3EF2-4445-8D82-9C1385CA2F2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78B9F-79D5-4C8A-B6BD-9A2F7F2DA3A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959388ED-3EF2-4445-8D82-9C1385CA2F27}"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78B9F-79D5-4C8A-B6BD-9A2F7F2DA3A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59388ED-3EF2-4445-8D82-9C1385CA2F27}" type="datetimeFigureOut">
              <a:rPr lang="en-US" smtClean="0"/>
              <a:t>11/4/2022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9678B9F-79D5-4C8A-B6BD-9A2F7F2DA3A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GLj0IZFLKvg&amp;feature=related" TargetMode="External"/><Relationship Id="rId2" Type="http://schemas.openxmlformats.org/officeDocument/2006/relationships/hyperlink" Target="http://www.youtube.com/watch?v=ue8y-JVhjS0&amp;feature=related" TargetMode="External"/><Relationship Id="rId1" Type="http://schemas.openxmlformats.org/officeDocument/2006/relationships/slideLayout" Target="../slideLayouts/slideLayout2.xml"/><Relationship Id="rId5" Type="http://schemas.openxmlformats.org/officeDocument/2006/relationships/hyperlink" Target="http://www.youtube.com/watch?v=zjJdcXA1KH8&amp;feature=related" TargetMode="External"/><Relationship Id="rId4" Type="http://schemas.openxmlformats.org/officeDocument/2006/relationships/hyperlink" Target="http://www.youtube.com/watch?v=gA04ew6Oi9M&amp;feature=relat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kwxjfuPlAr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U-WbYOO8nU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jZolHCrC8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youtube.com/watch?v=G_Z3lmidmrY"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Unit 4: Developmental Psychology</a:t>
            </a:r>
          </a:p>
        </p:txBody>
      </p:sp>
      <p:sp>
        <p:nvSpPr>
          <p:cNvPr id="3" name="Subtitle 2"/>
          <p:cNvSpPr>
            <a:spLocks noGrp="1"/>
          </p:cNvSpPr>
          <p:nvPr>
            <p:ph type="subTitle" idx="1"/>
          </p:nvPr>
        </p:nvSpPr>
        <p:spPr/>
        <p:txBody>
          <a:bodyPr/>
          <a:lstStyle/>
          <a:p>
            <a:r>
              <a:rPr lang="en-US" dirty="0"/>
              <a:t>Chapter 9, 10, &amp; 11.1 + 11.2</a:t>
            </a:r>
          </a:p>
        </p:txBody>
      </p:sp>
    </p:spTree>
    <p:extLst>
      <p:ext uri="{BB962C8B-B14F-4D97-AF65-F5344CB8AC3E}">
        <p14:creationId xmlns:p14="http://schemas.microsoft.com/office/powerpoint/2010/main" val="107272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Prenatal Physical Development</a:t>
            </a:r>
          </a:p>
        </p:txBody>
      </p:sp>
      <p:sp>
        <p:nvSpPr>
          <p:cNvPr id="5" name="Content Placeholder 4"/>
          <p:cNvSpPr>
            <a:spLocks noGrp="1"/>
          </p:cNvSpPr>
          <p:nvPr>
            <p:ph idx="1"/>
          </p:nvPr>
        </p:nvSpPr>
        <p:spPr>
          <a:xfrm>
            <a:off x="457200" y="1600200"/>
            <a:ext cx="8305800" cy="4800600"/>
          </a:xfrm>
        </p:spPr>
        <p:txBody>
          <a:bodyPr>
            <a:normAutofit lnSpcReduction="10000"/>
          </a:bodyPr>
          <a:lstStyle/>
          <a:p>
            <a:r>
              <a:rPr lang="en-US" dirty="0"/>
              <a:t>Conception- egg meets sperm to form zygote</a:t>
            </a:r>
          </a:p>
          <a:p>
            <a:r>
              <a:rPr lang="en-US" dirty="0"/>
              <a:t>Development of the baby occurs near to far (</a:t>
            </a:r>
            <a:r>
              <a:rPr lang="en-US" dirty="0" err="1"/>
              <a:t>proximodistal</a:t>
            </a:r>
            <a:r>
              <a:rPr lang="en-US" dirty="0"/>
              <a:t>) and head to tail (</a:t>
            </a:r>
            <a:r>
              <a:rPr lang="en-US" dirty="0" err="1"/>
              <a:t>cephalocaudally</a:t>
            </a:r>
            <a:r>
              <a:rPr lang="en-US" dirty="0"/>
              <a:t>) </a:t>
            </a:r>
          </a:p>
          <a:p>
            <a:r>
              <a:rPr lang="en-US" dirty="0"/>
              <a:t>Three stages</a:t>
            </a:r>
          </a:p>
          <a:p>
            <a:pPr marL="822960" lvl="1" indent="-457200">
              <a:buFont typeface="+mj-lt"/>
              <a:buAutoNum type="arabicPeriod"/>
            </a:pPr>
            <a:r>
              <a:rPr lang="en-US" b="1" dirty="0"/>
              <a:t>Germinal period- </a:t>
            </a:r>
            <a:r>
              <a:rPr lang="en-US" dirty="0"/>
              <a:t>begins with conception and ends with implantation (becoming an embryo)</a:t>
            </a:r>
          </a:p>
          <a:p>
            <a:pPr marL="1188720" lvl="2" indent="-457200">
              <a:buFont typeface="+mj-lt"/>
              <a:buAutoNum type="arabicPeriod"/>
            </a:pPr>
            <a:r>
              <a:rPr lang="en-US" dirty="0"/>
              <a:t>5-6 days= blastocyst (rapidly dividing ball of cells; inner group will become embryo, outer group will become cells to nourish and protect</a:t>
            </a:r>
          </a:p>
          <a:p>
            <a:pPr marL="822960" lvl="1" indent="-457200">
              <a:buFont typeface="+mj-lt"/>
              <a:buAutoNum type="arabicPeriod"/>
            </a:pPr>
            <a:r>
              <a:rPr lang="en-US" b="1" dirty="0"/>
              <a:t>Embryonic period- </a:t>
            </a:r>
            <a:r>
              <a:rPr lang="en-US" dirty="0"/>
              <a:t>after uterine implantation through eight weeks with all major organ systems becoming differentiated (including hindbrain, midbrain, and forebrain)</a:t>
            </a:r>
          </a:p>
          <a:p>
            <a:pPr marL="822960" lvl="1" indent="-457200">
              <a:buFont typeface="+mj-lt"/>
              <a:buAutoNum type="arabicPeriod"/>
            </a:pPr>
            <a:r>
              <a:rPr lang="en-US" b="1" dirty="0"/>
              <a:t>Fetal period- </a:t>
            </a:r>
            <a:r>
              <a:rPr lang="en-US" dirty="0"/>
              <a:t>eight weeks to birth with rapid weight gain and fine detailing</a:t>
            </a:r>
          </a:p>
          <a:p>
            <a:endParaRPr lang="en-US" dirty="0"/>
          </a:p>
        </p:txBody>
      </p:sp>
    </p:spTree>
    <p:extLst>
      <p:ext uri="{BB962C8B-B14F-4D97-AF65-F5344CB8AC3E}">
        <p14:creationId xmlns:p14="http://schemas.microsoft.com/office/powerpoint/2010/main" val="415861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Physical Development</a:t>
            </a:r>
          </a:p>
        </p:txBody>
      </p:sp>
      <p:pic>
        <p:nvPicPr>
          <p:cNvPr id="4" name="Content Placeholder 3"/>
          <p:cNvPicPr>
            <a:picLocks noGrp="1" noChangeAspect="1"/>
          </p:cNvPicPr>
          <p:nvPr>
            <p:ph idx="1"/>
          </p:nvPr>
        </p:nvPicPr>
        <p:blipFill>
          <a:blip r:embed="rId2"/>
          <a:stretch>
            <a:fillRect/>
          </a:stretch>
        </p:blipFill>
        <p:spPr>
          <a:xfrm>
            <a:off x="381000" y="1417638"/>
            <a:ext cx="5174354" cy="2467769"/>
          </a:xfrm>
          <a:prstGeom prst="rect">
            <a:avLst/>
          </a:prstGeom>
        </p:spPr>
      </p:pic>
      <p:pic>
        <p:nvPicPr>
          <p:cNvPr id="5" name="Picture 4"/>
          <p:cNvPicPr>
            <a:picLocks noChangeAspect="1"/>
          </p:cNvPicPr>
          <p:nvPr/>
        </p:nvPicPr>
        <p:blipFill>
          <a:blip r:embed="rId3"/>
          <a:stretch>
            <a:fillRect/>
          </a:stretch>
        </p:blipFill>
        <p:spPr>
          <a:xfrm>
            <a:off x="5029200" y="4038600"/>
            <a:ext cx="3771900" cy="2514600"/>
          </a:xfrm>
          <a:prstGeom prst="rect">
            <a:avLst/>
          </a:prstGeom>
        </p:spPr>
      </p:pic>
    </p:spTree>
    <p:extLst>
      <p:ext uri="{BB962C8B-B14F-4D97-AF65-F5344CB8AC3E}">
        <p14:creationId xmlns:p14="http://schemas.microsoft.com/office/powerpoint/2010/main" val="58253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normAutofit fontScale="90000"/>
          </a:bodyPr>
          <a:lstStyle/>
          <a:p>
            <a:r>
              <a:rPr lang="en-US" dirty="0"/>
              <a:t>Hazards to Prenatal</a:t>
            </a:r>
            <a:br>
              <a:rPr lang="en-US" dirty="0"/>
            </a:br>
            <a:r>
              <a:rPr lang="en-US" dirty="0"/>
              <a:t>Development</a:t>
            </a:r>
          </a:p>
        </p:txBody>
      </p:sp>
      <p:sp>
        <p:nvSpPr>
          <p:cNvPr id="3" name="Content Placeholder 2"/>
          <p:cNvSpPr>
            <a:spLocks noGrp="1"/>
          </p:cNvSpPr>
          <p:nvPr>
            <p:ph idx="1"/>
          </p:nvPr>
        </p:nvSpPr>
        <p:spPr>
          <a:xfrm>
            <a:off x="426720" y="2819400"/>
            <a:ext cx="8229600" cy="3886200"/>
          </a:xfrm>
        </p:spPr>
        <p:txBody>
          <a:bodyPr/>
          <a:lstStyle/>
          <a:p>
            <a:r>
              <a:rPr lang="en-US" dirty="0"/>
              <a:t>Placenta provides a link for food and waste but also as a barrier to toxic substances</a:t>
            </a:r>
          </a:p>
          <a:p>
            <a:r>
              <a:rPr lang="en-US" b="1" dirty="0"/>
              <a:t>Teratogens- </a:t>
            </a:r>
            <a:r>
              <a:rPr lang="en-US" dirty="0"/>
              <a:t>any environmental agent that causes damage during prenatal development </a:t>
            </a:r>
          </a:p>
          <a:p>
            <a:pPr lvl="1"/>
            <a:r>
              <a:rPr lang="en-US" dirty="0"/>
              <a:t>These include any consumed by the mother or potentially by anyone surrounding the mother</a:t>
            </a:r>
          </a:p>
          <a:p>
            <a:pPr lvl="1"/>
            <a:r>
              <a:rPr lang="en-US" dirty="0"/>
              <a:t>Malnutrition, stress, X-rays, legal and illegal drugs, diseases</a:t>
            </a:r>
          </a:p>
          <a:p>
            <a:r>
              <a:rPr lang="en-US" b="1" dirty="0"/>
              <a:t>Fetal alcohol syndrome (FAS)- </a:t>
            </a:r>
            <a:r>
              <a:rPr lang="en-US" dirty="0"/>
              <a:t>combination of birth defects, including organ deformities and mental, motor, and/or growth delay, that results from maternal alcohol abuse</a:t>
            </a:r>
            <a:endParaRPr lang="en-US" b="1" dirty="0"/>
          </a:p>
        </p:txBody>
      </p:sp>
      <p:pic>
        <p:nvPicPr>
          <p:cNvPr id="4" name="Picture 3"/>
          <p:cNvPicPr>
            <a:picLocks noChangeAspect="1"/>
          </p:cNvPicPr>
          <p:nvPr/>
        </p:nvPicPr>
        <p:blipFill>
          <a:blip r:embed="rId2"/>
          <a:stretch>
            <a:fillRect/>
          </a:stretch>
        </p:blipFill>
        <p:spPr>
          <a:xfrm>
            <a:off x="4800600" y="244158"/>
            <a:ext cx="4095750" cy="2515961"/>
          </a:xfrm>
          <a:prstGeom prst="rect">
            <a:avLst/>
          </a:prstGeom>
        </p:spPr>
      </p:pic>
    </p:spTree>
    <p:extLst>
      <p:ext uri="{BB962C8B-B14F-4D97-AF65-F5344CB8AC3E}">
        <p14:creationId xmlns:p14="http://schemas.microsoft.com/office/powerpoint/2010/main" val="8363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 Physical Development</a:t>
            </a:r>
          </a:p>
        </p:txBody>
      </p:sp>
      <p:sp>
        <p:nvSpPr>
          <p:cNvPr id="3" name="Content Placeholder 2"/>
          <p:cNvSpPr>
            <a:spLocks noGrp="1"/>
          </p:cNvSpPr>
          <p:nvPr>
            <p:ph idx="1"/>
          </p:nvPr>
        </p:nvSpPr>
        <p:spPr>
          <a:xfrm>
            <a:off x="457200" y="1600200"/>
            <a:ext cx="3657600" cy="4525963"/>
          </a:xfrm>
        </p:spPr>
        <p:txBody>
          <a:bodyPr/>
          <a:lstStyle/>
          <a:p>
            <a:r>
              <a:rPr lang="en-US" dirty="0"/>
              <a:t>Brain- the brain begins as a neural tube, then develops rapidly </a:t>
            </a:r>
          </a:p>
          <a:p>
            <a:pPr lvl="1"/>
            <a:r>
              <a:rPr lang="en-US" dirty="0"/>
              <a:t>Neurons strengthen and connections become elaborate</a:t>
            </a:r>
          </a:p>
          <a:p>
            <a:pPr lvl="1"/>
            <a:r>
              <a:rPr lang="en-US" dirty="0"/>
              <a:t>Slows down in later childhood</a:t>
            </a:r>
          </a:p>
          <a:p>
            <a:endParaRPr lang="en-US" dirty="0"/>
          </a:p>
        </p:txBody>
      </p:sp>
      <p:grpSp>
        <p:nvGrpSpPr>
          <p:cNvPr id="11" name="Group 8"/>
          <p:cNvGrpSpPr>
            <a:grpSpLocks/>
          </p:cNvGrpSpPr>
          <p:nvPr/>
        </p:nvGrpSpPr>
        <p:grpSpPr bwMode="auto">
          <a:xfrm>
            <a:off x="4267200" y="1676400"/>
            <a:ext cx="4495800" cy="4848225"/>
            <a:chOff x="2880" y="1056"/>
            <a:chExt cx="2832" cy="3054"/>
          </a:xfrm>
        </p:grpSpPr>
        <p:grpSp>
          <p:nvGrpSpPr>
            <p:cNvPr id="12" name="Group 9"/>
            <p:cNvGrpSpPr>
              <a:grpSpLocks/>
            </p:cNvGrpSpPr>
            <p:nvPr/>
          </p:nvGrpSpPr>
          <p:grpSpPr bwMode="auto">
            <a:xfrm>
              <a:off x="2880" y="1056"/>
              <a:ext cx="2832" cy="2784"/>
              <a:chOff x="2928" y="1104"/>
              <a:chExt cx="2832" cy="2784"/>
            </a:xfrm>
          </p:grpSpPr>
          <p:pic>
            <p:nvPicPr>
              <p:cNvPr id="14" name="Picture 10" descr="3-4"/>
              <p:cNvPicPr>
                <a:picLocks noChangeAspect="1" noChangeArrowheads="1"/>
              </p:cNvPicPr>
              <p:nvPr/>
            </p:nvPicPr>
            <p:blipFill>
              <a:blip r:embed="rId2">
                <a:extLst>
                  <a:ext uri="{28A0092B-C50C-407E-A947-70E740481C1C}">
                    <a14:useLocalDpi xmlns:a14="http://schemas.microsoft.com/office/drawing/2010/main" val="0"/>
                  </a:ext>
                </a:extLst>
              </a:blip>
              <a:srcRect b="8473"/>
              <a:stretch>
                <a:fillRect/>
              </a:stretch>
            </p:blipFill>
            <p:spPr bwMode="auto">
              <a:xfrm>
                <a:off x="2928" y="1104"/>
                <a:ext cx="283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2976" y="3638"/>
                <a:ext cx="6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2000" b="1"/>
                  <a:t>At birth</a:t>
                </a:r>
                <a:endParaRPr lang="en-US" altLang="en-US" sz="1800"/>
              </a:p>
            </p:txBody>
          </p:sp>
          <p:sp>
            <p:nvSpPr>
              <p:cNvPr id="16" name="Text Box 12"/>
              <p:cNvSpPr txBox="1">
                <a:spLocks noChangeArrowheads="1"/>
              </p:cNvSpPr>
              <p:nvPr/>
            </p:nvSpPr>
            <p:spPr bwMode="auto">
              <a:xfrm>
                <a:off x="3925" y="3638"/>
                <a:ext cx="8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2000" b="1"/>
                  <a:t>3 months</a:t>
                </a:r>
              </a:p>
            </p:txBody>
          </p:sp>
          <p:sp>
            <p:nvSpPr>
              <p:cNvPr id="17" name="Text Box 13"/>
              <p:cNvSpPr txBox="1">
                <a:spLocks noChangeArrowheads="1"/>
              </p:cNvSpPr>
              <p:nvPr/>
            </p:nvSpPr>
            <p:spPr bwMode="auto">
              <a:xfrm>
                <a:off x="4844" y="3638"/>
                <a:ext cx="9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r>
                  <a:rPr lang="en-US" altLang="en-US" sz="2000" b="1"/>
                  <a:t>15 months</a:t>
                </a:r>
              </a:p>
            </p:txBody>
          </p:sp>
        </p:grpSp>
        <p:sp>
          <p:nvSpPr>
            <p:cNvPr id="13" name="Text Box 14"/>
            <p:cNvSpPr txBox="1">
              <a:spLocks noChangeArrowheads="1"/>
            </p:cNvSpPr>
            <p:nvPr/>
          </p:nvSpPr>
          <p:spPr bwMode="auto">
            <a:xfrm>
              <a:off x="3504" y="3839"/>
              <a:ext cx="11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spcBef>
                  <a:spcPct val="0"/>
                </a:spcBef>
                <a:buFontTx/>
                <a:buNone/>
              </a:pPr>
              <a:endParaRPr lang="en-US" altLang="en-US" sz="2200" b="1" dirty="0">
                <a:solidFill>
                  <a:srgbClr val="D60093"/>
                </a:solidFill>
              </a:endParaRPr>
            </a:p>
          </p:txBody>
        </p:sp>
      </p:grpSp>
    </p:spTree>
    <p:extLst>
      <p:ext uri="{BB962C8B-B14F-4D97-AF65-F5344CB8AC3E}">
        <p14:creationId xmlns:p14="http://schemas.microsoft.com/office/powerpoint/2010/main" val="362252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 Physical Development</a:t>
            </a:r>
          </a:p>
        </p:txBody>
      </p:sp>
      <p:sp>
        <p:nvSpPr>
          <p:cNvPr id="3" name="Content Placeholder 2"/>
          <p:cNvSpPr>
            <a:spLocks noGrp="1"/>
          </p:cNvSpPr>
          <p:nvPr>
            <p:ph idx="1"/>
          </p:nvPr>
        </p:nvSpPr>
        <p:spPr>
          <a:xfrm>
            <a:off x="457200" y="1426782"/>
            <a:ext cx="8229600" cy="4525963"/>
          </a:xfrm>
        </p:spPr>
        <p:txBody>
          <a:bodyPr/>
          <a:lstStyle/>
          <a:p>
            <a:r>
              <a:rPr lang="en-US" altLang="en-US" dirty="0"/>
              <a:t>The newborn is born with certain automatic movement patterns/specific responses that are triggered by specific stimuli- these are called reflexes and are an infant’s first motor movements</a:t>
            </a:r>
          </a:p>
          <a:p>
            <a:r>
              <a:rPr lang="en-US" altLang="en-US" dirty="0"/>
              <a:t>Some of these reflexes, such as rooting and sucking, appear to have survival implications</a:t>
            </a:r>
          </a:p>
          <a:p>
            <a:r>
              <a:rPr lang="en-US" altLang="en-US" dirty="0"/>
              <a:t>Other reflexes appear to be precursors for later voluntary motor behavior</a:t>
            </a:r>
          </a:p>
          <a:p>
            <a:r>
              <a:rPr lang="en-US" altLang="en-US" dirty="0"/>
              <a:t>The newborn’s reflexes may also reflect the health of the child’s nervous system, used by pediatricians </a:t>
            </a:r>
          </a:p>
          <a:p>
            <a:endParaRPr lang="en-US" dirty="0"/>
          </a:p>
        </p:txBody>
      </p:sp>
      <p:pic>
        <p:nvPicPr>
          <p:cNvPr id="4" name="Picture 3"/>
          <p:cNvPicPr>
            <a:picLocks noChangeAspect="1"/>
          </p:cNvPicPr>
          <p:nvPr/>
        </p:nvPicPr>
        <p:blipFill>
          <a:blip r:embed="rId2"/>
          <a:stretch>
            <a:fillRect/>
          </a:stretch>
        </p:blipFill>
        <p:spPr>
          <a:xfrm>
            <a:off x="6585712" y="5105400"/>
            <a:ext cx="2101088" cy="1575816"/>
          </a:xfrm>
          <a:prstGeom prst="rect">
            <a:avLst/>
          </a:prstGeom>
        </p:spPr>
      </p:pic>
    </p:spTree>
    <p:extLst>
      <p:ext uri="{BB962C8B-B14F-4D97-AF65-F5344CB8AC3E}">
        <p14:creationId xmlns:p14="http://schemas.microsoft.com/office/powerpoint/2010/main" val="4192790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Infant Reflexes</a:t>
            </a:r>
          </a:p>
        </p:txBody>
      </p:sp>
      <p:sp>
        <p:nvSpPr>
          <p:cNvPr id="3" name="Content Placeholder 2"/>
          <p:cNvSpPr>
            <a:spLocks noGrp="1"/>
          </p:cNvSpPr>
          <p:nvPr>
            <p:ph idx="1"/>
          </p:nvPr>
        </p:nvSpPr>
        <p:spPr/>
        <p:txBody>
          <a:bodyPr>
            <a:normAutofit/>
          </a:bodyPr>
          <a:lstStyle/>
          <a:p>
            <a:pPr>
              <a:lnSpc>
                <a:spcPct val="90000"/>
              </a:lnSpc>
            </a:pPr>
            <a:r>
              <a:rPr lang="en-US" altLang="en-US" sz="3200" dirty="0"/>
              <a:t>Rooting- turning the head and opening the mouth in the direction of a touch on the cheek</a:t>
            </a:r>
          </a:p>
          <a:p>
            <a:pPr>
              <a:lnSpc>
                <a:spcPct val="90000"/>
              </a:lnSpc>
            </a:pPr>
            <a:r>
              <a:rPr lang="en-US" altLang="en-US" sz="3200" dirty="0"/>
              <a:t>Sucking- sucking rhythmically in response to oral stimulation</a:t>
            </a:r>
          </a:p>
          <a:p>
            <a:pPr>
              <a:lnSpc>
                <a:spcPct val="90000"/>
              </a:lnSpc>
            </a:pPr>
            <a:r>
              <a:rPr lang="en-US" altLang="en-US" sz="3200" dirty="0"/>
              <a:t>Grasping- curling the fingers around an object</a:t>
            </a:r>
          </a:p>
          <a:p>
            <a:pPr>
              <a:lnSpc>
                <a:spcPct val="90000"/>
              </a:lnSpc>
            </a:pPr>
            <a:endParaRPr lang="en-US" alt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256592"/>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27" y="4287548"/>
            <a:ext cx="3228289"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29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Childhood Physical Development</a:t>
            </a:r>
          </a:p>
        </p:txBody>
      </p:sp>
      <p:sp>
        <p:nvSpPr>
          <p:cNvPr id="3" name="Content Placeholder 2"/>
          <p:cNvSpPr>
            <a:spLocks noGrp="1"/>
          </p:cNvSpPr>
          <p:nvPr>
            <p:ph idx="1"/>
          </p:nvPr>
        </p:nvSpPr>
        <p:spPr/>
        <p:txBody>
          <a:bodyPr/>
          <a:lstStyle/>
          <a:p>
            <a:r>
              <a:rPr lang="en-US" altLang="en-US" dirty="0"/>
              <a:t>Growth is more rapid in infancy than during any other period after birth</a:t>
            </a:r>
          </a:p>
          <a:p>
            <a:r>
              <a:rPr lang="en-US" altLang="en-US" dirty="0"/>
              <a:t>Infants double their weight by three months</a:t>
            </a:r>
          </a:p>
          <a:p>
            <a:r>
              <a:rPr lang="en-US" altLang="en-US" dirty="0"/>
              <a:t>Infants triple their weight by 1 year</a:t>
            </a:r>
          </a:p>
          <a:p>
            <a:r>
              <a:rPr lang="en-US" altLang="en-US" dirty="0"/>
              <a:t>Average is not the same as normal</a:t>
            </a:r>
            <a:endParaRPr lang="en-US" dirty="0"/>
          </a:p>
          <a:p>
            <a:r>
              <a:rPr lang="en-US" dirty="0"/>
              <a:t>Infant also shows some voluntary control over bodily parts, from maturation or environmental influences</a:t>
            </a:r>
          </a:p>
        </p:txBody>
      </p:sp>
      <p:pic>
        <p:nvPicPr>
          <p:cNvPr id="4" name="Picture 3"/>
          <p:cNvPicPr>
            <a:picLocks noChangeAspect="1"/>
          </p:cNvPicPr>
          <p:nvPr/>
        </p:nvPicPr>
        <p:blipFill>
          <a:blip r:embed="rId2"/>
          <a:stretch>
            <a:fillRect/>
          </a:stretch>
        </p:blipFill>
        <p:spPr>
          <a:xfrm>
            <a:off x="1676400" y="4572000"/>
            <a:ext cx="5867400" cy="2037292"/>
          </a:xfrm>
          <a:prstGeom prst="rect">
            <a:avLst/>
          </a:prstGeom>
        </p:spPr>
      </p:pic>
    </p:spTree>
    <p:extLst>
      <p:ext uri="{BB962C8B-B14F-4D97-AF65-F5344CB8AC3E}">
        <p14:creationId xmlns:p14="http://schemas.microsoft.com/office/powerpoint/2010/main" val="3425160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193242"/>
            <a:ext cx="2900363" cy="5369358"/>
          </a:xfrm>
        </p:spPr>
        <p:txBody>
          <a:bodyPr/>
          <a:lstStyle/>
          <a:p>
            <a:r>
              <a:rPr lang="en-US" dirty="0"/>
              <a:t>Milestones of Motor Development</a:t>
            </a:r>
          </a:p>
        </p:txBody>
      </p:sp>
      <p:pic>
        <p:nvPicPr>
          <p:cNvPr id="10" name="Picture 2" descr="Fig04-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85800"/>
            <a:ext cx="5172075" cy="5535613"/>
          </a:xfrm>
          <a:prstGeom prst="rect">
            <a:avLst/>
          </a:prstGeom>
          <a:solidFill>
            <a:schemeClr val="tx1"/>
          </a:solidFill>
          <a:ln>
            <a:noFill/>
          </a:ln>
        </p:spPr>
      </p:pic>
    </p:spTree>
    <p:extLst>
      <p:ext uri="{BB962C8B-B14F-4D97-AF65-F5344CB8AC3E}">
        <p14:creationId xmlns:p14="http://schemas.microsoft.com/office/powerpoint/2010/main" val="242720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Sensory and Perceptual</a:t>
            </a:r>
            <a:br>
              <a:rPr lang="en-US" dirty="0"/>
            </a:br>
            <a:r>
              <a:rPr lang="en-US" dirty="0"/>
              <a:t>Development</a:t>
            </a:r>
          </a:p>
        </p:txBody>
      </p:sp>
      <p:sp>
        <p:nvSpPr>
          <p:cNvPr id="3" name="Content Placeholder 2"/>
          <p:cNvSpPr>
            <a:spLocks noGrp="1"/>
          </p:cNvSpPr>
          <p:nvPr>
            <p:ph idx="1"/>
          </p:nvPr>
        </p:nvSpPr>
        <p:spPr/>
        <p:txBody>
          <a:bodyPr>
            <a:normAutofit/>
          </a:bodyPr>
          <a:lstStyle/>
          <a:p>
            <a:r>
              <a:rPr lang="en-US" sz="2800" dirty="0"/>
              <a:t>Good senses</a:t>
            </a:r>
          </a:p>
          <a:p>
            <a:pPr lvl="1"/>
            <a:r>
              <a:rPr lang="en-US" sz="2400" dirty="0"/>
              <a:t>Can smell most odors and taste most flavors, show preference for mother’s milk</a:t>
            </a:r>
          </a:p>
          <a:p>
            <a:pPr lvl="1"/>
            <a:r>
              <a:rPr lang="en-US" sz="2400" dirty="0"/>
              <a:t>Strong sense of touch and pain</a:t>
            </a:r>
          </a:p>
          <a:p>
            <a:r>
              <a:rPr lang="en-US" sz="2800" dirty="0"/>
              <a:t>Vision is poor (20/200 to 20/600) until about 2 years old</a:t>
            </a:r>
          </a:p>
          <a:p>
            <a:r>
              <a:rPr lang="en-US" sz="2800" dirty="0"/>
              <a:t>Hearing is well developed at birth and some evidence in the last few months in the womb, like their mother’s voice</a:t>
            </a:r>
          </a:p>
        </p:txBody>
      </p:sp>
      <p:pic>
        <p:nvPicPr>
          <p:cNvPr id="4" name="Picture 3"/>
          <p:cNvPicPr>
            <a:picLocks noChangeAspect="1"/>
          </p:cNvPicPr>
          <p:nvPr/>
        </p:nvPicPr>
        <p:blipFill>
          <a:blip r:embed="rId2"/>
          <a:stretch>
            <a:fillRect/>
          </a:stretch>
        </p:blipFill>
        <p:spPr>
          <a:xfrm>
            <a:off x="6934200" y="308166"/>
            <a:ext cx="1752600" cy="1752600"/>
          </a:xfrm>
          <a:prstGeom prst="rect">
            <a:avLst/>
          </a:prstGeom>
        </p:spPr>
      </p:pic>
    </p:spTree>
    <p:extLst>
      <p:ext uri="{BB962C8B-B14F-4D97-AF65-F5344CB8AC3E}">
        <p14:creationId xmlns:p14="http://schemas.microsoft.com/office/powerpoint/2010/main" val="265844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Adolescence</a:t>
            </a:r>
          </a:p>
        </p:txBody>
      </p:sp>
      <p:sp>
        <p:nvSpPr>
          <p:cNvPr id="3" name="Content Placeholder 2"/>
          <p:cNvSpPr>
            <a:spLocks noGrp="1"/>
          </p:cNvSpPr>
          <p:nvPr>
            <p:ph idx="1"/>
          </p:nvPr>
        </p:nvSpPr>
        <p:spPr>
          <a:xfrm>
            <a:off x="381000" y="2971800"/>
            <a:ext cx="8229600" cy="3609785"/>
          </a:xfrm>
        </p:spPr>
        <p:txBody>
          <a:bodyPr>
            <a:normAutofit/>
          </a:bodyPr>
          <a:lstStyle/>
          <a:p>
            <a:r>
              <a:rPr lang="en-US" sz="2000" b="1" dirty="0"/>
              <a:t>Puberty- </a:t>
            </a:r>
            <a:r>
              <a:rPr lang="en-US" sz="2000" dirty="0"/>
              <a:t>biological changes during adolescence that leads to an adult-sized </a:t>
            </a:r>
          </a:p>
          <a:p>
            <a:pPr marL="0" indent="0">
              <a:buNone/>
            </a:pPr>
            <a:r>
              <a:rPr lang="en-US" sz="2000" dirty="0"/>
              <a:t>body and sexual maturity</a:t>
            </a:r>
          </a:p>
          <a:p>
            <a:pPr lvl="1"/>
            <a:r>
              <a:rPr lang="en-US" sz="1800" dirty="0"/>
              <a:t>Growth spurt marks puberty</a:t>
            </a:r>
          </a:p>
          <a:p>
            <a:pPr lvl="1"/>
            <a:r>
              <a:rPr lang="en-US" sz="1800" dirty="0"/>
              <a:t>Triggered by chemicals released during deep sleep</a:t>
            </a:r>
          </a:p>
          <a:p>
            <a:r>
              <a:rPr lang="en-US" sz="2000" b="1" dirty="0"/>
              <a:t>Females- </a:t>
            </a:r>
            <a:r>
              <a:rPr lang="en-US" sz="2000" dirty="0"/>
              <a:t>Gain fat tissue; first menstrual period; breast, pubic hair, and hip development</a:t>
            </a:r>
          </a:p>
          <a:p>
            <a:r>
              <a:rPr lang="en-US" sz="2000" b="1" dirty="0"/>
              <a:t>Males- </a:t>
            </a:r>
            <a:r>
              <a:rPr lang="en-US" sz="2000" dirty="0"/>
              <a:t>Broad shoulders, thicker trunk, pubic and body hair, more muscle, deep voice</a:t>
            </a:r>
          </a:p>
          <a:p>
            <a:r>
              <a:rPr lang="en-US" sz="2000" i="1" dirty="0"/>
              <a:t>Everyone grows at individual rates</a:t>
            </a:r>
          </a:p>
        </p:txBody>
      </p:sp>
      <p:pic>
        <p:nvPicPr>
          <p:cNvPr id="5" name="Picture 4"/>
          <p:cNvPicPr>
            <a:picLocks noChangeAspect="1"/>
          </p:cNvPicPr>
          <p:nvPr/>
        </p:nvPicPr>
        <p:blipFill>
          <a:blip r:embed="rId2"/>
          <a:stretch>
            <a:fillRect/>
          </a:stretch>
        </p:blipFill>
        <p:spPr>
          <a:xfrm>
            <a:off x="5589689" y="302070"/>
            <a:ext cx="3020911" cy="2669730"/>
          </a:xfrm>
          <a:prstGeom prst="rect">
            <a:avLst/>
          </a:prstGeom>
        </p:spPr>
      </p:pic>
    </p:spTree>
    <p:extLst>
      <p:ext uri="{BB962C8B-B14F-4D97-AF65-F5344CB8AC3E}">
        <p14:creationId xmlns:p14="http://schemas.microsoft.com/office/powerpoint/2010/main" val="378179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Chapter 9</a:t>
            </a:r>
          </a:p>
        </p:txBody>
      </p:sp>
      <p:sp>
        <p:nvSpPr>
          <p:cNvPr id="3" name="Title 2"/>
          <p:cNvSpPr>
            <a:spLocks noGrp="1"/>
          </p:cNvSpPr>
          <p:nvPr>
            <p:ph type="title"/>
          </p:nvPr>
        </p:nvSpPr>
        <p:spPr/>
        <p:txBody>
          <a:bodyPr/>
          <a:lstStyle/>
          <a:p>
            <a:r>
              <a:rPr lang="en-US" dirty="0"/>
              <a:t>Life Span Development I</a:t>
            </a:r>
          </a:p>
        </p:txBody>
      </p:sp>
    </p:spTree>
    <p:extLst>
      <p:ext uri="{BB962C8B-B14F-4D97-AF65-F5344CB8AC3E}">
        <p14:creationId xmlns:p14="http://schemas.microsoft.com/office/powerpoint/2010/main" val="24797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Adolescence</a:t>
            </a:r>
          </a:p>
        </p:txBody>
      </p:sp>
      <p:sp>
        <p:nvSpPr>
          <p:cNvPr id="3" name="Content Placeholder 2"/>
          <p:cNvSpPr>
            <a:spLocks noGrp="1"/>
          </p:cNvSpPr>
          <p:nvPr>
            <p:ph idx="1"/>
          </p:nvPr>
        </p:nvSpPr>
        <p:spPr>
          <a:xfrm>
            <a:off x="432816" y="2734300"/>
            <a:ext cx="8229600" cy="4525963"/>
          </a:xfrm>
        </p:spPr>
        <p:txBody>
          <a:bodyPr/>
          <a:lstStyle/>
          <a:p>
            <a:r>
              <a:rPr lang="en-US" b="1" dirty="0"/>
              <a:t>Asynchrony- </a:t>
            </a:r>
            <a:r>
              <a:rPr lang="en-US" dirty="0"/>
              <a:t>condition during adolescence in which the growth or maturation of bodily parts is uneven</a:t>
            </a:r>
          </a:p>
          <a:p>
            <a:r>
              <a:rPr lang="en-US" b="1" dirty="0"/>
              <a:t>Reactions- </a:t>
            </a:r>
            <a:r>
              <a:rPr lang="en-US" dirty="0"/>
              <a:t>vary based on societal standards; can become very self-conscious; long-term effects on personality</a:t>
            </a:r>
          </a:p>
          <a:p>
            <a:r>
              <a:rPr lang="en-US" dirty="0"/>
              <a:t>Adolescence is a loose psychological term</a:t>
            </a:r>
          </a:p>
          <a:p>
            <a:r>
              <a:rPr lang="en-US" dirty="0"/>
              <a:t>Synaptic pruning increases to make brain functioning more efficient</a:t>
            </a:r>
          </a:p>
          <a:p>
            <a:r>
              <a:rPr lang="en-US" dirty="0"/>
              <a:t>Maturity of the frontal lobes does not finish until mid-20s</a:t>
            </a:r>
          </a:p>
          <a:p>
            <a:r>
              <a:rPr lang="en-US" dirty="0"/>
              <a:t>Growth in the temporal and parietal lobes</a:t>
            </a:r>
          </a:p>
          <a:p>
            <a:endParaRPr lang="en-US" b="1" dirty="0"/>
          </a:p>
          <a:p>
            <a:endParaRPr lang="en-US" dirty="0"/>
          </a:p>
        </p:txBody>
      </p:sp>
      <p:pic>
        <p:nvPicPr>
          <p:cNvPr id="4" name="Picture 3"/>
          <p:cNvPicPr>
            <a:picLocks noChangeAspect="1"/>
          </p:cNvPicPr>
          <p:nvPr/>
        </p:nvPicPr>
        <p:blipFill>
          <a:blip r:embed="rId2"/>
          <a:stretch>
            <a:fillRect/>
          </a:stretch>
        </p:blipFill>
        <p:spPr>
          <a:xfrm>
            <a:off x="4647851" y="-76200"/>
            <a:ext cx="4029805" cy="2810500"/>
          </a:xfrm>
          <a:prstGeom prst="rect">
            <a:avLst/>
          </a:prstGeom>
        </p:spPr>
      </p:pic>
    </p:spTree>
    <p:extLst>
      <p:ext uri="{BB962C8B-B14F-4D97-AF65-F5344CB8AC3E}">
        <p14:creationId xmlns:p14="http://schemas.microsoft.com/office/powerpoint/2010/main" val="400053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Emerging/Young Adulthood</a:t>
            </a:r>
          </a:p>
        </p:txBody>
      </p:sp>
      <p:sp>
        <p:nvSpPr>
          <p:cNvPr id="3" name="Content Placeholder 2"/>
          <p:cNvSpPr>
            <a:spLocks noGrp="1"/>
          </p:cNvSpPr>
          <p:nvPr>
            <p:ph idx="1"/>
          </p:nvPr>
        </p:nvSpPr>
        <p:spPr/>
        <p:txBody>
          <a:bodyPr>
            <a:noAutofit/>
          </a:bodyPr>
          <a:lstStyle/>
          <a:p>
            <a:r>
              <a:rPr lang="en-US" sz="3200" dirty="0"/>
              <a:t>Characterized by the search for a stable job, self-sufficiency, and/or marriage and parenthood</a:t>
            </a:r>
          </a:p>
          <a:p>
            <a:r>
              <a:rPr lang="en-US" sz="3200" dirty="0"/>
              <a:t>Distinguishing features</a:t>
            </a:r>
          </a:p>
          <a:p>
            <a:pPr lvl="1"/>
            <a:r>
              <a:rPr lang="en-US" sz="2800" dirty="0"/>
              <a:t>Identity exploration</a:t>
            </a:r>
          </a:p>
          <a:p>
            <a:pPr lvl="1"/>
            <a:r>
              <a:rPr lang="en-US" sz="2800" dirty="0"/>
              <a:t>Instability</a:t>
            </a:r>
          </a:p>
          <a:p>
            <a:pPr lvl="1"/>
            <a:r>
              <a:rPr lang="en-US" sz="2800" dirty="0"/>
              <a:t>Self-focus</a:t>
            </a:r>
          </a:p>
          <a:p>
            <a:pPr lvl="1"/>
            <a:r>
              <a:rPr lang="en-US" sz="2800" dirty="0"/>
              <a:t>Feeling in-between</a:t>
            </a:r>
          </a:p>
          <a:p>
            <a:pPr lvl="1"/>
            <a:r>
              <a:rPr lang="en-US" sz="2800" dirty="0"/>
              <a:t>Age of possibilities</a:t>
            </a:r>
          </a:p>
          <a:p>
            <a:endParaRPr lang="en-US" sz="3200" dirty="0"/>
          </a:p>
        </p:txBody>
      </p:sp>
      <p:pic>
        <p:nvPicPr>
          <p:cNvPr id="4" name="Picture 3"/>
          <p:cNvPicPr>
            <a:picLocks noChangeAspect="1"/>
          </p:cNvPicPr>
          <p:nvPr/>
        </p:nvPicPr>
        <p:blipFill>
          <a:blip r:embed="rId2"/>
          <a:stretch>
            <a:fillRect/>
          </a:stretch>
        </p:blipFill>
        <p:spPr>
          <a:xfrm>
            <a:off x="5486400" y="2811081"/>
            <a:ext cx="3467100" cy="3848481"/>
          </a:xfrm>
          <a:prstGeom prst="rect">
            <a:avLst/>
          </a:prstGeom>
        </p:spPr>
      </p:pic>
    </p:spTree>
    <p:extLst>
      <p:ext uri="{BB962C8B-B14F-4D97-AF65-F5344CB8AC3E}">
        <p14:creationId xmlns:p14="http://schemas.microsoft.com/office/powerpoint/2010/main" val="84271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Adulthood</a:t>
            </a:r>
          </a:p>
        </p:txBody>
      </p:sp>
      <p:sp>
        <p:nvSpPr>
          <p:cNvPr id="3" name="Content Placeholder 2"/>
          <p:cNvSpPr>
            <a:spLocks noGrp="1"/>
          </p:cNvSpPr>
          <p:nvPr>
            <p:ph idx="1"/>
          </p:nvPr>
        </p:nvSpPr>
        <p:spPr>
          <a:xfrm>
            <a:off x="3625215" y="1828800"/>
            <a:ext cx="5334000" cy="4525963"/>
          </a:xfrm>
        </p:spPr>
        <p:txBody>
          <a:bodyPr>
            <a:normAutofit fontScale="77500" lnSpcReduction="20000"/>
          </a:bodyPr>
          <a:lstStyle/>
          <a:p>
            <a:pPr marL="274320" lvl="1" indent="-274320"/>
            <a:r>
              <a:rPr lang="en-US" altLang="en-US" sz="2800" dirty="0">
                <a:solidFill>
                  <a:schemeClr val="tx2"/>
                </a:solidFill>
              </a:rPr>
              <a:t>Most physical changes aren’t noticed until late 30s, such as difficulty seeing at night, thin/gray hair, wrinkles, shrinking, weight gain</a:t>
            </a:r>
          </a:p>
          <a:p>
            <a:pPr marL="274320" lvl="1" indent="-274320"/>
            <a:r>
              <a:rPr lang="en-US" altLang="en-US" sz="2800" dirty="0">
                <a:solidFill>
                  <a:schemeClr val="tx2"/>
                </a:solidFill>
              </a:rPr>
              <a:t>Menopause- biological event of natural cessation of menstruation and a woman’s production of estrogen is sharply reduced, causing some physical changes</a:t>
            </a:r>
          </a:p>
          <a:p>
            <a:pPr marL="274320" lvl="1" indent="-274320"/>
            <a:r>
              <a:rPr lang="en-US" altLang="en-US" sz="2800" dirty="0">
                <a:solidFill>
                  <a:schemeClr val="tx2"/>
                </a:solidFill>
              </a:rPr>
              <a:t>Negative effects may be exaggerated by negative expectations; uncertainty of what to expect is common </a:t>
            </a:r>
          </a:p>
          <a:p>
            <a:pPr marL="274320" lvl="1" indent="-274320"/>
            <a:r>
              <a:rPr lang="en-US" altLang="en-US" sz="2800" dirty="0">
                <a:solidFill>
                  <a:schemeClr val="tx2"/>
                </a:solidFill>
              </a:rPr>
              <a:t>Men have no equivalent but may experience decline and signs of aging such as weight gain, loss of muscle strength, gray/less hair, depression</a:t>
            </a:r>
            <a:endParaRPr lang="en-US" altLang="en-US" dirty="0">
              <a:solidFill>
                <a:schemeClr val="tx2"/>
              </a:solidFill>
            </a:endParaRPr>
          </a:p>
          <a:p>
            <a:pPr marL="0" lvl="1" indent="0">
              <a:buNone/>
            </a:pPr>
            <a:endParaRPr lang="en-US" altLang="en-US" sz="28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6" y="2014164"/>
            <a:ext cx="3425190" cy="341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72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Late Adulthood</a:t>
            </a: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a:t>Most physical changes are gradual and occur in heart and arteries and sensory receptors</a:t>
            </a:r>
          </a:p>
          <a:p>
            <a:r>
              <a:rPr lang="en-US" dirty="0"/>
              <a:t>The acuity of senses declines</a:t>
            </a:r>
          </a:p>
          <a:p>
            <a:r>
              <a:rPr lang="en-US" dirty="0"/>
              <a:t>Decline in cardiac output, visual and hearing acuity, depth perception, smell sensitivity, cognitive and memory skills</a:t>
            </a:r>
          </a:p>
          <a:p>
            <a:r>
              <a:rPr lang="en-US" dirty="0"/>
              <a:t>Depictions of these years had led to </a:t>
            </a:r>
            <a:r>
              <a:rPr lang="en-US" b="1" dirty="0"/>
              <a:t>ageism- </a:t>
            </a:r>
            <a:r>
              <a:rPr lang="en-US" dirty="0"/>
              <a:t>prejudice or discrimination based on physical age</a:t>
            </a:r>
          </a:p>
          <a:p>
            <a:r>
              <a:rPr lang="en-US" dirty="0"/>
              <a:t>Forgetfulness in old age does not mean dementia, or Alzheimer’s, although age does seem to slow down speed of information processing</a:t>
            </a:r>
          </a:p>
          <a:p>
            <a:r>
              <a:rPr lang="en-US" dirty="0"/>
              <a:t>More recent focus has shifted to a </a:t>
            </a:r>
          </a:p>
          <a:p>
            <a:pPr marL="0" indent="0">
              <a:buNone/>
            </a:pPr>
            <a:r>
              <a:rPr lang="en-US" dirty="0"/>
              <a:t>productive depiction of later years</a:t>
            </a:r>
          </a:p>
        </p:txBody>
      </p:sp>
      <p:pic>
        <p:nvPicPr>
          <p:cNvPr id="4" name="Picture 3"/>
          <p:cNvPicPr>
            <a:picLocks noChangeAspect="1"/>
          </p:cNvPicPr>
          <p:nvPr/>
        </p:nvPicPr>
        <p:blipFill>
          <a:blip r:embed="rId2"/>
          <a:stretch>
            <a:fillRect/>
          </a:stretch>
        </p:blipFill>
        <p:spPr>
          <a:xfrm>
            <a:off x="5869780" y="4876800"/>
            <a:ext cx="2817020" cy="1878013"/>
          </a:xfrm>
          <a:prstGeom prst="rect">
            <a:avLst/>
          </a:prstGeom>
        </p:spPr>
      </p:pic>
    </p:spTree>
    <p:extLst>
      <p:ext uri="{BB962C8B-B14F-4D97-AF65-F5344CB8AC3E}">
        <p14:creationId xmlns:p14="http://schemas.microsoft.com/office/powerpoint/2010/main" val="359955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and Death</a:t>
            </a:r>
          </a:p>
        </p:txBody>
      </p:sp>
      <p:sp>
        <p:nvSpPr>
          <p:cNvPr id="3" name="Content Placeholder 2"/>
          <p:cNvSpPr>
            <a:spLocks noGrp="1"/>
          </p:cNvSpPr>
          <p:nvPr>
            <p:ph idx="1"/>
          </p:nvPr>
        </p:nvSpPr>
        <p:spPr/>
        <p:txBody>
          <a:bodyPr/>
          <a:lstStyle/>
          <a:p>
            <a:r>
              <a:rPr lang="en-US" dirty="0"/>
              <a:t>Cellular clock theory- aging is genetic, cells eventually reach its limit and stop dividing</a:t>
            </a:r>
          </a:p>
          <a:p>
            <a:pPr lvl="1"/>
            <a:r>
              <a:rPr lang="en-US" dirty="0" err="1"/>
              <a:t>Hayflick</a:t>
            </a:r>
            <a:r>
              <a:rPr lang="en-US" dirty="0"/>
              <a:t> limit- maximum life span currently around 110-120 years</a:t>
            </a:r>
          </a:p>
          <a:p>
            <a:r>
              <a:rPr lang="en-US" dirty="0"/>
              <a:t>Wear-and-tear theory- damage to cells and organs cause death</a:t>
            </a:r>
          </a:p>
        </p:txBody>
      </p:sp>
      <p:pic>
        <p:nvPicPr>
          <p:cNvPr id="4" name="Picture 3"/>
          <p:cNvPicPr>
            <a:picLocks noChangeAspect="1"/>
          </p:cNvPicPr>
          <p:nvPr/>
        </p:nvPicPr>
        <p:blipFill>
          <a:blip r:embed="rId2"/>
          <a:stretch>
            <a:fillRect/>
          </a:stretch>
        </p:blipFill>
        <p:spPr>
          <a:xfrm>
            <a:off x="609600" y="3863181"/>
            <a:ext cx="3579937" cy="2643187"/>
          </a:xfrm>
          <a:prstGeom prst="rect">
            <a:avLst/>
          </a:prstGeom>
        </p:spPr>
      </p:pic>
      <p:sp>
        <p:nvSpPr>
          <p:cNvPr id="5" name="TextBox 4"/>
          <p:cNvSpPr txBox="1"/>
          <p:nvPr/>
        </p:nvSpPr>
        <p:spPr>
          <a:xfrm>
            <a:off x="4876800" y="4419600"/>
            <a:ext cx="3124200" cy="923330"/>
          </a:xfrm>
          <a:prstGeom prst="rect">
            <a:avLst/>
          </a:prstGeom>
          <a:noFill/>
        </p:spPr>
        <p:txBody>
          <a:bodyPr wrap="square" rtlCol="0">
            <a:spAutoFit/>
          </a:bodyPr>
          <a:lstStyle/>
          <a:p>
            <a:r>
              <a:rPr lang="en-US" dirty="0"/>
              <a:t>Oldest person ever- Jeanne </a:t>
            </a:r>
            <a:r>
              <a:rPr lang="en-US" dirty="0" err="1"/>
              <a:t>Calment</a:t>
            </a:r>
            <a:r>
              <a:rPr lang="en-US" dirty="0"/>
              <a:t> at 122 years, 167 days</a:t>
            </a:r>
            <a:r>
              <a:rPr lang="en-US"/>
              <a:t>, 1875-1997</a:t>
            </a:r>
            <a:endParaRPr lang="en-US" dirty="0"/>
          </a:p>
        </p:txBody>
      </p:sp>
    </p:spTree>
    <p:extLst>
      <p:ext uri="{BB962C8B-B14F-4D97-AF65-F5344CB8AC3E}">
        <p14:creationId xmlns:p14="http://schemas.microsoft.com/office/powerpoint/2010/main" val="94376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105400"/>
            <a:ext cx="8305800" cy="930613"/>
          </a:xfrm>
        </p:spPr>
        <p:txBody>
          <a:bodyPr/>
          <a:lstStyle/>
          <a:p>
            <a:r>
              <a:rPr lang="en-US" dirty="0"/>
              <a:t>Chapter 9, Section 3, pages 306-313</a:t>
            </a:r>
          </a:p>
        </p:txBody>
      </p:sp>
      <p:sp>
        <p:nvSpPr>
          <p:cNvPr id="3" name="Title 2"/>
          <p:cNvSpPr>
            <a:spLocks noGrp="1"/>
          </p:cNvSpPr>
          <p:nvPr>
            <p:ph type="title"/>
          </p:nvPr>
        </p:nvSpPr>
        <p:spPr>
          <a:xfrm>
            <a:off x="381000" y="3962400"/>
            <a:ext cx="8305800" cy="1143000"/>
          </a:xfrm>
        </p:spPr>
        <p:txBody>
          <a:bodyPr/>
          <a:lstStyle/>
          <a:p>
            <a:r>
              <a:rPr lang="en-US" dirty="0"/>
              <a:t>Cognitive Development</a:t>
            </a:r>
          </a:p>
        </p:txBody>
      </p:sp>
    </p:spTree>
    <p:extLst>
      <p:ext uri="{BB962C8B-B14F-4D97-AF65-F5344CB8AC3E}">
        <p14:creationId xmlns:p14="http://schemas.microsoft.com/office/powerpoint/2010/main" val="255724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Organizing the World</a:t>
            </a:r>
          </a:p>
        </p:txBody>
      </p:sp>
      <p:sp>
        <p:nvSpPr>
          <p:cNvPr id="3" name="Content Placeholder 2"/>
          <p:cNvSpPr>
            <a:spLocks noGrp="1"/>
          </p:cNvSpPr>
          <p:nvPr>
            <p:ph idx="1"/>
          </p:nvPr>
        </p:nvSpPr>
        <p:spPr/>
        <p:txBody>
          <a:bodyPr/>
          <a:lstStyle/>
          <a:p>
            <a:r>
              <a:rPr lang="en-US" b="1" dirty="0"/>
              <a:t>Schemas- </a:t>
            </a:r>
            <a:r>
              <a:rPr lang="en-US" dirty="0"/>
              <a:t>cognitive structures or patterns consisting of a number of organized ideas that grow and differentiate with experience</a:t>
            </a:r>
          </a:p>
          <a:p>
            <a:r>
              <a:rPr lang="en-US" b="1" dirty="0"/>
              <a:t>Assimilation- </a:t>
            </a:r>
            <a:r>
              <a:rPr lang="en-US" dirty="0"/>
              <a:t>absorbing new information into existing schemas</a:t>
            </a:r>
          </a:p>
          <a:p>
            <a:r>
              <a:rPr lang="en-US" b="1" dirty="0"/>
              <a:t>Accommodation- </a:t>
            </a:r>
            <a:r>
              <a:rPr lang="en-US" dirty="0"/>
              <a:t>adjusting old schemas or developing new ones to better fit with new information</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3832701"/>
            <a:ext cx="5314950" cy="2571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77918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Jean </a:t>
            </a:r>
            <a:r>
              <a:rPr lang="en-US" u="sng"/>
              <a:t>Piaget: </a:t>
            </a:r>
            <a:r>
              <a:rPr lang="en-US"/>
              <a:t>Stages </a:t>
            </a:r>
            <a:r>
              <a:rPr lang="en-US" dirty="0"/>
              <a:t>of Cognitive Development: Birth to Adolescence</a:t>
            </a:r>
          </a:p>
        </p:txBody>
      </p:sp>
      <p:sp>
        <p:nvSpPr>
          <p:cNvPr id="3" name="Content Placeholder 2"/>
          <p:cNvSpPr>
            <a:spLocks noGrp="1"/>
          </p:cNvSpPr>
          <p:nvPr>
            <p:ph idx="1"/>
          </p:nvPr>
        </p:nvSpPr>
        <p:spPr>
          <a:xfrm>
            <a:off x="152400" y="1905000"/>
            <a:ext cx="8229600" cy="4525963"/>
          </a:xfrm>
        </p:spPr>
        <p:txBody>
          <a:bodyPr>
            <a:normAutofit fontScale="92500" lnSpcReduction="10000"/>
          </a:bodyPr>
          <a:lstStyle/>
          <a:p>
            <a:pPr marL="457200" indent="-457200">
              <a:buFont typeface="+mj-lt"/>
              <a:buAutoNum type="arabicPeriod"/>
            </a:pPr>
            <a:r>
              <a:rPr lang="en-US" b="1" dirty="0"/>
              <a:t>Sensorimotor stage- </a:t>
            </a:r>
            <a:r>
              <a:rPr lang="en-US" dirty="0"/>
              <a:t>(birth to about 2 years)- in which schemas are developed through sensory and motor activities</a:t>
            </a:r>
          </a:p>
          <a:p>
            <a:pPr marL="731520" lvl="1" indent="-457200">
              <a:buFont typeface="+mj-lt"/>
              <a:buAutoNum type="arabicPeriod"/>
            </a:pPr>
            <a:r>
              <a:rPr lang="en-US" dirty="0"/>
              <a:t>No object permanence</a:t>
            </a:r>
          </a:p>
          <a:p>
            <a:pPr marL="457200" indent="-457200">
              <a:buFont typeface="+mj-lt"/>
              <a:buAutoNum type="arabicPeriod"/>
            </a:pPr>
            <a:r>
              <a:rPr lang="en-US" b="1" dirty="0"/>
              <a:t>Preoperational stage- </a:t>
            </a:r>
            <a:r>
              <a:rPr lang="en-US" dirty="0"/>
              <a:t> (2 – 7 years)- characterized by the ability to employ significant language and to think symbolically, but the child lacks operations (reversible mental processes), and thinking is egocentric and animistic</a:t>
            </a:r>
          </a:p>
          <a:p>
            <a:pPr marL="731520" lvl="1" indent="-457200">
              <a:buFont typeface="+mj-lt"/>
              <a:buAutoNum type="arabicPeriod"/>
            </a:pPr>
            <a:r>
              <a:rPr lang="en-US" dirty="0"/>
              <a:t>Concepts are not operational/reversible, thinking is egocentric and animistic</a:t>
            </a:r>
          </a:p>
          <a:p>
            <a:pPr marL="457200" indent="-457200">
              <a:buFont typeface="+mj-lt"/>
              <a:buAutoNum type="arabicPeriod"/>
            </a:pPr>
            <a:r>
              <a:rPr lang="en-US" b="1" dirty="0"/>
              <a:t>Concrete operational stage- </a:t>
            </a:r>
            <a:r>
              <a:rPr lang="en-US" dirty="0"/>
              <a:t>(7 – 11 years)- the child can perform mental operations on concrete objects and understand reversibility and conservation, but abstract thinking is not yet present</a:t>
            </a:r>
          </a:p>
          <a:p>
            <a:pPr marL="457200" indent="-457200">
              <a:buFont typeface="+mj-lt"/>
              <a:buAutoNum type="arabicPeriod"/>
            </a:pPr>
            <a:r>
              <a:rPr lang="en-US" b="1" dirty="0"/>
              <a:t>Formal operational stage- </a:t>
            </a:r>
            <a:r>
              <a:rPr lang="en-US" dirty="0"/>
              <a:t>(11 years and beyond)- characterized by abstract and hypothetical thinking</a:t>
            </a:r>
            <a:endParaRPr lang="en-US" b="1" dirty="0"/>
          </a:p>
        </p:txBody>
      </p:sp>
      <p:pic>
        <p:nvPicPr>
          <p:cNvPr id="4" name="Picture 3"/>
          <p:cNvPicPr>
            <a:picLocks noChangeAspect="1"/>
          </p:cNvPicPr>
          <p:nvPr/>
        </p:nvPicPr>
        <p:blipFill>
          <a:blip r:embed="rId3"/>
          <a:stretch>
            <a:fillRect/>
          </a:stretch>
        </p:blipFill>
        <p:spPr>
          <a:xfrm>
            <a:off x="7896639" y="274638"/>
            <a:ext cx="970722" cy="1623753"/>
          </a:xfrm>
          <a:prstGeom prst="rect">
            <a:avLst/>
          </a:prstGeom>
        </p:spPr>
      </p:pic>
    </p:spTree>
    <p:extLst>
      <p:ext uri="{BB962C8B-B14F-4D97-AF65-F5344CB8AC3E}">
        <p14:creationId xmlns:p14="http://schemas.microsoft.com/office/powerpoint/2010/main" val="2773408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Piaget Concepts</a:t>
            </a: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b="1" dirty="0"/>
              <a:t>Abstract or hypothetical thought- </a:t>
            </a:r>
            <a:r>
              <a:rPr lang="en-US" dirty="0"/>
              <a:t>a level of thinking about things that is removed from the facts of “here and now” and from specific examples of the things or concepts being thought about</a:t>
            </a:r>
          </a:p>
          <a:p>
            <a:r>
              <a:rPr lang="en-US" b="1" dirty="0"/>
              <a:t>*Accommodation-</a:t>
            </a:r>
            <a:r>
              <a:rPr lang="en-US" dirty="0"/>
              <a:t> cognitive process of revising existing cognitive schemas, perceptions, and understanding so that new information can be incorporated</a:t>
            </a:r>
          </a:p>
          <a:p>
            <a:r>
              <a:rPr lang="en-US" b="1" dirty="0"/>
              <a:t>*Animism-</a:t>
            </a:r>
            <a:r>
              <a:rPr lang="en-US" dirty="0"/>
              <a:t> the belief that all things are living (or animated)</a:t>
            </a:r>
            <a:endParaRPr lang="en-US" b="1" dirty="0"/>
          </a:p>
          <a:p>
            <a:r>
              <a:rPr lang="en-US" b="1" dirty="0"/>
              <a:t>*Assimilation</a:t>
            </a:r>
            <a:r>
              <a:rPr lang="en-US" dirty="0"/>
              <a:t>- cognitive process of fitting new information into existing cognitive schemas, perceptions, and understanding</a:t>
            </a:r>
          </a:p>
          <a:p>
            <a:r>
              <a:rPr lang="en-US" b="1" dirty="0"/>
              <a:t>Centration</a:t>
            </a:r>
            <a:r>
              <a:rPr lang="en-US" dirty="0"/>
              <a:t>- the tendency to focus on one salient aspect of a situation and neglect other, possibly relevant,  aspects</a:t>
            </a:r>
          </a:p>
          <a:p>
            <a:r>
              <a:rPr lang="en-US" b="1" dirty="0"/>
              <a:t>*Conservation-</a:t>
            </a:r>
            <a:r>
              <a:rPr lang="en-US" dirty="0"/>
              <a:t> understanding that certain physical characteristics (such as liquid volume) remain unchanged, even when their outward appearance changes</a:t>
            </a:r>
          </a:p>
          <a:p>
            <a:r>
              <a:rPr lang="en-US" b="1" dirty="0"/>
              <a:t>*Egocentrism-</a:t>
            </a:r>
            <a:r>
              <a:rPr lang="en-US" dirty="0"/>
              <a:t> the inability to consider another’s point of view</a:t>
            </a:r>
          </a:p>
          <a:p>
            <a:r>
              <a:rPr lang="en-US" b="1" dirty="0"/>
              <a:t>Hierarchical classification- </a:t>
            </a:r>
            <a:r>
              <a:rPr lang="en-US" dirty="0"/>
              <a:t>the ability to simultaneously sort things into general and more specific groups, using different types of comparisons</a:t>
            </a:r>
          </a:p>
          <a:p>
            <a:r>
              <a:rPr lang="en-US" b="1" dirty="0"/>
              <a:t>Irreversibility-</a:t>
            </a:r>
            <a:r>
              <a:rPr lang="en-US" dirty="0"/>
              <a:t> a child falsely believes that actions cannot be reversed or undone</a:t>
            </a:r>
          </a:p>
          <a:p>
            <a:r>
              <a:rPr lang="en-US" b="1" dirty="0"/>
              <a:t>*Object permanence- </a:t>
            </a:r>
            <a:r>
              <a:rPr lang="en-US" dirty="0"/>
              <a:t>an infant’s understanding that objects (or people) continue to exist even when they cannot be seen, heard, or touched directly</a:t>
            </a:r>
          </a:p>
          <a:p>
            <a:r>
              <a:rPr lang="en-US" b="1" dirty="0"/>
              <a:t>Pretend play- </a:t>
            </a:r>
            <a:r>
              <a:rPr lang="en-US" dirty="0"/>
              <a:t>a taking on of a role other than oneself to act out a scene</a:t>
            </a:r>
          </a:p>
        </p:txBody>
      </p:sp>
    </p:spTree>
    <p:extLst>
      <p:ext uri="{BB962C8B-B14F-4D97-AF65-F5344CB8AC3E}">
        <p14:creationId xmlns:p14="http://schemas.microsoft.com/office/powerpoint/2010/main" val="307765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for Piaget Stages</a:t>
            </a:r>
          </a:p>
        </p:txBody>
      </p:sp>
      <p:sp>
        <p:nvSpPr>
          <p:cNvPr id="3" name="Content Placeholder 2"/>
          <p:cNvSpPr>
            <a:spLocks noGrp="1"/>
          </p:cNvSpPr>
          <p:nvPr>
            <p:ph idx="1"/>
          </p:nvPr>
        </p:nvSpPr>
        <p:spPr/>
        <p:txBody>
          <a:bodyPr>
            <a:normAutofit fontScale="92500" lnSpcReduction="20000"/>
          </a:bodyPr>
          <a:lstStyle/>
          <a:p>
            <a:r>
              <a:rPr lang="en-US" dirty="0"/>
              <a:t>If you do a search on YouTube for "Piaget", the result will include hundreds of clips. Below are four short clips for each of Piaget's stages of cognitive development.</a:t>
            </a:r>
            <a:br>
              <a:rPr lang="en-US" dirty="0"/>
            </a:br>
            <a:br>
              <a:rPr lang="en-US" dirty="0"/>
            </a:br>
            <a:r>
              <a:rPr lang="en-US" dirty="0"/>
              <a:t>Piaget - Stage 1 - Sensorimotor, Object Permanence (1:03)</a:t>
            </a:r>
            <a:br>
              <a:rPr lang="en-US" dirty="0"/>
            </a:br>
            <a:r>
              <a:rPr lang="en-US" u="sng" dirty="0">
                <a:hlinkClick r:id="rId2"/>
              </a:rPr>
              <a:t>http://www.youtube.com/watch?v=ue8y-JVhjS0&amp;feature=related</a:t>
            </a:r>
            <a:br>
              <a:rPr lang="en-US" dirty="0"/>
            </a:br>
            <a:br>
              <a:rPr lang="en-US" dirty="0"/>
            </a:br>
            <a:r>
              <a:rPr lang="en-US" dirty="0"/>
              <a:t>Piaget - Stage 2 - Preoperational, Lack of Conservation (2:16)</a:t>
            </a:r>
            <a:br>
              <a:rPr lang="en-US" dirty="0"/>
            </a:br>
            <a:r>
              <a:rPr lang="en-US" u="sng" dirty="0">
                <a:hlinkClick r:id="rId3"/>
              </a:rPr>
              <a:t>http://www.youtube.com/watch?v=GLj0IZFLKvg&amp;feature=related</a:t>
            </a:r>
            <a:br>
              <a:rPr lang="en-US" dirty="0"/>
            </a:br>
            <a:br>
              <a:rPr lang="en-US" dirty="0"/>
            </a:br>
            <a:r>
              <a:rPr lang="en-US" dirty="0"/>
              <a:t>Piaget - Stage 3 - Concrete - Reversibility (0:56)</a:t>
            </a:r>
            <a:br>
              <a:rPr lang="en-US" dirty="0"/>
            </a:br>
            <a:r>
              <a:rPr lang="en-US" u="sng" dirty="0">
                <a:hlinkClick r:id="rId4"/>
              </a:rPr>
              <a:t>http://www.youtube.com/watch?v=gA04ew6Oi9M&amp;feature=related</a:t>
            </a:r>
            <a:br>
              <a:rPr lang="en-US" dirty="0"/>
            </a:br>
            <a:br>
              <a:rPr lang="en-US" dirty="0"/>
            </a:br>
            <a:r>
              <a:rPr lang="en-US" dirty="0"/>
              <a:t>Piaget - Stage 4 - Formal - Deductive Reasoning (0:58)</a:t>
            </a:r>
            <a:br>
              <a:rPr lang="en-US" dirty="0"/>
            </a:br>
            <a:r>
              <a:rPr lang="en-US" u="sng" dirty="0">
                <a:hlinkClick r:id="rId5"/>
              </a:rPr>
              <a:t>http://www.youtube.com/watch?v=zjJdcXA1KH8&amp;feature=related</a:t>
            </a:r>
            <a:endParaRPr lang="en-US" dirty="0"/>
          </a:p>
          <a:p>
            <a:endParaRPr lang="en-US" dirty="0"/>
          </a:p>
        </p:txBody>
      </p:sp>
    </p:spTree>
    <p:extLst>
      <p:ext uri="{BB962C8B-B14F-4D97-AF65-F5344CB8AC3E}">
        <p14:creationId xmlns:p14="http://schemas.microsoft.com/office/powerpoint/2010/main" val="28573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410200"/>
            <a:ext cx="8305800" cy="931836"/>
          </a:xfrm>
        </p:spPr>
        <p:txBody>
          <a:bodyPr>
            <a:normAutofit/>
          </a:bodyPr>
          <a:lstStyle/>
          <a:p>
            <a:r>
              <a:rPr lang="en-US" dirty="0"/>
              <a:t>Chapter 9, Section 1, pages 289-294</a:t>
            </a:r>
          </a:p>
        </p:txBody>
      </p:sp>
      <p:sp>
        <p:nvSpPr>
          <p:cNvPr id="3" name="Title 2"/>
          <p:cNvSpPr>
            <a:spLocks noGrp="1"/>
          </p:cNvSpPr>
          <p:nvPr>
            <p:ph type="title"/>
          </p:nvPr>
        </p:nvSpPr>
        <p:spPr>
          <a:xfrm>
            <a:off x="457200" y="4038600"/>
            <a:ext cx="8305800" cy="1143000"/>
          </a:xfrm>
        </p:spPr>
        <p:txBody>
          <a:bodyPr/>
          <a:lstStyle/>
          <a:p>
            <a:r>
              <a:rPr lang="en-US" dirty="0"/>
              <a:t>Studying Development</a:t>
            </a:r>
          </a:p>
        </p:txBody>
      </p:sp>
    </p:spTree>
    <p:extLst>
      <p:ext uri="{BB962C8B-B14F-4D97-AF65-F5344CB8AC3E}">
        <p14:creationId xmlns:p14="http://schemas.microsoft.com/office/powerpoint/2010/main" val="2597757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Early Formal Operational Thinking (In Adolescents)</a:t>
            </a:r>
          </a:p>
        </p:txBody>
      </p:sp>
      <p:sp>
        <p:nvSpPr>
          <p:cNvPr id="3" name="Content Placeholder 2"/>
          <p:cNvSpPr>
            <a:spLocks noGrp="1"/>
          </p:cNvSpPr>
          <p:nvPr>
            <p:ph idx="1"/>
          </p:nvPr>
        </p:nvSpPr>
        <p:spPr/>
        <p:txBody>
          <a:bodyPr/>
          <a:lstStyle/>
          <a:p>
            <a:r>
              <a:rPr lang="en-US" dirty="0"/>
              <a:t>Adolescent egocentrism is different than a child’s but may affect social interactions and problem solving</a:t>
            </a:r>
          </a:p>
          <a:p>
            <a:r>
              <a:rPr lang="en-US" i="1" dirty="0"/>
              <a:t>Personal fable- </a:t>
            </a:r>
            <a:r>
              <a:rPr lang="en-US" dirty="0"/>
              <a:t>adolescents may conclude they are alone in having certain insights or difficulties and no one else could understand or sympathize</a:t>
            </a:r>
          </a:p>
          <a:p>
            <a:pPr lvl="1"/>
            <a:r>
              <a:rPr lang="en-US" dirty="0"/>
              <a:t>May induce risk taking</a:t>
            </a:r>
          </a:p>
          <a:p>
            <a:r>
              <a:rPr lang="en-US" i="1" dirty="0"/>
              <a:t>Imaginary audience- </a:t>
            </a:r>
            <a:r>
              <a:rPr lang="en-US" dirty="0"/>
              <a:t> adolescent’s belief that they are the center of others’ thoughts and attentions </a:t>
            </a:r>
            <a:endParaRPr lang="en-US" i="1" dirty="0"/>
          </a:p>
        </p:txBody>
      </p:sp>
      <p:pic>
        <p:nvPicPr>
          <p:cNvPr id="4" name="Picture 3"/>
          <p:cNvPicPr>
            <a:picLocks noChangeAspect="1"/>
          </p:cNvPicPr>
          <p:nvPr/>
        </p:nvPicPr>
        <p:blipFill>
          <a:blip r:embed="rId2"/>
          <a:stretch>
            <a:fillRect/>
          </a:stretch>
        </p:blipFill>
        <p:spPr>
          <a:xfrm>
            <a:off x="5867400" y="4495800"/>
            <a:ext cx="2032599" cy="2071687"/>
          </a:xfrm>
          <a:prstGeom prst="rect">
            <a:avLst/>
          </a:prstGeom>
        </p:spPr>
      </p:pic>
    </p:spTree>
    <p:extLst>
      <p:ext uri="{BB962C8B-B14F-4D97-AF65-F5344CB8AC3E}">
        <p14:creationId xmlns:p14="http://schemas.microsoft.com/office/powerpoint/2010/main" val="85406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Criticisms of Piaget</a:t>
            </a:r>
          </a:p>
        </p:txBody>
      </p:sp>
      <p:sp>
        <p:nvSpPr>
          <p:cNvPr id="3" name="Content Placeholder 2"/>
          <p:cNvSpPr>
            <a:spLocks noGrp="1"/>
          </p:cNvSpPr>
          <p:nvPr>
            <p:ph idx="1"/>
          </p:nvPr>
        </p:nvSpPr>
        <p:spPr>
          <a:xfrm>
            <a:off x="457200" y="1454214"/>
            <a:ext cx="8229600" cy="4525963"/>
          </a:xfrm>
        </p:spPr>
        <p:txBody>
          <a:bodyPr>
            <a:noAutofit/>
          </a:bodyPr>
          <a:lstStyle/>
          <a:p>
            <a:r>
              <a:rPr lang="en-US" sz="3200" dirty="0"/>
              <a:t>Studies have shown that certain stages may underestimate abilities of children</a:t>
            </a:r>
          </a:p>
          <a:p>
            <a:pPr lvl="1"/>
            <a:r>
              <a:rPr lang="en-US" sz="2800" dirty="0"/>
              <a:t>Infants have shown abilities beyond Piaget, including empathy</a:t>
            </a:r>
          </a:p>
          <a:p>
            <a:pPr lvl="1"/>
            <a:r>
              <a:rPr lang="en-US" sz="2800" dirty="0"/>
              <a:t>Children have shown </a:t>
            </a:r>
            <a:r>
              <a:rPr lang="en-US" sz="2800" dirty="0" err="1"/>
              <a:t>nonegocentric</a:t>
            </a:r>
            <a:r>
              <a:rPr lang="en-US" sz="2800" dirty="0"/>
              <a:t> responses earlier than Piaget indicates</a:t>
            </a:r>
          </a:p>
          <a:p>
            <a:r>
              <a:rPr lang="en-US" sz="3200" dirty="0"/>
              <a:t>The stages do not take into account significant genetic and cultural differences</a:t>
            </a:r>
          </a:p>
        </p:txBody>
      </p:sp>
    </p:spTree>
    <p:extLst>
      <p:ext uri="{BB962C8B-B14F-4D97-AF65-F5344CB8AC3E}">
        <p14:creationId xmlns:p14="http://schemas.microsoft.com/office/powerpoint/2010/main" val="2830913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Criticisms of Piaget</a:t>
            </a:r>
          </a:p>
        </p:txBody>
      </p:sp>
      <p:sp>
        <p:nvSpPr>
          <p:cNvPr id="3" name="Content Placeholder 2"/>
          <p:cNvSpPr>
            <a:spLocks noGrp="1"/>
          </p:cNvSpPr>
          <p:nvPr>
            <p:ph idx="1"/>
          </p:nvPr>
        </p:nvSpPr>
        <p:spPr>
          <a:xfrm>
            <a:off x="457200" y="1600200"/>
            <a:ext cx="6480843" cy="4525963"/>
          </a:xfrm>
        </p:spPr>
        <p:txBody>
          <a:bodyPr>
            <a:normAutofit fontScale="92500" lnSpcReduction="10000"/>
          </a:bodyPr>
          <a:lstStyle/>
          <a:p>
            <a:r>
              <a:rPr lang="en-US" u="sng" dirty="0"/>
              <a:t>Lev Vygotsky </a:t>
            </a:r>
            <a:r>
              <a:rPr lang="en-US" dirty="0"/>
              <a:t>offers an alternative- social and cultural environments play a more influential role</a:t>
            </a:r>
          </a:p>
          <a:p>
            <a:pPr lvl="1"/>
            <a:r>
              <a:rPr lang="en-US" b="1" dirty="0"/>
              <a:t>Zone of proximal development (ZPD)- </a:t>
            </a:r>
            <a:r>
              <a:rPr lang="en-US" dirty="0"/>
              <a:t> difference between what children can accomplish on their own and what they can accomplish with the help of others who are more competent</a:t>
            </a:r>
            <a:endParaRPr lang="en-US" b="1" dirty="0"/>
          </a:p>
          <a:p>
            <a:r>
              <a:rPr lang="en-US" b="1" dirty="0"/>
              <a:t>Theory of mind (</a:t>
            </a:r>
            <a:r>
              <a:rPr lang="en-US" b="1" dirty="0" err="1"/>
              <a:t>ToM</a:t>
            </a:r>
            <a:r>
              <a:rPr lang="en-US" b="1" dirty="0"/>
              <a:t>)- </a:t>
            </a:r>
            <a:r>
              <a:rPr lang="en-US" dirty="0"/>
              <a:t>the understanding that other people don’t have the same thoughts and feelings that we do, which generally develops during early childhood</a:t>
            </a:r>
          </a:p>
          <a:p>
            <a:pPr lvl="1"/>
            <a:r>
              <a:rPr lang="en-US" dirty="0"/>
              <a:t>Explains Piaget’s egocentrism</a:t>
            </a:r>
          </a:p>
          <a:p>
            <a:r>
              <a:rPr lang="en-US" u="sng" dirty="0"/>
              <a:t>Albert Bandura </a:t>
            </a:r>
            <a:r>
              <a:rPr lang="en-US" dirty="0"/>
              <a:t>also believed that behavior is learned through the environment through observational learning</a:t>
            </a:r>
          </a:p>
        </p:txBody>
      </p:sp>
      <p:pic>
        <p:nvPicPr>
          <p:cNvPr id="4" name="Picture 3"/>
          <p:cNvPicPr>
            <a:picLocks noChangeAspect="1"/>
          </p:cNvPicPr>
          <p:nvPr/>
        </p:nvPicPr>
        <p:blipFill>
          <a:blip r:embed="rId3"/>
          <a:stretch>
            <a:fillRect/>
          </a:stretch>
        </p:blipFill>
        <p:spPr>
          <a:xfrm>
            <a:off x="6938043" y="685800"/>
            <a:ext cx="1810669" cy="2493480"/>
          </a:xfrm>
          <a:prstGeom prst="rect">
            <a:avLst/>
          </a:prstGeom>
        </p:spPr>
      </p:pic>
      <p:pic>
        <p:nvPicPr>
          <p:cNvPr id="5" name="Picture 4"/>
          <p:cNvPicPr>
            <a:picLocks noChangeAspect="1"/>
          </p:cNvPicPr>
          <p:nvPr/>
        </p:nvPicPr>
        <p:blipFill>
          <a:blip r:embed="rId4"/>
          <a:stretch>
            <a:fillRect/>
          </a:stretch>
        </p:blipFill>
        <p:spPr>
          <a:xfrm>
            <a:off x="7010400" y="3863181"/>
            <a:ext cx="1800225" cy="2543175"/>
          </a:xfrm>
          <a:prstGeom prst="rect">
            <a:avLst/>
          </a:prstGeom>
        </p:spPr>
      </p:pic>
    </p:spTree>
    <p:extLst>
      <p:ext uri="{BB962C8B-B14F-4D97-AF65-F5344CB8AC3E}">
        <p14:creationId xmlns:p14="http://schemas.microsoft.com/office/powerpoint/2010/main" val="879614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029200"/>
            <a:ext cx="8305800" cy="1006813"/>
          </a:xfrm>
        </p:spPr>
        <p:txBody>
          <a:bodyPr/>
          <a:lstStyle/>
          <a:p>
            <a:r>
              <a:rPr lang="en-US" dirty="0"/>
              <a:t>Chapter 9, Section 4, pages 314-319</a:t>
            </a:r>
          </a:p>
        </p:txBody>
      </p:sp>
      <p:sp>
        <p:nvSpPr>
          <p:cNvPr id="3" name="Title 2"/>
          <p:cNvSpPr>
            <a:spLocks noGrp="1"/>
          </p:cNvSpPr>
          <p:nvPr>
            <p:ph type="title"/>
          </p:nvPr>
        </p:nvSpPr>
        <p:spPr>
          <a:xfrm>
            <a:off x="457200" y="3886200"/>
            <a:ext cx="8305800" cy="1143000"/>
          </a:xfrm>
        </p:spPr>
        <p:txBody>
          <a:bodyPr/>
          <a:lstStyle/>
          <a:p>
            <a:r>
              <a:rPr lang="en-US" dirty="0"/>
              <a:t>Social-Emotional Development</a:t>
            </a:r>
          </a:p>
        </p:txBody>
      </p:sp>
    </p:spTree>
    <p:extLst>
      <p:ext uri="{BB962C8B-B14F-4D97-AF65-F5344CB8AC3E}">
        <p14:creationId xmlns:p14="http://schemas.microsoft.com/office/powerpoint/2010/main" val="1657106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Attachment</a:t>
            </a:r>
          </a:p>
        </p:txBody>
      </p:sp>
      <p:sp>
        <p:nvSpPr>
          <p:cNvPr id="3" name="Content Placeholder 2"/>
          <p:cNvSpPr>
            <a:spLocks noGrp="1"/>
          </p:cNvSpPr>
          <p:nvPr>
            <p:ph idx="1"/>
          </p:nvPr>
        </p:nvSpPr>
        <p:spPr>
          <a:xfrm>
            <a:off x="4191000" y="762000"/>
            <a:ext cx="4953000" cy="5641212"/>
          </a:xfrm>
        </p:spPr>
        <p:txBody>
          <a:bodyPr>
            <a:normAutofit fontScale="92500"/>
          </a:bodyPr>
          <a:lstStyle/>
          <a:p>
            <a:r>
              <a:rPr lang="en-US" b="1" dirty="0"/>
              <a:t>Attachment- </a:t>
            </a:r>
            <a:r>
              <a:rPr lang="en-US" dirty="0"/>
              <a:t>strong affectional bond with special others that endures over time</a:t>
            </a:r>
          </a:p>
          <a:p>
            <a:pPr lvl="1"/>
            <a:r>
              <a:rPr lang="en-US" dirty="0"/>
              <a:t>Arguments of nurturing with environment versus nature</a:t>
            </a:r>
          </a:p>
          <a:p>
            <a:pPr lvl="1"/>
            <a:r>
              <a:rPr lang="en-US" u="sng" dirty="0"/>
              <a:t>Harry Harlow </a:t>
            </a:r>
            <a:r>
              <a:rPr lang="en-US" dirty="0"/>
              <a:t>studied this with baby monkeys (contact comfort)</a:t>
            </a:r>
          </a:p>
          <a:p>
            <a:r>
              <a:rPr lang="en-US" b="1" dirty="0"/>
              <a:t>Imprinting- </a:t>
            </a:r>
            <a:r>
              <a:rPr lang="en-US" dirty="0"/>
              <a:t> innate form of learning within a critical period that involves attachment to the first large moving object seen</a:t>
            </a:r>
          </a:p>
          <a:p>
            <a:pPr lvl="1"/>
            <a:r>
              <a:rPr lang="en-US" u="sng" dirty="0"/>
              <a:t>Konrad Lorenz </a:t>
            </a:r>
            <a:r>
              <a:rPr lang="en-US" dirty="0"/>
              <a:t>studied this with baby geese</a:t>
            </a:r>
          </a:p>
          <a:p>
            <a:pPr lvl="1"/>
            <a:r>
              <a:rPr lang="en-US" dirty="0"/>
              <a:t>Supports nature for attachment bonding</a:t>
            </a:r>
          </a:p>
          <a:p>
            <a:r>
              <a:rPr lang="en-US" dirty="0"/>
              <a:t>Cases where a person does not form any attachment show severe negative outcomes for the individual</a:t>
            </a:r>
          </a:p>
        </p:txBody>
      </p:sp>
      <p:pic>
        <p:nvPicPr>
          <p:cNvPr id="4" name="Picture 3"/>
          <p:cNvPicPr>
            <a:picLocks noChangeAspect="1"/>
          </p:cNvPicPr>
          <p:nvPr/>
        </p:nvPicPr>
        <p:blipFill>
          <a:blip r:embed="rId3"/>
          <a:stretch>
            <a:fillRect/>
          </a:stretch>
        </p:blipFill>
        <p:spPr>
          <a:xfrm>
            <a:off x="304800" y="1295400"/>
            <a:ext cx="3128114" cy="2083875"/>
          </a:xfrm>
          <a:prstGeom prst="rect">
            <a:avLst/>
          </a:prstGeom>
        </p:spPr>
      </p:pic>
      <p:pic>
        <p:nvPicPr>
          <p:cNvPr id="5" name="Picture 4"/>
          <p:cNvPicPr>
            <a:picLocks noChangeAspect="1"/>
          </p:cNvPicPr>
          <p:nvPr/>
        </p:nvPicPr>
        <p:blipFill>
          <a:blip r:embed="rId4"/>
          <a:stretch>
            <a:fillRect/>
          </a:stretch>
        </p:blipFill>
        <p:spPr>
          <a:xfrm>
            <a:off x="1676400" y="3454549"/>
            <a:ext cx="1908416" cy="3176951"/>
          </a:xfrm>
          <a:prstGeom prst="rect">
            <a:avLst/>
          </a:prstGeom>
        </p:spPr>
      </p:pic>
      <p:sp>
        <p:nvSpPr>
          <p:cNvPr id="7" name="Up Arrow 6"/>
          <p:cNvSpPr/>
          <p:nvPr/>
        </p:nvSpPr>
        <p:spPr>
          <a:xfrm>
            <a:off x="320040" y="3657600"/>
            <a:ext cx="3048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1733" y="3545917"/>
            <a:ext cx="1219200" cy="2031325"/>
          </a:xfrm>
          <a:prstGeom prst="rect">
            <a:avLst/>
          </a:prstGeom>
          <a:noFill/>
        </p:spPr>
        <p:txBody>
          <a:bodyPr wrap="square" rtlCol="0">
            <a:spAutoFit/>
          </a:bodyPr>
          <a:lstStyle/>
          <a:p>
            <a:r>
              <a:rPr lang="en-US" dirty="0"/>
              <a:t>    Harlow’s </a:t>
            </a:r>
          </a:p>
          <a:p>
            <a:r>
              <a:rPr lang="en-US" dirty="0"/>
              <a:t>    monkeys</a:t>
            </a:r>
          </a:p>
          <a:p>
            <a:endParaRPr lang="en-US" dirty="0"/>
          </a:p>
          <a:p>
            <a:endParaRPr lang="en-US" dirty="0"/>
          </a:p>
          <a:p>
            <a:r>
              <a:rPr lang="en-US" dirty="0">
                <a:sym typeface="Wingdings" panose="05000000000000000000" pitchFamily="2" charset="2"/>
              </a:rPr>
              <a:t>     Lorenz’s imprinted geese</a:t>
            </a:r>
            <a:endParaRPr lang="en-US" dirty="0"/>
          </a:p>
        </p:txBody>
      </p:sp>
      <p:pic>
        <p:nvPicPr>
          <p:cNvPr id="6" name="Picture 5">
            <a:extLst>
              <a:ext uri="{FF2B5EF4-FFF2-40B4-BE49-F238E27FC236}">
                <a16:creationId xmlns:a16="http://schemas.microsoft.com/office/drawing/2014/main" id="{120D7439-6E15-4A0E-8B27-3FA9C4668BBD}"/>
              </a:ext>
            </a:extLst>
          </p:cNvPr>
          <p:cNvPicPr>
            <a:picLocks noChangeAspect="1"/>
          </p:cNvPicPr>
          <p:nvPr/>
        </p:nvPicPr>
        <p:blipFill>
          <a:blip r:embed="rId5"/>
          <a:stretch>
            <a:fillRect/>
          </a:stretch>
        </p:blipFill>
        <p:spPr>
          <a:xfrm rot="5400000">
            <a:off x="292592" y="4603687"/>
            <a:ext cx="359695" cy="408467"/>
          </a:xfrm>
          <a:prstGeom prst="rect">
            <a:avLst/>
          </a:prstGeom>
        </p:spPr>
      </p:pic>
    </p:spTree>
    <p:extLst>
      <p:ext uri="{BB962C8B-B14F-4D97-AF65-F5344CB8AC3E}">
        <p14:creationId xmlns:p14="http://schemas.microsoft.com/office/powerpoint/2010/main" val="2292552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736"/>
            <a:ext cx="8229600" cy="1143000"/>
          </a:xfrm>
        </p:spPr>
        <p:txBody>
          <a:bodyPr/>
          <a:lstStyle/>
          <a:p>
            <a:r>
              <a:rPr lang="en-US" dirty="0"/>
              <a:t>Strange Situation</a:t>
            </a:r>
          </a:p>
        </p:txBody>
      </p:sp>
      <p:sp>
        <p:nvSpPr>
          <p:cNvPr id="3" name="Content Placeholder 2"/>
          <p:cNvSpPr>
            <a:spLocks noGrp="1"/>
          </p:cNvSpPr>
          <p:nvPr>
            <p:ph idx="1"/>
          </p:nvPr>
        </p:nvSpPr>
        <p:spPr>
          <a:xfrm>
            <a:off x="342900" y="1295400"/>
            <a:ext cx="8458200" cy="5257800"/>
          </a:xfrm>
        </p:spPr>
        <p:txBody>
          <a:bodyPr numCol="2">
            <a:noAutofit/>
          </a:bodyPr>
          <a:lstStyle/>
          <a:p>
            <a:r>
              <a:rPr lang="en-US" sz="1800" u="sng" dirty="0"/>
              <a:t>Mary Ainsworth </a:t>
            </a:r>
            <a:r>
              <a:rPr lang="en-US" sz="1800" dirty="0"/>
              <a:t>studied attachment styles through an experiment using the Strange Situation Classification she created</a:t>
            </a:r>
          </a:p>
          <a:p>
            <a:r>
              <a:rPr lang="en-US" sz="1800" dirty="0"/>
              <a:t>The experiment used eight stages</a:t>
            </a:r>
          </a:p>
          <a:p>
            <a:pPr lvl="1"/>
            <a:r>
              <a:rPr lang="en-US" sz="1800" dirty="0"/>
              <a:t>(1) Mother, baby, and experimenter (lasts less than one minute).</a:t>
            </a:r>
          </a:p>
          <a:p>
            <a:pPr lvl="1"/>
            <a:r>
              <a:rPr lang="en-US" sz="1800" dirty="0"/>
              <a:t>(2) Mother and baby alone.</a:t>
            </a:r>
          </a:p>
          <a:p>
            <a:pPr lvl="1"/>
            <a:r>
              <a:rPr lang="en-US" sz="1800" dirty="0"/>
              <a:t>(3) A stranger joins the mother and infant.</a:t>
            </a:r>
          </a:p>
          <a:p>
            <a:pPr lvl="1"/>
            <a:r>
              <a:rPr lang="en-US" sz="1800" dirty="0"/>
              <a:t>(4) Mother leaves baby and stranger alone.</a:t>
            </a:r>
          </a:p>
          <a:p>
            <a:pPr lvl="1"/>
            <a:r>
              <a:rPr lang="en-US" sz="1800" dirty="0"/>
              <a:t>(5) Mother returns and stranger leaves.</a:t>
            </a:r>
          </a:p>
          <a:p>
            <a:pPr lvl="1"/>
            <a:r>
              <a:rPr lang="en-US" sz="1800" dirty="0"/>
              <a:t>(6) Mother leaves; infant left completely alone.</a:t>
            </a:r>
          </a:p>
          <a:p>
            <a:pPr lvl="1"/>
            <a:r>
              <a:rPr lang="en-US" sz="1800" dirty="0"/>
              <a:t>(7) Stranger returns.</a:t>
            </a:r>
          </a:p>
          <a:p>
            <a:pPr lvl="1"/>
            <a:r>
              <a:rPr lang="en-US" sz="1800" dirty="0"/>
              <a:t>(8) Mother returns and stranger leaves.</a:t>
            </a:r>
          </a:p>
          <a:p>
            <a:r>
              <a:rPr lang="en-US" sz="1800" dirty="0"/>
              <a:t>Then scored children on four interaction behaviors</a:t>
            </a:r>
          </a:p>
          <a:p>
            <a:pPr lvl="1"/>
            <a:r>
              <a:rPr lang="en-US" sz="1800" dirty="0"/>
              <a:t>Proximity and contacting seeking</a:t>
            </a:r>
          </a:p>
          <a:p>
            <a:pPr lvl="1"/>
            <a:r>
              <a:rPr lang="en-US" sz="1800" dirty="0"/>
              <a:t>Contact maintaining</a:t>
            </a:r>
          </a:p>
          <a:p>
            <a:pPr lvl="1"/>
            <a:r>
              <a:rPr lang="en-US" sz="1800" dirty="0"/>
              <a:t>Avoidance of proximity and contact</a:t>
            </a:r>
          </a:p>
          <a:p>
            <a:pPr lvl="1"/>
            <a:r>
              <a:rPr lang="en-US" sz="1800" dirty="0"/>
              <a:t>Resistance to contact and comforting</a:t>
            </a:r>
          </a:p>
          <a:p>
            <a:r>
              <a:rPr lang="en-US" sz="1800" dirty="0"/>
              <a:t>She identified four styles of attachment:</a:t>
            </a:r>
          </a:p>
          <a:p>
            <a:pPr lvl="1"/>
            <a:r>
              <a:rPr lang="en-US" sz="1800" i="1" dirty="0"/>
              <a:t>Secure</a:t>
            </a:r>
          </a:p>
          <a:p>
            <a:pPr lvl="1"/>
            <a:r>
              <a:rPr lang="en-US" sz="1800" i="1" dirty="0"/>
              <a:t>Insecure avoidant</a:t>
            </a:r>
          </a:p>
          <a:p>
            <a:pPr lvl="1"/>
            <a:r>
              <a:rPr lang="en-US" sz="1800" i="1" dirty="0"/>
              <a:t>Insecure ambivalent/resistant</a:t>
            </a:r>
          </a:p>
          <a:p>
            <a:pPr lvl="1"/>
            <a:r>
              <a:rPr lang="en-US" sz="1800" i="1" dirty="0"/>
              <a:t>Disorganized (later identified)</a:t>
            </a:r>
          </a:p>
          <a:p>
            <a:endParaRPr lang="en-US" sz="1800" dirty="0"/>
          </a:p>
          <a:p>
            <a:pPr lvl="1"/>
            <a:endParaRPr lang="en-US" sz="1800" dirty="0"/>
          </a:p>
          <a:p>
            <a:endParaRPr lang="en-US" sz="1800" dirty="0"/>
          </a:p>
        </p:txBody>
      </p:sp>
    </p:spTree>
    <p:extLst>
      <p:ext uri="{BB962C8B-B14F-4D97-AF65-F5344CB8AC3E}">
        <p14:creationId xmlns:p14="http://schemas.microsoft.com/office/powerpoint/2010/main" val="2241002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6416"/>
            <a:ext cx="8229600" cy="960438"/>
          </a:xfrm>
        </p:spPr>
        <p:txBody>
          <a:bodyPr/>
          <a:lstStyle/>
          <a:p>
            <a:r>
              <a:rPr lang="en-US" dirty="0"/>
              <a:t>Ainsworth’s Attachment Styles</a:t>
            </a:r>
          </a:p>
        </p:txBody>
      </p:sp>
      <p:pic>
        <p:nvPicPr>
          <p:cNvPr id="1026" name="Picture 2" descr="Attachment styles - secure attachment, insecure attachement: avoidant attachment, ambivalent attachment, disorganized attachment">
            <a:extLst>
              <a:ext uri="{FF2B5EF4-FFF2-40B4-BE49-F238E27FC236}">
                <a16:creationId xmlns:a16="http://schemas.microsoft.com/office/drawing/2014/main" id="{960FE672-969F-4E72-B272-CCFB3AC7C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2" y="1317465"/>
            <a:ext cx="5133975" cy="526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24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Styles</a:t>
            </a:r>
          </a:p>
        </p:txBody>
      </p:sp>
      <p:sp>
        <p:nvSpPr>
          <p:cNvPr id="3" name="Content Placeholder 2"/>
          <p:cNvSpPr>
            <a:spLocks noGrp="1"/>
          </p:cNvSpPr>
          <p:nvPr>
            <p:ph idx="1"/>
          </p:nvPr>
        </p:nvSpPr>
        <p:spPr/>
        <p:txBody>
          <a:bodyPr>
            <a:normAutofit/>
          </a:bodyPr>
          <a:lstStyle/>
          <a:p>
            <a:r>
              <a:rPr lang="en-US" sz="3200" u="sng" dirty="0"/>
              <a:t>Diana </a:t>
            </a:r>
            <a:r>
              <a:rPr lang="en-US" sz="3200" u="sng" dirty="0" err="1"/>
              <a:t>Baumrind</a:t>
            </a:r>
            <a:r>
              <a:rPr lang="en-US" sz="3200" u="sng" dirty="0"/>
              <a:t> </a:t>
            </a:r>
            <a:r>
              <a:rPr lang="en-US" sz="3200" dirty="0"/>
              <a:t>identified four parenting styles based on control/demandingness and warmth/responsiveness</a:t>
            </a:r>
          </a:p>
        </p:txBody>
      </p:sp>
      <p:pic>
        <p:nvPicPr>
          <p:cNvPr id="4" name="Picture 3"/>
          <p:cNvPicPr>
            <a:picLocks noChangeAspect="1"/>
          </p:cNvPicPr>
          <p:nvPr/>
        </p:nvPicPr>
        <p:blipFill>
          <a:blip r:embed="rId2"/>
          <a:stretch>
            <a:fillRect/>
          </a:stretch>
        </p:blipFill>
        <p:spPr>
          <a:xfrm>
            <a:off x="6553200" y="3393821"/>
            <a:ext cx="1733550" cy="2495550"/>
          </a:xfrm>
          <a:prstGeom prst="rect">
            <a:avLst/>
          </a:prstGeom>
        </p:spPr>
      </p:pic>
      <p:pic>
        <p:nvPicPr>
          <p:cNvPr id="5" name="Picture 4"/>
          <p:cNvPicPr>
            <a:picLocks noChangeAspect="1"/>
          </p:cNvPicPr>
          <p:nvPr/>
        </p:nvPicPr>
        <p:blipFill>
          <a:blip r:embed="rId3"/>
          <a:stretch>
            <a:fillRect/>
          </a:stretch>
        </p:blipFill>
        <p:spPr>
          <a:xfrm>
            <a:off x="1828800" y="3312786"/>
            <a:ext cx="3571875" cy="2981325"/>
          </a:xfrm>
          <a:prstGeom prst="rect">
            <a:avLst/>
          </a:prstGeom>
        </p:spPr>
      </p:pic>
    </p:spTree>
    <p:extLst>
      <p:ext uri="{BB962C8B-B14F-4D97-AF65-F5344CB8AC3E}">
        <p14:creationId xmlns:p14="http://schemas.microsoft.com/office/powerpoint/2010/main" val="1824097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Baumrind’s</a:t>
            </a:r>
            <a:r>
              <a:rPr lang="en-US" dirty="0"/>
              <a:t> Parenting Styles</a:t>
            </a:r>
          </a:p>
        </p:txBody>
      </p:sp>
      <p:sp>
        <p:nvSpPr>
          <p:cNvPr id="3" name="Content Placeholder 2"/>
          <p:cNvSpPr>
            <a:spLocks noGrp="1"/>
          </p:cNvSpPr>
          <p:nvPr>
            <p:ph idx="1"/>
          </p:nvPr>
        </p:nvSpPr>
        <p:spPr/>
        <p:txBody>
          <a:bodyPr>
            <a:normAutofit fontScale="92500" lnSpcReduction="10000"/>
          </a:bodyPr>
          <a:lstStyle/>
          <a:p>
            <a:r>
              <a:rPr lang="en-US" b="1" dirty="0"/>
              <a:t>Permissive neglectful- </a:t>
            </a:r>
            <a:r>
              <a:rPr lang="en-US" dirty="0"/>
              <a:t>low on control and warmth</a:t>
            </a:r>
          </a:p>
          <a:p>
            <a:pPr lvl="1"/>
            <a:r>
              <a:rPr lang="en-US" dirty="0"/>
              <a:t>Often completely uninvolved</a:t>
            </a:r>
          </a:p>
          <a:p>
            <a:pPr lvl="1"/>
            <a:r>
              <a:rPr lang="en-US" dirty="0"/>
              <a:t>Children have poor social skills and self-control</a:t>
            </a:r>
          </a:p>
          <a:p>
            <a:r>
              <a:rPr lang="en-US" b="1" dirty="0"/>
              <a:t>Permissive indulgent- </a:t>
            </a:r>
            <a:r>
              <a:rPr lang="en-US" dirty="0"/>
              <a:t>low on control, high warmth</a:t>
            </a:r>
          </a:p>
          <a:p>
            <a:pPr lvl="1"/>
            <a:r>
              <a:rPr lang="en-US" dirty="0"/>
              <a:t>Most tolerant, least likely to use discipline, children have the final say</a:t>
            </a:r>
          </a:p>
          <a:p>
            <a:pPr lvl="1"/>
            <a:r>
              <a:rPr lang="en-US" dirty="0"/>
              <a:t>Children fail to learn respect, maturity, and control</a:t>
            </a:r>
          </a:p>
          <a:p>
            <a:r>
              <a:rPr lang="en-US" b="1" dirty="0"/>
              <a:t>Authoritarian- </a:t>
            </a:r>
            <a:r>
              <a:rPr lang="en-US" dirty="0"/>
              <a:t>high control, low warmth</a:t>
            </a:r>
          </a:p>
          <a:p>
            <a:pPr lvl="1"/>
            <a:r>
              <a:rPr lang="en-US" dirty="0"/>
              <a:t>Value obedience and use a high degree of power assertion</a:t>
            </a:r>
          </a:p>
          <a:p>
            <a:pPr lvl="1"/>
            <a:r>
              <a:rPr lang="en-US" dirty="0"/>
              <a:t>Children are easily upset and have poor communication skills</a:t>
            </a:r>
          </a:p>
          <a:p>
            <a:r>
              <a:rPr lang="en-US" b="1" dirty="0"/>
              <a:t>Authoritative- </a:t>
            </a:r>
            <a:r>
              <a:rPr lang="en-US" dirty="0"/>
              <a:t>high control, high warmth</a:t>
            </a:r>
          </a:p>
          <a:p>
            <a:pPr lvl="1"/>
            <a:r>
              <a:rPr lang="en-US" dirty="0"/>
              <a:t>Children participate in decisions affecting their lives; parents set rules but are comforting</a:t>
            </a:r>
          </a:p>
          <a:p>
            <a:pPr lvl="1"/>
            <a:r>
              <a:rPr lang="en-US" dirty="0"/>
              <a:t>Children are best adjusted and self-reliant</a:t>
            </a:r>
          </a:p>
        </p:txBody>
      </p:sp>
      <p:pic>
        <p:nvPicPr>
          <p:cNvPr id="5" name="Picture 4"/>
          <p:cNvPicPr>
            <a:picLocks noChangeAspect="1"/>
          </p:cNvPicPr>
          <p:nvPr/>
        </p:nvPicPr>
        <p:blipFill>
          <a:blip r:embed="rId2"/>
          <a:stretch>
            <a:fillRect/>
          </a:stretch>
        </p:blipFill>
        <p:spPr>
          <a:xfrm>
            <a:off x="6553200" y="265494"/>
            <a:ext cx="2362200" cy="2598420"/>
          </a:xfrm>
          <a:prstGeom prst="rect">
            <a:avLst/>
          </a:prstGeom>
        </p:spPr>
      </p:pic>
    </p:spTree>
    <p:extLst>
      <p:ext uri="{BB962C8B-B14F-4D97-AF65-F5344CB8AC3E}">
        <p14:creationId xmlns:p14="http://schemas.microsoft.com/office/powerpoint/2010/main" val="3498734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Criticisms of </a:t>
            </a:r>
            <a:r>
              <a:rPr lang="en-US" dirty="0" err="1"/>
              <a:t>Baumrind</a:t>
            </a:r>
            <a:endParaRPr lang="en-US" dirty="0"/>
          </a:p>
        </p:txBody>
      </p:sp>
      <p:sp>
        <p:nvSpPr>
          <p:cNvPr id="3" name="Content Placeholder 2"/>
          <p:cNvSpPr>
            <a:spLocks noGrp="1"/>
          </p:cNvSpPr>
          <p:nvPr>
            <p:ph idx="1"/>
          </p:nvPr>
        </p:nvSpPr>
        <p:spPr>
          <a:xfrm>
            <a:off x="457200" y="1981200"/>
            <a:ext cx="8229600" cy="4525963"/>
          </a:xfrm>
        </p:spPr>
        <p:txBody>
          <a:bodyPr>
            <a:normAutofit lnSpcReduction="10000"/>
          </a:bodyPr>
          <a:lstStyle/>
          <a:p>
            <a:r>
              <a:rPr lang="en-US" dirty="0"/>
              <a:t>Child temperament- the child’s natural predisposition to behave and react may cause a parenting style to develop</a:t>
            </a:r>
          </a:p>
          <a:p>
            <a:r>
              <a:rPr lang="en-US" dirty="0"/>
              <a:t>Child expectations- how a child expects a parent to act may influence how the child receives it</a:t>
            </a:r>
          </a:p>
          <a:p>
            <a:r>
              <a:rPr lang="en-US" dirty="0"/>
              <a:t>Parental warmth- many cultures have issues if parent rejects child</a:t>
            </a:r>
          </a:p>
          <a:p>
            <a:r>
              <a:rPr lang="en-US" dirty="0"/>
              <a:t>Limited attention to father’s role in parenting- consistent parenting with the same styles to be effective</a:t>
            </a:r>
          </a:p>
          <a:p>
            <a:r>
              <a:rPr lang="en-US" dirty="0"/>
              <a:t>Children develop attachments to any parent/guardian</a:t>
            </a:r>
          </a:p>
          <a:p>
            <a:endParaRPr lang="en-US" dirty="0"/>
          </a:p>
          <a:p>
            <a:r>
              <a:rPr lang="en-US" dirty="0"/>
              <a:t>Attachment styles in infancy can correlate to styles for romantic relationships; but they cannot predict adult attachments</a:t>
            </a:r>
          </a:p>
        </p:txBody>
      </p:sp>
      <p:pic>
        <p:nvPicPr>
          <p:cNvPr id="4" name="Picture 3"/>
          <p:cNvPicPr>
            <a:picLocks noChangeAspect="1"/>
          </p:cNvPicPr>
          <p:nvPr/>
        </p:nvPicPr>
        <p:blipFill>
          <a:blip r:embed="rId2"/>
          <a:stretch>
            <a:fillRect/>
          </a:stretch>
        </p:blipFill>
        <p:spPr>
          <a:xfrm>
            <a:off x="6553200" y="238062"/>
            <a:ext cx="2247900" cy="1498600"/>
          </a:xfrm>
          <a:prstGeom prst="rect">
            <a:avLst/>
          </a:prstGeom>
        </p:spPr>
      </p:pic>
    </p:spTree>
    <p:extLst>
      <p:ext uri="{BB962C8B-B14F-4D97-AF65-F5344CB8AC3E}">
        <p14:creationId xmlns:p14="http://schemas.microsoft.com/office/powerpoint/2010/main" val="230807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Psychology</a:t>
            </a:r>
          </a:p>
        </p:txBody>
      </p:sp>
      <p:sp>
        <p:nvSpPr>
          <p:cNvPr id="3" name="Content Placeholder 2"/>
          <p:cNvSpPr>
            <a:spLocks noGrp="1"/>
          </p:cNvSpPr>
          <p:nvPr>
            <p:ph idx="1"/>
          </p:nvPr>
        </p:nvSpPr>
        <p:spPr>
          <a:xfrm>
            <a:off x="457200" y="1524000"/>
            <a:ext cx="8229600" cy="4525963"/>
          </a:xfrm>
        </p:spPr>
        <p:txBody>
          <a:bodyPr/>
          <a:lstStyle/>
          <a:p>
            <a:r>
              <a:rPr lang="en-US" b="1" dirty="0"/>
              <a:t>Developmental psychology </a:t>
            </a:r>
            <a:r>
              <a:rPr lang="en-US" dirty="0"/>
              <a:t>– studies age related changes in behavior and mental processes from conception to death</a:t>
            </a:r>
          </a:p>
          <a:p>
            <a:r>
              <a:rPr lang="en-US" dirty="0"/>
              <a:t>Stages of the lifespan</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18075933"/>
              </p:ext>
            </p:extLst>
          </p:nvPr>
        </p:nvGraphicFramePr>
        <p:xfrm>
          <a:off x="1752600" y="3048000"/>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82552858"/>
                    </a:ext>
                  </a:extLst>
                </a:gridCol>
                <a:gridCol w="3048000">
                  <a:extLst>
                    <a:ext uri="{9D8B030D-6E8A-4147-A177-3AD203B41FA5}">
                      <a16:colId xmlns:a16="http://schemas.microsoft.com/office/drawing/2014/main" val="3774898724"/>
                    </a:ext>
                  </a:extLst>
                </a:gridCol>
              </a:tblGrid>
              <a:tr h="370840">
                <a:tc>
                  <a:txBody>
                    <a:bodyPr/>
                    <a:lstStyle/>
                    <a:p>
                      <a:r>
                        <a:rPr lang="en-US" dirty="0"/>
                        <a:t>Stage</a:t>
                      </a:r>
                    </a:p>
                  </a:txBody>
                  <a:tcPr/>
                </a:tc>
                <a:tc>
                  <a:txBody>
                    <a:bodyPr/>
                    <a:lstStyle/>
                    <a:p>
                      <a:r>
                        <a:rPr lang="en-US" dirty="0"/>
                        <a:t>Approximate</a:t>
                      </a:r>
                      <a:r>
                        <a:rPr lang="en-US" baseline="0" dirty="0"/>
                        <a:t> Age</a:t>
                      </a:r>
                      <a:endParaRPr lang="en-US" dirty="0"/>
                    </a:p>
                  </a:txBody>
                  <a:tcPr/>
                </a:tc>
                <a:extLst>
                  <a:ext uri="{0D108BD9-81ED-4DB2-BD59-A6C34878D82A}">
                    <a16:rowId xmlns:a16="http://schemas.microsoft.com/office/drawing/2014/main" val="2654755294"/>
                  </a:ext>
                </a:extLst>
              </a:tr>
              <a:tr h="370840">
                <a:tc>
                  <a:txBody>
                    <a:bodyPr/>
                    <a:lstStyle/>
                    <a:p>
                      <a:r>
                        <a:rPr lang="en-US" dirty="0"/>
                        <a:t>Prenatal</a:t>
                      </a:r>
                    </a:p>
                  </a:txBody>
                  <a:tcPr/>
                </a:tc>
                <a:tc>
                  <a:txBody>
                    <a:bodyPr/>
                    <a:lstStyle/>
                    <a:p>
                      <a:r>
                        <a:rPr lang="en-US" dirty="0"/>
                        <a:t>Conception to birth</a:t>
                      </a:r>
                    </a:p>
                  </a:txBody>
                  <a:tcPr/>
                </a:tc>
                <a:extLst>
                  <a:ext uri="{0D108BD9-81ED-4DB2-BD59-A6C34878D82A}">
                    <a16:rowId xmlns:a16="http://schemas.microsoft.com/office/drawing/2014/main" val="329262763"/>
                  </a:ext>
                </a:extLst>
              </a:tr>
              <a:tr h="370840">
                <a:tc>
                  <a:txBody>
                    <a:bodyPr/>
                    <a:lstStyle/>
                    <a:p>
                      <a:r>
                        <a:rPr lang="en-US" dirty="0"/>
                        <a:t>Infancy</a:t>
                      </a:r>
                    </a:p>
                  </a:txBody>
                  <a:tcPr/>
                </a:tc>
                <a:tc>
                  <a:txBody>
                    <a:bodyPr/>
                    <a:lstStyle/>
                    <a:p>
                      <a:r>
                        <a:rPr lang="en-US" dirty="0"/>
                        <a:t>Birth to 18 months</a:t>
                      </a:r>
                    </a:p>
                  </a:txBody>
                  <a:tcPr/>
                </a:tc>
                <a:extLst>
                  <a:ext uri="{0D108BD9-81ED-4DB2-BD59-A6C34878D82A}">
                    <a16:rowId xmlns:a16="http://schemas.microsoft.com/office/drawing/2014/main" val="76460809"/>
                  </a:ext>
                </a:extLst>
              </a:tr>
              <a:tr h="370840">
                <a:tc>
                  <a:txBody>
                    <a:bodyPr/>
                    <a:lstStyle/>
                    <a:p>
                      <a:r>
                        <a:rPr lang="en-US" dirty="0"/>
                        <a:t>Early childhood</a:t>
                      </a:r>
                    </a:p>
                  </a:txBody>
                  <a:tcPr/>
                </a:tc>
                <a:tc>
                  <a:txBody>
                    <a:bodyPr/>
                    <a:lstStyle/>
                    <a:p>
                      <a:r>
                        <a:rPr lang="en-US" dirty="0"/>
                        <a:t>18 months to 6 years</a:t>
                      </a:r>
                    </a:p>
                  </a:txBody>
                  <a:tcPr/>
                </a:tc>
                <a:extLst>
                  <a:ext uri="{0D108BD9-81ED-4DB2-BD59-A6C34878D82A}">
                    <a16:rowId xmlns:a16="http://schemas.microsoft.com/office/drawing/2014/main" val="3432002396"/>
                  </a:ext>
                </a:extLst>
              </a:tr>
              <a:tr h="370840">
                <a:tc>
                  <a:txBody>
                    <a:bodyPr/>
                    <a:lstStyle/>
                    <a:p>
                      <a:r>
                        <a:rPr lang="en-US" dirty="0"/>
                        <a:t>Middle childhood</a:t>
                      </a:r>
                    </a:p>
                  </a:txBody>
                  <a:tcPr/>
                </a:tc>
                <a:tc>
                  <a:txBody>
                    <a:bodyPr/>
                    <a:lstStyle/>
                    <a:p>
                      <a:r>
                        <a:rPr lang="en-US" dirty="0"/>
                        <a:t>6-12 years</a:t>
                      </a:r>
                    </a:p>
                  </a:txBody>
                  <a:tcPr/>
                </a:tc>
                <a:extLst>
                  <a:ext uri="{0D108BD9-81ED-4DB2-BD59-A6C34878D82A}">
                    <a16:rowId xmlns:a16="http://schemas.microsoft.com/office/drawing/2014/main" val="3948816967"/>
                  </a:ext>
                </a:extLst>
              </a:tr>
              <a:tr h="370840">
                <a:tc>
                  <a:txBody>
                    <a:bodyPr/>
                    <a:lstStyle/>
                    <a:p>
                      <a:r>
                        <a:rPr lang="en-US" dirty="0"/>
                        <a:t>Adolescence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12-20 years</a:t>
                      </a:r>
                    </a:p>
                  </a:txBody>
                  <a:tcPr/>
                </a:tc>
                <a:extLst>
                  <a:ext uri="{0D108BD9-81ED-4DB2-BD59-A6C34878D82A}">
                    <a16:rowId xmlns:a16="http://schemas.microsoft.com/office/drawing/2014/main" val="2172045335"/>
                  </a:ext>
                </a:extLst>
              </a:tr>
              <a:tr h="370840">
                <a:tc>
                  <a:txBody>
                    <a:bodyPr/>
                    <a:lstStyle/>
                    <a:p>
                      <a:r>
                        <a:rPr lang="en-US" dirty="0"/>
                        <a:t>Young</a:t>
                      </a:r>
                      <a:r>
                        <a:rPr lang="en-US" baseline="0" dirty="0"/>
                        <a:t> adulthood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20-45 years</a:t>
                      </a:r>
                    </a:p>
                  </a:txBody>
                  <a:tcPr/>
                </a:tc>
                <a:extLst>
                  <a:ext uri="{0D108BD9-81ED-4DB2-BD59-A6C34878D82A}">
                    <a16:rowId xmlns:a16="http://schemas.microsoft.com/office/drawing/2014/main" val="1588267843"/>
                  </a:ext>
                </a:extLst>
              </a:tr>
              <a:tr h="370840">
                <a:tc>
                  <a:txBody>
                    <a:bodyPr/>
                    <a:lstStyle/>
                    <a:p>
                      <a:r>
                        <a:rPr lang="en-US" dirty="0"/>
                        <a:t>Middle</a:t>
                      </a:r>
                      <a:r>
                        <a:rPr lang="en-US" baseline="0" dirty="0"/>
                        <a:t> adulthood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45-60 years</a:t>
                      </a:r>
                    </a:p>
                  </a:txBody>
                  <a:tcPr/>
                </a:tc>
                <a:extLst>
                  <a:ext uri="{0D108BD9-81ED-4DB2-BD59-A6C34878D82A}">
                    <a16:rowId xmlns:a16="http://schemas.microsoft.com/office/drawing/2014/main" val="1244893428"/>
                  </a:ext>
                </a:extLst>
              </a:tr>
              <a:tr h="370840">
                <a:tc>
                  <a:txBody>
                    <a:bodyPr/>
                    <a:lstStyle/>
                    <a:p>
                      <a:r>
                        <a:rPr lang="en-US" dirty="0"/>
                        <a:t>Later</a:t>
                      </a:r>
                      <a:r>
                        <a:rPr lang="en-US" baseline="0" dirty="0"/>
                        <a:t> </a:t>
                      </a:r>
                      <a:r>
                        <a:rPr lang="en-US" dirty="0"/>
                        <a:t>adulthood</a:t>
                      </a:r>
                    </a:p>
                  </a:txBody>
                  <a:tcPr/>
                </a:tc>
                <a:tc>
                  <a:txBody>
                    <a:bodyPr/>
                    <a:lstStyle/>
                    <a:p>
                      <a:r>
                        <a:rPr lang="en-US" dirty="0"/>
                        <a:t>60 years to death</a:t>
                      </a:r>
                    </a:p>
                  </a:txBody>
                  <a:tcPr/>
                </a:tc>
                <a:extLst>
                  <a:ext uri="{0D108BD9-81ED-4DB2-BD59-A6C34878D82A}">
                    <a16:rowId xmlns:a16="http://schemas.microsoft.com/office/drawing/2014/main" val="3569805493"/>
                  </a:ext>
                </a:extLst>
              </a:tr>
            </a:tbl>
          </a:graphicData>
        </a:graphic>
      </p:graphicFrame>
    </p:spTree>
    <p:extLst>
      <p:ext uri="{BB962C8B-B14F-4D97-AF65-F5344CB8AC3E}">
        <p14:creationId xmlns:p14="http://schemas.microsoft.com/office/powerpoint/2010/main" val="2760530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Essential Bond</a:t>
            </a:r>
          </a:p>
        </p:txBody>
      </p:sp>
      <p:sp>
        <p:nvSpPr>
          <p:cNvPr id="3" name="Content Placeholder 2"/>
          <p:cNvSpPr>
            <a:spLocks noGrp="1"/>
          </p:cNvSpPr>
          <p:nvPr>
            <p:ph idx="1"/>
          </p:nvPr>
        </p:nvSpPr>
        <p:spPr>
          <a:xfrm>
            <a:off x="457200" y="1600200"/>
            <a:ext cx="8229600" cy="5105400"/>
          </a:xfrm>
        </p:spPr>
        <p:txBody>
          <a:bodyPr>
            <a:normAutofit/>
          </a:bodyPr>
          <a:lstStyle/>
          <a:p>
            <a:r>
              <a:rPr lang="en-US" sz="2800" dirty="0"/>
              <a:t>When a baby is born it has certain needs.</a:t>
            </a:r>
          </a:p>
          <a:p>
            <a:r>
              <a:rPr lang="en-US" sz="2800" dirty="0"/>
              <a:t>Rank each item according to its importance to a baby’s health and well being.</a:t>
            </a:r>
          </a:p>
          <a:p>
            <a:pPr lvl="1"/>
            <a:r>
              <a:rPr lang="en-US" sz="2400" dirty="0"/>
              <a:t>Clothing</a:t>
            </a:r>
          </a:p>
          <a:p>
            <a:pPr lvl="1"/>
            <a:r>
              <a:rPr lang="en-US" sz="2400" dirty="0"/>
              <a:t>Food</a:t>
            </a:r>
          </a:p>
          <a:p>
            <a:pPr lvl="1"/>
            <a:r>
              <a:rPr lang="en-US" sz="2400" dirty="0"/>
              <a:t>Security blanket or stuffed animal</a:t>
            </a:r>
          </a:p>
          <a:p>
            <a:pPr lvl="1"/>
            <a:r>
              <a:rPr lang="en-US" sz="2400" dirty="0"/>
              <a:t>Being held by a parent or caregiver</a:t>
            </a:r>
          </a:p>
          <a:p>
            <a:pPr lvl="1"/>
            <a:r>
              <a:rPr lang="en-US" sz="2400" dirty="0"/>
              <a:t>Stimulation from toys or television</a:t>
            </a:r>
          </a:p>
          <a:p>
            <a:pPr lvl="1"/>
            <a:r>
              <a:rPr lang="en-US" sz="2400" dirty="0"/>
              <a:t>Sleep </a:t>
            </a:r>
          </a:p>
          <a:p>
            <a:pPr lvl="1"/>
            <a:endParaRPr lang="en-US" sz="2400" dirty="0"/>
          </a:p>
          <a:p>
            <a:pPr lvl="1"/>
            <a:r>
              <a:rPr lang="en-US" sz="2400" dirty="0">
                <a:hlinkClick r:id="rId2"/>
              </a:rPr>
              <a:t>https</a:t>
            </a:r>
            <a:r>
              <a:rPr lang="en-US" sz="2400">
                <a:hlinkClick r:id="rId2"/>
              </a:rPr>
              <a:t>://www.youtube.com/watch?v=kwxjfuPlArY</a:t>
            </a:r>
            <a:r>
              <a:rPr lang="en-US" sz="2400"/>
              <a:t> </a:t>
            </a:r>
            <a:endParaRPr lang="en-US" sz="2400" dirty="0"/>
          </a:p>
        </p:txBody>
      </p:sp>
    </p:spTree>
    <p:extLst>
      <p:ext uri="{BB962C8B-B14F-4D97-AF65-F5344CB8AC3E}">
        <p14:creationId xmlns:p14="http://schemas.microsoft.com/office/powerpoint/2010/main" val="3488953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Essential Bond</a:t>
            </a:r>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What was the theory proposed by John Bowlby in regards to a child’s development?</a:t>
            </a:r>
          </a:p>
          <a:p>
            <a:pPr marL="457200" indent="-457200">
              <a:buFont typeface="+mj-lt"/>
              <a:buAutoNum type="arabicPeriod"/>
            </a:pPr>
            <a:r>
              <a:rPr lang="en-US" dirty="0"/>
              <a:t>In tests, scientists observed a child’s response to a parent leaving the room. How did an insecurely attached child react when the parent left the room? A securely attached child?</a:t>
            </a:r>
          </a:p>
          <a:p>
            <a:pPr marL="457200" indent="-457200">
              <a:buFont typeface="+mj-lt"/>
              <a:buAutoNum type="arabicPeriod"/>
            </a:pPr>
            <a:r>
              <a:rPr lang="en-US" dirty="0"/>
              <a:t>In terms of health, what psychological and biological ailments might people with adverse childhood experiences be susceptible to?</a:t>
            </a:r>
          </a:p>
          <a:p>
            <a:pPr marL="457200" indent="-457200">
              <a:buFont typeface="+mj-lt"/>
              <a:buAutoNum type="arabicPeriod"/>
            </a:pPr>
            <a:r>
              <a:rPr lang="en-US" dirty="0"/>
              <a:t>What is cortisol and what does it do?</a:t>
            </a:r>
          </a:p>
          <a:p>
            <a:pPr marL="457200" indent="-457200">
              <a:buFont typeface="+mj-lt"/>
              <a:buAutoNum type="arabicPeriod"/>
            </a:pPr>
            <a:r>
              <a:rPr lang="en-US" dirty="0"/>
              <a:t>How are low levels of security attachment and cortisol linked?</a:t>
            </a:r>
          </a:p>
          <a:p>
            <a:pPr marL="457200" indent="-457200">
              <a:buFont typeface="+mj-lt"/>
              <a:buAutoNum type="arabicPeriod"/>
            </a:pPr>
            <a:r>
              <a:rPr lang="en-US" dirty="0"/>
              <a:t>An early intervention program at the Center for Babies, Toddlers, and Families is building stronger attachments between struggling parents and children. How does the program measure and determine whether their intervention is successful?</a:t>
            </a:r>
          </a:p>
          <a:p>
            <a:pPr marL="457200" indent="-457200">
              <a:buFont typeface="+mj-lt"/>
              <a:buAutoNum type="arabicPeriod"/>
            </a:pPr>
            <a:r>
              <a:rPr lang="en-US" dirty="0"/>
              <a:t>After watching the video, would you change your ranking of the importance of an infant’s needs? Why or why not?</a:t>
            </a:r>
          </a:p>
        </p:txBody>
      </p:sp>
    </p:spTree>
    <p:extLst>
      <p:ext uri="{BB962C8B-B14F-4D97-AF65-F5344CB8AC3E}">
        <p14:creationId xmlns:p14="http://schemas.microsoft.com/office/powerpoint/2010/main" val="3772217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4953000"/>
            <a:ext cx="8305800" cy="1083013"/>
          </a:xfrm>
        </p:spPr>
        <p:txBody>
          <a:bodyPr/>
          <a:lstStyle/>
          <a:p>
            <a:r>
              <a:rPr lang="en-US" dirty="0"/>
              <a:t>Chapter 10, Section 1, pages 324-328</a:t>
            </a:r>
          </a:p>
        </p:txBody>
      </p:sp>
      <p:sp>
        <p:nvSpPr>
          <p:cNvPr id="3" name="Title 2"/>
          <p:cNvSpPr>
            <a:spLocks noGrp="1"/>
          </p:cNvSpPr>
          <p:nvPr>
            <p:ph type="title"/>
          </p:nvPr>
        </p:nvSpPr>
        <p:spPr>
          <a:xfrm>
            <a:off x="457200" y="3810000"/>
            <a:ext cx="8305800" cy="1143000"/>
          </a:xfrm>
        </p:spPr>
        <p:txBody>
          <a:bodyPr/>
          <a:lstStyle/>
          <a:p>
            <a:r>
              <a:rPr lang="en-US" dirty="0"/>
              <a:t>Moral Development</a:t>
            </a:r>
          </a:p>
        </p:txBody>
      </p:sp>
    </p:spTree>
    <p:extLst>
      <p:ext uri="{BB962C8B-B14F-4D97-AF65-F5344CB8AC3E}">
        <p14:creationId xmlns:p14="http://schemas.microsoft.com/office/powerpoint/2010/main" val="3742709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
            <a:ext cx="8229600" cy="1143000"/>
          </a:xfrm>
        </p:spPr>
        <p:txBody>
          <a:bodyPr/>
          <a:lstStyle/>
          <a:p>
            <a:r>
              <a:rPr lang="en-US" u="sng" dirty="0"/>
              <a:t>Lawrence Kohlberg’s </a:t>
            </a:r>
            <a:r>
              <a:rPr lang="en-US" dirty="0"/>
              <a:t>Research</a:t>
            </a:r>
          </a:p>
        </p:txBody>
      </p:sp>
      <p:sp>
        <p:nvSpPr>
          <p:cNvPr id="3" name="Content Placeholder 2"/>
          <p:cNvSpPr>
            <a:spLocks noGrp="1"/>
          </p:cNvSpPr>
          <p:nvPr>
            <p:ph idx="1"/>
          </p:nvPr>
        </p:nvSpPr>
        <p:spPr>
          <a:xfrm>
            <a:off x="457200" y="1136968"/>
            <a:ext cx="8229600" cy="4525963"/>
          </a:xfrm>
        </p:spPr>
        <p:txBody>
          <a:bodyPr/>
          <a:lstStyle/>
          <a:p>
            <a:r>
              <a:rPr lang="en-US" dirty="0"/>
              <a:t>Morality- the ability to take the perspective of, or empathize with, others and to distinguish right from wrong</a:t>
            </a:r>
          </a:p>
          <a:p>
            <a:r>
              <a:rPr lang="en-US" dirty="0"/>
              <a:t>Researched extensively by Lawrence Kohlberg</a:t>
            </a:r>
          </a:p>
          <a:p>
            <a:pPr lvl="1"/>
            <a:r>
              <a:rPr lang="en-US" dirty="0"/>
              <a:t>Used Heinz’s dilemma and participant responses to develop universal and invariable stages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60769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21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inz dilemma">
            <a:extLst>
              <a:ext uri="{FF2B5EF4-FFF2-40B4-BE49-F238E27FC236}">
                <a16:creationId xmlns:a16="http://schemas.microsoft.com/office/drawing/2014/main" id="{F34E8F9C-0BEF-4475-9D61-66A3DC814E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8470" y="518318"/>
            <a:ext cx="7747060" cy="58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267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Kohlberg’s Stages: Preconventional</a:t>
            </a:r>
          </a:p>
        </p:txBody>
      </p:sp>
      <p:sp>
        <p:nvSpPr>
          <p:cNvPr id="3" name="Content Placeholder 2"/>
          <p:cNvSpPr>
            <a:spLocks noGrp="1"/>
          </p:cNvSpPr>
          <p:nvPr>
            <p:ph idx="1"/>
          </p:nvPr>
        </p:nvSpPr>
        <p:spPr/>
        <p:txBody>
          <a:bodyPr>
            <a:normAutofit/>
          </a:bodyPr>
          <a:lstStyle/>
          <a:p>
            <a:r>
              <a:rPr lang="en-US" sz="2800" b="1" u="sng" dirty="0"/>
              <a:t>Preconventional:</a:t>
            </a:r>
            <a:r>
              <a:rPr lang="en-US" sz="2800" dirty="0"/>
              <a:t> (birth to adolescence) self-centered; rewards/punishments</a:t>
            </a:r>
          </a:p>
          <a:p>
            <a:r>
              <a:rPr lang="en-US" sz="2800" b="1" dirty="0"/>
              <a:t>Stage 1 (punishment-obedience orientation)- </a:t>
            </a:r>
            <a:r>
              <a:rPr lang="en-US" sz="2800" dirty="0"/>
              <a:t>self-interest focus to obey authority and avoid punishment; unable to take other views </a:t>
            </a:r>
          </a:p>
          <a:p>
            <a:r>
              <a:rPr lang="en-US" sz="2800" b="1" dirty="0"/>
              <a:t>Stage 2 (instrumental-exchange orientation)- </a:t>
            </a:r>
            <a:r>
              <a:rPr lang="en-US" sz="2800" dirty="0"/>
              <a:t>can take other perspectives; based on reciprocity (exchanging of favors)</a:t>
            </a:r>
            <a:endParaRPr lang="en-US" sz="2800" b="1" dirty="0"/>
          </a:p>
        </p:txBody>
      </p:sp>
    </p:spTree>
    <p:extLst>
      <p:ext uri="{BB962C8B-B14F-4D97-AF65-F5344CB8AC3E}">
        <p14:creationId xmlns:p14="http://schemas.microsoft.com/office/powerpoint/2010/main" val="3265117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Kohlberg’s Stages: Conventional</a:t>
            </a:r>
          </a:p>
        </p:txBody>
      </p:sp>
      <p:sp>
        <p:nvSpPr>
          <p:cNvPr id="3" name="Content Placeholder 2"/>
          <p:cNvSpPr>
            <a:spLocks noGrp="1"/>
          </p:cNvSpPr>
          <p:nvPr>
            <p:ph idx="1"/>
          </p:nvPr>
        </p:nvSpPr>
        <p:spPr/>
        <p:txBody>
          <a:bodyPr>
            <a:normAutofit/>
          </a:bodyPr>
          <a:lstStyle/>
          <a:p>
            <a:r>
              <a:rPr lang="en-US" sz="2800" b="1" u="sng" dirty="0"/>
              <a:t>Conventional: </a:t>
            </a:r>
            <a:r>
              <a:rPr lang="en-US" sz="2800" dirty="0"/>
              <a:t>(adolescence and young adulthood) other-centered; focused on societal rules</a:t>
            </a:r>
          </a:p>
          <a:p>
            <a:r>
              <a:rPr lang="en-US" sz="2800" b="1" dirty="0"/>
              <a:t>Stage 3 (good-child orientation)- </a:t>
            </a:r>
            <a:r>
              <a:rPr lang="en-US" sz="2800" dirty="0"/>
              <a:t>obeying rules to get approval; judging others based on their intention</a:t>
            </a:r>
          </a:p>
          <a:p>
            <a:r>
              <a:rPr lang="en-US" sz="2800" b="1" dirty="0"/>
              <a:t>Stage 4 (law-and-order orientation)- </a:t>
            </a:r>
            <a:r>
              <a:rPr lang="en-US" sz="2800" dirty="0"/>
              <a:t>belief in doing the duty of obeying laws to keep order within society</a:t>
            </a:r>
          </a:p>
          <a:p>
            <a:pPr lvl="1"/>
            <a:r>
              <a:rPr lang="en-US" sz="2400" dirty="0"/>
              <a:t>Kohlberg believed this was the highest level most adults and adolescents reached</a:t>
            </a:r>
          </a:p>
        </p:txBody>
      </p:sp>
    </p:spTree>
    <p:extLst>
      <p:ext uri="{BB962C8B-B14F-4D97-AF65-F5344CB8AC3E}">
        <p14:creationId xmlns:p14="http://schemas.microsoft.com/office/powerpoint/2010/main" val="1709505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Kohlberg’s Stages: </a:t>
            </a:r>
            <a:r>
              <a:rPr lang="en-US" dirty="0" err="1"/>
              <a:t>Postconventional</a:t>
            </a:r>
            <a:endParaRPr lang="en-US" dirty="0"/>
          </a:p>
        </p:txBody>
      </p:sp>
      <p:sp>
        <p:nvSpPr>
          <p:cNvPr id="3" name="Content Placeholder 2"/>
          <p:cNvSpPr>
            <a:spLocks noGrp="1"/>
          </p:cNvSpPr>
          <p:nvPr>
            <p:ph idx="1"/>
          </p:nvPr>
        </p:nvSpPr>
        <p:spPr/>
        <p:txBody>
          <a:bodyPr>
            <a:noAutofit/>
          </a:bodyPr>
          <a:lstStyle/>
          <a:p>
            <a:r>
              <a:rPr lang="en-US" sz="2800" b="1" u="sng" dirty="0" err="1"/>
              <a:t>Postconventional</a:t>
            </a:r>
            <a:r>
              <a:rPr lang="en-US" sz="2800" b="1" u="sng" dirty="0"/>
              <a:t>: </a:t>
            </a:r>
            <a:r>
              <a:rPr lang="en-US" sz="2800" dirty="0"/>
              <a:t>(adulthood) based on personal standards for right and wrong, abstract principles are considered</a:t>
            </a:r>
          </a:p>
          <a:p>
            <a:r>
              <a:rPr lang="en-US" sz="2800" b="1" dirty="0"/>
              <a:t>Stage 5 (social-contract orientation)- </a:t>
            </a:r>
            <a:r>
              <a:rPr lang="en-US" sz="2800" dirty="0"/>
              <a:t>laws can be disobeyed if the majority disagree or they do not benefit most of society</a:t>
            </a:r>
          </a:p>
          <a:p>
            <a:r>
              <a:rPr lang="en-US" sz="2800" b="1" dirty="0"/>
              <a:t>Stage 6 (universal-ethics orientation)- </a:t>
            </a:r>
            <a:r>
              <a:rPr lang="en-US" sz="2800" dirty="0"/>
              <a:t>what is right is determined by universal ethical </a:t>
            </a:r>
            <a:r>
              <a:rPr lang="en-US" sz="2800"/>
              <a:t>principles (like </a:t>
            </a:r>
            <a:r>
              <a:rPr lang="en-US" sz="2800" dirty="0"/>
              <a:t>nonviolence, human dignity, freedom) that all would view as fair whether or not they are reflected by the law</a:t>
            </a:r>
            <a:endParaRPr lang="en-US" sz="2800" b="1" dirty="0"/>
          </a:p>
        </p:txBody>
      </p:sp>
    </p:spTree>
    <p:extLst>
      <p:ext uri="{BB962C8B-B14F-4D97-AF65-F5344CB8AC3E}">
        <p14:creationId xmlns:p14="http://schemas.microsoft.com/office/powerpoint/2010/main" val="1336737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48768"/>
            <a:ext cx="8229600" cy="1143000"/>
          </a:xfrm>
        </p:spPr>
        <p:txBody>
          <a:bodyPr/>
          <a:lstStyle/>
          <a:p>
            <a:r>
              <a:rPr lang="en-US" dirty="0"/>
              <a:t>Criticisms of Kohlberg: </a:t>
            </a:r>
            <a:r>
              <a:rPr lang="en-US" u="sng" dirty="0"/>
              <a:t>Carol Gilligan</a:t>
            </a:r>
          </a:p>
        </p:txBody>
      </p:sp>
      <p:sp>
        <p:nvSpPr>
          <p:cNvPr id="3" name="Content Placeholder 2"/>
          <p:cNvSpPr>
            <a:spLocks noGrp="1"/>
          </p:cNvSpPr>
          <p:nvPr>
            <p:ph idx="1"/>
          </p:nvPr>
        </p:nvSpPr>
        <p:spPr>
          <a:xfrm>
            <a:off x="445008" y="1219200"/>
            <a:ext cx="8229600" cy="5562600"/>
          </a:xfrm>
        </p:spPr>
        <p:txBody>
          <a:bodyPr>
            <a:noAutofit/>
          </a:bodyPr>
          <a:lstStyle/>
          <a:p>
            <a:r>
              <a:rPr lang="en-US" sz="2000" dirty="0"/>
              <a:t>Moral reasoning versus behavior- situational factors may reflect different moral stages than hypothetical reasoning</a:t>
            </a:r>
          </a:p>
          <a:p>
            <a:r>
              <a:rPr lang="en-US" sz="2000" dirty="0"/>
              <a:t>Cultural differences- different cultures value social responsibilities differently, etc. leading to different responses</a:t>
            </a:r>
          </a:p>
          <a:p>
            <a:r>
              <a:rPr lang="en-US" sz="2000" dirty="0"/>
              <a:t>Possible gender bias- Carol Gilligan said his stages valued rationality/independence (traditionally male traits)</a:t>
            </a:r>
          </a:p>
          <a:p>
            <a:pPr lvl="1"/>
            <a:r>
              <a:rPr lang="en-US" sz="1800" dirty="0"/>
              <a:t>New research has mostly disregarded this</a:t>
            </a:r>
          </a:p>
          <a:p>
            <a:pPr marL="365760" lvl="1" indent="0">
              <a:buNone/>
            </a:pPr>
            <a:endParaRPr lang="en-US" sz="1800" dirty="0"/>
          </a:p>
          <a:p>
            <a:pPr marL="365760" lvl="1" indent="0">
              <a:buNone/>
            </a:pPr>
            <a:endParaRPr lang="en-US" sz="1800" dirty="0"/>
          </a:p>
          <a:p>
            <a:pPr marL="365760" lvl="1" indent="0">
              <a:buNone/>
            </a:pPr>
            <a:endParaRPr lang="en-US" sz="1800" dirty="0"/>
          </a:p>
          <a:p>
            <a:pPr marL="365760" lvl="1" indent="0">
              <a:buNone/>
            </a:pPr>
            <a:endParaRPr lang="en-US" sz="1800" dirty="0"/>
          </a:p>
          <a:p>
            <a:pPr marL="365760" lvl="1" indent="0">
              <a:buNone/>
            </a:pPr>
            <a:endParaRPr lang="en-US" sz="1800" dirty="0"/>
          </a:p>
          <a:p>
            <a:pPr marL="365760" lvl="1" indent="0">
              <a:buNone/>
            </a:pPr>
            <a:endParaRPr lang="en-US" sz="1800" dirty="0"/>
          </a:p>
          <a:p>
            <a:pPr marL="365760" lvl="1" indent="0">
              <a:buNone/>
            </a:pPr>
            <a:endParaRPr lang="en-US" sz="1800" dirty="0"/>
          </a:p>
          <a:p>
            <a:pPr marL="365760" lvl="1" indent="0">
              <a:buNone/>
            </a:pPr>
            <a:endParaRPr lang="en-US" sz="1800" dirty="0"/>
          </a:p>
          <a:p>
            <a:pPr marL="365760" lvl="1" indent="0">
              <a:buNone/>
            </a:pPr>
            <a:r>
              <a:rPr lang="en-US" altLang="en-US" sz="1800" dirty="0">
                <a:hlinkClick r:id="rId3"/>
              </a:rPr>
              <a:t>https://www.youtube.com/watch?v=U-WbYOO8nUQ</a:t>
            </a:r>
            <a:r>
              <a:rPr lang="en-US" altLang="en-US" sz="1800" dirty="0"/>
              <a:t> </a:t>
            </a:r>
          </a:p>
          <a:p>
            <a:pPr marL="365760" lvl="1" indent="0">
              <a:buNone/>
            </a:pPr>
            <a:endParaRPr lang="en-US" sz="1800" dirty="0"/>
          </a:p>
          <a:p>
            <a:endParaRPr lang="en-US" sz="2000" dirty="0"/>
          </a:p>
        </p:txBody>
      </p:sp>
      <p:pic>
        <p:nvPicPr>
          <p:cNvPr id="4" name="Picture 3"/>
          <p:cNvPicPr>
            <a:picLocks noChangeAspect="1"/>
          </p:cNvPicPr>
          <p:nvPr/>
        </p:nvPicPr>
        <p:blipFill>
          <a:blip r:embed="rId4"/>
          <a:stretch>
            <a:fillRect/>
          </a:stretch>
        </p:blipFill>
        <p:spPr>
          <a:xfrm>
            <a:off x="271272" y="3733800"/>
            <a:ext cx="5143500" cy="2466975"/>
          </a:xfrm>
          <a:prstGeom prst="rect">
            <a:avLst/>
          </a:prstGeom>
        </p:spPr>
      </p:pic>
      <p:pic>
        <p:nvPicPr>
          <p:cNvPr id="5" name="Picture 4"/>
          <p:cNvPicPr>
            <a:picLocks noChangeAspect="1"/>
          </p:cNvPicPr>
          <p:nvPr/>
        </p:nvPicPr>
        <p:blipFill>
          <a:blip r:embed="rId5"/>
          <a:stretch>
            <a:fillRect/>
          </a:stretch>
        </p:blipFill>
        <p:spPr>
          <a:xfrm>
            <a:off x="5892691" y="3276600"/>
            <a:ext cx="2980037" cy="3132425"/>
          </a:xfrm>
          <a:prstGeom prst="rect">
            <a:avLst/>
          </a:prstGeom>
        </p:spPr>
      </p:pic>
    </p:spTree>
    <p:extLst>
      <p:ext uri="{BB962C8B-B14F-4D97-AF65-F5344CB8AC3E}">
        <p14:creationId xmlns:p14="http://schemas.microsoft.com/office/powerpoint/2010/main" val="1429167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029200"/>
            <a:ext cx="8305800" cy="1006813"/>
          </a:xfrm>
        </p:spPr>
        <p:txBody>
          <a:bodyPr/>
          <a:lstStyle/>
          <a:p>
            <a:r>
              <a:rPr lang="en-US" dirty="0"/>
              <a:t>Chapter 10, Section 2, pages 328-331</a:t>
            </a:r>
          </a:p>
        </p:txBody>
      </p:sp>
      <p:sp>
        <p:nvSpPr>
          <p:cNvPr id="3" name="Title 2"/>
          <p:cNvSpPr>
            <a:spLocks noGrp="1"/>
          </p:cNvSpPr>
          <p:nvPr>
            <p:ph type="title"/>
          </p:nvPr>
        </p:nvSpPr>
        <p:spPr>
          <a:xfrm>
            <a:off x="457200" y="3810000"/>
            <a:ext cx="8305800" cy="1143000"/>
          </a:xfrm>
        </p:spPr>
        <p:txBody>
          <a:bodyPr/>
          <a:lstStyle/>
          <a:p>
            <a:r>
              <a:rPr lang="en-US" dirty="0"/>
              <a:t>Personality Development</a:t>
            </a:r>
          </a:p>
        </p:txBody>
      </p:sp>
    </p:spTree>
    <p:extLst>
      <p:ext uri="{BB962C8B-B14F-4D97-AF65-F5344CB8AC3E}">
        <p14:creationId xmlns:p14="http://schemas.microsoft.com/office/powerpoint/2010/main" val="234262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Theoretical Issues</a:t>
            </a:r>
          </a:p>
        </p:txBody>
      </p:sp>
      <p:sp>
        <p:nvSpPr>
          <p:cNvPr id="3" name="Content Placeholder 2"/>
          <p:cNvSpPr>
            <a:spLocks noGrp="1"/>
          </p:cNvSpPr>
          <p:nvPr>
            <p:ph idx="1"/>
          </p:nvPr>
        </p:nvSpPr>
        <p:spPr/>
        <p:txBody>
          <a:bodyPr/>
          <a:lstStyle/>
          <a:p>
            <a:r>
              <a:rPr lang="en-US" dirty="0"/>
              <a:t>Nature vs. nurture- what are we born with versus learn to develop?</a:t>
            </a:r>
          </a:p>
          <a:p>
            <a:pPr lvl="1"/>
            <a:r>
              <a:rPr lang="en-US" dirty="0"/>
              <a:t>Nature</a:t>
            </a:r>
            <a:r>
              <a:rPr lang="en-US" dirty="0">
                <a:sym typeface="Wingdings" panose="05000000000000000000" pitchFamily="2" charset="2"/>
              </a:rPr>
              <a:t> </a:t>
            </a:r>
            <a:r>
              <a:rPr lang="en-US" b="1" dirty="0">
                <a:sym typeface="Wingdings" panose="05000000000000000000" pitchFamily="2" charset="2"/>
              </a:rPr>
              <a:t>maturation </a:t>
            </a:r>
            <a:r>
              <a:rPr lang="en-US" dirty="0">
                <a:sym typeface="Wingdings" panose="05000000000000000000" pitchFamily="2" charset="2"/>
              </a:rPr>
              <a:t>has our development be triggered by automatic, genetically predetermined signals (internally programmed growth of a child)</a:t>
            </a:r>
          </a:p>
          <a:p>
            <a:pPr lvl="2"/>
            <a:r>
              <a:rPr lang="en-US" b="1" dirty="0">
                <a:sym typeface="Wingdings" panose="05000000000000000000" pitchFamily="2" charset="2"/>
              </a:rPr>
              <a:t>Critical periods </a:t>
            </a:r>
            <a:r>
              <a:rPr lang="en-US" dirty="0">
                <a:sym typeface="Wingdings" panose="05000000000000000000" pitchFamily="2" charset="2"/>
              </a:rPr>
              <a:t>exist- a period of special sensitivity to specific types of learning that shapes the capacity for future development</a:t>
            </a:r>
          </a:p>
          <a:p>
            <a:pPr lvl="2"/>
            <a:r>
              <a:rPr lang="en-US" dirty="0">
                <a:sym typeface="Wingdings" panose="05000000000000000000" pitchFamily="2" charset="2"/>
              </a:rPr>
              <a:t>Schedule remains the same but the age may differ</a:t>
            </a:r>
          </a:p>
          <a:p>
            <a:pPr lvl="1"/>
            <a:r>
              <a:rPr lang="en-US" dirty="0">
                <a:sym typeface="Wingdings" panose="05000000000000000000" pitchFamily="2" charset="2"/>
              </a:rPr>
              <a:t>Nurture development occurs through experience and observation</a:t>
            </a:r>
            <a:endParaRPr lang="en-US" dirty="0"/>
          </a:p>
          <a:p>
            <a:endParaRPr lang="en-US" dirty="0"/>
          </a:p>
        </p:txBody>
      </p:sp>
      <p:pic>
        <p:nvPicPr>
          <p:cNvPr id="4" name="Picture 3"/>
          <p:cNvPicPr>
            <a:picLocks noChangeAspect="1"/>
          </p:cNvPicPr>
          <p:nvPr/>
        </p:nvPicPr>
        <p:blipFill>
          <a:blip r:embed="rId2"/>
          <a:stretch>
            <a:fillRect/>
          </a:stretch>
        </p:blipFill>
        <p:spPr>
          <a:xfrm>
            <a:off x="6248400" y="4876800"/>
            <a:ext cx="2609850" cy="1752600"/>
          </a:xfrm>
          <a:prstGeom prst="rect">
            <a:avLst/>
          </a:prstGeom>
        </p:spPr>
      </p:pic>
      <p:sp>
        <p:nvSpPr>
          <p:cNvPr id="5" name="TextBox 4"/>
          <p:cNvSpPr txBox="1"/>
          <p:nvPr/>
        </p:nvSpPr>
        <p:spPr>
          <a:xfrm>
            <a:off x="457200" y="5669494"/>
            <a:ext cx="5867400" cy="923330"/>
          </a:xfrm>
          <a:prstGeom prst="rect">
            <a:avLst/>
          </a:prstGeom>
          <a:noFill/>
        </p:spPr>
        <p:txBody>
          <a:bodyPr wrap="square" rtlCol="0">
            <a:spAutoFit/>
          </a:bodyPr>
          <a:lstStyle/>
          <a:p>
            <a:r>
              <a:rPr lang="en-US" dirty="0"/>
              <a:t>We observed critical periods with the case study of Genie</a:t>
            </a:r>
          </a:p>
          <a:p>
            <a:r>
              <a:rPr lang="en-US" altLang="en-US" dirty="0">
                <a:hlinkClick r:id="rId3"/>
              </a:rPr>
              <a:t>https://www.youtube.com/watch?v=VjZolHCrC8E</a:t>
            </a:r>
            <a:r>
              <a:rPr lang="en-US" altLang="en-US" dirty="0"/>
              <a:t> </a:t>
            </a:r>
          </a:p>
          <a:p>
            <a:endParaRPr lang="en-US" dirty="0"/>
          </a:p>
        </p:txBody>
      </p:sp>
    </p:spTree>
    <p:extLst>
      <p:ext uri="{BB962C8B-B14F-4D97-AF65-F5344CB8AC3E}">
        <p14:creationId xmlns:p14="http://schemas.microsoft.com/office/powerpoint/2010/main" val="242467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0504"/>
            <a:ext cx="8229600" cy="1143000"/>
          </a:xfrm>
        </p:spPr>
        <p:txBody>
          <a:bodyPr/>
          <a:lstStyle/>
          <a:p>
            <a:r>
              <a:rPr lang="en-US" dirty="0"/>
              <a:t>Temperament Theory</a:t>
            </a:r>
          </a:p>
        </p:txBody>
      </p:sp>
      <p:sp>
        <p:nvSpPr>
          <p:cNvPr id="3" name="Content Placeholder 2"/>
          <p:cNvSpPr>
            <a:spLocks noGrp="1"/>
          </p:cNvSpPr>
          <p:nvPr>
            <p:ph idx="1"/>
          </p:nvPr>
        </p:nvSpPr>
        <p:spPr/>
        <p:txBody>
          <a:bodyPr/>
          <a:lstStyle/>
          <a:p>
            <a:r>
              <a:rPr lang="en-US" dirty="0"/>
              <a:t>Studied by Thomas and Chess</a:t>
            </a:r>
          </a:p>
          <a:p>
            <a:r>
              <a:rPr lang="en-US" b="1" dirty="0"/>
              <a:t>Temperament- </a:t>
            </a:r>
            <a:r>
              <a:rPr lang="en-US" dirty="0"/>
              <a:t>an individual’s innate behavioral style and characteristic emotional response</a:t>
            </a:r>
          </a:p>
          <a:p>
            <a:r>
              <a:rPr lang="en-US" dirty="0"/>
              <a:t>Three temperaments</a:t>
            </a:r>
          </a:p>
          <a:p>
            <a:pPr lvl="1"/>
            <a:r>
              <a:rPr lang="en-US" dirty="0"/>
              <a:t>Easy children- happy, easily adjustable</a:t>
            </a:r>
          </a:p>
          <a:p>
            <a:pPr lvl="1"/>
            <a:r>
              <a:rPr lang="en-US" dirty="0"/>
              <a:t>Difficult children- moody, easily frustrated</a:t>
            </a:r>
          </a:p>
          <a:p>
            <a:pPr lvl="1"/>
            <a:r>
              <a:rPr lang="en-US" dirty="0"/>
              <a:t>Slow-to-warm-up children- mild responses, shy, needs time to adjust</a:t>
            </a:r>
          </a:p>
          <a:p>
            <a:r>
              <a:rPr lang="en-US" dirty="0"/>
              <a:t>These may correspond with adult temperaments</a:t>
            </a:r>
          </a:p>
          <a:p>
            <a:r>
              <a:rPr lang="en-US" i="1" dirty="0"/>
              <a:t>Goodness of fit </a:t>
            </a:r>
            <a:r>
              <a:rPr lang="en-US" dirty="0"/>
              <a:t>between a child’s nature, parental behaviors, and social/environmental setting influences personality development</a:t>
            </a:r>
          </a:p>
        </p:txBody>
      </p:sp>
      <p:pic>
        <p:nvPicPr>
          <p:cNvPr id="4" name="Picture 3"/>
          <p:cNvPicPr>
            <a:picLocks noChangeAspect="1"/>
          </p:cNvPicPr>
          <p:nvPr/>
        </p:nvPicPr>
        <p:blipFill>
          <a:blip r:embed="rId2"/>
          <a:stretch>
            <a:fillRect/>
          </a:stretch>
        </p:blipFill>
        <p:spPr>
          <a:xfrm>
            <a:off x="4577411" y="299022"/>
            <a:ext cx="1937689" cy="1656144"/>
          </a:xfrm>
          <a:prstGeom prst="rect">
            <a:avLst/>
          </a:prstGeom>
        </p:spPr>
      </p:pic>
      <p:pic>
        <p:nvPicPr>
          <p:cNvPr id="5" name="Picture 4"/>
          <p:cNvPicPr>
            <a:picLocks noChangeAspect="1"/>
          </p:cNvPicPr>
          <p:nvPr/>
        </p:nvPicPr>
        <p:blipFill>
          <a:blip r:embed="rId3"/>
          <a:stretch>
            <a:fillRect/>
          </a:stretch>
        </p:blipFill>
        <p:spPr>
          <a:xfrm>
            <a:off x="6705600" y="403194"/>
            <a:ext cx="2171700" cy="1447800"/>
          </a:xfrm>
          <a:prstGeom prst="rect">
            <a:avLst/>
          </a:prstGeom>
        </p:spPr>
      </p:pic>
    </p:spTree>
    <p:extLst>
      <p:ext uri="{BB962C8B-B14F-4D97-AF65-F5344CB8AC3E}">
        <p14:creationId xmlns:p14="http://schemas.microsoft.com/office/powerpoint/2010/main" val="2267011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Erik Erikson’s Psychosocial Theory</a:t>
            </a:r>
          </a:p>
        </p:txBody>
      </p:sp>
      <p:sp>
        <p:nvSpPr>
          <p:cNvPr id="3" name="Content Placeholder 2"/>
          <p:cNvSpPr>
            <a:spLocks noGrp="1"/>
          </p:cNvSpPr>
          <p:nvPr>
            <p:ph idx="1"/>
          </p:nvPr>
        </p:nvSpPr>
        <p:spPr>
          <a:xfrm>
            <a:off x="152400" y="1600200"/>
            <a:ext cx="3886200" cy="4525963"/>
          </a:xfrm>
        </p:spPr>
        <p:txBody>
          <a:bodyPr>
            <a:normAutofit fontScale="92500"/>
          </a:bodyPr>
          <a:lstStyle/>
          <a:p>
            <a:r>
              <a:rPr lang="en-US" b="1" dirty="0"/>
              <a:t>Psychosocial stages- </a:t>
            </a:r>
            <a:r>
              <a:rPr lang="en-US" dirty="0"/>
              <a:t>individuals pass through eight developmental stages, each involving a crisis that must be successfully resolved</a:t>
            </a:r>
          </a:p>
          <a:p>
            <a:pPr lvl="1"/>
            <a:r>
              <a:rPr lang="en-US" dirty="0"/>
              <a:t>Successful resolution of each crisis leads to a better chance of a healthy, happy life</a:t>
            </a:r>
          </a:p>
          <a:p>
            <a:r>
              <a:rPr lang="en-US" dirty="0"/>
              <a:t>Criticisms	</a:t>
            </a:r>
          </a:p>
          <a:p>
            <a:pPr lvl="1"/>
            <a:r>
              <a:rPr lang="en-US" dirty="0"/>
              <a:t>Hard to scientifically test</a:t>
            </a:r>
          </a:p>
          <a:p>
            <a:pPr lvl="1"/>
            <a:r>
              <a:rPr lang="en-US" dirty="0"/>
              <a:t>The crises and the preferred resolution may be not appropriate across cultures</a:t>
            </a:r>
          </a:p>
          <a:p>
            <a:endParaRPr lang="en-US" dirty="0"/>
          </a:p>
        </p:txBody>
      </p:sp>
      <p:pic>
        <p:nvPicPr>
          <p:cNvPr id="4" name="Picture 3"/>
          <p:cNvPicPr>
            <a:picLocks noChangeAspect="1"/>
          </p:cNvPicPr>
          <p:nvPr/>
        </p:nvPicPr>
        <p:blipFill>
          <a:blip r:embed="rId2"/>
          <a:stretch>
            <a:fillRect/>
          </a:stretch>
        </p:blipFill>
        <p:spPr>
          <a:xfrm>
            <a:off x="4038600" y="1752600"/>
            <a:ext cx="5032963" cy="4474762"/>
          </a:xfrm>
          <a:prstGeom prst="rect">
            <a:avLst/>
          </a:prstGeom>
        </p:spPr>
      </p:pic>
    </p:spTree>
    <p:extLst>
      <p:ext uri="{BB962C8B-B14F-4D97-AF65-F5344CB8AC3E}">
        <p14:creationId xmlns:p14="http://schemas.microsoft.com/office/powerpoint/2010/main" val="1780943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Erikson’s Eight Stages of Psychosocial Development</a:t>
            </a:r>
          </a:p>
        </p:txBody>
      </p:sp>
      <p:sp>
        <p:nvSpPr>
          <p:cNvPr id="3" name="Content Placeholder 2"/>
          <p:cNvSpPr>
            <a:spLocks noGrp="1"/>
          </p:cNvSpPr>
          <p:nvPr>
            <p:ph idx="1"/>
          </p:nvPr>
        </p:nvSpPr>
        <p:spPr/>
        <p:txBody>
          <a:bodyPr>
            <a:noAutofit/>
          </a:bodyPr>
          <a:lstStyle/>
          <a:p>
            <a:r>
              <a:rPr lang="en-US" sz="2800" b="1" u="sng" dirty="0"/>
              <a:t>Stage 1: trust vs. mistrust</a:t>
            </a:r>
            <a:r>
              <a:rPr lang="en-US" sz="2800" dirty="0"/>
              <a:t> (birth – age 1): learning to trust their needs will be met by the mother</a:t>
            </a:r>
          </a:p>
          <a:p>
            <a:r>
              <a:rPr lang="en-US" sz="2800" b="1" u="sng" dirty="0"/>
              <a:t>Stage 2: autonomy vs. shame and doubt</a:t>
            </a:r>
            <a:r>
              <a:rPr lang="en-US" sz="2800" dirty="0"/>
              <a:t> (ages 1 – 3): learning to exercise will, make choices, and control themselves</a:t>
            </a:r>
          </a:p>
          <a:p>
            <a:r>
              <a:rPr lang="en-US" sz="2800" b="1" u="sng" dirty="0"/>
              <a:t>Stage 3: initiative vs. guilt</a:t>
            </a:r>
            <a:r>
              <a:rPr lang="en-US" sz="2800" dirty="0"/>
              <a:t> (ages 3-6): learning to initiate activities and enjoy their accomplishments</a:t>
            </a:r>
          </a:p>
          <a:p>
            <a:r>
              <a:rPr lang="en-US" sz="2800" b="1" u="sng" dirty="0"/>
              <a:t>Stage 4: industry vs. inferiority</a:t>
            </a:r>
            <a:r>
              <a:rPr lang="en-US" sz="2800" dirty="0"/>
              <a:t> (ages 6-12): learning a sense of industry (production) and productive skills relevant to their culture</a:t>
            </a:r>
            <a:endParaRPr lang="en-US" sz="2800" b="1" u="sng" dirty="0"/>
          </a:p>
        </p:txBody>
      </p:sp>
    </p:spTree>
    <p:extLst>
      <p:ext uri="{BB962C8B-B14F-4D97-AF65-F5344CB8AC3E}">
        <p14:creationId xmlns:p14="http://schemas.microsoft.com/office/powerpoint/2010/main" val="3246340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Erikson’s Eight Stages of Psychosocial Development</a:t>
            </a:r>
          </a:p>
        </p:txBody>
      </p:sp>
      <p:sp>
        <p:nvSpPr>
          <p:cNvPr id="3" name="Content Placeholder 2"/>
          <p:cNvSpPr>
            <a:spLocks noGrp="1"/>
          </p:cNvSpPr>
          <p:nvPr>
            <p:ph idx="1"/>
          </p:nvPr>
        </p:nvSpPr>
        <p:spPr/>
        <p:txBody>
          <a:bodyPr>
            <a:normAutofit lnSpcReduction="10000"/>
          </a:bodyPr>
          <a:lstStyle/>
          <a:p>
            <a:r>
              <a:rPr lang="en-US" b="1" u="sng" dirty="0"/>
              <a:t>Stage 5: identity vs. role confusion</a:t>
            </a:r>
            <a:r>
              <a:rPr lang="en-US" dirty="0"/>
              <a:t> (adolescence): developing a coherent sense of self and their role in society during an identity crisis</a:t>
            </a:r>
          </a:p>
          <a:p>
            <a:r>
              <a:rPr lang="en-US" b="1" u="sng" dirty="0"/>
              <a:t>Stage 6: intimacy vs. isolation</a:t>
            </a:r>
            <a:r>
              <a:rPr lang="en-US" dirty="0"/>
              <a:t> (early adulthood): forming intimate connection with others</a:t>
            </a:r>
          </a:p>
          <a:p>
            <a:r>
              <a:rPr lang="en-US" b="1" u="sng" dirty="0"/>
              <a:t>Stage 7: generativity vs. stagnation</a:t>
            </a:r>
            <a:r>
              <a:rPr lang="en-US" dirty="0"/>
              <a:t> (middle adulthood): developing a concern for establishing and influencing the next generation (generativity) vs. a concern with self and material possessions (stagnation)</a:t>
            </a:r>
          </a:p>
          <a:p>
            <a:r>
              <a:rPr lang="en-US" b="1" u="sng" dirty="0"/>
              <a:t>Stage 8</a:t>
            </a:r>
            <a:r>
              <a:rPr lang="en-US" b="1" u="sng"/>
              <a:t>: ego integrity </a:t>
            </a:r>
            <a:r>
              <a:rPr lang="en-US" b="1" u="sng" dirty="0"/>
              <a:t>vs. despair</a:t>
            </a:r>
            <a:r>
              <a:rPr lang="en-US" dirty="0"/>
              <a:t> (late adulthood): a period of reflection to find a sense of accomplishment and satisfaction with the lives they’ve lived</a:t>
            </a:r>
            <a:endParaRPr lang="en-US" b="1" u="sng" dirty="0"/>
          </a:p>
        </p:txBody>
      </p:sp>
    </p:spTree>
    <p:extLst>
      <p:ext uri="{BB962C8B-B14F-4D97-AF65-F5344CB8AC3E}">
        <p14:creationId xmlns:p14="http://schemas.microsoft.com/office/powerpoint/2010/main" val="939791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81200" y="402202"/>
            <a:ext cx="5330323" cy="6099763"/>
          </a:xfrm>
          <a:prstGeom prst="rect">
            <a:avLst/>
          </a:prstGeom>
        </p:spPr>
      </p:pic>
    </p:spTree>
    <p:extLst>
      <p:ext uri="{BB962C8B-B14F-4D97-AF65-F5344CB8AC3E}">
        <p14:creationId xmlns:p14="http://schemas.microsoft.com/office/powerpoint/2010/main" val="634509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and Cultural Diversity in Personality Development</a:t>
            </a:r>
          </a:p>
        </p:txBody>
      </p:sp>
      <p:sp>
        <p:nvSpPr>
          <p:cNvPr id="3" name="Content Placeholder 2"/>
          <p:cNvSpPr>
            <a:spLocks noGrp="1"/>
          </p:cNvSpPr>
          <p:nvPr>
            <p:ph idx="1"/>
          </p:nvPr>
        </p:nvSpPr>
        <p:spPr/>
        <p:txBody>
          <a:bodyPr/>
          <a:lstStyle/>
          <a:p>
            <a:r>
              <a:rPr lang="en-US" dirty="0"/>
              <a:t>The study of developmental psychology deals with studying the “self” but “self” is different depending on your culture</a:t>
            </a:r>
          </a:p>
          <a:p>
            <a:r>
              <a:rPr lang="en-US" b="1" dirty="0"/>
              <a:t>Individualistic cultures- </a:t>
            </a:r>
            <a:r>
              <a:rPr lang="en-US" dirty="0"/>
              <a:t>needs and goals of the individual are emphasized over the needs and goals of the group</a:t>
            </a:r>
          </a:p>
          <a:p>
            <a:pPr lvl="1"/>
            <a:r>
              <a:rPr lang="en-US" dirty="0"/>
              <a:t>Emphasis on separateness, independence, individualism</a:t>
            </a:r>
          </a:p>
          <a:p>
            <a:r>
              <a:rPr lang="en-US" b="1" dirty="0"/>
              <a:t>Collectivistic cultures- </a:t>
            </a:r>
            <a:r>
              <a:rPr lang="en-US" dirty="0"/>
              <a:t>needs and goals of the group are emphasized over the needs and goals of the individual</a:t>
            </a:r>
          </a:p>
          <a:p>
            <a:pPr lvl="1"/>
            <a:r>
              <a:rPr lang="en-US" dirty="0"/>
              <a:t>Emphasis on relatedness, connectedness, interdependence</a:t>
            </a:r>
          </a:p>
          <a:p>
            <a:pPr lvl="1"/>
            <a:r>
              <a:rPr lang="en-US" dirty="0"/>
              <a:t>70% of the world’s population</a:t>
            </a:r>
          </a:p>
          <a:p>
            <a:endParaRPr lang="en-US" b="1" dirty="0"/>
          </a:p>
        </p:txBody>
      </p:sp>
    </p:spTree>
    <p:extLst>
      <p:ext uri="{BB962C8B-B14F-4D97-AF65-F5344CB8AC3E}">
        <p14:creationId xmlns:p14="http://schemas.microsoft.com/office/powerpoint/2010/main" val="2462160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Influences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982486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DUE FRIDAY</a:t>
            </a:r>
          </a:p>
        </p:txBody>
      </p:sp>
      <p:sp>
        <p:nvSpPr>
          <p:cNvPr id="3" name="Content Placeholder 2"/>
          <p:cNvSpPr>
            <a:spLocks noGrp="1"/>
          </p:cNvSpPr>
          <p:nvPr>
            <p:ph idx="1"/>
          </p:nvPr>
        </p:nvSpPr>
        <p:spPr/>
        <p:txBody>
          <a:bodyPr>
            <a:normAutofit/>
          </a:bodyPr>
          <a:lstStyle/>
          <a:p>
            <a:r>
              <a:rPr lang="en-US" sz="4000" dirty="0"/>
              <a:t>Ask 4 other people (not in this class) the three words or terms that come to mind when they hear “old person.”</a:t>
            </a:r>
          </a:p>
          <a:p>
            <a:r>
              <a:rPr lang="en-US" sz="4000" dirty="0"/>
              <a:t>Record their responses and the age of the person you asked.</a:t>
            </a:r>
          </a:p>
        </p:txBody>
      </p:sp>
    </p:spTree>
    <p:extLst>
      <p:ext uri="{BB962C8B-B14F-4D97-AF65-F5344CB8AC3E}">
        <p14:creationId xmlns:p14="http://schemas.microsoft.com/office/powerpoint/2010/main" val="1459536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Chapter 10, Section 3, pages 331-334</a:t>
            </a:r>
          </a:p>
        </p:txBody>
      </p:sp>
      <p:sp>
        <p:nvSpPr>
          <p:cNvPr id="3" name="Title 2"/>
          <p:cNvSpPr>
            <a:spLocks noGrp="1"/>
          </p:cNvSpPr>
          <p:nvPr>
            <p:ph type="title"/>
          </p:nvPr>
        </p:nvSpPr>
        <p:spPr/>
        <p:txBody>
          <a:bodyPr/>
          <a:lstStyle/>
          <a:p>
            <a:r>
              <a:rPr lang="en-US" dirty="0"/>
              <a:t>Neurodevelopmental Disorders</a:t>
            </a:r>
          </a:p>
        </p:txBody>
      </p:sp>
    </p:spTree>
    <p:extLst>
      <p:ext uri="{BB962C8B-B14F-4D97-AF65-F5344CB8AC3E}">
        <p14:creationId xmlns:p14="http://schemas.microsoft.com/office/powerpoint/2010/main" val="3583636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Neurodevelopmental Disorders</a:t>
            </a:r>
          </a:p>
        </p:txBody>
      </p:sp>
      <p:sp>
        <p:nvSpPr>
          <p:cNvPr id="5" name="Content Placeholder 4"/>
          <p:cNvSpPr>
            <a:spLocks noGrp="1"/>
          </p:cNvSpPr>
          <p:nvPr>
            <p:ph idx="1"/>
          </p:nvPr>
        </p:nvSpPr>
        <p:spPr/>
        <p:txBody>
          <a:bodyPr>
            <a:normAutofit/>
          </a:bodyPr>
          <a:lstStyle/>
          <a:p>
            <a:r>
              <a:rPr lang="en-US" sz="3200" b="1" dirty="0"/>
              <a:t>Neurodevelopmental disorders-</a:t>
            </a:r>
            <a:r>
              <a:rPr lang="en-US" sz="3200" dirty="0"/>
              <a:t> a group of disorders that usually begin in early life, causing problems with communication, cognitive abilities, social relationships, and/or behavior</a:t>
            </a:r>
          </a:p>
          <a:p>
            <a:r>
              <a:rPr lang="en-US" sz="3200" dirty="0"/>
              <a:t>Usually begin in childhood </a:t>
            </a:r>
          </a:p>
          <a:p>
            <a:r>
              <a:rPr lang="en-US" sz="3200" dirty="0"/>
              <a:t>As a result of abnormal brain development </a:t>
            </a:r>
          </a:p>
        </p:txBody>
      </p:sp>
    </p:spTree>
    <p:extLst>
      <p:ext uri="{BB962C8B-B14F-4D97-AF65-F5344CB8AC3E}">
        <p14:creationId xmlns:p14="http://schemas.microsoft.com/office/powerpoint/2010/main" val="4002844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Issues</a:t>
            </a:r>
          </a:p>
        </p:txBody>
      </p:sp>
      <p:sp>
        <p:nvSpPr>
          <p:cNvPr id="3" name="Content Placeholder 2"/>
          <p:cNvSpPr>
            <a:spLocks noGrp="1"/>
          </p:cNvSpPr>
          <p:nvPr>
            <p:ph idx="1"/>
          </p:nvPr>
        </p:nvSpPr>
        <p:spPr>
          <a:xfrm>
            <a:off x="457200" y="1600200"/>
            <a:ext cx="4572000" cy="4525963"/>
          </a:xfrm>
        </p:spPr>
        <p:txBody>
          <a:bodyPr>
            <a:normAutofit fontScale="92500" lnSpcReduction="10000"/>
          </a:bodyPr>
          <a:lstStyle/>
          <a:p>
            <a:r>
              <a:rPr lang="en-US" dirty="0"/>
              <a:t>Continuity vs. stages</a:t>
            </a:r>
          </a:p>
          <a:p>
            <a:pPr lvl="1"/>
            <a:r>
              <a:rPr lang="en-US" dirty="0"/>
              <a:t>Continuity- development is gradually occurring as we develop new abilities, skills, and knowledge</a:t>
            </a:r>
          </a:p>
          <a:p>
            <a:pPr lvl="1"/>
            <a:r>
              <a:rPr lang="en-US" dirty="0"/>
              <a:t>Stages- development occurs at different rates with periods of little change to periods of abrupt, rapid change</a:t>
            </a:r>
          </a:p>
          <a:p>
            <a:r>
              <a:rPr lang="en-US" dirty="0"/>
              <a:t>Stability vs. change</a:t>
            </a:r>
          </a:p>
          <a:p>
            <a:pPr lvl="1"/>
            <a:r>
              <a:rPr lang="en-US" dirty="0"/>
              <a:t>Do we maintain our personality from infant to adult (stability) or do we change?</a:t>
            </a:r>
          </a:p>
          <a:p>
            <a:r>
              <a:rPr lang="en-US" dirty="0"/>
              <a:t>On these issues- psychologists tend to conclude on a biopsychosocial view</a:t>
            </a:r>
          </a:p>
        </p:txBody>
      </p:sp>
      <p:pic>
        <p:nvPicPr>
          <p:cNvPr id="4" name="Picture 3"/>
          <p:cNvPicPr>
            <a:picLocks noChangeAspect="1"/>
          </p:cNvPicPr>
          <p:nvPr/>
        </p:nvPicPr>
        <p:blipFill>
          <a:blip r:embed="rId2"/>
          <a:stretch>
            <a:fillRect/>
          </a:stretch>
        </p:blipFill>
        <p:spPr>
          <a:xfrm>
            <a:off x="5056632" y="2209800"/>
            <a:ext cx="3810000" cy="3219450"/>
          </a:xfrm>
          <a:prstGeom prst="rect">
            <a:avLst/>
          </a:prstGeom>
        </p:spPr>
      </p:pic>
    </p:spTree>
    <p:extLst>
      <p:ext uri="{BB962C8B-B14F-4D97-AF65-F5344CB8AC3E}">
        <p14:creationId xmlns:p14="http://schemas.microsoft.com/office/powerpoint/2010/main" val="1124306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Attention-Deficit/Hyperactivity Disorder (ADHD)</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b="1" dirty="0"/>
              <a:t>Attention-deficit/hyperactivity disorder (ADHD)- </a:t>
            </a:r>
            <a:r>
              <a:rPr lang="en-US" dirty="0"/>
              <a:t>a common developmental disorder characterized by a pattern of inattention and/or hyperactivity-impulsivity</a:t>
            </a:r>
          </a:p>
          <a:p>
            <a:r>
              <a:rPr lang="en-US" dirty="0"/>
              <a:t>5% of children, with twice as many boys</a:t>
            </a:r>
          </a:p>
          <a:p>
            <a:r>
              <a:rPr lang="en-US" dirty="0"/>
              <a:t>Caused by biological and psychosocial factors</a:t>
            </a:r>
          </a:p>
          <a:p>
            <a:pPr lvl="1"/>
            <a:r>
              <a:rPr lang="en-US" dirty="0"/>
              <a:t>Mostly neurological and genetic factors</a:t>
            </a:r>
          </a:p>
          <a:p>
            <a:pPr lvl="1"/>
            <a:r>
              <a:rPr lang="en-US" dirty="0"/>
              <a:t>Correlated to not getting enough high-quality sleep</a:t>
            </a:r>
          </a:p>
          <a:p>
            <a:r>
              <a:rPr lang="en-US" dirty="0"/>
              <a:t>Difficulties caused by ADHD</a:t>
            </a:r>
          </a:p>
          <a:p>
            <a:pPr lvl="1"/>
            <a:r>
              <a:rPr lang="en-US" dirty="0"/>
              <a:t>Hyperactivity- difficulty in school (sitting, directions), friends- following rules, patience</a:t>
            </a:r>
          </a:p>
          <a:p>
            <a:pPr lvl="1"/>
            <a:r>
              <a:rPr lang="en-US" dirty="0"/>
              <a:t>Inattention- school (turning in work), daydreaming, lost items</a:t>
            </a:r>
          </a:p>
          <a:p>
            <a:r>
              <a:rPr lang="en-US" dirty="0"/>
              <a:t>Some symptoms may decline (often hyperactivity)</a:t>
            </a:r>
          </a:p>
          <a:p>
            <a:pPr lvl="1"/>
            <a:r>
              <a:rPr lang="en-US" dirty="0"/>
              <a:t>Women are more likely to experience inattentive symptoms, men are more likely to experience impulsivity symptoms</a:t>
            </a:r>
          </a:p>
          <a:p>
            <a:r>
              <a:rPr lang="en-US" dirty="0"/>
              <a:t>Can cause difficulty in other areas- self-esteem, relationships, anxiety, depression, substance abuse</a:t>
            </a:r>
          </a:p>
        </p:txBody>
      </p:sp>
      <p:pic>
        <p:nvPicPr>
          <p:cNvPr id="4" name="Picture 3"/>
          <p:cNvPicPr>
            <a:picLocks noChangeAspect="1"/>
          </p:cNvPicPr>
          <p:nvPr/>
        </p:nvPicPr>
        <p:blipFill>
          <a:blip r:embed="rId2"/>
          <a:stretch>
            <a:fillRect/>
          </a:stretch>
        </p:blipFill>
        <p:spPr>
          <a:xfrm>
            <a:off x="6248400" y="2362200"/>
            <a:ext cx="2813090" cy="1371600"/>
          </a:xfrm>
          <a:prstGeom prst="rect">
            <a:avLst/>
          </a:prstGeom>
        </p:spPr>
      </p:pic>
    </p:spTree>
    <p:extLst>
      <p:ext uri="{BB962C8B-B14F-4D97-AF65-F5344CB8AC3E}">
        <p14:creationId xmlns:p14="http://schemas.microsoft.com/office/powerpoint/2010/main" val="2721252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Attention-Deficit/Hyperactivity Disorder (ADHD)</a:t>
            </a:r>
          </a:p>
        </p:txBody>
      </p:sp>
      <p:sp>
        <p:nvSpPr>
          <p:cNvPr id="3" name="Content Placeholder 2"/>
          <p:cNvSpPr>
            <a:spLocks noGrp="1"/>
          </p:cNvSpPr>
          <p:nvPr>
            <p:ph idx="1"/>
          </p:nvPr>
        </p:nvSpPr>
        <p:spPr/>
        <p:txBody>
          <a:bodyPr/>
          <a:lstStyle/>
          <a:p>
            <a:r>
              <a:rPr lang="en-US" dirty="0"/>
              <a:t>Diagnosis- trying to standardize and control increasing numbers</a:t>
            </a:r>
          </a:p>
          <a:p>
            <a:pPr lvl="1"/>
            <a:r>
              <a:rPr lang="en-US" dirty="0"/>
              <a:t>Potentially being over-diagnosed (better control needed in early care, less time outdoor/exercise, increased pressure in school)</a:t>
            </a:r>
          </a:p>
          <a:p>
            <a:pPr lvl="1"/>
            <a:r>
              <a:rPr lang="en-US" dirty="0"/>
              <a:t>May be misdiagnosed- confused with other disorders, labeling normal behavior as pathological, medicine campaigning</a:t>
            </a:r>
          </a:p>
          <a:p>
            <a:r>
              <a:rPr lang="en-US" dirty="0"/>
              <a:t>Treated with a stimulant medication </a:t>
            </a:r>
          </a:p>
          <a:p>
            <a:pPr lvl="1"/>
            <a:r>
              <a:rPr lang="en-US" dirty="0"/>
              <a:t>Side effects may be difficult</a:t>
            </a:r>
          </a:p>
          <a:p>
            <a:pPr lvl="1"/>
            <a:r>
              <a:rPr lang="en-US" dirty="0"/>
              <a:t>Concern over increased recreational use of ADHD drugs- increased risk taking and sleep disruptions</a:t>
            </a:r>
          </a:p>
          <a:p>
            <a:pPr lvl="1"/>
            <a:r>
              <a:rPr lang="en-US" dirty="0"/>
              <a:t>Behavioral interventions are also helpful- clear steps, immediate feedback, warning before transitioning</a:t>
            </a:r>
          </a:p>
          <a:p>
            <a:endParaRPr lang="en-US" dirty="0"/>
          </a:p>
          <a:p>
            <a:endParaRPr lang="en-US" dirty="0"/>
          </a:p>
        </p:txBody>
      </p:sp>
      <p:pic>
        <p:nvPicPr>
          <p:cNvPr id="4" name="Picture 3"/>
          <p:cNvPicPr>
            <a:picLocks noChangeAspect="1"/>
          </p:cNvPicPr>
          <p:nvPr/>
        </p:nvPicPr>
        <p:blipFill>
          <a:blip r:embed="rId3"/>
          <a:stretch>
            <a:fillRect/>
          </a:stretch>
        </p:blipFill>
        <p:spPr>
          <a:xfrm>
            <a:off x="5181600" y="5334000"/>
            <a:ext cx="3846371" cy="1419225"/>
          </a:xfrm>
          <a:prstGeom prst="rect">
            <a:avLst/>
          </a:prstGeom>
        </p:spPr>
      </p:pic>
    </p:spTree>
    <p:extLst>
      <p:ext uri="{BB962C8B-B14F-4D97-AF65-F5344CB8AC3E}">
        <p14:creationId xmlns:p14="http://schemas.microsoft.com/office/powerpoint/2010/main" val="2080435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Spectrum Disorder (ASD)</a:t>
            </a:r>
          </a:p>
        </p:txBody>
      </p:sp>
      <p:sp>
        <p:nvSpPr>
          <p:cNvPr id="3" name="Content Placeholder 2"/>
          <p:cNvSpPr>
            <a:spLocks noGrp="1"/>
          </p:cNvSpPr>
          <p:nvPr>
            <p:ph idx="1"/>
          </p:nvPr>
        </p:nvSpPr>
        <p:spPr/>
        <p:txBody>
          <a:bodyPr>
            <a:normAutofit/>
          </a:bodyPr>
          <a:lstStyle/>
          <a:p>
            <a:r>
              <a:rPr lang="en-US" b="1" dirty="0"/>
              <a:t>Autism spectrum disorder (ASD)- </a:t>
            </a:r>
            <a:r>
              <a:rPr lang="en-US" dirty="0"/>
              <a:t>a developmental disorder that begins in early childhood and involves problems with social communication and social interaction, as well as restricted repetitive patterns of behavior, interests, or activities</a:t>
            </a:r>
          </a:p>
          <a:p>
            <a:r>
              <a:rPr lang="en-US" dirty="0"/>
              <a:t>Increased rates of diagnosis</a:t>
            </a:r>
          </a:p>
          <a:p>
            <a:r>
              <a:rPr lang="en-US" dirty="0"/>
              <a:t>Causes- complex but strongly biological factors</a:t>
            </a:r>
          </a:p>
          <a:p>
            <a:pPr lvl="1"/>
            <a:r>
              <a:rPr lang="en-US" dirty="0"/>
              <a:t>High heritability, abnormal infant brain development (especially of frontal lobes)</a:t>
            </a:r>
          </a:p>
          <a:p>
            <a:pPr lvl="1"/>
            <a:r>
              <a:rPr lang="en-US" dirty="0"/>
              <a:t>Lack of theory of mind</a:t>
            </a:r>
          </a:p>
          <a:p>
            <a:pPr lvl="1"/>
            <a:r>
              <a:rPr lang="en-US" dirty="0"/>
              <a:t>Not vaccines</a:t>
            </a:r>
          </a:p>
          <a:p>
            <a:endParaRPr lang="en-US" dirty="0"/>
          </a:p>
        </p:txBody>
      </p:sp>
      <p:pic>
        <p:nvPicPr>
          <p:cNvPr id="4" name="Picture 3"/>
          <p:cNvPicPr>
            <a:picLocks noChangeAspect="1"/>
          </p:cNvPicPr>
          <p:nvPr/>
        </p:nvPicPr>
        <p:blipFill>
          <a:blip r:embed="rId2"/>
          <a:stretch>
            <a:fillRect/>
          </a:stretch>
        </p:blipFill>
        <p:spPr>
          <a:xfrm>
            <a:off x="4942713" y="4495800"/>
            <a:ext cx="3762375" cy="2124075"/>
          </a:xfrm>
          <a:prstGeom prst="rect">
            <a:avLst/>
          </a:prstGeom>
        </p:spPr>
      </p:pic>
    </p:spTree>
    <p:extLst>
      <p:ext uri="{BB962C8B-B14F-4D97-AF65-F5344CB8AC3E}">
        <p14:creationId xmlns:p14="http://schemas.microsoft.com/office/powerpoint/2010/main" val="1887654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Spectrum Disorder (ASD)</a:t>
            </a:r>
          </a:p>
        </p:txBody>
      </p:sp>
      <p:sp>
        <p:nvSpPr>
          <p:cNvPr id="3" name="Content Placeholder 2"/>
          <p:cNvSpPr>
            <a:spLocks noGrp="1"/>
          </p:cNvSpPr>
          <p:nvPr>
            <p:ph idx="1"/>
          </p:nvPr>
        </p:nvSpPr>
        <p:spPr>
          <a:xfrm>
            <a:off x="228600" y="1752600"/>
            <a:ext cx="8229600" cy="4525963"/>
          </a:xfrm>
        </p:spPr>
        <p:txBody>
          <a:bodyPr/>
          <a:lstStyle/>
          <a:p>
            <a:r>
              <a:rPr lang="en-US" dirty="0"/>
              <a:t>Recent change to DSM to recognize a range of symptoms </a:t>
            </a:r>
          </a:p>
          <a:p>
            <a:r>
              <a:rPr lang="en-US" dirty="0"/>
              <a:t>Symptoms: social/communicative and behavioral, all begin early</a:t>
            </a:r>
          </a:p>
          <a:p>
            <a:pPr lvl="1"/>
            <a:r>
              <a:rPr lang="en-US" dirty="0"/>
              <a:t>Social/communicative- difficulty with verbal/nonverbal communication, inappropriate responses, misinterpret emotional or abstract content </a:t>
            </a:r>
          </a:p>
          <a:p>
            <a:pPr lvl="1"/>
            <a:r>
              <a:rPr lang="en-US" dirty="0"/>
              <a:t>Behavioral- preference for routine, intense/restricted interests, possibly self-injury</a:t>
            </a:r>
          </a:p>
          <a:p>
            <a:r>
              <a:rPr lang="en-US" dirty="0"/>
              <a:t>Treatment- increasing effective communication, learning social skills, decreasing problematic behaviors</a:t>
            </a:r>
          </a:p>
          <a:p>
            <a:pPr lvl="1"/>
            <a:r>
              <a:rPr lang="en-US" dirty="0"/>
              <a:t>Often use operant conditioning</a:t>
            </a:r>
          </a:p>
          <a:p>
            <a:pPr lvl="1"/>
            <a:r>
              <a:rPr lang="en-US" dirty="0"/>
              <a:t>May need speech and/or occupational therapy</a:t>
            </a:r>
          </a:p>
          <a:p>
            <a:endParaRPr lang="en-US" dirty="0"/>
          </a:p>
        </p:txBody>
      </p:sp>
      <p:pic>
        <p:nvPicPr>
          <p:cNvPr id="4" name="Picture 3"/>
          <p:cNvPicPr>
            <a:picLocks noChangeAspect="1"/>
          </p:cNvPicPr>
          <p:nvPr/>
        </p:nvPicPr>
        <p:blipFill>
          <a:blip r:embed="rId3"/>
          <a:stretch>
            <a:fillRect/>
          </a:stretch>
        </p:blipFill>
        <p:spPr>
          <a:xfrm>
            <a:off x="6015072" y="5041900"/>
            <a:ext cx="2914650" cy="1571625"/>
          </a:xfrm>
          <a:prstGeom prst="rect">
            <a:avLst/>
          </a:prstGeom>
        </p:spPr>
      </p:pic>
      <p:pic>
        <p:nvPicPr>
          <p:cNvPr id="5" name="Picture 4"/>
          <p:cNvPicPr>
            <a:picLocks noChangeAspect="1"/>
          </p:cNvPicPr>
          <p:nvPr/>
        </p:nvPicPr>
        <p:blipFill>
          <a:blip r:embed="rId4"/>
          <a:stretch>
            <a:fillRect/>
          </a:stretch>
        </p:blipFill>
        <p:spPr>
          <a:xfrm>
            <a:off x="7472397" y="152400"/>
            <a:ext cx="1538253" cy="1685925"/>
          </a:xfrm>
          <a:prstGeom prst="rect">
            <a:avLst/>
          </a:prstGeom>
        </p:spPr>
      </p:pic>
    </p:spTree>
    <p:extLst>
      <p:ext uri="{BB962C8B-B14F-4D97-AF65-F5344CB8AC3E}">
        <p14:creationId xmlns:p14="http://schemas.microsoft.com/office/powerpoint/2010/main" val="3971933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19100" y="5427133"/>
            <a:ext cx="8305800" cy="1006813"/>
          </a:xfrm>
        </p:spPr>
        <p:txBody>
          <a:bodyPr/>
          <a:lstStyle/>
          <a:p>
            <a:r>
              <a:rPr lang="en-US" dirty="0"/>
              <a:t>Chapter 10, Section 4, pages 335-346</a:t>
            </a:r>
          </a:p>
        </p:txBody>
      </p:sp>
      <p:sp>
        <p:nvSpPr>
          <p:cNvPr id="3" name="Title 2"/>
          <p:cNvSpPr>
            <a:spLocks noGrp="1"/>
          </p:cNvSpPr>
          <p:nvPr>
            <p:ph type="title"/>
          </p:nvPr>
        </p:nvSpPr>
        <p:spPr>
          <a:xfrm>
            <a:off x="419100" y="4267200"/>
            <a:ext cx="8305800" cy="1143000"/>
          </a:xfrm>
        </p:spPr>
        <p:txBody>
          <a:bodyPr>
            <a:normAutofit fontScale="90000"/>
          </a:bodyPr>
          <a:lstStyle/>
          <a:p>
            <a:r>
              <a:rPr lang="en-US" dirty="0"/>
              <a:t>Meeting the Challenges of Adulthood and Grief and Death </a:t>
            </a:r>
          </a:p>
        </p:txBody>
      </p:sp>
    </p:spTree>
    <p:extLst>
      <p:ext uri="{BB962C8B-B14F-4D97-AF65-F5344CB8AC3E}">
        <p14:creationId xmlns:p14="http://schemas.microsoft.com/office/powerpoint/2010/main" val="30665561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Committed Relationships</a:t>
            </a:r>
          </a:p>
        </p:txBody>
      </p:sp>
      <p:sp>
        <p:nvSpPr>
          <p:cNvPr id="3" name="Content Placeholder 2"/>
          <p:cNvSpPr>
            <a:spLocks noGrp="1"/>
          </p:cNvSpPr>
          <p:nvPr>
            <p:ph idx="1"/>
          </p:nvPr>
        </p:nvSpPr>
        <p:spPr>
          <a:xfrm>
            <a:off x="457200" y="1697419"/>
            <a:ext cx="8229600" cy="5105400"/>
          </a:xfrm>
        </p:spPr>
        <p:txBody>
          <a:bodyPr>
            <a:normAutofit fontScale="92500" lnSpcReduction="20000"/>
          </a:bodyPr>
          <a:lstStyle/>
          <a:p>
            <a:r>
              <a:rPr lang="en-US" dirty="0"/>
              <a:t>Marital satisfaction</a:t>
            </a:r>
            <a:r>
              <a:rPr lang="en-US" dirty="0">
                <a:sym typeface="Wingdings" panose="05000000000000000000" pitchFamily="2" charset="2"/>
              </a:rPr>
              <a:t> greater life satisfaction, lower stress, less depression, lower waking blood pressure</a:t>
            </a:r>
          </a:p>
          <a:p>
            <a:r>
              <a:rPr lang="en-US" dirty="0">
                <a:sym typeface="Wingdings" panose="05000000000000000000" pitchFamily="2" charset="2"/>
              </a:rPr>
              <a:t>Divorces </a:t>
            </a:r>
          </a:p>
          <a:p>
            <a:pPr lvl="1"/>
            <a:r>
              <a:rPr lang="en-US" dirty="0">
                <a:sym typeface="Wingdings" panose="05000000000000000000" pitchFamily="2" charset="2"/>
              </a:rPr>
              <a:t>If unhealthy emotional and practical difficulties, high risk for depression and physical health problems</a:t>
            </a:r>
          </a:p>
          <a:p>
            <a:pPr lvl="1"/>
            <a:r>
              <a:rPr lang="en-US">
                <a:sym typeface="Wingdings" panose="05000000000000000000" pitchFamily="2" charset="2"/>
              </a:rPr>
              <a:t>If healthy </a:t>
            </a:r>
            <a:r>
              <a:rPr lang="en-US" dirty="0">
                <a:sym typeface="Wingdings" panose="05000000000000000000" pitchFamily="2" charset="2"/>
              </a:rPr>
              <a:t> life enhancing if they let go, develop new social ties, redefine parental roles</a:t>
            </a:r>
          </a:p>
          <a:p>
            <a:r>
              <a:rPr lang="en-US" dirty="0"/>
              <a:t>Children in divorce- </a:t>
            </a:r>
          </a:p>
          <a:p>
            <a:pPr lvl="1"/>
            <a:r>
              <a:rPr lang="en-US" dirty="0"/>
              <a:t>Debate on the effects</a:t>
            </a:r>
          </a:p>
          <a:p>
            <a:pPr lvl="1"/>
            <a:r>
              <a:rPr lang="en-US" dirty="0"/>
              <a:t>Potential for negative effects like social and behavioral problems</a:t>
            </a:r>
          </a:p>
          <a:p>
            <a:pPr lvl="1"/>
            <a:r>
              <a:rPr lang="en-US" dirty="0"/>
              <a:t>Also potential for positive effect of a happier home life</a:t>
            </a:r>
          </a:p>
          <a:p>
            <a:pPr lvl="1"/>
            <a:r>
              <a:rPr lang="en-US" dirty="0"/>
              <a:t>Depends on child’s personality/individual attributes, attachment, qualities of custodial parents, continued involvement with noncustodial parents, resources/support systems, relationships between divorced parents</a:t>
            </a:r>
          </a:p>
          <a:p>
            <a:r>
              <a:rPr lang="en-US" dirty="0"/>
              <a:t>Important to keep marital expectations realistic</a:t>
            </a:r>
          </a:p>
          <a:p>
            <a:pPr lvl="1"/>
            <a:r>
              <a:rPr lang="en-US" dirty="0"/>
              <a:t>Keep in mind we are not a TV show, affairs are not the only things that cause divorces, etc.</a:t>
            </a:r>
          </a:p>
        </p:txBody>
      </p:sp>
      <p:pic>
        <p:nvPicPr>
          <p:cNvPr id="4" name="Picture 3"/>
          <p:cNvPicPr>
            <a:picLocks noChangeAspect="1"/>
          </p:cNvPicPr>
          <p:nvPr/>
        </p:nvPicPr>
        <p:blipFill>
          <a:blip r:embed="rId2"/>
          <a:stretch>
            <a:fillRect/>
          </a:stretch>
        </p:blipFill>
        <p:spPr>
          <a:xfrm>
            <a:off x="6781800" y="265494"/>
            <a:ext cx="2147888" cy="1431925"/>
          </a:xfrm>
          <a:prstGeom prst="rect">
            <a:avLst/>
          </a:prstGeom>
        </p:spPr>
      </p:pic>
    </p:spTree>
    <p:extLst>
      <p:ext uri="{BB962C8B-B14F-4D97-AF65-F5344CB8AC3E}">
        <p14:creationId xmlns:p14="http://schemas.microsoft.com/office/powerpoint/2010/main" val="2504693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Secrets to Enduring Love</a:t>
            </a:r>
          </a:p>
        </p:txBody>
      </p:sp>
      <p:sp>
        <p:nvSpPr>
          <p:cNvPr id="3" name="Content Placeholder 2"/>
          <p:cNvSpPr>
            <a:spLocks noGrp="1"/>
          </p:cNvSpPr>
          <p:nvPr>
            <p:ph idx="1"/>
          </p:nvPr>
        </p:nvSpPr>
        <p:spPr/>
        <p:txBody>
          <a:bodyPr>
            <a:noAutofit/>
          </a:bodyPr>
          <a:lstStyle/>
          <a:p>
            <a:r>
              <a:rPr lang="en-US" sz="2800" dirty="0"/>
              <a:t>Enhance your “love maps”</a:t>
            </a:r>
          </a:p>
          <a:p>
            <a:r>
              <a:rPr lang="en-US" sz="2800" dirty="0"/>
              <a:t>Nurture your fondness and admiration</a:t>
            </a:r>
          </a:p>
          <a:p>
            <a:r>
              <a:rPr lang="en-US" sz="2800" dirty="0"/>
              <a:t>Turn toward each other instead of away</a:t>
            </a:r>
          </a:p>
          <a:p>
            <a:r>
              <a:rPr lang="en-US" sz="2800" dirty="0"/>
              <a:t>Let your partner influence you</a:t>
            </a:r>
          </a:p>
          <a:p>
            <a:r>
              <a:rPr lang="en-US" sz="2800" dirty="0"/>
              <a:t>Solve your solvable problems</a:t>
            </a:r>
          </a:p>
          <a:p>
            <a:r>
              <a:rPr lang="en-US" sz="2800" dirty="0"/>
              <a:t>Overcome gridlock</a:t>
            </a:r>
          </a:p>
          <a:p>
            <a:r>
              <a:rPr lang="en-US" sz="2800" dirty="0"/>
              <a:t>Create shared meaning</a:t>
            </a:r>
          </a:p>
          <a:p>
            <a:endParaRPr lang="en-US" sz="2800" dirty="0"/>
          </a:p>
          <a:p>
            <a:r>
              <a:rPr lang="en-US" sz="2800" dirty="0"/>
              <a:t>Recommended from longitudinal research by John </a:t>
            </a:r>
            <a:r>
              <a:rPr lang="en-US" sz="2800" dirty="0" err="1"/>
              <a:t>Gottman</a:t>
            </a:r>
            <a:endParaRPr lang="en-US" sz="2800" dirty="0"/>
          </a:p>
        </p:txBody>
      </p:sp>
    </p:spTree>
    <p:extLst>
      <p:ext uri="{BB962C8B-B14F-4D97-AF65-F5344CB8AC3E}">
        <p14:creationId xmlns:p14="http://schemas.microsoft.com/office/powerpoint/2010/main" val="4075860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Challenges of Family Life</a:t>
            </a:r>
          </a:p>
        </p:txBody>
      </p:sp>
      <p:sp>
        <p:nvSpPr>
          <p:cNvPr id="3" name="Content Placeholder 2"/>
          <p:cNvSpPr>
            <a:spLocks noGrp="1"/>
          </p:cNvSpPr>
          <p:nvPr>
            <p:ph idx="1"/>
          </p:nvPr>
        </p:nvSpPr>
        <p:spPr/>
        <p:txBody>
          <a:bodyPr/>
          <a:lstStyle/>
          <a:p>
            <a:r>
              <a:rPr lang="en-US" dirty="0"/>
              <a:t>Family Violence</a:t>
            </a:r>
          </a:p>
          <a:p>
            <a:pPr lvl="1"/>
            <a:r>
              <a:rPr lang="en-US" dirty="0"/>
              <a:t>Can occur in any family, but we see it often in families experiencing marital conflict, substance abuse, mental disorders, and economic stress</a:t>
            </a:r>
          </a:p>
          <a:p>
            <a:pPr lvl="1"/>
            <a:r>
              <a:rPr lang="en-US" dirty="0"/>
              <a:t>One of our clearest identifiers of abuse potential is for individuals with high impulsivity and/or who are socially isolated</a:t>
            </a:r>
          </a:p>
          <a:p>
            <a:pPr lvl="1"/>
            <a:r>
              <a:rPr lang="en-US" dirty="0"/>
              <a:t>Biological factors: amygdala, prefrontal cortex, hypothalamus; low levels of serotonin and GABA</a:t>
            </a:r>
          </a:p>
          <a:p>
            <a:pPr lvl="2"/>
            <a:r>
              <a:rPr lang="en-US" dirty="0"/>
              <a:t>Treatment may mean drugs or family therapy</a:t>
            </a:r>
          </a:p>
          <a:p>
            <a:r>
              <a:rPr lang="en-US" dirty="0"/>
              <a:t>Treatment </a:t>
            </a:r>
          </a:p>
          <a:p>
            <a:pPr lvl="1"/>
            <a:r>
              <a:rPr lang="en-US" dirty="0"/>
              <a:t>Primary programs- identify vulnerable families, teach coping skills, publicize signs of abuse and encourage reports</a:t>
            </a:r>
          </a:p>
          <a:p>
            <a:pPr lvl="1"/>
            <a:r>
              <a:rPr lang="en-US" dirty="0"/>
              <a:t>Secondary programs- rehabilitate families after abuse has occurred</a:t>
            </a:r>
          </a:p>
          <a:p>
            <a:endParaRPr lang="en-US" dirty="0"/>
          </a:p>
        </p:txBody>
      </p:sp>
    </p:spTree>
    <p:extLst>
      <p:ext uri="{BB962C8B-B14F-4D97-AF65-F5344CB8AC3E}">
        <p14:creationId xmlns:p14="http://schemas.microsoft.com/office/powerpoint/2010/main" val="1538079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Challenges of Family Life</a:t>
            </a:r>
          </a:p>
        </p:txBody>
      </p:sp>
      <p:sp>
        <p:nvSpPr>
          <p:cNvPr id="3" name="Content Placeholder 2"/>
          <p:cNvSpPr>
            <a:spLocks noGrp="1"/>
          </p:cNvSpPr>
          <p:nvPr>
            <p:ph idx="1"/>
          </p:nvPr>
        </p:nvSpPr>
        <p:spPr/>
        <p:txBody>
          <a:bodyPr>
            <a:normAutofit lnSpcReduction="10000"/>
          </a:bodyPr>
          <a:lstStyle/>
          <a:p>
            <a:r>
              <a:rPr lang="en-US" dirty="0"/>
              <a:t>Teen Pregnancy and Parenthood</a:t>
            </a:r>
          </a:p>
          <a:p>
            <a:pPr lvl="1"/>
            <a:r>
              <a:rPr lang="en-US" dirty="0"/>
              <a:t>Despite declining rates, the rate of single parents has increased</a:t>
            </a:r>
          </a:p>
          <a:p>
            <a:pPr lvl="1"/>
            <a:r>
              <a:rPr lang="en-US" dirty="0"/>
              <a:t>Single parents are at greater risk of poverty</a:t>
            </a:r>
          </a:p>
          <a:p>
            <a:pPr lvl="1"/>
            <a:r>
              <a:rPr lang="en-US" dirty="0"/>
              <a:t>Teen pregnancy brings higher health risks, lower educational achievement, higher depression risk for mother</a:t>
            </a:r>
          </a:p>
          <a:p>
            <a:r>
              <a:rPr lang="en-US" dirty="0"/>
              <a:t>Treatment</a:t>
            </a:r>
          </a:p>
          <a:p>
            <a:pPr lvl="1"/>
            <a:r>
              <a:rPr lang="en-US" dirty="0"/>
              <a:t>Comprehensive education and health-oriented services- greater age of onset for sexual activity, increased contraception use, reduced frequency of sex, reduced pregnancy rate</a:t>
            </a:r>
          </a:p>
          <a:p>
            <a:pPr lvl="1"/>
            <a:r>
              <a:rPr lang="en-US" dirty="0"/>
              <a:t>Programs focused on enhanced social development to show life options and hope</a:t>
            </a:r>
          </a:p>
          <a:p>
            <a:pPr lvl="1"/>
            <a:r>
              <a:rPr lang="en-US" dirty="0"/>
              <a:t>Many programs focus on economics and its affect on teen pregnancies, but we also need to consider psychological consequences</a:t>
            </a:r>
          </a:p>
          <a:p>
            <a:endParaRPr lang="en-US" dirty="0"/>
          </a:p>
        </p:txBody>
      </p:sp>
    </p:spTree>
    <p:extLst>
      <p:ext uri="{BB962C8B-B14F-4D97-AF65-F5344CB8AC3E}">
        <p14:creationId xmlns:p14="http://schemas.microsoft.com/office/powerpoint/2010/main" val="2519735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Resiliency</a:t>
            </a:r>
          </a:p>
        </p:txBody>
      </p:sp>
      <p:sp>
        <p:nvSpPr>
          <p:cNvPr id="3" name="Content Placeholder 2"/>
          <p:cNvSpPr>
            <a:spLocks noGrp="1"/>
          </p:cNvSpPr>
          <p:nvPr>
            <p:ph idx="1"/>
          </p:nvPr>
        </p:nvSpPr>
        <p:spPr/>
        <p:txBody>
          <a:bodyPr/>
          <a:lstStyle/>
          <a:p>
            <a:r>
              <a:rPr lang="en-US" b="1" dirty="0"/>
              <a:t>Resiliency- </a:t>
            </a:r>
            <a:r>
              <a:rPr lang="en-US" dirty="0"/>
              <a:t>refers to ability to adapt effectively in the face of threats</a:t>
            </a:r>
          </a:p>
          <a:p>
            <a:r>
              <a:rPr lang="en-US" dirty="0"/>
              <a:t>Traits of the resilient child and its environment</a:t>
            </a:r>
          </a:p>
          <a:p>
            <a:pPr lvl="1"/>
            <a:r>
              <a:rPr lang="en-US" dirty="0"/>
              <a:t>Good intellectual functioning</a:t>
            </a:r>
          </a:p>
          <a:p>
            <a:pPr lvl="1"/>
            <a:r>
              <a:rPr lang="en-US" dirty="0"/>
              <a:t>Relationships with caring adults</a:t>
            </a:r>
          </a:p>
          <a:p>
            <a:pPr lvl="1"/>
            <a:r>
              <a:rPr lang="en-US" dirty="0"/>
              <a:t>Ability to regulate their attention, emotions, and behavior </a:t>
            </a:r>
          </a:p>
          <a:p>
            <a:endParaRPr lang="en-US" dirty="0"/>
          </a:p>
        </p:txBody>
      </p:sp>
      <p:pic>
        <p:nvPicPr>
          <p:cNvPr id="4" name="Picture 3"/>
          <p:cNvPicPr>
            <a:picLocks noChangeAspect="1"/>
          </p:cNvPicPr>
          <p:nvPr/>
        </p:nvPicPr>
        <p:blipFill>
          <a:blip r:embed="rId2"/>
          <a:stretch>
            <a:fillRect/>
          </a:stretch>
        </p:blipFill>
        <p:spPr>
          <a:xfrm>
            <a:off x="5029200" y="4038600"/>
            <a:ext cx="3790950" cy="2434956"/>
          </a:xfrm>
          <a:prstGeom prst="rect">
            <a:avLst/>
          </a:prstGeom>
        </p:spPr>
      </p:pic>
    </p:spTree>
    <p:extLst>
      <p:ext uri="{BB962C8B-B14F-4D97-AF65-F5344CB8AC3E}">
        <p14:creationId xmlns:p14="http://schemas.microsoft.com/office/powerpoint/2010/main" val="3176352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Study Development </a:t>
            </a:r>
          </a:p>
        </p:txBody>
      </p:sp>
      <p:sp>
        <p:nvSpPr>
          <p:cNvPr id="3" name="Content Placeholder 2"/>
          <p:cNvSpPr>
            <a:spLocks noGrp="1"/>
          </p:cNvSpPr>
          <p:nvPr>
            <p:ph idx="1"/>
          </p:nvPr>
        </p:nvSpPr>
        <p:spPr/>
        <p:txBody>
          <a:bodyPr/>
          <a:lstStyle/>
          <a:p>
            <a:r>
              <a:rPr lang="en-US" b="1" dirty="0"/>
              <a:t>Cross-sectional- </a:t>
            </a:r>
            <a:r>
              <a:rPr lang="en-US" dirty="0"/>
              <a:t>measures individuals of various ages at one point in time and gives information about </a:t>
            </a:r>
            <a:r>
              <a:rPr lang="en-US" i="1" dirty="0"/>
              <a:t>age differences</a:t>
            </a:r>
          </a:p>
          <a:p>
            <a:pPr lvl="1"/>
            <a:r>
              <a:rPr lang="en-US" dirty="0"/>
              <a:t>May see cohort effects (the effect of growing up in different historical time periods)</a:t>
            </a:r>
          </a:p>
          <a:p>
            <a:r>
              <a:rPr lang="en-US" b="1" dirty="0"/>
              <a:t>Longitudinal- </a:t>
            </a:r>
            <a:r>
              <a:rPr lang="en-US" dirty="0"/>
              <a:t>measures a single individual or group of individuals over an extended period and gives information about </a:t>
            </a:r>
            <a:r>
              <a:rPr lang="en-US" i="1" dirty="0"/>
              <a:t>age changes</a:t>
            </a:r>
          </a:p>
          <a:p>
            <a:pPr lvl="1"/>
            <a:r>
              <a:rPr lang="en-US" dirty="0"/>
              <a:t>Often see dropouts</a:t>
            </a:r>
          </a:p>
          <a:p>
            <a:r>
              <a:rPr lang="en-US" dirty="0"/>
              <a:t>Both have issues with </a:t>
            </a:r>
          </a:p>
          <a:p>
            <a:pPr marL="0" indent="0">
              <a:buNone/>
            </a:pPr>
            <a:r>
              <a:rPr lang="en-US" dirty="0"/>
              <a:t>generalizability</a:t>
            </a:r>
          </a:p>
          <a:p>
            <a:endParaRPr lang="en-US" dirty="0"/>
          </a:p>
        </p:txBody>
      </p:sp>
      <p:pic>
        <p:nvPicPr>
          <p:cNvPr id="4" name="Picture 3"/>
          <p:cNvPicPr>
            <a:picLocks noChangeAspect="1"/>
          </p:cNvPicPr>
          <p:nvPr/>
        </p:nvPicPr>
        <p:blipFill>
          <a:blip r:embed="rId2"/>
          <a:stretch>
            <a:fillRect/>
          </a:stretch>
        </p:blipFill>
        <p:spPr>
          <a:xfrm>
            <a:off x="4419600" y="3962400"/>
            <a:ext cx="4469887" cy="2676525"/>
          </a:xfrm>
          <a:prstGeom prst="rect">
            <a:avLst/>
          </a:prstGeom>
        </p:spPr>
      </p:pic>
    </p:spTree>
    <p:extLst>
      <p:ext uri="{BB962C8B-B14F-4D97-AF65-F5344CB8AC3E}">
        <p14:creationId xmlns:p14="http://schemas.microsoft.com/office/powerpoint/2010/main" val="10599703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Careers and Rewarding Retirements</a:t>
            </a:r>
          </a:p>
        </p:txBody>
      </p:sp>
      <p:sp>
        <p:nvSpPr>
          <p:cNvPr id="3" name="Content Placeholder 2"/>
          <p:cNvSpPr>
            <a:spLocks noGrp="1"/>
          </p:cNvSpPr>
          <p:nvPr>
            <p:ph idx="1"/>
          </p:nvPr>
        </p:nvSpPr>
        <p:spPr/>
        <p:txBody>
          <a:bodyPr>
            <a:normAutofit/>
          </a:bodyPr>
          <a:lstStyle/>
          <a:p>
            <a:r>
              <a:rPr lang="en-US" sz="3200" dirty="0"/>
              <a:t>There are changing trends on what people look for in careers (money, service, etc.) versus the risk associated with these wants</a:t>
            </a:r>
          </a:p>
          <a:p>
            <a:r>
              <a:rPr lang="en-US" sz="3200" dirty="0"/>
              <a:t>Currently more than 200,000 job categories</a:t>
            </a:r>
          </a:p>
          <a:p>
            <a:r>
              <a:rPr lang="en-US" sz="3200" dirty="0"/>
              <a:t>Refer to the career center or vocational interest tests</a:t>
            </a:r>
          </a:p>
        </p:txBody>
      </p:sp>
      <p:pic>
        <p:nvPicPr>
          <p:cNvPr id="4" name="Picture 3"/>
          <p:cNvPicPr>
            <a:picLocks noChangeAspect="1"/>
          </p:cNvPicPr>
          <p:nvPr/>
        </p:nvPicPr>
        <p:blipFill>
          <a:blip r:embed="rId2"/>
          <a:stretch>
            <a:fillRect/>
          </a:stretch>
        </p:blipFill>
        <p:spPr>
          <a:xfrm>
            <a:off x="3657600" y="4724400"/>
            <a:ext cx="2619375" cy="1743075"/>
          </a:xfrm>
          <a:prstGeom prst="rect">
            <a:avLst/>
          </a:prstGeom>
        </p:spPr>
      </p:pic>
    </p:spTree>
    <p:extLst>
      <p:ext uri="{BB962C8B-B14F-4D97-AF65-F5344CB8AC3E}">
        <p14:creationId xmlns:p14="http://schemas.microsoft.com/office/powerpoint/2010/main" val="28253478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Positive Careers and Rewarding Retirements</a:t>
            </a:r>
          </a:p>
        </p:txBody>
      </p:sp>
      <p:sp>
        <p:nvSpPr>
          <p:cNvPr id="3" name="Content Placeholder 2"/>
          <p:cNvSpPr>
            <a:spLocks noGrp="1"/>
          </p:cNvSpPr>
          <p:nvPr>
            <p:ph idx="1"/>
          </p:nvPr>
        </p:nvSpPr>
        <p:spPr>
          <a:xfrm>
            <a:off x="457200" y="1417638"/>
            <a:ext cx="8229600" cy="4525963"/>
          </a:xfrm>
        </p:spPr>
        <p:txBody>
          <a:bodyPr/>
          <a:lstStyle/>
          <a:p>
            <a:r>
              <a:rPr lang="en-US" dirty="0"/>
              <a:t>Life satisfaction mostly tied to good health, control over one’s life, social support, adequate income, social participation</a:t>
            </a:r>
          </a:p>
          <a:p>
            <a:r>
              <a:rPr lang="en-US" b="1" dirty="0"/>
              <a:t>Activity theory of aging- </a:t>
            </a:r>
            <a:r>
              <a:rPr lang="en-US" dirty="0"/>
              <a:t>successful aging is fostered by a full and active commitment to life</a:t>
            </a:r>
          </a:p>
          <a:p>
            <a:r>
              <a:rPr lang="en-US" b="1" dirty="0"/>
              <a:t>Disengagement theory of aging- </a:t>
            </a:r>
            <a:r>
              <a:rPr lang="en-US" dirty="0"/>
              <a:t>successful aging is characterized by mutual withdrawal between the elderly and society (mostly abandoned theory)</a:t>
            </a:r>
          </a:p>
          <a:p>
            <a:r>
              <a:rPr lang="en-US" b="1" dirty="0"/>
              <a:t>Socioemotional selectivity theory- </a:t>
            </a:r>
            <a:r>
              <a:rPr lang="en-US" dirty="0"/>
              <a:t>a natural decline in social contact occurs as older adults become more selective with their time</a:t>
            </a:r>
            <a:endParaRPr lang="en-US" b="1" dirty="0"/>
          </a:p>
        </p:txBody>
      </p:sp>
      <p:pic>
        <p:nvPicPr>
          <p:cNvPr id="4" name="Picture 3"/>
          <p:cNvPicPr>
            <a:picLocks noChangeAspect="1"/>
          </p:cNvPicPr>
          <p:nvPr/>
        </p:nvPicPr>
        <p:blipFill>
          <a:blip r:embed="rId2"/>
          <a:stretch>
            <a:fillRect/>
          </a:stretch>
        </p:blipFill>
        <p:spPr>
          <a:xfrm>
            <a:off x="2971800" y="5105400"/>
            <a:ext cx="2881313" cy="1508541"/>
          </a:xfrm>
          <a:prstGeom prst="rect">
            <a:avLst/>
          </a:prstGeom>
        </p:spPr>
      </p:pic>
    </p:spTree>
    <p:extLst>
      <p:ext uri="{BB962C8B-B14F-4D97-AF65-F5344CB8AC3E}">
        <p14:creationId xmlns:p14="http://schemas.microsoft.com/office/powerpoint/2010/main" val="12068409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Positively</a:t>
            </a:r>
          </a:p>
        </p:txBody>
      </p:sp>
      <p:sp>
        <p:nvSpPr>
          <p:cNvPr id="3" name="Content Placeholder 2"/>
          <p:cNvSpPr>
            <a:spLocks noGrp="1"/>
          </p:cNvSpPr>
          <p:nvPr>
            <p:ph idx="1"/>
          </p:nvPr>
        </p:nvSpPr>
        <p:spPr>
          <a:xfrm>
            <a:off x="432816" y="2133600"/>
            <a:ext cx="8229600" cy="4525963"/>
          </a:xfrm>
        </p:spPr>
        <p:txBody>
          <a:bodyPr>
            <a:normAutofit fontScale="92500" lnSpcReduction="10000"/>
          </a:bodyPr>
          <a:lstStyle/>
          <a:p>
            <a:r>
              <a:rPr lang="en-US" dirty="0"/>
              <a:t>Older people report increased happiness and well-being</a:t>
            </a:r>
          </a:p>
          <a:p>
            <a:pPr lvl="1"/>
            <a:r>
              <a:rPr lang="en-US" dirty="0"/>
              <a:t>Stronger relationships, value time more than money, more selective with time and friendships</a:t>
            </a:r>
          </a:p>
          <a:p>
            <a:r>
              <a:rPr lang="en-US" b="1" dirty="0"/>
              <a:t>Age-related positivity effect- </a:t>
            </a:r>
            <a:r>
              <a:rPr lang="en-US" dirty="0"/>
              <a:t> the preference in older adults for positive over negative information and events in attention and memory</a:t>
            </a:r>
          </a:p>
          <a:p>
            <a:pPr lvl="1"/>
            <a:r>
              <a:rPr lang="en-US" dirty="0"/>
              <a:t>May increase immune functioning and overall well-being after charitable giving</a:t>
            </a:r>
          </a:p>
          <a:p>
            <a:pPr lvl="1"/>
            <a:r>
              <a:rPr lang="en-US" dirty="0"/>
              <a:t>Younger people show opposite approach</a:t>
            </a:r>
          </a:p>
          <a:p>
            <a:pPr lvl="1"/>
            <a:r>
              <a:rPr lang="en-US" dirty="0"/>
              <a:t>Brain research indicates that older people process positive emotions differently into the hippocampus</a:t>
            </a:r>
          </a:p>
          <a:p>
            <a:pPr lvl="1"/>
            <a:r>
              <a:rPr lang="en-US" dirty="0"/>
              <a:t>Gratitude exercises may be a way to increase positivity at a younger age</a:t>
            </a:r>
          </a:p>
          <a:p>
            <a:pPr lvl="2"/>
            <a:r>
              <a:rPr lang="en-US" dirty="0"/>
              <a:t>Enhances well-being, happiness, life satisfaction, interpersonal relationships, physical health</a:t>
            </a:r>
          </a:p>
          <a:p>
            <a:endParaRPr lang="en-US" b="1" dirty="0"/>
          </a:p>
        </p:txBody>
      </p:sp>
      <p:pic>
        <p:nvPicPr>
          <p:cNvPr id="4" name="Picture 3"/>
          <p:cNvPicPr>
            <a:picLocks noChangeAspect="1"/>
          </p:cNvPicPr>
          <p:nvPr/>
        </p:nvPicPr>
        <p:blipFill>
          <a:blip r:embed="rId2"/>
          <a:stretch>
            <a:fillRect/>
          </a:stretch>
        </p:blipFill>
        <p:spPr>
          <a:xfrm>
            <a:off x="5562600" y="76200"/>
            <a:ext cx="3515016" cy="2133600"/>
          </a:xfrm>
          <a:prstGeom prst="rect">
            <a:avLst/>
          </a:prstGeom>
        </p:spPr>
      </p:pic>
    </p:spTree>
    <p:extLst>
      <p:ext uri="{BB962C8B-B14F-4D97-AF65-F5344CB8AC3E}">
        <p14:creationId xmlns:p14="http://schemas.microsoft.com/office/powerpoint/2010/main" val="20051921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Aging Myths</a:t>
            </a:r>
          </a:p>
        </p:txBody>
      </p:sp>
      <p:sp>
        <p:nvSpPr>
          <p:cNvPr id="3" name="Content Placeholder 2"/>
          <p:cNvSpPr>
            <a:spLocks noGrp="1"/>
          </p:cNvSpPr>
          <p:nvPr>
            <p:ph idx="1"/>
          </p:nvPr>
        </p:nvSpPr>
        <p:spPr>
          <a:xfrm>
            <a:off x="454152" y="1865313"/>
            <a:ext cx="8229600" cy="4525963"/>
          </a:xfrm>
        </p:spPr>
        <p:txBody>
          <a:bodyPr>
            <a:normAutofit lnSpcReduction="10000"/>
          </a:bodyPr>
          <a:lstStyle/>
          <a:p>
            <a:r>
              <a:rPr lang="en-US" dirty="0"/>
              <a:t>The midlife crisis- popularized from Levinson, Sheehy, and Gould</a:t>
            </a:r>
          </a:p>
          <a:p>
            <a:pPr lvl="1"/>
            <a:r>
              <a:rPr lang="en-US" dirty="0"/>
              <a:t>A crisis at 35 for women, 40 for men</a:t>
            </a:r>
          </a:p>
          <a:p>
            <a:pPr lvl="1"/>
            <a:r>
              <a:rPr lang="en-US" dirty="0"/>
              <a:t>Often a time of reexamining one’s values and goals</a:t>
            </a:r>
          </a:p>
          <a:p>
            <a:pPr lvl="1"/>
            <a:r>
              <a:rPr lang="en-US" dirty="0"/>
              <a:t>Research says severe crisis may be rare</a:t>
            </a:r>
          </a:p>
          <a:p>
            <a:r>
              <a:rPr lang="en-US" dirty="0"/>
              <a:t>Empty nest syndrome- a painful separation and time of depression for mother, father, or both parents</a:t>
            </a:r>
          </a:p>
          <a:p>
            <a:pPr lvl="1"/>
            <a:r>
              <a:rPr lang="en-US" dirty="0"/>
              <a:t>Research says this may be an exaggeration of the pain experienced by a few people</a:t>
            </a:r>
          </a:p>
          <a:p>
            <a:pPr lvl="1"/>
            <a:r>
              <a:rPr lang="en-US" dirty="0"/>
              <a:t>Societal and cultural norms and quality of family relationships plays a role in perceptions</a:t>
            </a:r>
          </a:p>
          <a:p>
            <a:pPr lvl="1"/>
            <a:r>
              <a:rPr lang="en-US" dirty="0"/>
              <a:t>Parents may see decrease in conflicts and increase in marital satisfaction</a:t>
            </a:r>
          </a:p>
          <a:p>
            <a:pPr lvl="1"/>
            <a:r>
              <a:rPr lang="en-US" dirty="0"/>
              <a:t>Parent-child relationships continue once the child leaves home</a:t>
            </a:r>
          </a:p>
          <a:p>
            <a:endParaRPr lang="en-US" dirty="0"/>
          </a:p>
        </p:txBody>
      </p:sp>
      <p:pic>
        <p:nvPicPr>
          <p:cNvPr id="4" name="Picture 3"/>
          <p:cNvPicPr>
            <a:picLocks noChangeAspect="1"/>
          </p:cNvPicPr>
          <p:nvPr/>
        </p:nvPicPr>
        <p:blipFill>
          <a:blip r:embed="rId2"/>
          <a:stretch>
            <a:fillRect/>
          </a:stretch>
        </p:blipFill>
        <p:spPr>
          <a:xfrm>
            <a:off x="4191000" y="253302"/>
            <a:ext cx="1933575" cy="1448315"/>
          </a:xfrm>
          <a:prstGeom prst="rect">
            <a:avLst/>
          </a:prstGeom>
        </p:spPr>
      </p:pic>
      <p:pic>
        <p:nvPicPr>
          <p:cNvPr id="5" name="Picture 4"/>
          <p:cNvPicPr>
            <a:picLocks noChangeAspect="1"/>
          </p:cNvPicPr>
          <p:nvPr/>
        </p:nvPicPr>
        <p:blipFill>
          <a:blip r:embed="rId3"/>
          <a:stretch>
            <a:fillRect/>
          </a:stretch>
        </p:blipFill>
        <p:spPr>
          <a:xfrm>
            <a:off x="6248400" y="182121"/>
            <a:ext cx="2681424" cy="1590675"/>
          </a:xfrm>
          <a:prstGeom prst="rect">
            <a:avLst/>
          </a:prstGeom>
        </p:spPr>
      </p:pic>
    </p:spTree>
    <p:extLst>
      <p:ext uri="{BB962C8B-B14F-4D97-AF65-F5344CB8AC3E}">
        <p14:creationId xmlns:p14="http://schemas.microsoft.com/office/powerpoint/2010/main" val="2586424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Culture with Ageism</a:t>
            </a:r>
          </a:p>
        </p:txBody>
      </p:sp>
      <p:sp>
        <p:nvSpPr>
          <p:cNvPr id="3" name="Content Placeholder 2"/>
          <p:cNvSpPr>
            <a:spLocks noGrp="1"/>
          </p:cNvSpPr>
          <p:nvPr>
            <p:ph idx="1"/>
          </p:nvPr>
        </p:nvSpPr>
        <p:spPr/>
        <p:txBody>
          <a:bodyPr>
            <a:normAutofit/>
          </a:bodyPr>
          <a:lstStyle/>
          <a:p>
            <a:r>
              <a:rPr lang="en-US" sz="2800" dirty="0"/>
              <a:t>The stress of aging is less for people in societies who value older people as wise elders or keepers of valued traditions</a:t>
            </a:r>
          </a:p>
          <a:p>
            <a:pPr lvl="1"/>
            <a:r>
              <a:rPr lang="en-US" sz="2400" dirty="0"/>
              <a:t>Cultures that become more westernized show a decline in respect for the elderly </a:t>
            </a:r>
          </a:p>
          <a:p>
            <a:r>
              <a:rPr lang="en-US" sz="2800" dirty="0"/>
              <a:t>In the US, elderly men show higher social status and income, elderly women show more friends and family relationships</a:t>
            </a:r>
          </a:p>
          <a:p>
            <a:r>
              <a:rPr lang="en-US" sz="2800" dirty="0"/>
              <a:t>Ethnic minority elderly face ageism and racism, but also show stronger rates of community</a:t>
            </a:r>
          </a:p>
        </p:txBody>
      </p:sp>
    </p:spTree>
    <p:extLst>
      <p:ext uri="{BB962C8B-B14F-4D97-AF65-F5344CB8AC3E}">
        <p14:creationId xmlns:p14="http://schemas.microsoft.com/office/powerpoint/2010/main" val="2784949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in Survival</a:t>
            </a:r>
          </a:p>
        </p:txBody>
      </p:sp>
      <p:sp>
        <p:nvSpPr>
          <p:cNvPr id="3" name="Content Placeholder 2"/>
          <p:cNvSpPr>
            <a:spLocks noGrp="1"/>
          </p:cNvSpPr>
          <p:nvPr>
            <p:ph idx="1"/>
          </p:nvPr>
        </p:nvSpPr>
        <p:spPr/>
        <p:txBody>
          <a:bodyPr>
            <a:normAutofit fontScale="92500" lnSpcReduction="20000"/>
          </a:bodyPr>
          <a:lstStyle/>
          <a:p>
            <a:r>
              <a:rPr lang="en-US" dirty="0"/>
              <a:t>Distress and pain from these situations may be survival techniques passed down to bring help and support to those in pain</a:t>
            </a:r>
          </a:p>
          <a:p>
            <a:r>
              <a:rPr lang="en-US" dirty="0"/>
              <a:t>There is no right way to grieve- keep this in mind if supporting someone who is grieving or if you are grieving</a:t>
            </a:r>
          </a:p>
          <a:p>
            <a:r>
              <a:rPr lang="en-US" dirty="0"/>
              <a:t>Generally, we follow a grieving process</a:t>
            </a:r>
          </a:p>
          <a:p>
            <a:pPr lvl="1"/>
            <a:r>
              <a:rPr lang="en-US" dirty="0"/>
              <a:t>Shock and numbness</a:t>
            </a:r>
          </a:p>
          <a:p>
            <a:pPr lvl="1"/>
            <a:r>
              <a:rPr lang="en-US" dirty="0"/>
              <a:t>Yearning; searching; feelings of guilt, anger, resentment</a:t>
            </a:r>
          </a:p>
          <a:p>
            <a:pPr lvl="1"/>
            <a:r>
              <a:rPr lang="en-US" dirty="0"/>
              <a:t>Disorganization/despair</a:t>
            </a:r>
          </a:p>
          <a:p>
            <a:pPr lvl="1"/>
            <a:r>
              <a:rPr lang="en-US" dirty="0"/>
              <a:t>Resolution/reorganization/recovery</a:t>
            </a:r>
          </a:p>
          <a:p>
            <a:r>
              <a:rPr lang="en-US" dirty="0"/>
              <a:t>Dealing with your own grief</a:t>
            </a:r>
          </a:p>
          <a:p>
            <a:pPr lvl="1"/>
            <a:r>
              <a:rPr lang="en-US" dirty="0"/>
              <a:t>Recognize the loss and allow yourself to grieve</a:t>
            </a:r>
          </a:p>
          <a:p>
            <a:pPr lvl="1"/>
            <a:r>
              <a:rPr lang="en-US" dirty="0"/>
              <a:t>Expect the unexpected </a:t>
            </a:r>
          </a:p>
          <a:p>
            <a:pPr lvl="1"/>
            <a:r>
              <a:rPr lang="en-US" dirty="0"/>
              <a:t>Take care of yourself</a:t>
            </a:r>
          </a:p>
          <a:p>
            <a:pPr lvl="1"/>
            <a:r>
              <a:rPr lang="en-US" dirty="0"/>
              <a:t>Set up a daily activity schedule</a:t>
            </a:r>
          </a:p>
          <a:p>
            <a:pPr lvl="1"/>
            <a:r>
              <a:rPr lang="en-US" dirty="0"/>
              <a:t>Seek help</a:t>
            </a:r>
          </a:p>
          <a:p>
            <a:endParaRPr lang="en-US" dirty="0"/>
          </a:p>
        </p:txBody>
      </p:sp>
    </p:spTree>
    <p:extLst>
      <p:ext uri="{BB962C8B-B14F-4D97-AF65-F5344CB8AC3E}">
        <p14:creationId xmlns:p14="http://schemas.microsoft.com/office/powerpoint/2010/main" val="3349849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Cultural and Age Variations of Attitudes Toward Death and Dying</a:t>
            </a:r>
          </a:p>
        </p:txBody>
      </p:sp>
      <p:sp>
        <p:nvSpPr>
          <p:cNvPr id="3" name="Content Placeholder 2"/>
          <p:cNvSpPr>
            <a:spLocks noGrp="1"/>
          </p:cNvSpPr>
          <p:nvPr>
            <p:ph idx="1"/>
          </p:nvPr>
        </p:nvSpPr>
        <p:spPr/>
        <p:txBody>
          <a:bodyPr>
            <a:normAutofit fontScale="92500" lnSpcReduction="10000"/>
          </a:bodyPr>
          <a:lstStyle/>
          <a:p>
            <a:r>
              <a:rPr lang="en-US" sz="3200" dirty="0"/>
              <a:t>Depending on the culture, there may be joyful wakes, lack of emotional response on the outside, etc.</a:t>
            </a:r>
          </a:p>
          <a:p>
            <a:r>
              <a:rPr lang="en-US" sz="3200" dirty="0"/>
              <a:t>Adults understand death as permanent, universal, non-functional</a:t>
            </a:r>
          </a:p>
          <a:p>
            <a:pPr lvl="1"/>
            <a:r>
              <a:rPr lang="en-US" sz="2800" dirty="0"/>
              <a:t>Children usually understand this by age 7</a:t>
            </a:r>
          </a:p>
          <a:p>
            <a:r>
              <a:rPr lang="en-US" sz="3200" dirty="0"/>
              <a:t>Generally, our culture avoids death, leaving it to the experts</a:t>
            </a:r>
          </a:p>
          <a:p>
            <a:pPr lvl="1"/>
            <a:r>
              <a:rPr lang="en-US" sz="2800" dirty="0"/>
              <a:t>We are working on this with right-to-die and death-with-dignity advocates</a:t>
            </a:r>
          </a:p>
          <a:p>
            <a:endParaRPr lang="en-US" sz="3200" dirty="0"/>
          </a:p>
        </p:txBody>
      </p:sp>
    </p:spTree>
    <p:extLst>
      <p:ext uri="{BB962C8B-B14F-4D97-AF65-F5344CB8AC3E}">
        <p14:creationId xmlns:p14="http://schemas.microsoft.com/office/powerpoint/2010/main" val="16855709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Kübler</a:t>
            </a:r>
            <a:r>
              <a:rPr lang="en-US" dirty="0"/>
              <a:t>-Ross and Facing Death</a:t>
            </a:r>
          </a:p>
        </p:txBody>
      </p:sp>
      <p:sp>
        <p:nvSpPr>
          <p:cNvPr id="3" name="Content Placeholder 2"/>
          <p:cNvSpPr>
            <a:spLocks noGrp="1"/>
          </p:cNvSpPr>
          <p:nvPr>
            <p:ph idx="1"/>
          </p:nvPr>
        </p:nvSpPr>
        <p:spPr/>
        <p:txBody>
          <a:bodyPr>
            <a:normAutofit fontScale="92500" lnSpcReduction="20000"/>
          </a:bodyPr>
          <a:lstStyle/>
          <a:p>
            <a:r>
              <a:rPr lang="en-US" b="1" dirty="0"/>
              <a:t>Thanatology- </a:t>
            </a:r>
            <a:r>
              <a:rPr lang="en-US" dirty="0"/>
              <a:t>the study of death and dying</a:t>
            </a:r>
            <a:endParaRPr lang="en-US" b="1" dirty="0"/>
          </a:p>
          <a:p>
            <a:r>
              <a:rPr lang="en-US" dirty="0" err="1"/>
              <a:t>Kübler</a:t>
            </a:r>
            <a:r>
              <a:rPr lang="en-US" dirty="0"/>
              <a:t>-Ross said there are five stages a person goes through when facing death</a:t>
            </a:r>
          </a:p>
          <a:p>
            <a:r>
              <a:rPr lang="en-US" altLang="en-US" dirty="0"/>
              <a:t>5 Stages of Dying/Grief: </a:t>
            </a:r>
          </a:p>
          <a:p>
            <a:pPr marL="457200" indent="-457200">
              <a:buFont typeface="+mj-lt"/>
              <a:buAutoNum type="arabicPeriod"/>
            </a:pPr>
            <a:r>
              <a:rPr lang="en-US" altLang="en-US" dirty="0"/>
              <a:t>Denial</a:t>
            </a:r>
          </a:p>
          <a:p>
            <a:pPr marL="457200" indent="-457200">
              <a:buFont typeface="+mj-lt"/>
              <a:buAutoNum type="arabicPeriod"/>
            </a:pPr>
            <a:r>
              <a:rPr lang="en-US" altLang="en-US" dirty="0"/>
              <a:t>Anger/Why me?</a:t>
            </a:r>
          </a:p>
          <a:p>
            <a:pPr marL="457200" indent="-457200">
              <a:buFont typeface="+mj-lt"/>
              <a:buAutoNum type="arabicPeriod"/>
            </a:pPr>
            <a:r>
              <a:rPr lang="en-US" altLang="en-US" dirty="0"/>
              <a:t>Bargaining</a:t>
            </a:r>
          </a:p>
          <a:p>
            <a:pPr marL="457200" indent="-457200">
              <a:buFont typeface="+mj-lt"/>
              <a:buAutoNum type="arabicPeriod"/>
            </a:pPr>
            <a:r>
              <a:rPr lang="en-US" altLang="en-US" dirty="0"/>
              <a:t>Depression</a:t>
            </a:r>
          </a:p>
          <a:p>
            <a:pPr marL="457200" indent="-457200">
              <a:buFont typeface="+mj-lt"/>
              <a:buAutoNum type="arabicPeriod"/>
            </a:pPr>
            <a:r>
              <a:rPr lang="en-US" altLang="en-US" dirty="0"/>
              <a:t>Acceptance</a:t>
            </a:r>
          </a:p>
          <a:p>
            <a:r>
              <a:rPr lang="en-US" altLang="en-US" dirty="0"/>
              <a:t>Not universally demonstrated; may be different order or repeat stages, hard to scientifically test</a:t>
            </a:r>
          </a:p>
          <a:p>
            <a:r>
              <a:rPr lang="en-US" altLang="en-US" dirty="0"/>
              <a:t>Maybe should be seen as potential reactions or as a style of dealing with death</a:t>
            </a:r>
          </a:p>
          <a:p>
            <a:r>
              <a:rPr lang="en-US" altLang="en-US" dirty="0">
                <a:hlinkClick r:id="rId2"/>
              </a:rPr>
              <a:t>https://www.youtube.com/watch?v=G_Z3lmidmrY</a:t>
            </a:r>
            <a:r>
              <a:rPr lang="en-US" altLang="en-US" dirty="0"/>
              <a:t> </a:t>
            </a:r>
          </a:p>
          <a:p>
            <a:endParaRPr lang="en-US" dirty="0"/>
          </a:p>
        </p:txBody>
      </p:sp>
      <p:pic>
        <p:nvPicPr>
          <p:cNvPr id="4" name="Picture 3"/>
          <p:cNvPicPr>
            <a:picLocks noChangeAspect="1"/>
          </p:cNvPicPr>
          <p:nvPr/>
        </p:nvPicPr>
        <p:blipFill>
          <a:blip r:embed="rId3"/>
          <a:stretch>
            <a:fillRect/>
          </a:stretch>
        </p:blipFill>
        <p:spPr>
          <a:xfrm>
            <a:off x="7300722" y="2438400"/>
            <a:ext cx="1383030" cy="1885950"/>
          </a:xfrm>
          <a:prstGeom prst="rect">
            <a:avLst/>
          </a:prstGeom>
        </p:spPr>
      </p:pic>
    </p:spTree>
    <p:extLst>
      <p:ext uri="{BB962C8B-B14F-4D97-AF65-F5344CB8AC3E}">
        <p14:creationId xmlns:p14="http://schemas.microsoft.com/office/powerpoint/2010/main" val="2947315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DUE MONDAY</a:t>
            </a:r>
          </a:p>
        </p:txBody>
      </p:sp>
      <p:sp>
        <p:nvSpPr>
          <p:cNvPr id="3" name="Content Placeholder 2"/>
          <p:cNvSpPr>
            <a:spLocks noGrp="1"/>
          </p:cNvSpPr>
          <p:nvPr>
            <p:ph idx="1"/>
          </p:nvPr>
        </p:nvSpPr>
        <p:spPr/>
        <p:txBody>
          <a:bodyPr>
            <a:normAutofit/>
          </a:bodyPr>
          <a:lstStyle/>
          <a:p>
            <a:r>
              <a:rPr lang="en-US" sz="4000" dirty="0"/>
              <a:t>Ask 4 </a:t>
            </a:r>
            <a:r>
              <a:rPr lang="en-US" sz="4000"/>
              <a:t>other people </a:t>
            </a:r>
            <a:r>
              <a:rPr lang="en-US" sz="4000" dirty="0"/>
              <a:t>(not in this class) the three words or terms that come to mind when they hear “old person.”</a:t>
            </a:r>
          </a:p>
          <a:p>
            <a:r>
              <a:rPr lang="en-US" sz="4000" dirty="0"/>
              <a:t>Record their responses and the age of the person you asked.</a:t>
            </a:r>
          </a:p>
        </p:txBody>
      </p:sp>
    </p:spTree>
    <p:extLst>
      <p:ext uri="{BB962C8B-B14F-4D97-AF65-F5344CB8AC3E}">
        <p14:creationId xmlns:p14="http://schemas.microsoft.com/office/powerpoint/2010/main" val="23196938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029200"/>
            <a:ext cx="8305800" cy="1006813"/>
          </a:xfrm>
        </p:spPr>
        <p:txBody>
          <a:bodyPr/>
          <a:lstStyle/>
          <a:p>
            <a:r>
              <a:rPr lang="en-US" dirty="0"/>
              <a:t>Chapter 11, Section 1-2, pages 352-363</a:t>
            </a:r>
          </a:p>
        </p:txBody>
      </p:sp>
      <p:sp>
        <p:nvSpPr>
          <p:cNvPr id="3" name="Title 2"/>
          <p:cNvSpPr>
            <a:spLocks noGrp="1"/>
          </p:cNvSpPr>
          <p:nvPr>
            <p:ph type="title"/>
          </p:nvPr>
        </p:nvSpPr>
        <p:spPr>
          <a:xfrm>
            <a:off x="441960" y="3886200"/>
            <a:ext cx="8305800" cy="1143000"/>
          </a:xfrm>
        </p:spPr>
        <p:txBody>
          <a:bodyPr/>
          <a:lstStyle/>
          <a:p>
            <a:r>
              <a:rPr lang="en-US" dirty="0"/>
              <a:t>Sex and Gender</a:t>
            </a:r>
          </a:p>
        </p:txBody>
      </p:sp>
    </p:spTree>
    <p:extLst>
      <p:ext uri="{BB962C8B-B14F-4D97-AF65-F5344CB8AC3E}">
        <p14:creationId xmlns:p14="http://schemas.microsoft.com/office/powerpoint/2010/main" val="332824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Cultural Diversity</a:t>
            </a:r>
          </a:p>
        </p:txBody>
      </p:sp>
      <p:sp>
        <p:nvSpPr>
          <p:cNvPr id="3" name="Content Placeholder 2"/>
          <p:cNvSpPr>
            <a:spLocks noGrp="1"/>
          </p:cNvSpPr>
          <p:nvPr>
            <p:ph idx="1"/>
          </p:nvPr>
        </p:nvSpPr>
        <p:spPr/>
        <p:txBody>
          <a:bodyPr/>
          <a:lstStyle/>
          <a:p>
            <a:r>
              <a:rPr lang="en-US" dirty="0"/>
              <a:t>Culture may be the most important determinant of development</a:t>
            </a:r>
          </a:p>
          <a:p>
            <a:pPr lvl="1"/>
            <a:r>
              <a:rPr lang="en-US" dirty="0"/>
              <a:t>E.g. Value of individualism </a:t>
            </a:r>
          </a:p>
          <a:p>
            <a:r>
              <a:rPr lang="en-US" dirty="0"/>
              <a:t>Human development cannot be studied outside its sociocultural context	</a:t>
            </a:r>
          </a:p>
          <a:p>
            <a:pPr lvl="1"/>
            <a:r>
              <a:rPr lang="en-US" dirty="0"/>
              <a:t>We have to recognize the developmental niche</a:t>
            </a:r>
          </a:p>
          <a:p>
            <a:r>
              <a:rPr lang="en-US" dirty="0"/>
              <a:t>Each culture’s </a:t>
            </a:r>
            <a:r>
              <a:rPr lang="en-US" dirty="0" err="1"/>
              <a:t>ethnotheories</a:t>
            </a:r>
            <a:r>
              <a:rPr lang="en-US" dirty="0"/>
              <a:t> (explanations of the worlds) are important determinant of behavior</a:t>
            </a:r>
          </a:p>
          <a:p>
            <a:r>
              <a:rPr lang="en-US" dirty="0"/>
              <a:t>Culture is largely invisible to its participants</a:t>
            </a:r>
          </a:p>
        </p:txBody>
      </p:sp>
      <p:pic>
        <p:nvPicPr>
          <p:cNvPr id="4" name="Picture 3"/>
          <p:cNvPicPr>
            <a:picLocks noChangeAspect="1"/>
          </p:cNvPicPr>
          <p:nvPr/>
        </p:nvPicPr>
        <p:blipFill>
          <a:blip r:embed="rId2"/>
          <a:stretch>
            <a:fillRect/>
          </a:stretch>
        </p:blipFill>
        <p:spPr>
          <a:xfrm>
            <a:off x="6705600" y="4419600"/>
            <a:ext cx="2133600" cy="2133600"/>
          </a:xfrm>
          <a:prstGeom prst="rect">
            <a:avLst/>
          </a:prstGeom>
        </p:spPr>
      </p:pic>
    </p:spTree>
    <p:extLst>
      <p:ext uri="{BB962C8B-B14F-4D97-AF65-F5344CB8AC3E}">
        <p14:creationId xmlns:p14="http://schemas.microsoft.com/office/powerpoint/2010/main" val="1394831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Studying Human Sexuality</a:t>
            </a:r>
          </a:p>
        </p:txBody>
      </p:sp>
      <p:sp>
        <p:nvSpPr>
          <p:cNvPr id="5" name="Content Placeholder 4"/>
          <p:cNvSpPr>
            <a:spLocks noGrp="1"/>
          </p:cNvSpPr>
          <p:nvPr>
            <p:ph idx="1"/>
          </p:nvPr>
        </p:nvSpPr>
        <p:spPr/>
        <p:txBody>
          <a:bodyPr>
            <a:normAutofit fontScale="92500" lnSpcReduction="20000"/>
          </a:bodyPr>
          <a:lstStyle/>
          <a:p>
            <a:r>
              <a:rPr lang="en-US" b="1" dirty="0"/>
              <a:t>Sexuality- </a:t>
            </a:r>
            <a:r>
              <a:rPr lang="en-US" dirty="0"/>
              <a:t>the ways in which we experience and express ourselves as sexual beings; includes sexual arousal, orientation, and behavior</a:t>
            </a:r>
          </a:p>
          <a:p>
            <a:r>
              <a:rPr lang="en-US" dirty="0"/>
              <a:t>Early 19</a:t>
            </a:r>
            <a:r>
              <a:rPr lang="en-US" baseline="30000" dirty="0"/>
              <a:t>th</a:t>
            </a:r>
            <a:r>
              <a:rPr lang="en-US" dirty="0"/>
              <a:t> century- avoided mentioning anything covered by clothing</a:t>
            </a:r>
          </a:p>
          <a:p>
            <a:pPr lvl="1"/>
            <a:r>
              <a:rPr lang="en-US" dirty="0"/>
              <a:t>Led to medical experts doing incomplete examinations, recommending foods to discourage sexual behavior, spreading false information regarding the effects of certain behaviors</a:t>
            </a:r>
          </a:p>
          <a:p>
            <a:r>
              <a:rPr lang="en-US" dirty="0"/>
              <a:t>Modern research</a:t>
            </a:r>
          </a:p>
          <a:p>
            <a:pPr lvl="1"/>
            <a:r>
              <a:rPr lang="en-US" dirty="0"/>
              <a:t>Pioneered by Havelock Ellis</a:t>
            </a:r>
          </a:p>
          <a:p>
            <a:pPr lvl="1"/>
            <a:r>
              <a:rPr lang="en-US" dirty="0"/>
              <a:t>Alfred Kinsey and colleagues conducted first major survey/interview (despite some ethical concerns)</a:t>
            </a:r>
          </a:p>
          <a:p>
            <a:pPr lvl="1"/>
            <a:r>
              <a:rPr lang="en-US" dirty="0"/>
              <a:t>Continued research includes surveys, interviews, case studies, biological methods, lab experimentation, observational methods</a:t>
            </a:r>
          </a:p>
          <a:p>
            <a:pPr lvl="1"/>
            <a:r>
              <a:rPr lang="en-US" dirty="0"/>
              <a:t>First lab experimentation and observation conducted by William Masters and Virginia Johnson </a:t>
            </a:r>
          </a:p>
          <a:p>
            <a:r>
              <a:rPr lang="en-US" dirty="0"/>
              <a:t>Cross-cultural studies show cultural differences in attitudes about sexuality and help counteract ethnocentrism</a:t>
            </a:r>
          </a:p>
        </p:txBody>
      </p:sp>
    </p:spTree>
    <p:extLst>
      <p:ext uri="{BB962C8B-B14F-4D97-AF65-F5344CB8AC3E}">
        <p14:creationId xmlns:p14="http://schemas.microsoft.com/office/powerpoint/2010/main" val="3055308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a:t>
            </a:r>
          </a:p>
        </p:txBody>
      </p:sp>
      <p:sp>
        <p:nvSpPr>
          <p:cNvPr id="3" name="Content Placeholder 2"/>
          <p:cNvSpPr>
            <a:spLocks noGrp="1"/>
          </p:cNvSpPr>
          <p:nvPr>
            <p:ph idx="1"/>
          </p:nvPr>
        </p:nvSpPr>
        <p:spPr/>
        <p:txBody>
          <a:bodyPr>
            <a:normAutofit lnSpcReduction="10000"/>
          </a:bodyPr>
          <a:lstStyle/>
          <a:p>
            <a:r>
              <a:rPr lang="en-US" b="1" dirty="0"/>
              <a:t>Sex- (physical) </a:t>
            </a:r>
            <a:r>
              <a:rPr lang="en-US" dirty="0"/>
              <a:t>the state of being biologically male or female; also, activities related to sexual behaviors</a:t>
            </a:r>
          </a:p>
          <a:p>
            <a:r>
              <a:rPr lang="en-US" b="1" dirty="0"/>
              <a:t>Gender- (mental) </a:t>
            </a:r>
            <a:r>
              <a:rPr lang="en-US" dirty="0"/>
              <a:t>psychological and sociocultural traits typically associated with one sex</a:t>
            </a:r>
          </a:p>
          <a:p>
            <a:pPr lvl="1"/>
            <a:r>
              <a:rPr lang="en-US" dirty="0"/>
              <a:t>Formed within first few years of life</a:t>
            </a:r>
          </a:p>
          <a:p>
            <a:r>
              <a:rPr lang="en-US" b="1" dirty="0"/>
              <a:t>Gender role- </a:t>
            </a:r>
            <a:r>
              <a:rPr lang="en-US" dirty="0"/>
              <a:t>the culturally and socially defined prescriptions and expectations about the thoughts, feelings, and actions of men and women </a:t>
            </a:r>
          </a:p>
          <a:p>
            <a:pPr lvl="1"/>
            <a:r>
              <a:rPr lang="en-US" dirty="0"/>
              <a:t>Children become aware of this by age 2</a:t>
            </a:r>
          </a:p>
          <a:p>
            <a:pPr lvl="1"/>
            <a:r>
              <a:rPr lang="en-US" dirty="0"/>
              <a:t>This influences people throughout their lives</a:t>
            </a:r>
          </a:p>
          <a:p>
            <a:r>
              <a:rPr lang="en-US" b="1" dirty="0"/>
              <a:t>Gender stereotypes- </a:t>
            </a:r>
            <a:r>
              <a:rPr lang="en-US" dirty="0"/>
              <a:t>gender role prescriptions and beliefs that are overly generalized and applied to all men and women</a:t>
            </a:r>
            <a:endParaRPr lang="en-US" b="1" dirty="0"/>
          </a:p>
        </p:txBody>
      </p:sp>
    </p:spTree>
    <p:extLst>
      <p:ext uri="{BB962C8B-B14F-4D97-AF65-F5344CB8AC3E}">
        <p14:creationId xmlns:p14="http://schemas.microsoft.com/office/powerpoint/2010/main" val="33765158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1441"/>
            <a:ext cx="8229600" cy="1143000"/>
          </a:xfrm>
        </p:spPr>
        <p:txBody>
          <a:bodyPr/>
          <a:lstStyle/>
          <a:p>
            <a:r>
              <a:rPr lang="en-US" dirty="0"/>
              <a:t>Gender Role Development</a:t>
            </a:r>
          </a:p>
        </p:txBody>
      </p:sp>
      <p:sp>
        <p:nvSpPr>
          <p:cNvPr id="3" name="Content Placeholder 2"/>
          <p:cNvSpPr>
            <a:spLocks noGrp="1"/>
          </p:cNvSpPr>
          <p:nvPr>
            <p:ph idx="1"/>
          </p:nvPr>
        </p:nvSpPr>
        <p:spPr>
          <a:xfrm>
            <a:off x="457200" y="1828800"/>
            <a:ext cx="8229600" cy="4525963"/>
          </a:xfrm>
        </p:spPr>
        <p:txBody>
          <a:bodyPr>
            <a:normAutofit/>
          </a:bodyPr>
          <a:lstStyle/>
          <a:p>
            <a:r>
              <a:rPr lang="en-US" sz="2800" b="1" dirty="0"/>
              <a:t>Social learning theory of gender role development- </a:t>
            </a:r>
            <a:r>
              <a:rPr lang="en-US" sz="2800" dirty="0"/>
              <a:t>gender roles are acquired through rewards, punishments, observation, and imitation</a:t>
            </a:r>
          </a:p>
          <a:p>
            <a:r>
              <a:rPr lang="en-US" sz="2800" b="1" dirty="0"/>
              <a:t>Cognitive-developmental theory- </a:t>
            </a:r>
            <a:r>
              <a:rPr lang="en-US" sz="2800" dirty="0"/>
              <a:t>gender roles are acquired through social learning and active cognitive processing</a:t>
            </a:r>
          </a:p>
          <a:p>
            <a:pPr lvl="1"/>
            <a:r>
              <a:rPr lang="en-US" sz="2400" dirty="0"/>
              <a:t>Children are actively observing, interpreting, and judging the world around them</a:t>
            </a:r>
          </a:p>
          <a:p>
            <a:pPr lvl="1"/>
            <a:r>
              <a:rPr lang="en-US" sz="2400" dirty="0"/>
              <a:t>Gender schemas</a:t>
            </a:r>
            <a:r>
              <a:rPr lang="en-US" sz="2400" dirty="0">
                <a:sym typeface="Wingdings" panose="05000000000000000000" pitchFamily="2" charset="2"/>
              </a:rPr>
              <a:t> gender typed behaviors</a:t>
            </a:r>
            <a:endParaRPr lang="en-US" sz="2400" dirty="0"/>
          </a:p>
          <a:p>
            <a:endParaRPr lang="en-US" sz="2800" dirty="0"/>
          </a:p>
        </p:txBody>
      </p:sp>
      <p:pic>
        <p:nvPicPr>
          <p:cNvPr id="4" name="Picture 3"/>
          <p:cNvPicPr>
            <a:picLocks noChangeAspect="1"/>
          </p:cNvPicPr>
          <p:nvPr/>
        </p:nvPicPr>
        <p:blipFill>
          <a:blip r:embed="rId2"/>
          <a:stretch>
            <a:fillRect/>
          </a:stretch>
        </p:blipFill>
        <p:spPr>
          <a:xfrm>
            <a:off x="5715000" y="231441"/>
            <a:ext cx="3278121" cy="1368759"/>
          </a:xfrm>
          <a:prstGeom prst="rect">
            <a:avLst/>
          </a:prstGeom>
        </p:spPr>
      </p:pic>
    </p:spTree>
    <p:extLst>
      <p:ext uri="{BB962C8B-B14F-4D97-AF65-F5344CB8AC3E}">
        <p14:creationId xmlns:p14="http://schemas.microsoft.com/office/powerpoint/2010/main" val="18611607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Gender Roles</a:t>
            </a:r>
          </a:p>
        </p:txBody>
      </p:sp>
      <p:sp>
        <p:nvSpPr>
          <p:cNvPr id="3" name="Content Placeholder 2"/>
          <p:cNvSpPr>
            <a:spLocks noGrp="1"/>
          </p:cNvSpPr>
          <p:nvPr>
            <p:ph idx="1"/>
          </p:nvPr>
        </p:nvSpPr>
        <p:spPr/>
        <p:txBody>
          <a:bodyPr>
            <a:normAutofit lnSpcReduction="10000"/>
          </a:bodyPr>
          <a:lstStyle/>
          <a:p>
            <a:r>
              <a:rPr lang="en-US" sz="2800" dirty="0"/>
              <a:t>Gender income inequality can be caused by many factors such as occupational segregation, discrimination in compensation, recruitment, hiring, bonuses, promotions</a:t>
            </a:r>
          </a:p>
          <a:p>
            <a:pPr lvl="1"/>
            <a:r>
              <a:rPr lang="en-US" sz="2400" dirty="0"/>
              <a:t>Underrepresentation in STEM fields- males seen as more competent and hirable, given higher starting salary- from both male and female judges</a:t>
            </a:r>
          </a:p>
          <a:p>
            <a:r>
              <a:rPr lang="en-US" sz="2800" dirty="0"/>
              <a:t>Men also suffer from gender roles- conforming to masculine norms linked with poorer social functioning and mental health, and less willing to seek psychological help </a:t>
            </a:r>
          </a:p>
          <a:p>
            <a:endParaRPr lang="en-US" b="1" dirty="0"/>
          </a:p>
        </p:txBody>
      </p:sp>
    </p:spTree>
    <p:extLst>
      <p:ext uri="{BB962C8B-B14F-4D97-AF65-F5344CB8AC3E}">
        <p14:creationId xmlns:p14="http://schemas.microsoft.com/office/powerpoint/2010/main" val="3296308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a:t>
            </a:r>
          </a:p>
        </p:txBody>
      </p:sp>
      <p:sp>
        <p:nvSpPr>
          <p:cNvPr id="3" name="Content Placeholder 2"/>
          <p:cNvSpPr>
            <a:spLocks noGrp="1"/>
          </p:cNvSpPr>
          <p:nvPr>
            <p:ph idx="1"/>
          </p:nvPr>
        </p:nvSpPr>
        <p:spPr>
          <a:xfrm>
            <a:off x="457200" y="1681163"/>
            <a:ext cx="8229600" cy="5029200"/>
          </a:xfrm>
        </p:spPr>
        <p:txBody>
          <a:bodyPr>
            <a:normAutofit fontScale="92500"/>
          </a:bodyPr>
          <a:lstStyle/>
          <a:p>
            <a:r>
              <a:rPr lang="en-US" b="1" dirty="0"/>
              <a:t>Gender identity- </a:t>
            </a:r>
            <a:r>
              <a:rPr lang="en-US" dirty="0"/>
              <a:t>one’s sense of self-identification as belonging to the male or female sex, both, </a:t>
            </a:r>
            <a:r>
              <a:rPr lang="en-US"/>
              <a:t>or neither</a:t>
            </a:r>
            <a:endParaRPr lang="en-US" dirty="0"/>
          </a:p>
          <a:p>
            <a:r>
              <a:rPr lang="en-US" dirty="0"/>
              <a:t>There is much research supporting that the majority of forcefully reassigned males to females have still shown masculine behavior</a:t>
            </a:r>
          </a:p>
          <a:p>
            <a:pPr lvl="1"/>
            <a:r>
              <a:rPr lang="en-US" dirty="0"/>
              <a:t>John/Joan case study</a:t>
            </a:r>
          </a:p>
          <a:p>
            <a:r>
              <a:rPr lang="en-US" dirty="0"/>
              <a:t>Transgender refers to a person having a gender identity that is opposite to their biological sex, versus transvestite that refers to just the adoption of the opposite sex dress and behavior</a:t>
            </a:r>
          </a:p>
          <a:p>
            <a:pPr lvl="1"/>
            <a:r>
              <a:rPr lang="en-US" dirty="0"/>
              <a:t>Research indicates that gender identity is biological</a:t>
            </a:r>
          </a:p>
          <a:p>
            <a:pPr lvl="1"/>
            <a:r>
              <a:rPr lang="en-US" dirty="0"/>
              <a:t>Transgender children and adults are more likely to experience ostracism, harassment, bullying, psychological problems</a:t>
            </a:r>
          </a:p>
          <a:p>
            <a:r>
              <a:rPr lang="en-US" b="1" dirty="0"/>
              <a:t>Sexual orientation-</a:t>
            </a:r>
            <a:r>
              <a:rPr lang="en-US" dirty="0"/>
              <a:t> emotional and erotic attraction toward members of the same sex (homosexual, gay, lesbian), both sexes (bisexual), all forms of gender identity (pansexual), or other sex (heterosexual)</a:t>
            </a:r>
            <a:endParaRPr lang="en-US" b="1" dirty="0"/>
          </a:p>
        </p:txBody>
      </p:sp>
      <p:pic>
        <p:nvPicPr>
          <p:cNvPr id="4" name="Picture 3"/>
          <p:cNvPicPr>
            <a:picLocks noChangeAspect="1"/>
          </p:cNvPicPr>
          <p:nvPr/>
        </p:nvPicPr>
        <p:blipFill>
          <a:blip r:embed="rId2"/>
          <a:stretch>
            <a:fillRect/>
          </a:stretch>
        </p:blipFill>
        <p:spPr>
          <a:xfrm>
            <a:off x="6629400" y="76200"/>
            <a:ext cx="2131071" cy="1604963"/>
          </a:xfrm>
          <a:prstGeom prst="rect">
            <a:avLst/>
          </a:prstGeom>
        </p:spPr>
      </p:pic>
    </p:spTree>
    <p:extLst>
      <p:ext uri="{BB962C8B-B14F-4D97-AF65-F5344CB8AC3E}">
        <p14:creationId xmlns:p14="http://schemas.microsoft.com/office/powerpoint/2010/main" val="13120521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and Gender Differences</a:t>
            </a:r>
          </a:p>
        </p:txBody>
      </p:sp>
      <p:sp>
        <p:nvSpPr>
          <p:cNvPr id="3" name="Content Placeholder 2"/>
          <p:cNvSpPr>
            <a:spLocks noGrp="1"/>
          </p:cNvSpPr>
          <p:nvPr>
            <p:ph idx="1"/>
          </p:nvPr>
        </p:nvSpPr>
        <p:spPr/>
        <p:txBody>
          <a:bodyPr>
            <a:normAutofit/>
          </a:bodyPr>
          <a:lstStyle/>
          <a:p>
            <a:r>
              <a:rPr lang="en-US" sz="2800" dirty="0"/>
              <a:t>Sex differences</a:t>
            </a:r>
          </a:p>
          <a:p>
            <a:pPr lvl="1"/>
            <a:r>
              <a:rPr lang="en-US" sz="2400" dirty="0"/>
              <a:t>Physical anatomy- primary and secondary sex characteristics</a:t>
            </a:r>
          </a:p>
          <a:p>
            <a:pPr lvl="1"/>
            <a:r>
              <a:rPr lang="en-US" sz="2400" dirty="0"/>
              <a:t>Males- taller, heavier, stronger, more likely to be bald and color blind, </a:t>
            </a:r>
            <a:r>
              <a:rPr lang="en-US" sz="2400" dirty="0" err="1"/>
              <a:t>spermarche</a:t>
            </a:r>
            <a:r>
              <a:rPr lang="en-US" sz="2400" dirty="0"/>
              <a:t>, relatively constant level of sex hormones, broader shoulders, slimmer hips, slightly longer legs in proportion to their height</a:t>
            </a:r>
          </a:p>
          <a:p>
            <a:pPr lvl="1"/>
            <a:r>
              <a:rPr lang="en-US" sz="2400" dirty="0"/>
              <a:t>Females- menarche, larger corpus callosum, cyclic sex hormone production</a:t>
            </a:r>
          </a:p>
          <a:p>
            <a:pPr lvl="1"/>
            <a:r>
              <a:rPr lang="en-US" sz="2400" dirty="0"/>
              <a:t>Other brain differences in hypothalamus, corpus callosum (larger in women), cerebral hemispheres, gray vs. white matter</a:t>
            </a:r>
          </a:p>
          <a:p>
            <a:endParaRPr lang="en-US" sz="2800" dirty="0"/>
          </a:p>
        </p:txBody>
      </p:sp>
      <p:pic>
        <p:nvPicPr>
          <p:cNvPr id="4" name="Picture 3"/>
          <p:cNvPicPr>
            <a:picLocks noChangeAspect="1"/>
          </p:cNvPicPr>
          <p:nvPr/>
        </p:nvPicPr>
        <p:blipFill>
          <a:blip r:embed="rId2"/>
          <a:stretch>
            <a:fillRect/>
          </a:stretch>
        </p:blipFill>
        <p:spPr>
          <a:xfrm>
            <a:off x="6248400" y="265380"/>
            <a:ext cx="2590800" cy="1469279"/>
          </a:xfrm>
          <a:prstGeom prst="rect">
            <a:avLst/>
          </a:prstGeom>
        </p:spPr>
      </p:pic>
    </p:spTree>
    <p:extLst>
      <p:ext uri="{BB962C8B-B14F-4D97-AF65-F5344CB8AC3E}">
        <p14:creationId xmlns:p14="http://schemas.microsoft.com/office/powerpoint/2010/main" val="24175037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and Gender Differences</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a:t>Gender differences</a:t>
            </a:r>
          </a:p>
          <a:p>
            <a:pPr lvl="1"/>
            <a:r>
              <a:rPr lang="en-US" dirty="0"/>
              <a:t>Cognitive abilities</a:t>
            </a:r>
          </a:p>
          <a:p>
            <a:pPr lvl="2"/>
            <a:r>
              <a:rPr lang="en-US" dirty="0"/>
              <a:t>Females tend to score higher on verbal skills, males score higher on math and visuospatial- is this biological or cultural, just correlational? Could be biological, psychoanalytical </a:t>
            </a:r>
            <a:r>
              <a:rPr lang="en-US" u="sng" dirty="0"/>
              <a:t>(Freud)</a:t>
            </a:r>
            <a:r>
              <a:rPr lang="en-US" dirty="0"/>
              <a:t>, social learning, cognitive-developmental</a:t>
            </a:r>
          </a:p>
          <a:p>
            <a:pPr lvl="1"/>
            <a:r>
              <a:rPr lang="en-US" dirty="0"/>
              <a:t>Aggression – men engage in more physical aggression, some research shows women were more indirectly aggressive (e.g. verbally)</a:t>
            </a:r>
          </a:p>
          <a:p>
            <a:r>
              <a:rPr lang="en-US" b="1" dirty="0"/>
              <a:t>Androgyny- </a:t>
            </a:r>
            <a:r>
              <a:rPr lang="en-US" dirty="0"/>
              <a:t>exhibiting both masculine and feminine traits</a:t>
            </a:r>
          </a:p>
          <a:p>
            <a:pPr lvl="1"/>
            <a:r>
              <a:rPr lang="en-US" dirty="0"/>
              <a:t>Masculine and androgynous show higher self-esteem, academic scores, creativity, social competence, motivation to achieve, overall mental health- may be because masculine traits are seen as positive and societies often favor “tomboys”</a:t>
            </a:r>
          </a:p>
          <a:p>
            <a:r>
              <a:rPr lang="en-US" dirty="0"/>
              <a:t>Gender roles are becoming less rigid, but many still prefer traditional gender roles</a:t>
            </a:r>
          </a:p>
        </p:txBody>
      </p:sp>
    </p:spTree>
    <p:extLst>
      <p:ext uri="{BB962C8B-B14F-4D97-AF65-F5344CB8AC3E}">
        <p14:creationId xmlns:p14="http://schemas.microsoft.com/office/powerpoint/2010/main" val="29051089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2800" dirty="0"/>
              <a:t>Research-Supported Sex and Gender Differences (variations are statistically small and represent few meaningful differences)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1414340"/>
              </p:ext>
            </p:extLst>
          </p:nvPr>
        </p:nvGraphicFramePr>
        <p:xfrm>
          <a:off x="152399" y="1600200"/>
          <a:ext cx="8839202" cy="4947920"/>
        </p:xfrm>
        <a:graphic>
          <a:graphicData uri="http://schemas.openxmlformats.org/drawingml/2006/table">
            <a:tbl>
              <a:tblPr firstRow="1" bandRow="1">
                <a:tableStyleId>{5C22544A-7EE6-4342-B048-85BDC9FD1C3A}</a:tableStyleId>
              </a:tblPr>
              <a:tblGrid>
                <a:gridCol w="1309512">
                  <a:extLst>
                    <a:ext uri="{9D8B030D-6E8A-4147-A177-3AD203B41FA5}">
                      <a16:colId xmlns:a16="http://schemas.microsoft.com/office/drawing/2014/main" val="2468308550"/>
                    </a:ext>
                  </a:extLst>
                </a:gridCol>
                <a:gridCol w="3601156">
                  <a:extLst>
                    <a:ext uri="{9D8B030D-6E8A-4147-A177-3AD203B41FA5}">
                      <a16:colId xmlns:a16="http://schemas.microsoft.com/office/drawing/2014/main" val="3571561989"/>
                    </a:ext>
                  </a:extLst>
                </a:gridCol>
                <a:gridCol w="3928534">
                  <a:extLst>
                    <a:ext uri="{9D8B030D-6E8A-4147-A177-3AD203B41FA5}">
                      <a16:colId xmlns:a16="http://schemas.microsoft.com/office/drawing/2014/main" val="1519417619"/>
                    </a:ext>
                  </a:extLst>
                </a:gridCol>
              </a:tblGrid>
              <a:tr h="370840">
                <a:tc>
                  <a:txBody>
                    <a:bodyPr/>
                    <a:lstStyle/>
                    <a:p>
                      <a:r>
                        <a:rPr lang="en-US" sz="1200" dirty="0"/>
                        <a:t>Behavior</a:t>
                      </a:r>
                    </a:p>
                  </a:txBody>
                  <a:tcPr/>
                </a:tc>
                <a:tc>
                  <a:txBody>
                    <a:bodyPr/>
                    <a:lstStyle/>
                    <a:p>
                      <a:r>
                        <a:rPr lang="en-US" sz="1200" dirty="0"/>
                        <a:t>More Often</a:t>
                      </a:r>
                      <a:r>
                        <a:rPr lang="en-US" sz="1200" baseline="0" dirty="0"/>
                        <a:t> Shown By Men</a:t>
                      </a:r>
                      <a:endParaRPr lang="en-US" sz="1200" dirty="0"/>
                    </a:p>
                  </a:txBody>
                  <a:tcPr/>
                </a:tc>
                <a:tc>
                  <a:txBody>
                    <a:bodyPr/>
                    <a:lstStyle/>
                    <a:p>
                      <a:r>
                        <a:rPr lang="en-US" sz="1200" dirty="0"/>
                        <a:t>More Often</a:t>
                      </a:r>
                      <a:r>
                        <a:rPr lang="en-US" sz="1200" baseline="0" dirty="0"/>
                        <a:t> Shown by Women</a:t>
                      </a:r>
                      <a:endParaRPr lang="en-US" sz="1200" dirty="0"/>
                    </a:p>
                  </a:txBody>
                  <a:tcPr/>
                </a:tc>
                <a:extLst>
                  <a:ext uri="{0D108BD9-81ED-4DB2-BD59-A6C34878D82A}">
                    <a16:rowId xmlns:a16="http://schemas.microsoft.com/office/drawing/2014/main" val="4261036686"/>
                  </a:ext>
                </a:extLst>
              </a:tr>
              <a:tr h="370840">
                <a:tc>
                  <a:txBody>
                    <a:bodyPr/>
                    <a:lstStyle/>
                    <a:p>
                      <a:r>
                        <a:rPr lang="en-US" sz="1200" dirty="0"/>
                        <a:t>Sexual</a:t>
                      </a:r>
                    </a:p>
                  </a:txBody>
                  <a:tcPr/>
                </a:tc>
                <a:tc>
                  <a:txBody>
                    <a:bodyPr/>
                    <a:lstStyle/>
                    <a:p>
                      <a:pPr marL="285750" indent="-285750">
                        <a:buFont typeface="Arial" panose="020B0604020202020204" pitchFamily="34" charset="0"/>
                        <a:buChar char="•"/>
                      </a:pPr>
                      <a:r>
                        <a:rPr lang="en-US" sz="1200" dirty="0"/>
                        <a:t>Begin masturbating sooner</a:t>
                      </a:r>
                      <a:r>
                        <a:rPr lang="en-US" sz="1200" baseline="0" dirty="0"/>
                        <a:t> in life cycle and higher overall occurrence rates</a:t>
                      </a:r>
                    </a:p>
                    <a:p>
                      <a:pPr marL="285750" indent="-285750">
                        <a:buFont typeface="Arial" panose="020B0604020202020204" pitchFamily="34" charset="0"/>
                        <a:buChar char="•"/>
                      </a:pPr>
                      <a:r>
                        <a:rPr lang="en-US" sz="1200" baseline="0" dirty="0"/>
                        <a:t>Start sexual life earlier and have first orgasm through masturbation</a:t>
                      </a:r>
                    </a:p>
                    <a:p>
                      <a:pPr marL="285750" indent="-285750">
                        <a:buFont typeface="Arial" panose="020B0604020202020204" pitchFamily="34" charset="0"/>
                        <a:buChar char="•"/>
                      </a:pPr>
                      <a:r>
                        <a:rPr lang="en-US" sz="1200" baseline="0" dirty="0"/>
                        <a:t>More likely to recognize their own sexual arousal</a:t>
                      </a:r>
                    </a:p>
                    <a:p>
                      <a:pPr marL="285750" indent="-285750">
                        <a:buFont typeface="Arial" panose="020B0604020202020204" pitchFamily="34" charset="0"/>
                        <a:buChar char="•"/>
                      </a:pPr>
                      <a:r>
                        <a:rPr lang="en-US" sz="1200" baseline="0" dirty="0"/>
                        <a:t>More orgasm consistency with sexual partner</a:t>
                      </a:r>
                      <a:endParaRPr lang="en-US" sz="1200" dirty="0"/>
                    </a:p>
                  </a:txBody>
                  <a:tcPr/>
                </a:tc>
                <a:tc>
                  <a:txBody>
                    <a:bodyPr/>
                    <a:lstStyle/>
                    <a:p>
                      <a:pPr marL="285750" indent="-285750">
                        <a:buFont typeface="Arial" panose="020B0604020202020204" pitchFamily="34" charset="0"/>
                        <a:buChar char="•"/>
                      </a:pPr>
                      <a:r>
                        <a:rPr lang="en-US" sz="1200" dirty="0"/>
                        <a:t>Begin masturbating</a:t>
                      </a:r>
                      <a:r>
                        <a:rPr lang="en-US" sz="1200" baseline="0" dirty="0"/>
                        <a:t> later in life cycle and lower overall occurrence rates</a:t>
                      </a:r>
                    </a:p>
                    <a:p>
                      <a:pPr marL="285750" indent="-285750">
                        <a:buFont typeface="Arial" panose="020B0604020202020204" pitchFamily="34" charset="0"/>
                        <a:buChar char="•"/>
                      </a:pPr>
                      <a:r>
                        <a:rPr lang="en-US" sz="1200" baseline="0" dirty="0"/>
                        <a:t>Start sexual life later and have first orgasm from partner stimulation</a:t>
                      </a:r>
                    </a:p>
                    <a:p>
                      <a:pPr marL="285750" indent="-285750">
                        <a:buFont typeface="Arial" panose="020B0604020202020204" pitchFamily="34" charset="0"/>
                        <a:buChar char="•"/>
                      </a:pPr>
                      <a:r>
                        <a:rPr lang="en-US" sz="1200" baseline="0" dirty="0"/>
                        <a:t>Less likely to recognize their own sexual arousal</a:t>
                      </a:r>
                    </a:p>
                    <a:p>
                      <a:pPr marL="285750" indent="-285750">
                        <a:buFont typeface="Arial" panose="020B0604020202020204" pitchFamily="34" charset="0"/>
                        <a:buChar char="•"/>
                      </a:pPr>
                      <a:r>
                        <a:rPr lang="en-US" sz="1200" baseline="0" dirty="0"/>
                        <a:t>Less orgasm consistency with sexual partner</a:t>
                      </a:r>
                      <a:endParaRPr lang="en-US" sz="1200" dirty="0"/>
                    </a:p>
                  </a:txBody>
                  <a:tcPr/>
                </a:tc>
                <a:extLst>
                  <a:ext uri="{0D108BD9-81ED-4DB2-BD59-A6C34878D82A}">
                    <a16:rowId xmlns:a16="http://schemas.microsoft.com/office/drawing/2014/main" val="2807167321"/>
                  </a:ext>
                </a:extLst>
              </a:tr>
              <a:tr h="370840">
                <a:tc>
                  <a:txBody>
                    <a:bodyPr/>
                    <a:lstStyle/>
                    <a:p>
                      <a:r>
                        <a:rPr lang="en-US" sz="1200" dirty="0"/>
                        <a:t>Touching</a:t>
                      </a:r>
                    </a:p>
                  </a:txBody>
                  <a:tcPr/>
                </a:tc>
                <a:tc>
                  <a:txBody>
                    <a:bodyPr/>
                    <a:lstStyle/>
                    <a:p>
                      <a:pPr marL="285750" indent="-285750">
                        <a:buFont typeface="Arial" panose="020B0604020202020204" pitchFamily="34" charset="0"/>
                        <a:buChar char="•"/>
                      </a:pPr>
                      <a:r>
                        <a:rPr lang="en-US" sz="1200" dirty="0"/>
                        <a:t>Touched, kissed, and cuddled</a:t>
                      </a:r>
                      <a:r>
                        <a:rPr lang="en-US" sz="1200" baseline="0" dirty="0"/>
                        <a:t> less by parents</a:t>
                      </a:r>
                    </a:p>
                    <a:p>
                      <a:pPr marL="285750" indent="-285750">
                        <a:buFont typeface="Arial" panose="020B0604020202020204" pitchFamily="34" charset="0"/>
                        <a:buChar char="•"/>
                      </a:pPr>
                      <a:r>
                        <a:rPr lang="en-US" sz="1200" baseline="0" dirty="0"/>
                        <a:t>Less physical contact with other men and respond more negatively to being touched</a:t>
                      </a:r>
                    </a:p>
                    <a:p>
                      <a:pPr marL="285750" indent="-285750">
                        <a:buFont typeface="Arial" panose="020B0604020202020204" pitchFamily="34" charset="0"/>
                        <a:buChar char="•"/>
                      </a:pPr>
                      <a:r>
                        <a:rPr lang="en-US" sz="1200" baseline="0" dirty="0"/>
                        <a:t>More likely to initiate both casual and intimate touch with sexual partner</a:t>
                      </a:r>
                      <a:endParaRPr lang="en-US" sz="1200" dirty="0"/>
                    </a:p>
                  </a:txBody>
                  <a:tcPr/>
                </a:tc>
                <a:tc>
                  <a:txBody>
                    <a:bodyPr/>
                    <a:lstStyle/>
                    <a:p>
                      <a:pPr marL="285750" indent="-285750">
                        <a:buFont typeface="Arial" panose="020B0604020202020204" pitchFamily="34" charset="0"/>
                        <a:buChar char="•"/>
                      </a:pPr>
                      <a:r>
                        <a:rPr lang="en-US" sz="1200" dirty="0"/>
                        <a:t>Touched, kissed, and cuddled</a:t>
                      </a:r>
                      <a:r>
                        <a:rPr lang="en-US" sz="1200" baseline="0" dirty="0"/>
                        <a:t> more by parents</a:t>
                      </a:r>
                    </a:p>
                    <a:p>
                      <a:pPr marL="285750" indent="-285750">
                        <a:buFont typeface="Arial" panose="020B0604020202020204" pitchFamily="34" charset="0"/>
                        <a:buChar char="•"/>
                      </a:pPr>
                      <a:r>
                        <a:rPr lang="en-US" sz="1200" baseline="0" dirty="0"/>
                        <a:t>More physical contact with other women and respond more positively to being touched</a:t>
                      </a:r>
                    </a:p>
                    <a:p>
                      <a:pPr marL="285750" indent="-285750">
                        <a:buFont typeface="Arial" panose="020B0604020202020204" pitchFamily="34" charset="0"/>
                        <a:buChar char="•"/>
                      </a:pPr>
                      <a:r>
                        <a:rPr lang="en-US" sz="1200" baseline="0" dirty="0"/>
                        <a:t>Less likely to initiate either casual or intimate touch with sexual partner</a:t>
                      </a:r>
                      <a:endParaRPr lang="en-US" sz="1200" dirty="0"/>
                    </a:p>
                  </a:txBody>
                  <a:tcPr/>
                </a:tc>
                <a:extLst>
                  <a:ext uri="{0D108BD9-81ED-4DB2-BD59-A6C34878D82A}">
                    <a16:rowId xmlns:a16="http://schemas.microsoft.com/office/drawing/2014/main" val="1165886669"/>
                  </a:ext>
                </a:extLst>
              </a:tr>
              <a:tr h="370840">
                <a:tc>
                  <a:txBody>
                    <a:bodyPr/>
                    <a:lstStyle/>
                    <a:p>
                      <a:r>
                        <a:rPr lang="en-US" sz="1200" dirty="0"/>
                        <a:t>Friendship</a:t>
                      </a:r>
                    </a:p>
                  </a:txBody>
                  <a:tcPr/>
                </a:tc>
                <a:tc>
                  <a:txBody>
                    <a:bodyPr/>
                    <a:lstStyle/>
                    <a:p>
                      <a:pPr marL="285750" indent="-285750">
                        <a:buFont typeface="Arial" panose="020B0604020202020204" pitchFamily="34" charset="0"/>
                        <a:buChar char="•"/>
                      </a:pPr>
                      <a:r>
                        <a:rPr lang="en-US" sz="1200" dirty="0"/>
                        <a:t>Larger number of friends and express</a:t>
                      </a:r>
                      <a:r>
                        <a:rPr lang="en-US" sz="1200" baseline="0" dirty="0"/>
                        <a:t> friendship by shared activities</a:t>
                      </a:r>
                      <a:endParaRPr lang="en-US" sz="1200" dirty="0"/>
                    </a:p>
                  </a:txBody>
                  <a:tcPr/>
                </a:tc>
                <a:tc>
                  <a:txBody>
                    <a:bodyPr/>
                    <a:lstStyle/>
                    <a:p>
                      <a:pPr marL="285750" indent="-285750">
                        <a:buFont typeface="Arial" panose="020B0604020202020204" pitchFamily="34" charset="0"/>
                        <a:buChar char="•"/>
                      </a:pPr>
                      <a:r>
                        <a:rPr lang="en-US" sz="1200" dirty="0"/>
                        <a:t>Smaller number of friends</a:t>
                      </a:r>
                      <a:r>
                        <a:rPr lang="en-US" sz="1200" baseline="0" dirty="0"/>
                        <a:t> and express friendship by shared communication about self</a:t>
                      </a:r>
                      <a:endParaRPr lang="en-US" sz="1200" dirty="0"/>
                    </a:p>
                  </a:txBody>
                  <a:tcPr/>
                </a:tc>
                <a:extLst>
                  <a:ext uri="{0D108BD9-81ED-4DB2-BD59-A6C34878D82A}">
                    <a16:rowId xmlns:a16="http://schemas.microsoft.com/office/drawing/2014/main" val="668039594"/>
                  </a:ext>
                </a:extLst>
              </a:tr>
              <a:tr h="370840">
                <a:tc>
                  <a:txBody>
                    <a:bodyPr/>
                    <a:lstStyle/>
                    <a:p>
                      <a:r>
                        <a:rPr lang="en-US" sz="1200" dirty="0"/>
                        <a:t>Personality</a:t>
                      </a:r>
                    </a:p>
                  </a:txBody>
                  <a:tcPr/>
                </a:tc>
                <a:tc>
                  <a:txBody>
                    <a:bodyPr/>
                    <a:lstStyle/>
                    <a:p>
                      <a:pPr marL="285750" indent="-285750">
                        <a:buFont typeface="Arial" panose="020B0604020202020204" pitchFamily="34" charset="0"/>
                        <a:buChar char="•"/>
                      </a:pPr>
                      <a:r>
                        <a:rPr lang="en-US" sz="1200" dirty="0"/>
                        <a:t>More</a:t>
                      </a:r>
                      <a:r>
                        <a:rPr lang="en-US" sz="1200" baseline="0" dirty="0"/>
                        <a:t> aggressive from a very early age</a:t>
                      </a:r>
                    </a:p>
                    <a:p>
                      <a:pPr marL="285750" indent="-285750">
                        <a:buFont typeface="Arial" panose="020B0604020202020204" pitchFamily="34" charset="0"/>
                        <a:buChar char="•"/>
                      </a:pPr>
                      <a:r>
                        <a:rPr lang="en-US" sz="1200" baseline="0" dirty="0"/>
                        <a:t>More self-confident of future success</a:t>
                      </a:r>
                    </a:p>
                    <a:p>
                      <a:pPr marL="285750" indent="-285750">
                        <a:buFont typeface="Arial" panose="020B0604020202020204" pitchFamily="34" charset="0"/>
                        <a:buChar char="•"/>
                      </a:pPr>
                      <a:r>
                        <a:rPr lang="en-US" sz="1200" baseline="0" dirty="0"/>
                        <a:t>Attribute success to internal factors and failures to external factors</a:t>
                      </a:r>
                    </a:p>
                    <a:p>
                      <a:pPr marL="285750" indent="-285750">
                        <a:buFont typeface="Arial" panose="020B0604020202020204" pitchFamily="34" charset="0"/>
                        <a:buChar char="•"/>
                      </a:pPr>
                      <a:r>
                        <a:rPr lang="en-US" sz="1200" baseline="0" dirty="0"/>
                        <a:t>Achievement more task-oriented; motives are mastery and competition</a:t>
                      </a:r>
                    </a:p>
                    <a:p>
                      <a:pPr marL="285750" indent="-285750">
                        <a:buFont typeface="Arial" panose="020B0604020202020204" pitchFamily="34" charset="0"/>
                        <a:buChar char="•"/>
                      </a:pPr>
                      <a:r>
                        <a:rPr lang="en-US" sz="1200" baseline="0" dirty="0"/>
                        <a:t>More self-validating</a:t>
                      </a:r>
                    </a:p>
                    <a:p>
                      <a:pPr marL="285750" indent="-285750">
                        <a:buFont typeface="Arial" panose="020B0604020202020204" pitchFamily="34" charset="0"/>
                        <a:buChar char="•"/>
                      </a:pPr>
                      <a:r>
                        <a:rPr lang="en-US" sz="1200" baseline="0" dirty="0"/>
                        <a:t>Higher self-esteem</a:t>
                      </a:r>
                      <a:endParaRPr lang="en-US" sz="1200" dirty="0"/>
                    </a:p>
                  </a:txBody>
                  <a:tcPr/>
                </a:tc>
                <a:tc>
                  <a:txBody>
                    <a:bodyPr/>
                    <a:lstStyle/>
                    <a:p>
                      <a:pPr marL="285750" indent="-285750">
                        <a:buFont typeface="Arial" panose="020B0604020202020204" pitchFamily="34" charset="0"/>
                        <a:buChar char="•"/>
                      </a:pPr>
                      <a:r>
                        <a:rPr lang="en-US" sz="1200" dirty="0"/>
                        <a:t>Less</a:t>
                      </a:r>
                      <a:r>
                        <a:rPr lang="en-US" sz="1200" baseline="0" dirty="0"/>
                        <a:t> aggressive from a very </a:t>
                      </a:r>
                      <a:r>
                        <a:rPr lang="en-US" sz="1200" baseline="0"/>
                        <a:t>early age</a:t>
                      </a:r>
                      <a:endParaRPr lang="en-US" sz="1200" baseline="0" dirty="0"/>
                    </a:p>
                    <a:p>
                      <a:pPr marL="285750" indent="-285750">
                        <a:buFont typeface="Arial" panose="020B0604020202020204" pitchFamily="34" charset="0"/>
                        <a:buChar char="•"/>
                      </a:pPr>
                      <a:r>
                        <a:rPr lang="en-US" sz="1200" baseline="0" dirty="0"/>
                        <a:t>Less self-confident of future success</a:t>
                      </a:r>
                    </a:p>
                    <a:p>
                      <a:pPr marL="285750" indent="-285750">
                        <a:buFont typeface="Arial" panose="020B0604020202020204" pitchFamily="34" charset="0"/>
                        <a:buChar char="•"/>
                      </a:pPr>
                      <a:r>
                        <a:rPr lang="en-US" sz="1200" baseline="0" dirty="0"/>
                        <a:t>Attribute success to external factors and failures to internal factors</a:t>
                      </a:r>
                    </a:p>
                    <a:p>
                      <a:pPr marL="285750" indent="-285750">
                        <a:buFont typeface="Arial" panose="020B0604020202020204" pitchFamily="34" charset="0"/>
                        <a:buChar char="•"/>
                      </a:pPr>
                      <a:r>
                        <a:rPr lang="en-US" sz="1200" baseline="0" dirty="0"/>
                        <a:t>Achievement more social directed, with emphasis on self-improvement</a:t>
                      </a:r>
                    </a:p>
                    <a:p>
                      <a:pPr marL="285750" indent="-285750">
                        <a:buFont typeface="Arial" panose="020B0604020202020204" pitchFamily="34" charset="0"/>
                        <a:buChar char="•"/>
                      </a:pPr>
                      <a:r>
                        <a:rPr lang="en-US" sz="1200" baseline="0" dirty="0"/>
                        <a:t>More dependent on others for validation</a:t>
                      </a:r>
                    </a:p>
                    <a:p>
                      <a:pPr marL="285750" indent="-285750">
                        <a:buFont typeface="Arial" panose="020B0604020202020204" pitchFamily="34" charset="0"/>
                        <a:buChar char="•"/>
                      </a:pPr>
                      <a:r>
                        <a:rPr lang="en-US" sz="1200" baseline="0" dirty="0"/>
                        <a:t>Lower self-esteem</a:t>
                      </a:r>
                      <a:endParaRPr lang="en-US" sz="1200" dirty="0"/>
                    </a:p>
                  </a:txBody>
                  <a:tcPr/>
                </a:tc>
                <a:extLst>
                  <a:ext uri="{0D108BD9-81ED-4DB2-BD59-A6C34878D82A}">
                    <a16:rowId xmlns:a16="http://schemas.microsoft.com/office/drawing/2014/main" val="1580243241"/>
                  </a:ext>
                </a:extLst>
              </a:tr>
              <a:tr h="370840">
                <a:tc>
                  <a:txBody>
                    <a:bodyPr/>
                    <a:lstStyle/>
                    <a:p>
                      <a:r>
                        <a:rPr lang="en-US" sz="1200" dirty="0"/>
                        <a:t>Cognitive abilities</a:t>
                      </a:r>
                    </a:p>
                  </a:txBody>
                  <a:tcPr/>
                </a:tc>
                <a:tc>
                  <a:txBody>
                    <a:bodyPr/>
                    <a:lstStyle/>
                    <a:p>
                      <a:pPr marL="285750" indent="-285750">
                        <a:buFont typeface="Arial" panose="020B0604020202020204" pitchFamily="34" charset="0"/>
                        <a:buChar char="•"/>
                      </a:pPr>
                      <a:r>
                        <a:rPr lang="en-US" sz="1200" dirty="0"/>
                        <a:t>Slightly</a:t>
                      </a:r>
                      <a:r>
                        <a:rPr lang="en-US" sz="1200" baseline="0" dirty="0"/>
                        <a:t> superior in math and visuospatial skills</a:t>
                      </a:r>
                      <a:endParaRPr lang="en-US" sz="1200" dirty="0"/>
                    </a:p>
                  </a:txBody>
                  <a:tcPr/>
                </a:tc>
                <a:tc>
                  <a:txBody>
                    <a:bodyPr/>
                    <a:lstStyle/>
                    <a:p>
                      <a:pPr marL="285750" indent="-285750">
                        <a:buFont typeface="Arial" panose="020B0604020202020204" pitchFamily="34" charset="0"/>
                        <a:buChar char="•"/>
                      </a:pPr>
                      <a:r>
                        <a:rPr lang="en-US" sz="1200" dirty="0"/>
                        <a:t>Slightly superior in verbal</a:t>
                      </a:r>
                      <a:r>
                        <a:rPr lang="en-US" sz="1200" baseline="0" dirty="0"/>
                        <a:t> skills</a:t>
                      </a:r>
                      <a:endParaRPr lang="en-US" sz="1200" dirty="0"/>
                    </a:p>
                  </a:txBody>
                  <a:tcPr/>
                </a:tc>
                <a:extLst>
                  <a:ext uri="{0D108BD9-81ED-4DB2-BD59-A6C34878D82A}">
                    <a16:rowId xmlns:a16="http://schemas.microsoft.com/office/drawing/2014/main" val="1616823348"/>
                  </a:ext>
                </a:extLst>
              </a:tr>
            </a:tbl>
          </a:graphicData>
        </a:graphic>
      </p:graphicFrame>
    </p:spTree>
    <p:extLst>
      <p:ext uri="{BB962C8B-B14F-4D97-AF65-F5344CB8AC3E}">
        <p14:creationId xmlns:p14="http://schemas.microsoft.com/office/powerpoint/2010/main" val="404303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5062728"/>
            <a:ext cx="8305800" cy="880872"/>
          </a:xfrm>
        </p:spPr>
        <p:txBody>
          <a:bodyPr>
            <a:normAutofit/>
          </a:bodyPr>
          <a:lstStyle/>
          <a:p>
            <a:r>
              <a:rPr lang="en-US" dirty="0"/>
              <a:t>Chapter 9, Section 2, pages 295-305</a:t>
            </a:r>
          </a:p>
        </p:txBody>
      </p:sp>
      <p:sp>
        <p:nvSpPr>
          <p:cNvPr id="3" name="Title 2"/>
          <p:cNvSpPr>
            <a:spLocks noGrp="1"/>
          </p:cNvSpPr>
          <p:nvPr>
            <p:ph type="title"/>
          </p:nvPr>
        </p:nvSpPr>
        <p:spPr>
          <a:xfrm>
            <a:off x="533400" y="3886200"/>
            <a:ext cx="8305800" cy="1143000"/>
          </a:xfrm>
        </p:spPr>
        <p:txBody>
          <a:bodyPr/>
          <a:lstStyle/>
          <a:p>
            <a:r>
              <a:rPr lang="en-US" dirty="0"/>
              <a:t>Physical Development</a:t>
            </a:r>
          </a:p>
        </p:txBody>
      </p:sp>
    </p:spTree>
    <p:extLst>
      <p:ext uri="{BB962C8B-B14F-4D97-AF65-F5344CB8AC3E}">
        <p14:creationId xmlns:p14="http://schemas.microsoft.com/office/powerpoint/2010/main" val="3570012726"/>
      </p:ext>
    </p:extLst>
  </p:cSld>
  <p:clrMapOvr>
    <a:masterClrMapping/>
  </p:clrMapOvr>
</p:sld>
</file>

<file path=ppt/theme/theme1.xml><?xml version="1.0" encoding="utf-8"?>
<a:theme xmlns:a="http://schemas.openxmlformats.org/drawingml/2006/main" name="Thatch">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2059</TotalTime>
  <Words>6257</Words>
  <Application>Microsoft Office PowerPoint</Application>
  <PresentationFormat>On-screen Show (4:3)</PresentationFormat>
  <Paragraphs>601</Paragraphs>
  <Slides>87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Calibri</vt:lpstr>
      <vt:lpstr>Comic Sans MS</vt:lpstr>
      <vt:lpstr>Times New Roman</vt:lpstr>
      <vt:lpstr>Tw Cen MT</vt:lpstr>
      <vt:lpstr>Thatch</vt:lpstr>
      <vt:lpstr>Unit 4: Developmental Psychology</vt:lpstr>
      <vt:lpstr>Life Span Development I</vt:lpstr>
      <vt:lpstr>Studying Development</vt:lpstr>
      <vt:lpstr>Developmental Psychology</vt:lpstr>
      <vt:lpstr>Theoretical Issues</vt:lpstr>
      <vt:lpstr>Theoretical Issues</vt:lpstr>
      <vt:lpstr>How We Study Development </vt:lpstr>
      <vt:lpstr>Gender and Cultural Diversity</vt:lpstr>
      <vt:lpstr>Physical Development</vt:lpstr>
      <vt:lpstr>Prenatal Physical Development</vt:lpstr>
      <vt:lpstr>Prenatal Physical Development</vt:lpstr>
      <vt:lpstr>Hazards to Prenatal Development</vt:lpstr>
      <vt:lpstr>Early Childhood Physical Development</vt:lpstr>
      <vt:lpstr>Early Childhood Physical Development</vt:lpstr>
      <vt:lpstr>Infant Reflexes</vt:lpstr>
      <vt:lpstr>Early Childhood Physical Development</vt:lpstr>
      <vt:lpstr>Milestones of Motor Development</vt:lpstr>
      <vt:lpstr>Sensory and Perceptual Development</vt:lpstr>
      <vt:lpstr>Adolescence</vt:lpstr>
      <vt:lpstr>Adolescence</vt:lpstr>
      <vt:lpstr>Emerging/Young Adulthood</vt:lpstr>
      <vt:lpstr>Middle Adulthood</vt:lpstr>
      <vt:lpstr>Late Adulthood</vt:lpstr>
      <vt:lpstr>Aging and Death</vt:lpstr>
      <vt:lpstr>Cognitive Development</vt:lpstr>
      <vt:lpstr>Ways of Organizing the World</vt:lpstr>
      <vt:lpstr>Jean Piaget: Stages of Cognitive Development: Birth to Adolescence</vt:lpstr>
      <vt:lpstr>Piaget Concepts</vt:lpstr>
      <vt:lpstr>Videos for Piaget Stages</vt:lpstr>
      <vt:lpstr>Problems with Early Formal Operational Thinking (In Adolescents)</vt:lpstr>
      <vt:lpstr>Criticisms of Piaget</vt:lpstr>
      <vt:lpstr>Criticisms of Piaget</vt:lpstr>
      <vt:lpstr>Social-Emotional Development</vt:lpstr>
      <vt:lpstr>Attachment</vt:lpstr>
      <vt:lpstr>Strange Situation</vt:lpstr>
      <vt:lpstr>Ainsworth’s Attachment Styles</vt:lpstr>
      <vt:lpstr>Parenting Styles</vt:lpstr>
      <vt:lpstr>Baumrind’s Parenting Styles</vt:lpstr>
      <vt:lpstr>Criticisms of Baumrind</vt:lpstr>
      <vt:lpstr>Understanding the Essential Bond</vt:lpstr>
      <vt:lpstr>Understanding the Essential Bond</vt:lpstr>
      <vt:lpstr>Moral Development</vt:lpstr>
      <vt:lpstr>Lawrence Kohlberg’s Research</vt:lpstr>
      <vt:lpstr>PowerPoint Presentation</vt:lpstr>
      <vt:lpstr>Kohlberg’s Stages: Preconventional</vt:lpstr>
      <vt:lpstr>Kohlberg’s Stages: Conventional</vt:lpstr>
      <vt:lpstr>Kohlberg’s Stages: Postconventional</vt:lpstr>
      <vt:lpstr>Criticisms of Kohlberg: Carol Gilligan</vt:lpstr>
      <vt:lpstr>Personality Development</vt:lpstr>
      <vt:lpstr>Temperament Theory</vt:lpstr>
      <vt:lpstr>Erik Erikson’s Psychosocial Theory</vt:lpstr>
      <vt:lpstr>Erikson’s Eight Stages of Psychosocial Development</vt:lpstr>
      <vt:lpstr>Erikson’s Eight Stages of Psychosocial Development</vt:lpstr>
      <vt:lpstr>PowerPoint Presentation</vt:lpstr>
      <vt:lpstr>Gender and Cultural Diversity in Personality Development</vt:lpstr>
      <vt:lpstr>Cultural Influences</vt:lpstr>
      <vt:lpstr>HOMEWORK DUE FRIDAY</vt:lpstr>
      <vt:lpstr>Neurodevelopmental Disorders</vt:lpstr>
      <vt:lpstr>Neurodevelopmental Disorders</vt:lpstr>
      <vt:lpstr>Attention-Deficit/Hyperactivity Disorder (ADHD)</vt:lpstr>
      <vt:lpstr>Attention-Deficit/Hyperactivity Disorder (ADHD)</vt:lpstr>
      <vt:lpstr>Autism Spectrum Disorder (ASD)</vt:lpstr>
      <vt:lpstr>Autism Spectrum Disorder (ASD)</vt:lpstr>
      <vt:lpstr>Meeting the Challenges of Adulthood and Grief and Death </vt:lpstr>
      <vt:lpstr>Committed Relationships</vt:lpstr>
      <vt:lpstr>Secrets to Enduring Love</vt:lpstr>
      <vt:lpstr>The Challenges of Family Life</vt:lpstr>
      <vt:lpstr>The Challenges of Family Life</vt:lpstr>
      <vt:lpstr>Resiliency</vt:lpstr>
      <vt:lpstr>Positive Careers and Rewarding Retirements</vt:lpstr>
      <vt:lpstr>Positive Careers and Rewarding Retirements</vt:lpstr>
      <vt:lpstr>Aging Positively</vt:lpstr>
      <vt:lpstr>Aging Myths</vt:lpstr>
      <vt:lpstr>Gender and Culture with Ageism</vt:lpstr>
      <vt:lpstr>Lessons in Survival</vt:lpstr>
      <vt:lpstr>Cultural and Age Variations of Attitudes Toward Death and Dying</vt:lpstr>
      <vt:lpstr>Kübler-Ross and Facing Death</vt:lpstr>
      <vt:lpstr>HOMEWORK DUE MONDAY</vt:lpstr>
      <vt:lpstr>Sex and Gender</vt:lpstr>
      <vt:lpstr>Studying Human Sexuality</vt:lpstr>
      <vt:lpstr>Gender</vt:lpstr>
      <vt:lpstr>Gender Role Development</vt:lpstr>
      <vt:lpstr>Impact of Gender Roles</vt:lpstr>
      <vt:lpstr>Gender Identity</vt:lpstr>
      <vt:lpstr>Sex and Gender Differences</vt:lpstr>
      <vt:lpstr>Sex and Gender Differences</vt:lpstr>
      <vt:lpstr>Research-Supported Sex and Gender Differences (variations are statistically small and represent few meaningful differences)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dc:creator>
  <cp:lastModifiedBy>Reynolds, Allison</cp:lastModifiedBy>
  <cp:revision>151</cp:revision>
  <dcterms:created xsi:type="dcterms:W3CDTF">2018-10-23T00:18:33Z</dcterms:created>
  <dcterms:modified xsi:type="dcterms:W3CDTF">2022-11-04T19:37:47Z</dcterms:modified>
</cp:coreProperties>
</file>