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Amatic SC"/>
      <p:regular r:id="rId12"/>
      <p:bold r:id="rId13"/>
    </p:embeddedFont>
    <p:embeddedFont>
      <p:font typeface="Source Code Pr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AmaticSC-bold.fntdata"/><Relationship Id="rId12" Type="http://schemas.openxmlformats.org/officeDocument/2006/relationships/font" Target="fonts/AmaticSC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SourceCodePro-bold.fntdata"/><Relationship Id="rId14" Type="http://schemas.openxmlformats.org/officeDocument/2006/relationships/font" Target="fonts/SourceCodePro-regular.fntdata"/><Relationship Id="rId17" Type="http://schemas.openxmlformats.org/officeDocument/2006/relationships/font" Target="fonts/SourceCodePro-boldItalic.fntdata"/><Relationship Id="rId16" Type="http://schemas.openxmlformats.org/officeDocument/2006/relationships/font" Target="fonts/SourceCodePr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32f46c56b5e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32f46c56b5e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2f46c56b5e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2f46c56b5e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32f46c56b5e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32f46c56b5e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32f46c56b5e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32f46c56b5e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2f46c56b5e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2f46c56b5e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2025-2026</a:t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ACP National Honor Society Application</a:t>
            </a:r>
            <a:endParaRPr/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0263" y="307725"/>
            <a:ext cx="1533525" cy="1924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ctrTitle"/>
          </p:nvPr>
        </p:nvSpPr>
        <p:spPr>
          <a:xfrm>
            <a:off x="376258" y="1971275"/>
            <a:ext cx="85206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Mrs. Fernandez C206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Mrs. Schildgen C202</a:t>
            </a:r>
            <a:endParaRPr/>
          </a:p>
        </p:txBody>
      </p:sp>
      <p:sp>
        <p:nvSpPr>
          <p:cNvPr id="64" name="Google Shape;64;p14"/>
          <p:cNvSpPr txBox="1"/>
          <p:nvPr>
            <p:ph idx="1" type="subTitle"/>
          </p:nvPr>
        </p:nvSpPr>
        <p:spPr>
          <a:xfrm>
            <a:off x="311700" y="552900"/>
            <a:ext cx="8520600" cy="79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Advisors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Application Requirements</a:t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Current Sophomore or Junior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ACP student for at least one semester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3.8 GPA (weighted)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Google Form Application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With Essay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Two Faculty Recommendations - Google Form</a:t>
            </a:r>
            <a:endParaRPr/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70663" y="167825"/>
            <a:ext cx="1533525" cy="1924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Application Due Date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A complete application (with essay) </a:t>
            </a:r>
            <a:r>
              <a:rPr b="1" lang="en"/>
              <a:t>and </a:t>
            </a:r>
            <a:r>
              <a:rPr lang="en"/>
              <a:t>two faculty recommendations </a:t>
            </a:r>
            <a:r>
              <a:rPr lang="en"/>
              <a:t>must be received no later than Friday, February 14th by 3:00pm, MST.</a:t>
            </a:r>
            <a:endParaRPr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51738" y="2644825"/>
            <a:ext cx="1533525" cy="1924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Application Instructions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8520600" cy="39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-32226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lang="en" sz="5900"/>
              <a:t>On campus/school affiliations (clubs, sports, theater,choir, etc.)</a:t>
            </a:r>
            <a:endParaRPr b="1" sz="5900"/>
          </a:p>
          <a:p>
            <a:pPr indent="-32226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5900"/>
              <a:t>Supervisory information</a:t>
            </a:r>
            <a:endParaRPr sz="5900"/>
          </a:p>
          <a:p>
            <a:pPr indent="-32226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5900"/>
              <a:t>Include leadership roles</a:t>
            </a:r>
            <a:endParaRPr sz="5900"/>
          </a:p>
          <a:p>
            <a:pPr indent="-32226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5900"/>
              <a:t>Include any service activities completed with campus group/club</a:t>
            </a:r>
            <a:endParaRPr sz="5900"/>
          </a:p>
          <a:p>
            <a:pPr indent="-32226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lang="en" sz="5900"/>
              <a:t>Off campus affiliations (clubs, sports, church groups, etc.)</a:t>
            </a:r>
            <a:endParaRPr b="1" sz="5900"/>
          </a:p>
          <a:p>
            <a:pPr indent="-32226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5900"/>
              <a:t>Supervisory information</a:t>
            </a:r>
            <a:endParaRPr sz="5900"/>
          </a:p>
          <a:p>
            <a:pPr indent="-32226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5900"/>
              <a:t>Include leadership roles</a:t>
            </a:r>
            <a:endParaRPr sz="5900"/>
          </a:p>
          <a:p>
            <a:pPr indent="-32226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5900"/>
              <a:t>Include any service activities completed with campus group/club</a:t>
            </a:r>
            <a:endParaRPr sz="5900"/>
          </a:p>
          <a:p>
            <a:pPr indent="-32226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lang="en" sz="5900"/>
              <a:t>Community Service NOT AFFILIATED WITH ABOVE GROUPS</a:t>
            </a:r>
            <a:endParaRPr b="1" sz="5900"/>
          </a:p>
          <a:p>
            <a:pPr indent="-32226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5900"/>
              <a:t>Individual volunteering</a:t>
            </a:r>
            <a:endParaRPr sz="59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59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b="1" lang="en" sz="5900">
                <a:solidFill>
                  <a:srgbClr val="202124"/>
                </a:solidFill>
                <a:highlight>
                  <a:srgbClr val="FFF2CC"/>
                </a:highlight>
              </a:rPr>
              <a:t>Community Service</a:t>
            </a:r>
            <a:endParaRPr b="1" sz="5900">
              <a:solidFill>
                <a:srgbClr val="202124"/>
              </a:solidFill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i="1" lang="en" sz="5900">
                <a:solidFill>
                  <a:srgbClr val="202124"/>
                </a:solidFill>
                <a:highlight>
                  <a:srgbClr val="FFF2CC"/>
                </a:highlight>
              </a:rPr>
              <a:t>This is for service completed OUTSIDE of those included in the activity section. For example, If a student volunteered at Feed My Starving Children with a previously mentioned soccer team, the service should not be credited here. </a:t>
            </a:r>
            <a:endParaRPr i="1" sz="5900">
              <a:solidFill>
                <a:srgbClr val="202124"/>
              </a:solidFill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5500"/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Unapproved Community Service Activities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solidFill>
                  <a:srgbClr val="202124"/>
                </a:solidFill>
                <a:highlight>
                  <a:srgbClr val="F1F3F4"/>
                </a:highlight>
              </a:rPr>
              <a:t>Do not award points if the student did not provide supervisor contact information. </a:t>
            </a:r>
            <a:endParaRPr b="1" sz="1700">
              <a:solidFill>
                <a:srgbClr val="202124"/>
              </a:solidFill>
              <a:highlight>
                <a:srgbClr val="F1F3F4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700">
              <a:solidFill>
                <a:srgbClr val="202124"/>
              </a:solidFill>
              <a:highlight>
                <a:srgbClr val="F1F3F4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solidFill>
                  <a:srgbClr val="202124"/>
                </a:solidFill>
                <a:highlight>
                  <a:srgbClr val="F1F3F4"/>
                </a:highlight>
              </a:rPr>
              <a:t>Unapproved community service activities:</a:t>
            </a:r>
            <a:endParaRPr b="1" sz="1700">
              <a:solidFill>
                <a:srgbClr val="202124"/>
              </a:solidFill>
              <a:highlight>
                <a:srgbClr val="F1F3F4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solidFill>
                  <a:srgbClr val="202124"/>
                </a:solidFill>
                <a:highlight>
                  <a:srgbClr val="F1F3F4"/>
                </a:highlight>
              </a:rPr>
              <a:t>activities prior to freshman year; paid work; babysitting family members; teacher aide hours; yard work/housework for family members; tutoring family members; hours required for a class grade/requirement; Early Childhood Elementary requirements; sports/club fundraising.</a:t>
            </a:r>
            <a:endParaRPr sz="1700">
              <a:solidFill>
                <a:srgbClr val="202124"/>
              </a:solidFill>
              <a:highlight>
                <a:srgbClr val="F1F3F4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3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