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5"/>
  </p:notesMasterIdLst>
  <p:sldIdLst>
    <p:sldId id="256" r:id="rId2"/>
    <p:sldId id="257" r:id="rId3"/>
    <p:sldId id="267" r:id="rId4"/>
    <p:sldId id="268" r:id="rId5"/>
    <p:sldId id="269" r:id="rId6"/>
    <p:sldId id="271" r:id="rId7"/>
    <p:sldId id="270" r:id="rId8"/>
    <p:sldId id="272" r:id="rId9"/>
    <p:sldId id="273" r:id="rId10"/>
    <p:sldId id="274" r:id="rId11"/>
    <p:sldId id="275" r:id="rId12"/>
    <p:sldId id="276" r:id="rId13"/>
    <p:sldId id="277" r:id="rId14"/>
    <p:sldId id="278" r:id="rId15"/>
    <p:sldId id="279" r:id="rId16"/>
    <p:sldId id="280" r:id="rId17"/>
    <p:sldId id="281" r:id="rId18"/>
    <p:sldId id="258" r:id="rId19"/>
    <p:sldId id="282" r:id="rId20"/>
    <p:sldId id="283" r:id="rId21"/>
    <p:sldId id="284" r:id="rId22"/>
    <p:sldId id="285" r:id="rId23"/>
    <p:sldId id="286" r:id="rId24"/>
    <p:sldId id="287" r:id="rId25"/>
    <p:sldId id="259" r:id="rId26"/>
    <p:sldId id="289" r:id="rId27"/>
    <p:sldId id="288" r:id="rId28"/>
    <p:sldId id="290" r:id="rId29"/>
    <p:sldId id="291" r:id="rId30"/>
    <p:sldId id="292" r:id="rId31"/>
    <p:sldId id="293" r:id="rId32"/>
    <p:sldId id="294" r:id="rId33"/>
    <p:sldId id="260" r:id="rId34"/>
    <p:sldId id="295" r:id="rId35"/>
    <p:sldId id="296" r:id="rId36"/>
    <p:sldId id="298" r:id="rId37"/>
    <p:sldId id="261" r:id="rId38"/>
    <p:sldId id="299" r:id="rId39"/>
    <p:sldId id="350" r:id="rId40"/>
    <p:sldId id="300" r:id="rId41"/>
    <p:sldId id="301" r:id="rId42"/>
    <p:sldId id="307" r:id="rId43"/>
    <p:sldId id="302" r:id="rId44"/>
    <p:sldId id="303" r:id="rId45"/>
    <p:sldId id="304" r:id="rId46"/>
    <p:sldId id="344" r:id="rId47"/>
    <p:sldId id="262" r:id="rId48"/>
    <p:sldId id="305" r:id="rId49"/>
    <p:sldId id="306" r:id="rId50"/>
    <p:sldId id="308" r:id="rId51"/>
    <p:sldId id="309" r:id="rId52"/>
    <p:sldId id="310" r:id="rId53"/>
    <p:sldId id="311" r:id="rId54"/>
    <p:sldId id="315" r:id="rId55"/>
    <p:sldId id="312" r:id="rId56"/>
    <p:sldId id="351" r:id="rId57"/>
    <p:sldId id="352" r:id="rId58"/>
    <p:sldId id="263" r:id="rId59"/>
    <p:sldId id="314" r:id="rId60"/>
    <p:sldId id="316" r:id="rId61"/>
    <p:sldId id="317" r:id="rId62"/>
    <p:sldId id="318" r:id="rId63"/>
    <p:sldId id="319" r:id="rId64"/>
    <p:sldId id="320" r:id="rId65"/>
    <p:sldId id="321" r:id="rId66"/>
    <p:sldId id="322" r:id="rId67"/>
    <p:sldId id="264" r:id="rId68"/>
    <p:sldId id="323" r:id="rId69"/>
    <p:sldId id="333" r:id="rId70"/>
    <p:sldId id="324" r:id="rId71"/>
    <p:sldId id="325" r:id="rId72"/>
    <p:sldId id="326" r:id="rId73"/>
    <p:sldId id="327" r:id="rId74"/>
    <p:sldId id="329" r:id="rId75"/>
    <p:sldId id="332" r:id="rId76"/>
    <p:sldId id="330" r:id="rId77"/>
    <p:sldId id="331" r:id="rId78"/>
    <p:sldId id="265" r:id="rId79"/>
    <p:sldId id="348" r:id="rId80"/>
    <p:sldId id="346" r:id="rId81"/>
    <p:sldId id="347" r:id="rId82"/>
    <p:sldId id="349" r:id="rId83"/>
    <p:sldId id="334" r:id="rId84"/>
    <p:sldId id="335" r:id="rId85"/>
    <p:sldId id="336" r:id="rId86"/>
    <p:sldId id="337" r:id="rId87"/>
    <p:sldId id="338" r:id="rId88"/>
    <p:sldId id="266" r:id="rId89"/>
    <p:sldId id="339" r:id="rId90"/>
    <p:sldId id="340" r:id="rId91"/>
    <p:sldId id="341" r:id="rId92"/>
    <p:sldId id="342" r:id="rId93"/>
    <p:sldId id="343" r:id="rId9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660"/>
  </p:normalViewPr>
  <p:slideViewPr>
    <p:cSldViewPr snapToGrid="0">
      <p:cViewPr varScale="1">
        <p:scale>
          <a:sx n="85" d="100"/>
          <a:sy n="85" d="100"/>
        </p:scale>
        <p:origin x="67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2T15:23:56.8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1,'105'3,"1"6,195 41,-96 4,51 10,-181-56,0-3,115-7,-50-1,2486 3,-2595-2,0-1,50-12,-37 6,-29 5,1 0,-1-2,25-11,-33 13,20-8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2T15:23:58.5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64,'123'1,"137"-3,-153-14,-75 10,58-4,-34 8,94-14,-95 9,0 2,75 4,-121 1,18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2T15:24:01.2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32,'1073'0,"-889"-16,-122 8,65 0,589 9,-679 1,0 2,35 8,15 1,77 17,-114-18,1-3,78 4,438-14,-537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2T15:24:03.3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0,'4'3,"1"0,-1 0,0 0,1-1,-1 1,1-1,0 0,0-1,0 1,0-1,0 0,7 1,68 1,-55-2,728 0,-360-3,-360 4,1 1,35 8,43 4,-52-9,90 22,6 0,16 1,-100-15,0-3,90 1,-121-10,64 11,-63-6,58 1,55-8,-128-1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2T15:24:05.5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90,'3108'0,"-3048"-2,65-12,62-3,972 18,-1127-3,-1-2,-1 0,1-3,-1 0,35-14,-48 15,4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CF28C2-DB7B-4F16-82A0-16C1132D3532}" type="datetimeFigureOut">
              <a:rPr lang="en-US" smtClean="0"/>
              <a:t>3/2/2022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5A820-E725-4D69-A791-3C013536275C}" type="slidenum">
              <a:rPr lang="en-US" smtClean="0"/>
              <a:t>‹#›</a:t>
            </a:fld>
            <a:endParaRPr lang="en-US"/>
          </a:p>
        </p:txBody>
      </p:sp>
    </p:spTree>
    <p:extLst>
      <p:ext uri="{BB962C8B-B14F-4D97-AF65-F5344CB8AC3E}">
        <p14:creationId xmlns:p14="http://schemas.microsoft.com/office/powerpoint/2010/main" val="202250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https://www.ted.com/talks/cal_newport_why_you_should_quit_social_media/transcript</a:t>
            </a:r>
          </a:p>
        </p:txBody>
      </p:sp>
      <p:sp>
        <p:nvSpPr>
          <p:cNvPr id="4" name="Slide Number Placeholder 3"/>
          <p:cNvSpPr>
            <a:spLocks noGrp="1"/>
          </p:cNvSpPr>
          <p:nvPr>
            <p:ph type="sldNum" sz="quarter" idx="5"/>
          </p:nvPr>
        </p:nvSpPr>
        <p:spPr/>
        <p:txBody>
          <a:bodyPr/>
          <a:lstStyle/>
          <a:p>
            <a:fld id="{2665A820-E725-4D69-A791-3C013536275C}" type="slidenum">
              <a:rPr lang="en-US" smtClean="0"/>
              <a:t>5</a:t>
            </a:fld>
            <a:endParaRPr lang="en-US"/>
          </a:p>
        </p:txBody>
      </p:sp>
    </p:spTree>
    <p:extLst>
      <p:ext uri="{BB962C8B-B14F-4D97-AF65-F5344CB8AC3E}">
        <p14:creationId xmlns:p14="http://schemas.microsoft.com/office/powerpoint/2010/main" val="3625503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65A820-E725-4D69-A791-3C013536275C}" type="slidenum">
              <a:rPr lang="en-US" smtClean="0"/>
              <a:t>27</a:t>
            </a:fld>
            <a:endParaRPr lang="en-US"/>
          </a:p>
        </p:txBody>
      </p:sp>
    </p:spTree>
    <p:extLst>
      <p:ext uri="{BB962C8B-B14F-4D97-AF65-F5344CB8AC3E}">
        <p14:creationId xmlns:p14="http://schemas.microsoft.com/office/powerpoint/2010/main" val="239654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https://www.cdc.gov/mmwr/volumes/70/wr/mm7013e2.htm </a:t>
            </a:r>
          </a:p>
        </p:txBody>
      </p:sp>
      <p:sp>
        <p:nvSpPr>
          <p:cNvPr id="4" name="Slide Number Placeholder 3"/>
          <p:cNvSpPr>
            <a:spLocks noGrp="1"/>
          </p:cNvSpPr>
          <p:nvPr>
            <p:ph type="sldNum" sz="quarter" idx="5"/>
          </p:nvPr>
        </p:nvSpPr>
        <p:spPr/>
        <p:txBody>
          <a:bodyPr/>
          <a:lstStyle/>
          <a:p>
            <a:fld id="{2665A820-E725-4D69-A791-3C013536275C}" type="slidenum">
              <a:rPr lang="en-US" smtClean="0"/>
              <a:t>56</a:t>
            </a:fld>
            <a:endParaRPr lang="en-US"/>
          </a:p>
        </p:txBody>
      </p:sp>
    </p:spTree>
    <p:extLst>
      <p:ext uri="{BB962C8B-B14F-4D97-AF65-F5344CB8AC3E}">
        <p14:creationId xmlns:p14="http://schemas.microsoft.com/office/powerpoint/2010/main" val="2011777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https://www.sciencedirect.com/science/article/pii/S0165032721001889</a:t>
            </a:r>
          </a:p>
        </p:txBody>
      </p:sp>
      <p:sp>
        <p:nvSpPr>
          <p:cNvPr id="4" name="Slide Number Placeholder 3"/>
          <p:cNvSpPr>
            <a:spLocks noGrp="1"/>
          </p:cNvSpPr>
          <p:nvPr>
            <p:ph type="sldNum" sz="quarter" idx="5"/>
          </p:nvPr>
        </p:nvSpPr>
        <p:spPr/>
        <p:txBody>
          <a:bodyPr/>
          <a:lstStyle/>
          <a:p>
            <a:fld id="{2665A820-E725-4D69-A791-3C013536275C}" type="slidenum">
              <a:rPr lang="en-US" smtClean="0"/>
              <a:t>57</a:t>
            </a:fld>
            <a:endParaRPr lang="en-US"/>
          </a:p>
        </p:txBody>
      </p:sp>
    </p:spTree>
    <p:extLst>
      <p:ext uri="{BB962C8B-B14F-4D97-AF65-F5344CB8AC3E}">
        <p14:creationId xmlns:p14="http://schemas.microsoft.com/office/powerpoint/2010/main" val="327347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65A820-E725-4D69-A791-3C013536275C}" type="slidenum">
              <a:rPr lang="en-US" smtClean="0"/>
              <a:t>68</a:t>
            </a:fld>
            <a:endParaRPr lang="en-US"/>
          </a:p>
        </p:txBody>
      </p:sp>
    </p:spTree>
    <p:extLst>
      <p:ext uri="{BB962C8B-B14F-4D97-AF65-F5344CB8AC3E}">
        <p14:creationId xmlns:p14="http://schemas.microsoft.com/office/powerpoint/2010/main" val="8895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https://www.youtube.com/watch?v=xbagFzcyNiM </a:t>
            </a:r>
          </a:p>
        </p:txBody>
      </p:sp>
      <p:sp>
        <p:nvSpPr>
          <p:cNvPr id="4" name="Slide Number Placeholder 3"/>
          <p:cNvSpPr>
            <a:spLocks noGrp="1"/>
          </p:cNvSpPr>
          <p:nvPr>
            <p:ph type="sldNum" sz="quarter" idx="5"/>
          </p:nvPr>
        </p:nvSpPr>
        <p:spPr/>
        <p:txBody>
          <a:bodyPr/>
          <a:lstStyle/>
          <a:p>
            <a:fld id="{2665A820-E725-4D69-A791-3C013536275C}" type="slidenum">
              <a:rPr lang="en-US" smtClean="0"/>
              <a:t>77</a:t>
            </a:fld>
            <a:endParaRPr lang="en-US"/>
          </a:p>
        </p:txBody>
      </p:sp>
    </p:spTree>
    <p:extLst>
      <p:ext uri="{BB962C8B-B14F-4D97-AF65-F5344CB8AC3E}">
        <p14:creationId xmlns:p14="http://schemas.microsoft.com/office/powerpoint/2010/main" val="1890887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cxnSp>
        <p:nvCxnSpPr>
          <p:cNvPr id="21" name="Shape 21"/>
          <p:cNvCxnSpPr/>
          <p:nvPr/>
        </p:nvCxnSpPr>
        <p:spPr>
          <a:xfrm>
            <a:off x="656751" y="1680379"/>
            <a:ext cx="566400" cy="0"/>
          </a:xfrm>
          <a:prstGeom prst="straightConnector1">
            <a:avLst/>
          </a:prstGeom>
          <a:noFill/>
          <a:ln w="38100" cap="flat" cmpd="sng">
            <a:solidFill>
              <a:schemeClr val="accent4"/>
            </a:solidFill>
            <a:prstDash val="solid"/>
            <a:round/>
            <a:headEnd type="none" w="med" len="med"/>
            <a:tailEnd type="none" w="med" len="med"/>
          </a:ln>
        </p:spPr>
      </p:cxnSp>
      <p:sp>
        <p:nvSpPr>
          <p:cNvPr id="22" name="Shape 22"/>
          <p:cNvSpPr txBox="1">
            <a:spLocks noGrp="1"/>
          </p:cNvSpPr>
          <p:nvPr>
            <p:ph type="title"/>
          </p:nvPr>
        </p:nvSpPr>
        <p:spPr>
          <a:xfrm>
            <a:off x="517200" y="610700"/>
            <a:ext cx="11157600" cy="9148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517200" y="1986432"/>
            <a:ext cx="11157600" cy="41052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858092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btO3kE2RrEY" TargetMode="Externa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hyperlink" Target="https://www.youtube.com/watch?v=W0-siMlKnCQ" TargetMode="External"/><Relationship Id="rId4" Type="http://schemas.openxmlformats.org/officeDocument/2006/relationships/hyperlink" Target="https://www.youtube.com/watch?v=a-T19wbcEA4"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customXml" Target="../ink/ink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Abnormal Behavior</a:t>
            </a:r>
          </a:p>
        </p:txBody>
      </p:sp>
      <p:sp>
        <p:nvSpPr>
          <p:cNvPr id="3" name="Subtitle 2"/>
          <p:cNvSpPr>
            <a:spLocks noGrp="1"/>
          </p:cNvSpPr>
          <p:nvPr>
            <p:ph type="subTitle" idx="1"/>
          </p:nvPr>
        </p:nvSpPr>
        <p:spPr/>
        <p:txBody>
          <a:bodyPr/>
          <a:lstStyle/>
          <a:p>
            <a:r>
              <a:rPr lang="en-US" dirty="0"/>
              <a:t>Unit 10</a:t>
            </a:r>
          </a:p>
          <a:p>
            <a:r>
              <a:rPr lang="en-US" dirty="0"/>
              <a:t>Chapters 3 and 14</a:t>
            </a:r>
          </a:p>
        </p:txBody>
      </p:sp>
    </p:spTree>
    <p:extLst>
      <p:ext uri="{BB962C8B-B14F-4D97-AF65-F5344CB8AC3E}">
        <p14:creationId xmlns:p14="http://schemas.microsoft.com/office/powerpoint/2010/main" val="723814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Stress</a:t>
            </a:r>
          </a:p>
        </p:txBody>
      </p:sp>
      <p:sp>
        <p:nvSpPr>
          <p:cNvPr id="3" name="Content Placeholder 2"/>
          <p:cNvSpPr>
            <a:spLocks noGrp="1"/>
          </p:cNvSpPr>
          <p:nvPr>
            <p:ph idx="1"/>
          </p:nvPr>
        </p:nvSpPr>
        <p:spPr>
          <a:xfrm>
            <a:off x="2296604" y="1402080"/>
            <a:ext cx="8915400" cy="3777622"/>
          </a:xfrm>
        </p:spPr>
        <p:txBody>
          <a:bodyPr>
            <a:normAutofit lnSpcReduction="10000"/>
          </a:bodyPr>
          <a:lstStyle/>
          <a:p>
            <a:r>
              <a:rPr lang="en-US" b="1" dirty="0"/>
              <a:t>Cataclysmic events- </a:t>
            </a:r>
            <a:r>
              <a:rPr lang="en-US" dirty="0"/>
              <a:t>a stressful occurrence that happens suddenly and generally affects many people simultaneously</a:t>
            </a:r>
          </a:p>
          <a:p>
            <a:pPr lvl="1"/>
            <a:r>
              <a:rPr lang="en-US" dirty="0"/>
              <a:t>Instead of widespread difficulty, there is a wide net of mutual social support, which may help with coping</a:t>
            </a:r>
          </a:p>
          <a:p>
            <a:pPr lvl="1"/>
            <a:r>
              <a:rPr lang="en-US" dirty="0"/>
              <a:t>Individuals will still most likely have to deal with the stress, potentially PTSD too</a:t>
            </a:r>
          </a:p>
          <a:p>
            <a:r>
              <a:rPr lang="en-US" b="1" dirty="0"/>
              <a:t>Acculturative stress- </a:t>
            </a:r>
            <a:r>
              <a:rPr lang="en-US" dirty="0"/>
              <a:t>the stress resulting from the many changes and pressures of adapting to a new culture, aka culture shock</a:t>
            </a:r>
          </a:p>
          <a:p>
            <a:pPr lvl="1"/>
            <a:r>
              <a:rPr lang="en-US" dirty="0"/>
              <a:t>Many factors influence the level: if the person is forced to emigrate, if the new country is distrustful/negative towards newcomers, methods of coping by the individual</a:t>
            </a:r>
          </a:p>
          <a:p>
            <a:pPr lvl="2"/>
            <a:r>
              <a:rPr lang="en-US" dirty="0"/>
              <a:t>Integration (lowest stress), assimilation, </a:t>
            </a:r>
          </a:p>
          <a:p>
            <a:pPr marL="914400" lvl="2" indent="0">
              <a:buNone/>
            </a:pPr>
            <a:r>
              <a:rPr lang="en-US" dirty="0"/>
              <a:t>separation, marginalization (highest stress)</a:t>
            </a:r>
          </a:p>
          <a:p>
            <a:endParaRPr lang="en-US" b="1" dirty="0"/>
          </a:p>
        </p:txBody>
      </p:sp>
      <p:pic>
        <p:nvPicPr>
          <p:cNvPr id="4" name="Picture 3"/>
          <p:cNvPicPr>
            <a:picLocks noChangeAspect="1"/>
          </p:cNvPicPr>
          <p:nvPr/>
        </p:nvPicPr>
        <p:blipFill>
          <a:blip r:embed="rId2"/>
          <a:stretch>
            <a:fillRect/>
          </a:stretch>
        </p:blipFill>
        <p:spPr>
          <a:xfrm>
            <a:off x="8790940" y="4307205"/>
            <a:ext cx="3401060" cy="2550795"/>
          </a:xfrm>
          <a:prstGeom prst="rect">
            <a:avLst/>
          </a:prstGeom>
        </p:spPr>
      </p:pic>
    </p:spTree>
    <p:extLst>
      <p:ext uri="{BB962C8B-B14F-4D97-AF65-F5344CB8AC3E}">
        <p14:creationId xmlns:p14="http://schemas.microsoft.com/office/powerpoint/2010/main" val="2263783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Reactions to Stress: GAS</a:t>
            </a:r>
          </a:p>
        </p:txBody>
      </p:sp>
      <p:sp>
        <p:nvSpPr>
          <p:cNvPr id="3" name="Content Placeholder 2"/>
          <p:cNvSpPr>
            <a:spLocks noGrp="1"/>
          </p:cNvSpPr>
          <p:nvPr>
            <p:ph idx="1"/>
          </p:nvPr>
        </p:nvSpPr>
        <p:spPr>
          <a:xfrm>
            <a:off x="2468880" y="1527048"/>
            <a:ext cx="9035732" cy="4983480"/>
          </a:xfrm>
        </p:spPr>
        <p:txBody>
          <a:bodyPr>
            <a:normAutofit lnSpcReduction="10000"/>
          </a:bodyPr>
          <a:lstStyle/>
          <a:p>
            <a:r>
              <a:rPr lang="en-US" b="1" dirty="0"/>
              <a:t>General Adaptation Syndrome (GAS)- </a:t>
            </a:r>
            <a:r>
              <a:rPr lang="en-US" dirty="0"/>
              <a:t>Hans </a:t>
            </a:r>
            <a:r>
              <a:rPr lang="en-US" dirty="0" err="1"/>
              <a:t>Selye’s</a:t>
            </a:r>
            <a:r>
              <a:rPr lang="en-US" dirty="0"/>
              <a:t> three-stage (alarm, resistance, exhaustion) reaction to chronic stress; a pattern of nonspecific, </a:t>
            </a:r>
            <a:r>
              <a:rPr lang="en-US" dirty="0" err="1"/>
              <a:t>adaptational</a:t>
            </a:r>
            <a:r>
              <a:rPr lang="en-US" dirty="0"/>
              <a:t> responses to a continuing stressor</a:t>
            </a:r>
          </a:p>
          <a:p>
            <a:r>
              <a:rPr lang="en-US" i="1" dirty="0"/>
              <a:t>Alarm phase- </a:t>
            </a:r>
            <a:r>
              <a:rPr lang="en-US" dirty="0"/>
              <a:t>sympathetic nervous system activates </a:t>
            </a:r>
          </a:p>
          <a:p>
            <a:pPr lvl="1"/>
            <a:r>
              <a:rPr lang="en-US" dirty="0"/>
              <a:t>Research indicates fight, flight, or fright (freeze)</a:t>
            </a:r>
          </a:p>
          <a:p>
            <a:r>
              <a:rPr lang="en-US" i="1" dirty="0"/>
              <a:t>Resistance phase- </a:t>
            </a:r>
            <a:r>
              <a:rPr lang="en-US" dirty="0"/>
              <a:t>your body starts using all of it resources, physiological arousal is high with a high output of stress hormones, people use coping methods</a:t>
            </a:r>
          </a:p>
          <a:p>
            <a:r>
              <a:rPr lang="en-US" i="1" dirty="0"/>
              <a:t>Exhaustion phase-</a:t>
            </a:r>
            <a:r>
              <a:rPr lang="en-US" dirty="0"/>
              <a:t> resources are used up, individual becomes more susceptible to illness </a:t>
            </a:r>
          </a:p>
          <a:p>
            <a:r>
              <a:rPr lang="en-US" dirty="0"/>
              <a:t>Different stressors mean different responses, especially by individuals</a:t>
            </a:r>
          </a:p>
          <a:p>
            <a:pPr lvl="1"/>
            <a:r>
              <a:rPr lang="en-US" dirty="0"/>
              <a:t>Women often exhibit “tend and befriend” which may have come from need to help vulnerable individuals </a:t>
            </a:r>
          </a:p>
          <a:p>
            <a:r>
              <a:rPr lang="en-US" dirty="0"/>
              <a:t>We can handle short term stress, but our bodies are not meant to deal with chronic, lasting stress</a:t>
            </a:r>
          </a:p>
        </p:txBody>
      </p:sp>
    </p:spTree>
    <p:extLst>
      <p:ext uri="{BB962C8B-B14F-4D97-AF65-F5344CB8AC3E}">
        <p14:creationId xmlns:p14="http://schemas.microsoft.com/office/powerpoint/2010/main" val="4021989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Adaptation Syndrome (GAS)</a:t>
            </a:r>
          </a:p>
        </p:txBody>
      </p:sp>
      <p:pic>
        <p:nvPicPr>
          <p:cNvPr id="4" name="Content Placeholder 3"/>
          <p:cNvPicPr>
            <a:picLocks noGrp="1" noChangeAspect="1"/>
          </p:cNvPicPr>
          <p:nvPr>
            <p:ph idx="1"/>
          </p:nvPr>
        </p:nvPicPr>
        <p:blipFill>
          <a:blip r:embed="rId2"/>
          <a:stretch>
            <a:fillRect/>
          </a:stretch>
        </p:blipFill>
        <p:spPr>
          <a:xfrm>
            <a:off x="3180904" y="1353312"/>
            <a:ext cx="6763060" cy="5504688"/>
          </a:xfrm>
          <a:prstGeom prst="rect">
            <a:avLst/>
          </a:prstGeom>
        </p:spPr>
      </p:pic>
    </p:spTree>
    <p:extLst>
      <p:ext uri="{BB962C8B-B14F-4D97-AF65-F5344CB8AC3E}">
        <p14:creationId xmlns:p14="http://schemas.microsoft.com/office/powerpoint/2010/main" val="1231171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Reactions to Stress: SAM System and HPA Axis</a:t>
            </a:r>
          </a:p>
        </p:txBody>
      </p:sp>
      <p:sp>
        <p:nvSpPr>
          <p:cNvPr id="3" name="Content Placeholder 2"/>
          <p:cNvSpPr>
            <a:spLocks noGrp="1"/>
          </p:cNvSpPr>
          <p:nvPr>
            <p:ph idx="1"/>
          </p:nvPr>
        </p:nvSpPr>
        <p:spPr>
          <a:xfrm>
            <a:off x="1984248" y="2093976"/>
            <a:ext cx="9812972" cy="4471416"/>
          </a:xfrm>
        </p:spPr>
        <p:txBody>
          <a:bodyPr numCol="2">
            <a:normAutofit fontScale="62500" lnSpcReduction="20000"/>
          </a:bodyPr>
          <a:lstStyle/>
          <a:p>
            <a:r>
              <a:rPr lang="en-US" sz="2600" b="1" dirty="0"/>
              <a:t>SAM (</a:t>
            </a:r>
            <a:r>
              <a:rPr lang="en-US" sz="2600" b="1" dirty="0" err="1"/>
              <a:t>sympatho</a:t>
            </a:r>
            <a:r>
              <a:rPr lang="en-US" sz="2600" b="1" dirty="0"/>
              <a:t>-</a:t>
            </a:r>
            <a:r>
              <a:rPr lang="en-US" sz="2600" b="1" dirty="0" err="1"/>
              <a:t>adreno</a:t>
            </a:r>
            <a:r>
              <a:rPr lang="en-US" sz="2600" b="1" dirty="0"/>
              <a:t>-medullary) system- </a:t>
            </a:r>
            <a:r>
              <a:rPr lang="en-US" sz="2600" dirty="0"/>
              <a:t>our body’s initial, rapid-acting stress response, involving the sympathetic nervous system and the adrenal medulla</a:t>
            </a:r>
          </a:p>
          <a:p>
            <a:r>
              <a:rPr lang="en-US" sz="2600" b="1" dirty="0"/>
              <a:t>HPA (hypothalamic-pituitary-adrenocortical) axis- </a:t>
            </a:r>
            <a:r>
              <a:rPr lang="en-US" sz="2600" dirty="0"/>
              <a:t>our body’s delayed stress response, involving the hypothalamus, pituitary, and adrenal cortex</a:t>
            </a:r>
          </a:p>
          <a:p>
            <a:r>
              <a:rPr lang="en-US" sz="2600" dirty="0"/>
              <a:t>SAM system (first and rapid) and HPA axis (slower but longer-lasting) work together to increase arousal and energy levels to deal with stress</a:t>
            </a:r>
          </a:p>
          <a:p>
            <a:endParaRPr lang="en-US" dirty="0"/>
          </a:p>
          <a:p>
            <a:endParaRPr lang="en-US" dirty="0"/>
          </a:p>
          <a:p>
            <a:endParaRPr lang="en-US" dirty="0"/>
          </a:p>
          <a:p>
            <a:endParaRPr lang="en-US" dirty="0"/>
          </a:p>
          <a:p>
            <a:endParaRPr lang="en-US" dirty="0"/>
          </a:p>
          <a:p>
            <a:endParaRPr lang="en-US" dirty="0"/>
          </a:p>
          <a:p>
            <a:pPr>
              <a:buAutoNum type="arabicPeriod"/>
            </a:pPr>
            <a:r>
              <a:rPr lang="en-US" sz="2200" dirty="0"/>
              <a:t>Stressor</a:t>
            </a:r>
          </a:p>
          <a:p>
            <a:pPr>
              <a:buAutoNum type="arabicPeriod"/>
            </a:pPr>
            <a:r>
              <a:rPr lang="en-US" sz="2200" dirty="0"/>
              <a:t>Cerebral cortex interprets</a:t>
            </a:r>
          </a:p>
          <a:p>
            <a:pPr>
              <a:buAutoNum type="arabicPeriod"/>
            </a:pPr>
            <a:r>
              <a:rPr lang="en-US" sz="2200" dirty="0"/>
              <a:t>Hypothalamus activates the SAM system and HPA axis</a:t>
            </a:r>
          </a:p>
          <a:p>
            <a:pPr>
              <a:buAutoNum type="arabicPeriod"/>
            </a:pPr>
            <a:r>
              <a:rPr lang="en-US" sz="2200" dirty="0"/>
              <a:t>SAM is faster and rapid</a:t>
            </a:r>
          </a:p>
          <a:p>
            <a:pPr lvl="1">
              <a:buAutoNum type="arabicPeriod"/>
            </a:pPr>
            <a:r>
              <a:rPr lang="en-US" sz="1900" dirty="0"/>
              <a:t>SAM system stimulates the adrenal medulla to release norepinephrine and epinephrine </a:t>
            </a:r>
          </a:p>
          <a:p>
            <a:pPr lvl="1">
              <a:buAutoNum type="arabicPeriod"/>
            </a:pPr>
            <a:r>
              <a:rPr lang="en-US" sz="1900" dirty="0"/>
              <a:t>Increase in heart rate, blood pressure, respiration, and muscle tension; digestion decreases, blood vessels constrict</a:t>
            </a:r>
          </a:p>
          <a:p>
            <a:pPr lvl="1">
              <a:buAutoNum type="arabicPeriod"/>
            </a:pPr>
            <a:r>
              <a:rPr lang="en-US" sz="1900" dirty="0"/>
              <a:t>SAM system is shot down after stressor is removed</a:t>
            </a:r>
          </a:p>
          <a:p>
            <a:pPr>
              <a:buAutoNum type="arabicPeriod"/>
            </a:pPr>
            <a:r>
              <a:rPr lang="en-US" sz="2200" dirty="0"/>
              <a:t>HPA axis is slower but longer-lasting</a:t>
            </a:r>
          </a:p>
          <a:p>
            <a:pPr lvl="1">
              <a:buAutoNum type="arabicPeriod"/>
            </a:pPr>
            <a:r>
              <a:rPr lang="en-US" sz="1900" dirty="0"/>
              <a:t>Pituitary gland activates the adrenal cortex, which releases glucocorticoids, including cortisol </a:t>
            </a:r>
          </a:p>
          <a:p>
            <a:pPr lvl="1">
              <a:buAutoNum type="arabicPeriod"/>
            </a:pPr>
            <a:r>
              <a:rPr lang="en-US" sz="1900" dirty="0"/>
              <a:t>Cortisol increases metabolism and blood sugar levels </a:t>
            </a:r>
            <a:r>
              <a:rPr lang="en-US" sz="1900" dirty="0">
                <a:sym typeface="Wingdings" panose="05000000000000000000" pitchFamily="2" charset="2"/>
              </a:rPr>
              <a:t> increased energy</a:t>
            </a:r>
          </a:p>
          <a:p>
            <a:pPr lvl="1">
              <a:buAutoNum type="arabicPeriod"/>
            </a:pPr>
            <a:r>
              <a:rPr lang="en-US" sz="1900" dirty="0">
                <a:sym typeface="Wingdings" panose="05000000000000000000" pitchFamily="2" charset="2"/>
              </a:rPr>
              <a:t>After stressor is resolved, high levels of cortisol tells brain to stop messages being sent to pituitary gland and restore body to homeostasis </a:t>
            </a:r>
            <a:endParaRPr lang="en-US" sz="1900" dirty="0"/>
          </a:p>
        </p:txBody>
      </p:sp>
    </p:spTree>
    <p:extLst>
      <p:ext uri="{BB962C8B-B14F-4D97-AF65-F5344CB8AC3E}">
        <p14:creationId xmlns:p14="http://schemas.microsoft.com/office/powerpoint/2010/main" val="2448044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 System and HPA Axis</a:t>
            </a:r>
          </a:p>
        </p:txBody>
      </p:sp>
      <p:pic>
        <p:nvPicPr>
          <p:cNvPr id="4" name="Content Placeholder 3"/>
          <p:cNvPicPr>
            <a:picLocks noGrp="1" noChangeAspect="1"/>
          </p:cNvPicPr>
          <p:nvPr>
            <p:ph idx="1"/>
          </p:nvPr>
        </p:nvPicPr>
        <p:blipFill>
          <a:blip r:embed="rId2"/>
          <a:stretch>
            <a:fillRect/>
          </a:stretch>
        </p:blipFill>
        <p:spPr>
          <a:xfrm>
            <a:off x="3712464" y="1270969"/>
            <a:ext cx="6750997" cy="5587032"/>
          </a:xfrm>
          <a:prstGeom prst="rect">
            <a:avLst/>
          </a:prstGeom>
        </p:spPr>
      </p:pic>
    </p:spTree>
    <p:extLst>
      <p:ext uri="{BB962C8B-B14F-4D97-AF65-F5344CB8AC3E}">
        <p14:creationId xmlns:p14="http://schemas.microsoft.com/office/powerpoint/2010/main" val="3686681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 and the Immune System</a:t>
            </a:r>
          </a:p>
        </p:txBody>
      </p:sp>
      <p:sp>
        <p:nvSpPr>
          <p:cNvPr id="3" name="Content Placeholder 2"/>
          <p:cNvSpPr>
            <a:spLocks noGrp="1"/>
          </p:cNvSpPr>
          <p:nvPr>
            <p:ph idx="1"/>
          </p:nvPr>
        </p:nvSpPr>
        <p:spPr>
          <a:xfrm>
            <a:off x="5513832" y="2133600"/>
            <a:ext cx="5990780" cy="4568952"/>
          </a:xfrm>
        </p:spPr>
        <p:txBody>
          <a:bodyPr/>
          <a:lstStyle/>
          <a:p>
            <a:r>
              <a:rPr lang="en-US" dirty="0"/>
              <a:t>When stressed, we are less able to regulate the inflammation system, leading us to be more susceptible to numerous diseases like rheumatoid arthritis, the common cold, etc.</a:t>
            </a:r>
          </a:p>
          <a:p>
            <a:r>
              <a:rPr lang="en-US" b="1" dirty="0"/>
              <a:t>Psychoneuroimmunology- </a:t>
            </a:r>
            <a:r>
              <a:rPr lang="en-US" dirty="0"/>
              <a:t>the interdisciplinary field that studies the effects of psychological and other factors on the immune system</a:t>
            </a:r>
          </a:p>
          <a:p>
            <a:r>
              <a:rPr lang="en-US" dirty="0"/>
              <a:t>Chronic/prolonged stress can lead to hypertension, depression, PTSD, drug abuse, premature aging, death</a:t>
            </a:r>
          </a:p>
          <a:p>
            <a:r>
              <a:rPr lang="en-US" dirty="0"/>
              <a:t>Increased cortisol levels are normal for dealing with stress at first, but if they stay high (as they do during chronic stress), the immune system is suppressed</a:t>
            </a:r>
          </a:p>
        </p:txBody>
      </p:sp>
      <p:pic>
        <p:nvPicPr>
          <p:cNvPr id="4" name="Picture 3"/>
          <p:cNvPicPr>
            <a:picLocks noChangeAspect="1"/>
          </p:cNvPicPr>
          <p:nvPr/>
        </p:nvPicPr>
        <p:blipFill>
          <a:blip r:embed="rId2"/>
          <a:stretch>
            <a:fillRect/>
          </a:stretch>
        </p:blipFill>
        <p:spPr>
          <a:xfrm>
            <a:off x="173735" y="1754052"/>
            <a:ext cx="5074539" cy="3809881"/>
          </a:xfrm>
          <a:prstGeom prst="rect">
            <a:avLst/>
          </a:prstGeom>
        </p:spPr>
      </p:pic>
    </p:spTree>
    <p:extLst>
      <p:ext uri="{BB962C8B-B14F-4D97-AF65-F5344CB8AC3E}">
        <p14:creationId xmlns:p14="http://schemas.microsoft.com/office/powerpoint/2010/main" val="4115742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 and Cognitive Functioning</a:t>
            </a:r>
          </a:p>
        </p:txBody>
      </p:sp>
      <p:sp>
        <p:nvSpPr>
          <p:cNvPr id="3" name="Content Placeholder 2"/>
          <p:cNvSpPr>
            <a:spLocks noGrp="1"/>
          </p:cNvSpPr>
          <p:nvPr>
            <p:ph idx="1"/>
          </p:nvPr>
        </p:nvSpPr>
        <p:spPr>
          <a:xfrm>
            <a:off x="2589212" y="2133600"/>
            <a:ext cx="8915400" cy="4495800"/>
          </a:xfrm>
        </p:spPr>
        <p:txBody>
          <a:bodyPr>
            <a:normAutofit/>
          </a:bodyPr>
          <a:lstStyle/>
          <a:p>
            <a:r>
              <a:rPr lang="en-US" dirty="0"/>
              <a:t>Cortisol helps with our memory, but exposure to high levels of cortisol for short or long amounts of time can impair that</a:t>
            </a:r>
          </a:p>
          <a:p>
            <a:r>
              <a:rPr lang="en-US" dirty="0"/>
              <a:t>Short-term stress can hurt the retrieval of existing memories, the laying down of new memories, and general information processing</a:t>
            </a:r>
          </a:p>
          <a:p>
            <a:pPr lvl="1"/>
            <a:r>
              <a:rPr lang="en-US" dirty="0"/>
              <a:t>This explains why we have trouble remembering or become forgetful during stressful times (tests, escaping a fire, interviews, etc.)</a:t>
            </a:r>
          </a:p>
          <a:p>
            <a:r>
              <a:rPr lang="en-US" dirty="0"/>
              <a:t>Prolonged stress (and therefore prolonged exposure to high levels of cortisol) can lead to permanent damage to the hippocampus</a:t>
            </a:r>
          </a:p>
          <a:p>
            <a:pPr lvl="1"/>
            <a:r>
              <a:rPr lang="en-US" dirty="0"/>
              <a:t>If damaged, it cannot communicate properly with the hypothalamus (telling it to stop) so cortisol continues to be secreted </a:t>
            </a:r>
          </a:p>
          <a:p>
            <a:pPr lvl="1"/>
            <a:r>
              <a:rPr lang="en-US" dirty="0"/>
              <a:t>Research with mice shows it may also change the brain, leading to symptoms of depression and social avoidance</a:t>
            </a:r>
          </a:p>
          <a:p>
            <a:pPr lvl="1"/>
            <a:r>
              <a:rPr lang="en-US" dirty="0"/>
              <a:t>Living in poverty (a significant stressor) has shown similar effects, including on academic achievement</a:t>
            </a:r>
          </a:p>
          <a:p>
            <a:endParaRPr lang="en-US" dirty="0"/>
          </a:p>
        </p:txBody>
      </p:sp>
    </p:spTree>
    <p:extLst>
      <p:ext uri="{BB962C8B-B14F-4D97-AF65-F5344CB8AC3E}">
        <p14:creationId xmlns:p14="http://schemas.microsoft.com/office/powerpoint/2010/main" val="510673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Stress</a:t>
            </a:r>
          </a:p>
        </p:txBody>
      </p:sp>
      <p:sp>
        <p:nvSpPr>
          <p:cNvPr id="3" name="Content Placeholder 2"/>
          <p:cNvSpPr>
            <a:spLocks noGrp="1"/>
          </p:cNvSpPr>
          <p:nvPr>
            <p:ph idx="1"/>
          </p:nvPr>
        </p:nvSpPr>
        <p:spPr>
          <a:xfrm>
            <a:off x="2589212" y="2133600"/>
            <a:ext cx="8915400" cy="4413504"/>
          </a:xfrm>
        </p:spPr>
        <p:txBody>
          <a:bodyPr>
            <a:normAutofit/>
          </a:bodyPr>
          <a:lstStyle/>
          <a:p>
            <a:r>
              <a:rPr lang="en-US" b="1" dirty="0"/>
              <a:t>Distress- </a:t>
            </a:r>
            <a:r>
              <a:rPr lang="en-US" dirty="0"/>
              <a:t>the unpleasant, undesirable stress caused by aversive conditions</a:t>
            </a:r>
          </a:p>
          <a:p>
            <a:r>
              <a:rPr lang="en-US" b="1" dirty="0"/>
              <a:t>Eustress- </a:t>
            </a:r>
            <a:r>
              <a:rPr lang="en-US" dirty="0"/>
              <a:t>the pleasant, desirable stress that arouses us to persevere and accomplish challenging goals</a:t>
            </a:r>
          </a:p>
          <a:p>
            <a:pPr lvl="1"/>
            <a:r>
              <a:rPr lang="en-US" dirty="0"/>
              <a:t>Example- physical exercise</a:t>
            </a:r>
          </a:p>
          <a:p>
            <a:r>
              <a:rPr lang="en-US" dirty="0"/>
              <a:t>Task complexity</a:t>
            </a:r>
          </a:p>
          <a:p>
            <a:pPr lvl="1"/>
            <a:r>
              <a:rPr lang="en-US" dirty="0"/>
              <a:t>Easy tasks require high stress</a:t>
            </a:r>
          </a:p>
          <a:p>
            <a:pPr lvl="1"/>
            <a:r>
              <a:rPr lang="en-US" dirty="0"/>
              <a:t>Hard tasks require low stress</a:t>
            </a:r>
          </a:p>
          <a:p>
            <a:pPr lvl="1"/>
            <a:r>
              <a:rPr lang="en-US" dirty="0"/>
              <a:t>May explain why athletes perform best at competitions</a:t>
            </a:r>
          </a:p>
          <a:p>
            <a:r>
              <a:rPr lang="en-US" dirty="0"/>
              <a:t>Stress and social support</a:t>
            </a:r>
          </a:p>
          <a:p>
            <a:pPr lvl="1"/>
            <a:r>
              <a:rPr lang="en-US" dirty="0"/>
              <a:t>Social support after a mass trauma can be beneficial and increase psychological well-being</a:t>
            </a:r>
          </a:p>
          <a:p>
            <a:pPr lvl="1"/>
            <a:r>
              <a:rPr lang="en-US" dirty="0"/>
              <a:t>Individual-level trauma does not have the same benefit</a:t>
            </a:r>
          </a:p>
        </p:txBody>
      </p:sp>
      <p:pic>
        <p:nvPicPr>
          <p:cNvPr id="4" name="Picture 3"/>
          <p:cNvPicPr>
            <a:picLocks noChangeAspect="1"/>
          </p:cNvPicPr>
          <p:nvPr/>
        </p:nvPicPr>
        <p:blipFill>
          <a:blip r:embed="rId2"/>
          <a:stretch>
            <a:fillRect/>
          </a:stretch>
        </p:blipFill>
        <p:spPr>
          <a:xfrm>
            <a:off x="7552944" y="236411"/>
            <a:ext cx="4208526" cy="1888262"/>
          </a:xfrm>
          <a:prstGeom prst="rect">
            <a:avLst/>
          </a:prstGeom>
        </p:spPr>
      </p:pic>
    </p:spTree>
    <p:extLst>
      <p:ext uri="{BB962C8B-B14F-4D97-AF65-F5344CB8AC3E}">
        <p14:creationId xmlns:p14="http://schemas.microsoft.com/office/powerpoint/2010/main" val="1931540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 and Illness</a:t>
            </a:r>
          </a:p>
        </p:txBody>
      </p:sp>
      <p:sp>
        <p:nvSpPr>
          <p:cNvPr id="3" name="Text Placeholder 2"/>
          <p:cNvSpPr>
            <a:spLocks noGrp="1"/>
          </p:cNvSpPr>
          <p:nvPr>
            <p:ph type="body" idx="1"/>
          </p:nvPr>
        </p:nvSpPr>
        <p:spPr/>
        <p:txBody>
          <a:bodyPr/>
          <a:lstStyle/>
          <a:p>
            <a:r>
              <a:rPr lang="en-US" dirty="0"/>
              <a:t>Chapter 3, Section 2, pages 94-98</a:t>
            </a:r>
          </a:p>
        </p:txBody>
      </p:sp>
    </p:spTree>
    <p:extLst>
      <p:ext uri="{BB962C8B-B14F-4D97-AF65-F5344CB8AC3E}">
        <p14:creationId xmlns:p14="http://schemas.microsoft.com/office/powerpoint/2010/main" val="2060150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Ulcers</a:t>
            </a:r>
          </a:p>
        </p:txBody>
      </p:sp>
      <p:sp>
        <p:nvSpPr>
          <p:cNvPr id="5" name="Content Placeholder 4"/>
          <p:cNvSpPr>
            <a:spLocks noGrp="1"/>
          </p:cNvSpPr>
          <p:nvPr>
            <p:ph idx="1"/>
          </p:nvPr>
        </p:nvSpPr>
        <p:spPr>
          <a:xfrm>
            <a:off x="2377440" y="1746504"/>
            <a:ext cx="5020056" cy="4800600"/>
          </a:xfrm>
        </p:spPr>
        <p:txBody>
          <a:bodyPr>
            <a:noAutofit/>
          </a:bodyPr>
          <a:lstStyle/>
          <a:p>
            <a:r>
              <a:rPr lang="en-US" sz="2000" i="1" dirty="0"/>
              <a:t>Ulcers- </a:t>
            </a:r>
            <a:r>
              <a:rPr lang="en-US" sz="2000" dirty="0"/>
              <a:t>lesions/lumps on the lining of the stomach, esophagus, or upper small intestine that can be very painful</a:t>
            </a:r>
          </a:p>
          <a:p>
            <a:r>
              <a:rPr lang="en-US" sz="2000" dirty="0"/>
              <a:t>We have long ago made the link between people who are stressed and ulcers</a:t>
            </a:r>
          </a:p>
          <a:p>
            <a:r>
              <a:rPr lang="en-US" sz="2000" dirty="0"/>
              <a:t>Recently identified a bacterium (H. pylori) that causes these ulcers</a:t>
            </a:r>
          </a:p>
          <a:p>
            <a:pPr lvl="1"/>
            <a:r>
              <a:rPr lang="en-US" sz="1800" dirty="0"/>
              <a:t>Everyone has this bacterium but stress activates the bacterium to cause the ulcers </a:t>
            </a:r>
          </a:p>
          <a:p>
            <a:endParaRPr lang="en-US" sz="2000" dirty="0"/>
          </a:p>
        </p:txBody>
      </p:sp>
      <p:pic>
        <p:nvPicPr>
          <p:cNvPr id="6" name="Picture 5"/>
          <p:cNvPicPr>
            <a:picLocks noChangeAspect="1"/>
          </p:cNvPicPr>
          <p:nvPr/>
        </p:nvPicPr>
        <p:blipFill>
          <a:blip r:embed="rId2"/>
          <a:stretch>
            <a:fillRect/>
          </a:stretch>
        </p:blipFill>
        <p:spPr>
          <a:xfrm>
            <a:off x="7519202" y="1905000"/>
            <a:ext cx="4375618" cy="3164015"/>
          </a:xfrm>
          <a:prstGeom prst="rect">
            <a:avLst/>
          </a:prstGeom>
        </p:spPr>
      </p:pic>
    </p:spTree>
    <p:extLst>
      <p:ext uri="{BB962C8B-B14F-4D97-AF65-F5344CB8AC3E}">
        <p14:creationId xmlns:p14="http://schemas.microsoft.com/office/powerpoint/2010/main" val="2226453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Understanding Stress</a:t>
            </a:r>
          </a:p>
        </p:txBody>
      </p:sp>
      <p:sp>
        <p:nvSpPr>
          <p:cNvPr id="5" name="Text Placeholder 4"/>
          <p:cNvSpPr>
            <a:spLocks noGrp="1"/>
          </p:cNvSpPr>
          <p:nvPr>
            <p:ph type="body" idx="1"/>
          </p:nvPr>
        </p:nvSpPr>
        <p:spPr/>
        <p:txBody>
          <a:bodyPr/>
          <a:lstStyle/>
          <a:p>
            <a:r>
              <a:rPr lang="en-US" dirty="0"/>
              <a:t>Chapter 3, Section 1, pages 82-93</a:t>
            </a:r>
          </a:p>
        </p:txBody>
      </p:sp>
    </p:spTree>
    <p:extLst>
      <p:ext uri="{BB962C8B-B14F-4D97-AF65-F5344CB8AC3E}">
        <p14:creationId xmlns:p14="http://schemas.microsoft.com/office/powerpoint/2010/main" val="6079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Pain</a:t>
            </a:r>
          </a:p>
        </p:txBody>
      </p:sp>
      <p:sp>
        <p:nvSpPr>
          <p:cNvPr id="3" name="Content Placeholder 2"/>
          <p:cNvSpPr>
            <a:spLocks noGrp="1"/>
          </p:cNvSpPr>
          <p:nvPr>
            <p:ph idx="1"/>
          </p:nvPr>
        </p:nvSpPr>
        <p:spPr/>
        <p:txBody>
          <a:bodyPr>
            <a:noAutofit/>
          </a:bodyPr>
          <a:lstStyle/>
          <a:p>
            <a:r>
              <a:rPr lang="en-US" sz="2000" b="1" dirty="0"/>
              <a:t>Chronic pain- </a:t>
            </a:r>
            <a:r>
              <a:rPr lang="en-US" sz="2000" dirty="0"/>
              <a:t>continuous or recurrent pain over a period of six months or longer that generally does not serve a useful/survival function</a:t>
            </a:r>
          </a:p>
          <a:p>
            <a:r>
              <a:rPr lang="en-US" sz="2000" dirty="0"/>
              <a:t>Psychological stress does not usually cause the pain but it does exacerbate the psychological distress</a:t>
            </a:r>
          </a:p>
          <a:p>
            <a:r>
              <a:rPr lang="en-US" sz="2000" dirty="0"/>
              <a:t>Opioids are common treatment for the pain, but this can lead to addiction as we’ve seen with the current opioid crisis</a:t>
            </a:r>
          </a:p>
          <a:p>
            <a:r>
              <a:rPr lang="en-US" sz="2000" dirty="0"/>
              <a:t>Psychologists recommend other treatments</a:t>
            </a:r>
          </a:p>
          <a:p>
            <a:pPr lvl="1"/>
            <a:r>
              <a:rPr lang="en-US" sz="1800" dirty="0"/>
              <a:t>Behavioral interventions- start “well behaviors”</a:t>
            </a:r>
          </a:p>
          <a:p>
            <a:pPr lvl="1"/>
            <a:r>
              <a:rPr lang="en-US" sz="1800" dirty="0"/>
              <a:t>Biofeedback- usually with EMG for muscle tension, leading to self-awareness</a:t>
            </a:r>
          </a:p>
          <a:p>
            <a:pPr lvl="1"/>
            <a:r>
              <a:rPr lang="en-US" sz="1800" dirty="0"/>
              <a:t>Mindfulness-based meditation and relaxation techniques- to distract from the pain, not eliminate it </a:t>
            </a:r>
          </a:p>
          <a:p>
            <a:endParaRPr lang="en-US" sz="2000" dirty="0"/>
          </a:p>
        </p:txBody>
      </p:sp>
      <p:pic>
        <p:nvPicPr>
          <p:cNvPr id="4" name="Picture 3"/>
          <p:cNvPicPr>
            <a:picLocks noChangeAspect="1"/>
          </p:cNvPicPr>
          <p:nvPr/>
        </p:nvPicPr>
        <p:blipFill>
          <a:blip r:embed="rId2"/>
          <a:stretch>
            <a:fillRect/>
          </a:stretch>
        </p:blipFill>
        <p:spPr>
          <a:xfrm>
            <a:off x="8845134" y="129841"/>
            <a:ext cx="3026826" cy="2003759"/>
          </a:xfrm>
          <a:prstGeom prst="rect">
            <a:avLst/>
          </a:prstGeom>
        </p:spPr>
      </p:pic>
    </p:spTree>
    <p:extLst>
      <p:ext uri="{BB962C8B-B14F-4D97-AF65-F5344CB8AC3E}">
        <p14:creationId xmlns:p14="http://schemas.microsoft.com/office/powerpoint/2010/main" val="357061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Cancer</a:t>
            </a:r>
          </a:p>
        </p:txBody>
      </p:sp>
      <p:sp>
        <p:nvSpPr>
          <p:cNvPr id="3" name="Content Placeholder 2"/>
          <p:cNvSpPr>
            <a:spLocks noGrp="1"/>
          </p:cNvSpPr>
          <p:nvPr>
            <p:ph idx="1"/>
          </p:nvPr>
        </p:nvSpPr>
        <p:spPr>
          <a:xfrm>
            <a:off x="2324036" y="2578418"/>
            <a:ext cx="8915400" cy="3777622"/>
          </a:xfrm>
        </p:spPr>
        <p:txBody>
          <a:bodyPr>
            <a:normAutofit/>
          </a:bodyPr>
          <a:lstStyle/>
          <a:p>
            <a:r>
              <a:rPr lang="en-US" sz="2400" i="1" dirty="0"/>
              <a:t>Cancer </a:t>
            </a:r>
            <a:r>
              <a:rPr lang="en-US" sz="2400" dirty="0"/>
              <a:t>is caused by rapidly dividing body cells that turn into a tumor that causes organ damage </a:t>
            </a:r>
          </a:p>
          <a:p>
            <a:pPr lvl="1"/>
            <a:r>
              <a:rPr lang="en-US" sz="2000" dirty="0"/>
              <a:t>In a healthy person, these cells would be attacked</a:t>
            </a:r>
          </a:p>
          <a:p>
            <a:r>
              <a:rPr lang="en-US" sz="2400" dirty="0"/>
              <a:t>Caused by environmental factors and genetic predispositions</a:t>
            </a:r>
          </a:p>
          <a:p>
            <a:r>
              <a:rPr lang="en-US" sz="2400" dirty="0"/>
              <a:t>Stress does not directly cause cancer</a:t>
            </a:r>
          </a:p>
          <a:p>
            <a:pPr lvl="1"/>
            <a:r>
              <a:rPr lang="en-US" sz="2000" dirty="0"/>
              <a:t>But we do know that chronic stress negatively affects the immune system, which may weaken its ability to fight cancer</a:t>
            </a:r>
          </a:p>
          <a:p>
            <a:pPr lvl="1"/>
            <a:r>
              <a:rPr lang="en-US" sz="2000" dirty="0"/>
              <a:t>It also seems that stress increases the spread of cancer cells</a:t>
            </a:r>
          </a:p>
          <a:p>
            <a:endParaRPr lang="en-US" sz="2400" dirty="0"/>
          </a:p>
        </p:txBody>
      </p:sp>
      <p:pic>
        <p:nvPicPr>
          <p:cNvPr id="4" name="Picture 3"/>
          <p:cNvPicPr>
            <a:picLocks noChangeAspect="1"/>
          </p:cNvPicPr>
          <p:nvPr/>
        </p:nvPicPr>
        <p:blipFill>
          <a:blip r:embed="rId2"/>
          <a:stretch>
            <a:fillRect/>
          </a:stretch>
        </p:blipFill>
        <p:spPr>
          <a:xfrm>
            <a:off x="8137406" y="0"/>
            <a:ext cx="3676452" cy="2578418"/>
          </a:xfrm>
          <a:prstGeom prst="rect">
            <a:avLst/>
          </a:prstGeom>
        </p:spPr>
      </p:pic>
    </p:spTree>
    <p:extLst>
      <p:ext uri="{BB962C8B-B14F-4D97-AF65-F5344CB8AC3E}">
        <p14:creationId xmlns:p14="http://schemas.microsoft.com/office/powerpoint/2010/main" val="1076769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Cardiovascular Disorders</a:t>
            </a:r>
          </a:p>
        </p:txBody>
      </p:sp>
      <p:sp>
        <p:nvSpPr>
          <p:cNvPr id="3" name="Content Placeholder 2"/>
          <p:cNvSpPr>
            <a:spLocks noGrp="1"/>
          </p:cNvSpPr>
          <p:nvPr>
            <p:ph idx="1"/>
          </p:nvPr>
        </p:nvSpPr>
        <p:spPr>
          <a:xfrm>
            <a:off x="1665668" y="1743830"/>
            <a:ext cx="6106732" cy="4977010"/>
          </a:xfrm>
        </p:spPr>
        <p:txBody>
          <a:bodyPr/>
          <a:lstStyle/>
          <a:p>
            <a:r>
              <a:rPr lang="en-US" dirty="0"/>
              <a:t>Heart disease includes disorders that affect heart muscle and leads to heart failure</a:t>
            </a:r>
          </a:p>
          <a:p>
            <a:pPr lvl="1"/>
            <a:r>
              <a:rPr lang="en-US" dirty="0"/>
              <a:t>One type is coronary heart disease, whose symptoms include angina and heart attacks</a:t>
            </a:r>
          </a:p>
          <a:p>
            <a:r>
              <a:rPr lang="en-US" dirty="0"/>
              <a:t>Stress is a major factor in causing heart disease</a:t>
            </a:r>
          </a:p>
          <a:p>
            <a:pPr lvl="1"/>
            <a:r>
              <a:rPr lang="en-US" dirty="0"/>
              <a:t>When we are stressed, epinephrine and cortisol is released </a:t>
            </a:r>
            <a:r>
              <a:rPr lang="en-US" dirty="0">
                <a:sym typeface="Wingdings" panose="05000000000000000000" pitchFamily="2" charset="2"/>
              </a:rPr>
              <a:t> increased heart rate and glucose  without physical action, the fat is in the blood stream and may stick to the blood vessel walls, causing heart attacks</a:t>
            </a:r>
          </a:p>
          <a:p>
            <a:pPr lvl="1"/>
            <a:r>
              <a:rPr lang="en-US" dirty="0">
                <a:sym typeface="Wingdings" panose="05000000000000000000" pitchFamily="2" charset="2"/>
              </a:rPr>
              <a:t>Other factors are included as well</a:t>
            </a:r>
            <a:endParaRPr lang="en-US" dirty="0"/>
          </a:p>
          <a:p>
            <a:r>
              <a:rPr lang="en-US" dirty="0"/>
              <a:t>There is some research that indicates that the perception of stress is what puts a person at greatest risk for heart disease</a:t>
            </a:r>
          </a:p>
        </p:txBody>
      </p:sp>
      <p:pic>
        <p:nvPicPr>
          <p:cNvPr id="4" name="Picture 3"/>
          <p:cNvPicPr>
            <a:picLocks noChangeAspect="1"/>
          </p:cNvPicPr>
          <p:nvPr/>
        </p:nvPicPr>
        <p:blipFill>
          <a:blip r:embed="rId2"/>
          <a:stretch>
            <a:fillRect/>
          </a:stretch>
        </p:blipFill>
        <p:spPr>
          <a:xfrm>
            <a:off x="7556309" y="1978152"/>
            <a:ext cx="4524375" cy="3543300"/>
          </a:xfrm>
          <a:prstGeom prst="rect">
            <a:avLst/>
          </a:prstGeom>
        </p:spPr>
      </p:pic>
    </p:spTree>
    <p:extLst>
      <p:ext uri="{BB962C8B-B14F-4D97-AF65-F5344CB8AC3E}">
        <p14:creationId xmlns:p14="http://schemas.microsoft.com/office/powerpoint/2010/main" val="983125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Posttraumatic Stress Disorder (PTSD)</a:t>
            </a:r>
          </a:p>
        </p:txBody>
      </p:sp>
      <p:sp>
        <p:nvSpPr>
          <p:cNvPr id="3" name="Content Placeholder 2"/>
          <p:cNvSpPr>
            <a:spLocks noGrp="1"/>
          </p:cNvSpPr>
          <p:nvPr>
            <p:ph idx="1"/>
          </p:nvPr>
        </p:nvSpPr>
        <p:spPr>
          <a:xfrm>
            <a:off x="2589212" y="1969008"/>
            <a:ext cx="8915400" cy="3777622"/>
          </a:xfrm>
        </p:spPr>
        <p:txBody>
          <a:bodyPr>
            <a:noAutofit/>
          </a:bodyPr>
          <a:lstStyle/>
          <a:p>
            <a:r>
              <a:rPr lang="en-US" sz="1600" b="1" dirty="0"/>
              <a:t>Posttraumatic stress disorder (PTSD)- </a:t>
            </a:r>
            <a:r>
              <a:rPr lang="en-US" sz="1600" dirty="0"/>
              <a:t>a long-lasting, trauma- and stressor- related disorder that overwhelms an individual’s ability to cope </a:t>
            </a:r>
          </a:p>
          <a:p>
            <a:r>
              <a:rPr lang="en-US" sz="1600" dirty="0"/>
              <a:t>Most people who experience a traumatic event do not suffer later from PTSD</a:t>
            </a:r>
          </a:p>
          <a:p>
            <a:r>
              <a:rPr lang="en-US" sz="1600" dirty="0"/>
              <a:t>The fight/flight/fright response in individuals with PTSD is modified or damaged </a:t>
            </a:r>
            <a:r>
              <a:rPr lang="en-US" sz="1600" dirty="0">
                <a:sym typeface="Wingdings" panose="05000000000000000000" pitchFamily="2" charset="2"/>
              </a:rPr>
              <a:t> they continue to experience stress and fear even without danger</a:t>
            </a:r>
          </a:p>
          <a:p>
            <a:r>
              <a:rPr lang="en-US" sz="1600" dirty="0">
                <a:sym typeface="Wingdings" panose="05000000000000000000" pitchFamily="2" charset="2"/>
              </a:rPr>
              <a:t>Characteristics</a:t>
            </a:r>
          </a:p>
          <a:p>
            <a:pPr lvl="1"/>
            <a:r>
              <a:rPr lang="en-US" dirty="0">
                <a:sym typeface="Wingdings" panose="05000000000000000000" pitchFamily="2" charset="2"/>
              </a:rPr>
              <a:t>Direct exposure to trauma</a:t>
            </a:r>
          </a:p>
          <a:p>
            <a:pPr lvl="1"/>
            <a:r>
              <a:rPr lang="en-US" dirty="0">
                <a:sym typeface="Wingdings" panose="05000000000000000000" pitchFamily="2" charset="2"/>
              </a:rPr>
              <a:t>Recurrent, intrusive symptoms, like flashbacks</a:t>
            </a:r>
          </a:p>
          <a:p>
            <a:pPr lvl="1"/>
            <a:r>
              <a:rPr lang="en-US" dirty="0">
                <a:sym typeface="Wingdings" panose="05000000000000000000" pitchFamily="2" charset="2"/>
              </a:rPr>
              <a:t>Avoidance symptoms</a:t>
            </a:r>
          </a:p>
          <a:p>
            <a:pPr lvl="1"/>
            <a:r>
              <a:rPr lang="en-US" dirty="0">
                <a:sym typeface="Wingdings" panose="05000000000000000000" pitchFamily="2" charset="2"/>
              </a:rPr>
              <a:t>Chronic heightened arousal and reactivity</a:t>
            </a:r>
          </a:p>
          <a:p>
            <a:r>
              <a:rPr lang="en-US" sz="1600" dirty="0"/>
              <a:t>Unfortunately, drugs are often used for coping and there is an increased risk for suicide</a:t>
            </a:r>
          </a:p>
          <a:p>
            <a:r>
              <a:rPr lang="en-US" sz="1600" dirty="0"/>
              <a:t>There is a long history of PTSD, being first thought to be a physical condition until we came to better understand during the Vietnam and Korean Wars</a:t>
            </a:r>
          </a:p>
        </p:txBody>
      </p:sp>
    </p:spTree>
    <p:extLst>
      <p:ext uri="{BB962C8B-B14F-4D97-AF65-F5344CB8AC3E}">
        <p14:creationId xmlns:p14="http://schemas.microsoft.com/office/powerpoint/2010/main" val="2831626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04654"/>
            <a:ext cx="8911687" cy="1280890"/>
          </a:xfrm>
        </p:spPr>
        <p:txBody>
          <a:bodyPr/>
          <a:lstStyle/>
          <a:p>
            <a:r>
              <a:rPr lang="en-US" dirty="0"/>
              <a:t>Coping with Crisis and Helping Someone with PTSD</a:t>
            </a:r>
          </a:p>
        </p:txBody>
      </p:sp>
      <p:sp>
        <p:nvSpPr>
          <p:cNvPr id="3" name="Content Placeholder 2"/>
          <p:cNvSpPr>
            <a:spLocks noGrp="1"/>
          </p:cNvSpPr>
          <p:nvPr>
            <p:ph idx="1"/>
          </p:nvPr>
        </p:nvSpPr>
        <p:spPr>
          <a:xfrm>
            <a:off x="2589212" y="1905000"/>
            <a:ext cx="8915400" cy="4800600"/>
          </a:xfrm>
        </p:spPr>
        <p:txBody>
          <a:bodyPr numCol="2">
            <a:noAutofit/>
          </a:bodyPr>
          <a:lstStyle/>
          <a:p>
            <a:r>
              <a:rPr lang="en-US" sz="2400" dirty="0"/>
              <a:t>If you have experienced it</a:t>
            </a:r>
          </a:p>
          <a:p>
            <a:pPr lvl="1"/>
            <a:r>
              <a:rPr lang="en-US" sz="2000" dirty="0"/>
              <a:t>Recognize your feelings</a:t>
            </a:r>
          </a:p>
          <a:p>
            <a:pPr lvl="1"/>
            <a:r>
              <a:rPr lang="en-US" sz="2000" dirty="0"/>
              <a:t>Be patient and kind to yourself</a:t>
            </a:r>
          </a:p>
          <a:p>
            <a:pPr lvl="1"/>
            <a:r>
              <a:rPr lang="en-US" sz="2000" dirty="0"/>
              <a:t>Recognize normal crisis reactions</a:t>
            </a:r>
          </a:p>
          <a:p>
            <a:pPr lvl="1"/>
            <a:r>
              <a:rPr lang="en-US" sz="2000" dirty="0"/>
              <a:t>Be mindful of your time</a:t>
            </a:r>
          </a:p>
          <a:p>
            <a:pPr lvl="1"/>
            <a:r>
              <a:rPr lang="en-US" sz="2000" dirty="0"/>
              <a:t>Get sleep and avoid negative coping mechanisms</a:t>
            </a:r>
          </a:p>
          <a:p>
            <a:pPr lvl="1"/>
            <a:r>
              <a:rPr lang="en-US" sz="2000" dirty="0"/>
              <a:t>Adopt stress management skills</a:t>
            </a:r>
          </a:p>
          <a:p>
            <a:pPr lvl="1"/>
            <a:endParaRPr lang="en-US" sz="2000" dirty="0"/>
          </a:p>
          <a:p>
            <a:pPr lvl="1"/>
            <a:endParaRPr lang="en-US" sz="2000" dirty="0"/>
          </a:p>
          <a:p>
            <a:r>
              <a:rPr lang="en-US" sz="2400" dirty="0"/>
              <a:t>Helping someone with PTSD</a:t>
            </a:r>
          </a:p>
          <a:p>
            <a:pPr lvl="1"/>
            <a:r>
              <a:rPr lang="en-US" sz="2000" dirty="0"/>
              <a:t>Be wiling to listen and encourage counseling if necessary</a:t>
            </a:r>
          </a:p>
          <a:p>
            <a:pPr lvl="1"/>
            <a:r>
              <a:rPr lang="en-US" sz="2000" dirty="0"/>
              <a:t>Don’t trivialize the disease</a:t>
            </a:r>
          </a:p>
          <a:p>
            <a:pPr lvl="1"/>
            <a:r>
              <a:rPr lang="en-US" sz="2000" dirty="0"/>
              <a:t>Don’t be a cheerleader who is going to fix it all</a:t>
            </a:r>
          </a:p>
          <a:p>
            <a:pPr lvl="1"/>
            <a:r>
              <a:rPr lang="en-US" sz="2000" dirty="0"/>
              <a:t>Educate yourself</a:t>
            </a:r>
          </a:p>
          <a:p>
            <a:pPr lvl="1"/>
            <a:r>
              <a:rPr lang="en-US" sz="2000" dirty="0"/>
              <a:t>Use empathy, unconditional positive regard, genuineness, and active listening</a:t>
            </a:r>
          </a:p>
          <a:p>
            <a:pPr lvl="1"/>
            <a:r>
              <a:rPr lang="en-US" sz="2000" dirty="0"/>
              <a:t>Get help</a:t>
            </a:r>
          </a:p>
          <a:p>
            <a:endParaRPr lang="en-US" sz="2400" dirty="0"/>
          </a:p>
        </p:txBody>
      </p:sp>
    </p:spTree>
    <p:extLst>
      <p:ext uri="{BB962C8B-B14F-4D97-AF65-F5344CB8AC3E}">
        <p14:creationId xmlns:p14="http://schemas.microsoft.com/office/powerpoint/2010/main" val="2810800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 Management</a:t>
            </a:r>
          </a:p>
        </p:txBody>
      </p:sp>
      <p:sp>
        <p:nvSpPr>
          <p:cNvPr id="3" name="Text Placeholder 2"/>
          <p:cNvSpPr>
            <a:spLocks noGrp="1"/>
          </p:cNvSpPr>
          <p:nvPr>
            <p:ph type="body" idx="1"/>
          </p:nvPr>
        </p:nvSpPr>
        <p:spPr/>
        <p:txBody>
          <a:bodyPr/>
          <a:lstStyle/>
          <a:p>
            <a:r>
              <a:rPr lang="en-US" dirty="0"/>
              <a:t>Chapter 3, Section 3, pages 99-105</a:t>
            </a:r>
          </a:p>
        </p:txBody>
      </p:sp>
    </p:spTree>
    <p:extLst>
      <p:ext uri="{BB962C8B-B14F-4D97-AF65-F5344CB8AC3E}">
        <p14:creationId xmlns:p14="http://schemas.microsoft.com/office/powerpoint/2010/main" val="1560633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 Appraisal</a:t>
            </a:r>
          </a:p>
        </p:txBody>
      </p:sp>
      <p:sp>
        <p:nvSpPr>
          <p:cNvPr id="3" name="Content Placeholder 2"/>
          <p:cNvSpPr>
            <a:spLocks noGrp="1"/>
          </p:cNvSpPr>
          <p:nvPr>
            <p:ph idx="1"/>
          </p:nvPr>
        </p:nvSpPr>
        <p:spPr>
          <a:xfrm>
            <a:off x="2408908" y="2133599"/>
            <a:ext cx="6232816" cy="3842197"/>
          </a:xfrm>
        </p:spPr>
        <p:txBody>
          <a:bodyPr>
            <a:normAutofit/>
          </a:bodyPr>
          <a:lstStyle/>
          <a:p>
            <a:r>
              <a:rPr lang="en-US" sz="2400" dirty="0"/>
              <a:t>When we first address a stressor, we start a </a:t>
            </a:r>
            <a:r>
              <a:rPr lang="en-US" sz="2400" i="1" dirty="0"/>
              <a:t>primary appraisal</a:t>
            </a:r>
            <a:r>
              <a:rPr lang="en-US" sz="2400" dirty="0"/>
              <a:t> to decide if the threat is harmless or harmful</a:t>
            </a:r>
          </a:p>
          <a:p>
            <a:r>
              <a:rPr lang="en-US" sz="2400" dirty="0"/>
              <a:t>Then we start assessing our resources for coping with the stress during </a:t>
            </a:r>
            <a:r>
              <a:rPr lang="en-US" sz="2400" i="1" dirty="0"/>
              <a:t>secondary appraisal</a:t>
            </a:r>
            <a:endParaRPr lang="en-US" sz="2400" dirty="0"/>
          </a:p>
          <a:p>
            <a:r>
              <a:rPr lang="en-US" sz="2400" dirty="0"/>
              <a:t>Then we will start employing our problem-focused strategies, emotion-focused strategies, or a combination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1724" y="1168329"/>
            <a:ext cx="3305845" cy="5289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879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Cognitive Appraisal </a:t>
            </a:r>
          </a:p>
        </p:txBody>
      </p:sp>
      <p:sp>
        <p:nvSpPr>
          <p:cNvPr id="5" name="Content Placeholder 4"/>
          <p:cNvSpPr>
            <a:spLocks noGrp="1"/>
          </p:cNvSpPr>
          <p:nvPr>
            <p:ph idx="1"/>
          </p:nvPr>
        </p:nvSpPr>
        <p:spPr>
          <a:xfrm>
            <a:off x="5735392" y="1815921"/>
            <a:ext cx="6280597" cy="4572000"/>
          </a:xfrm>
        </p:spPr>
        <p:txBody>
          <a:bodyPr/>
          <a:lstStyle/>
          <a:p>
            <a:r>
              <a:rPr lang="en-US" b="1" dirty="0"/>
              <a:t>Problem-focused coping- </a:t>
            </a:r>
            <a:r>
              <a:rPr lang="en-US" dirty="0"/>
              <a:t>the strategies we use to deal directly with a stressor to eventually decrease it or eliminate it</a:t>
            </a:r>
          </a:p>
          <a:p>
            <a:pPr lvl="1"/>
            <a:r>
              <a:rPr lang="en-US" dirty="0"/>
              <a:t>Often used for situations that we have some control over</a:t>
            </a:r>
          </a:p>
          <a:p>
            <a:r>
              <a:rPr lang="en-US" b="1" dirty="0"/>
              <a:t>Emotion-focused coping- </a:t>
            </a:r>
            <a:r>
              <a:rPr lang="en-US" dirty="0"/>
              <a:t>the strategies we use to relieve or regulate our emotional reactions to a stressful situation</a:t>
            </a:r>
          </a:p>
          <a:p>
            <a:pPr lvl="1"/>
            <a:r>
              <a:rPr lang="en-US" dirty="0"/>
              <a:t>Often used for situations we don’t have control over</a:t>
            </a:r>
          </a:p>
          <a:p>
            <a:pPr lvl="1"/>
            <a:r>
              <a:rPr lang="en-US" dirty="0"/>
              <a:t>These cannot change the problem, but it may help us feel better</a:t>
            </a:r>
          </a:p>
          <a:p>
            <a:r>
              <a:rPr lang="en-US" dirty="0"/>
              <a:t>May combine the two for a complex stressor or a changing stressor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40" y="1988178"/>
            <a:ext cx="51816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9371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 Appraisal</a:t>
            </a:r>
          </a:p>
        </p:txBody>
      </p:sp>
      <p:sp>
        <p:nvSpPr>
          <p:cNvPr id="3" name="Content Placeholder 2"/>
          <p:cNvSpPr>
            <a:spLocks noGrp="1"/>
          </p:cNvSpPr>
          <p:nvPr>
            <p:ph idx="1"/>
          </p:nvPr>
        </p:nvSpPr>
        <p:spPr>
          <a:xfrm>
            <a:off x="2589212" y="1764406"/>
            <a:ext cx="8915400" cy="4146816"/>
          </a:xfrm>
        </p:spPr>
        <p:txBody>
          <a:bodyPr>
            <a:noAutofit/>
          </a:bodyPr>
          <a:lstStyle/>
          <a:p>
            <a:r>
              <a:rPr lang="en-US" sz="2000" dirty="0"/>
              <a:t>From Freud</a:t>
            </a:r>
          </a:p>
          <a:p>
            <a:r>
              <a:rPr lang="en-US" sz="2000" dirty="0"/>
              <a:t>If the ego fails to satisfy the id and superego, anxiety comes into the conscious awareness (conscious anxiety) and we become uncomfortable</a:t>
            </a:r>
          </a:p>
          <a:p>
            <a:r>
              <a:rPr lang="en-US" sz="2000" dirty="0"/>
              <a:t>To avoid feeling uncomfortable and reduce anxiety, we use defense mechanisms </a:t>
            </a:r>
          </a:p>
          <a:p>
            <a:r>
              <a:rPr lang="en-US" sz="2000" b="1" dirty="0"/>
              <a:t>Defense mechanisms- </a:t>
            </a:r>
            <a:r>
              <a:rPr lang="en-US" sz="2000" dirty="0"/>
              <a:t>strategies the ego uses to reduce anxiety by unconsciously distorting reality or increase self-deception</a:t>
            </a:r>
          </a:p>
          <a:p>
            <a:pPr lvl="1"/>
            <a:r>
              <a:rPr lang="en-US" sz="1800" dirty="0"/>
              <a:t>Can be healthy if used in moderation or temporarily </a:t>
            </a:r>
          </a:p>
          <a:p>
            <a:pPr lvl="1"/>
            <a:r>
              <a:rPr lang="en-US" sz="1800" dirty="0"/>
              <a:t>Can also create destructive habits</a:t>
            </a:r>
          </a:p>
          <a:p>
            <a:endParaRPr lang="en-US" sz="2000" b="1" dirty="0"/>
          </a:p>
          <a:p>
            <a:endParaRPr lang="en-US" sz="2000" dirty="0"/>
          </a:p>
        </p:txBody>
      </p:sp>
    </p:spTree>
    <p:extLst>
      <p:ext uri="{BB962C8B-B14F-4D97-AF65-F5344CB8AC3E}">
        <p14:creationId xmlns:p14="http://schemas.microsoft.com/office/powerpoint/2010/main" val="3892282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99" y="1569053"/>
            <a:ext cx="609600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014" y="1"/>
            <a:ext cx="60929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749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Stress</a:t>
            </a:r>
          </a:p>
        </p:txBody>
      </p:sp>
      <p:sp>
        <p:nvSpPr>
          <p:cNvPr id="5" name="Content Placeholder 4"/>
          <p:cNvSpPr>
            <a:spLocks noGrp="1"/>
          </p:cNvSpPr>
          <p:nvPr>
            <p:ph idx="1"/>
          </p:nvPr>
        </p:nvSpPr>
        <p:spPr/>
        <p:txBody>
          <a:bodyPr>
            <a:normAutofit/>
          </a:bodyPr>
          <a:lstStyle/>
          <a:p>
            <a:r>
              <a:rPr lang="en-US" sz="2400" b="1" dirty="0"/>
              <a:t>Stress- </a:t>
            </a:r>
            <a:r>
              <a:rPr lang="en-US" sz="2400" dirty="0"/>
              <a:t>the interpretation of specific events, called stressors, as threatening or challenging; the physical and psychological reactions to stress are known as the stress response</a:t>
            </a:r>
          </a:p>
          <a:p>
            <a:r>
              <a:rPr lang="en-US" sz="2400" b="1" dirty="0"/>
              <a:t>Stressors- </a:t>
            </a:r>
            <a:r>
              <a:rPr lang="en-US" sz="2400" dirty="0"/>
              <a:t>a trigger or stimulus that induces stress</a:t>
            </a:r>
          </a:p>
          <a:p>
            <a:r>
              <a:rPr lang="en-US" sz="2400" dirty="0"/>
              <a:t>A persons’ personality, coping skills, experiences, etc. all affect a person’s stress response</a:t>
            </a:r>
          </a:p>
        </p:txBody>
      </p:sp>
      <p:pic>
        <p:nvPicPr>
          <p:cNvPr id="6" name="Picture 5"/>
          <p:cNvPicPr>
            <a:picLocks noChangeAspect="1"/>
          </p:cNvPicPr>
          <p:nvPr/>
        </p:nvPicPr>
        <p:blipFill>
          <a:blip r:embed="rId2"/>
          <a:stretch>
            <a:fillRect/>
          </a:stretch>
        </p:blipFill>
        <p:spPr>
          <a:xfrm>
            <a:off x="8535928" y="4710687"/>
            <a:ext cx="3304027" cy="2065017"/>
          </a:xfrm>
          <a:prstGeom prst="rect">
            <a:avLst/>
          </a:prstGeom>
        </p:spPr>
      </p:pic>
    </p:spTree>
    <p:extLst>
      <p:ext uri="{BB962C8B-B14F-4D97-AF65-F5344CB8AC3E}">
        <p14:creationId xmlns:p14="http://schemas.microsoft.com/office/powerpoint/2010/main" val="2710202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Personality and Individual Differences: Locus of Control</a:t>
            </a:r>
          </a:p>
        </p:txBody>
      </p:sp>
      <p:sp>
        <p:nvSpPr>
          <p:cNvPr id="3" name="Content Placeholder 2"/>
          <p:cNvSpPr>
            <a:spLocks noGrp="1"/>
          </p:cNvSpPr>
          <p:nvPr>
            <p:ph idx="1"/>
          </p:nvPr>
        </p:nvSpPr>
        <p:spPr>
          <a:xfrm>
            <a:off x="5422005" y="1901781"/>
            <a:ext cx="6546246" cy="4473262"/>
          </a:xfrm>
        </p:spPr>
        <p:txBody>
          <a:bodyPr>
            <a:normAutofit/>
          </a:bodyPr>
          <a:lstStyle/>
          <a:p>
            <a:r>
              <a:rPr lang="en-US" sz="2000" b="1" dirty="0"/>
              <a:t>Internal locus of control- </a:t>
            </a:r>
            <a:r>
              <a:rPr lang="en-US" sz="2000" dirty="0"/>
              <a:t>the belief that we control our own fate</a:t>
            </a:r>
          </a:p>
          <a:p>
            <a:pPr lvl="1"/>
            <a:r>
              <a:rPr lang="en-US" sz="1800" dirty="0"/>
              <a:t>More likely to make effective decisions, lead to healthier lifestyles, follow treatment programs, and positively cope with a situation</a:t>
            </a:r>
          </a:p>
          <a:p>
            <a:r>
              <a:rPr lang="en-US" sz="2000" b="1" dirty="0"/>
              <a:t>External locus of control- </a:t>
            </a:r>
            <a:r>
              <a:rPr lang="en-US" sz="2000" dirty="0"/>
              <a:t>the believe that chance or outside forces beyond our control determine our fate</a:t>
            </a:r>
          </a:p>
          <a:p>
            <a:pPr lvl="1"/>
            <a:r>
              <a:rPr lang="en-US" sz="1800" dirty="0"/>
              <a:t>Feel powerless to change, less likely to make effective and positive changes, more likely to experience high stress</a:t>
            </a:r>
          </a:p>
          <a:p>
            <a:endParaRPr lang="en-US" sz="20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291" y="2268069"/>
            <a:ext cx="4430481" cy="342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881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Personality and Individual Differences:</a:t>
            </a:r>
            <a:br>
              <a:rPr lang="en-US" dirty="0"/>
            </a:br>
            <a:r>
              <a:rPr lang="en-US" dirty="0"/>
              <a:t>Positive Affect and Optimism</a:t>
            </a:r>
          </a:p>
        </p:txBody>
      </p:sp>
      <p:sp>
        <p:nvSpPr>
          <p:cNvPr id="3" name="Content Placeholder 2"/>
          <p:cNvSpPr>
            <a:spLocks noGrp="1"/>
          </p:cNvSpPr>
          <p:nvPr>
            <p:ph idx="1"/>
          </p:nvPr>
        </p:nvSpPr>
        <p:spPr/>
        <p:txBody>
          <a:bodyPr>
            <a:normAutofit lnSpcReduction="10000"/>
          </a:bodyPr>
          <a:lstStyle/>
          <a:p>
            <a:r>
              <a:rPr lang="en-US" b="1" dirty="0"/>
              <a:t>Positive affect- </a:t>
            </a:r>
            <a:r>
              <a:rPr lang="en-US" dirty="0"/>
              <a:t>the experience or expression of positive feelings (affect), including happiness, joy, enthusiasm, and contentment</a:t>
            </a:r>
          </a:p>
          <a:p>
            <a:pPr lvl="1"/>
            <a:r>
              <a:rPr lang="en-US" dirty="0"/>
              <a:t>Many positive associations</a:t>
            </a:r>
          </a:p>
          <a:p>
            <a:pPr lvl="1"/>
            <a:r>
              <a:rPr lang="en-US" dirty="0"/>
              <a:t>Fewer colds, fewer car accidents, sleep better, better quality of life, fewer physical symptoms, longer life</a:t>
            </a:r>
          </a:p>
          <a:p>
            <a:r>
              <a:rPr lang="en-US" b="1" dirty="0"/>
              <a:t>Optimism-</a:t>
            </a:r>
            <a:r>
              <a:rPr lang="en-US" dirty="0"/>
              <a:t> a tendency to expect the best and to see the best in all things</a:t>
            </a:r>
          </a:p>
          <a:p>
            <a:r>
              <a:rPr lang="en-US" dirty="0"/>
              <a:t>Optimists are better at stress management </a:t>
            </a:r>
          </a:p>
          <a:p>
            <a:r>
              <a:rPr lang="en-US" dirty="0"/>
              <a:t>Also have many positive associations</a:t>
            </a:r>
          </a:p>
          <a:p>
            <a:pPr lvl="1"/>
            <a:r>
              <a:rPr lang="en-US" dirty="0"/>
              <a:t>Assumptions that bad times are temporary, better physical and psychological health, longer and happier lives</a:t>
            </a:r>
          </a:p>
          <a:p>
            <a:pPr lvl="1"/>
            <a:r>
              <a:rPr lang="en-US" dirty="0"/>
              <a:t>Pessimists show higher levels of cortisol, higher baseline levels of stress, and more difficulty coping</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17" y="5010150"/>
            <a:ext cx="2053441" cy="153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847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Healthy Living</a:t>
            </a:r>
          </a:p>
        </p:txBody>
      </p:sp>
      <p:sp>
        <p:nvSpPr>
          <p:cNvPr id="3" name="Content Placeholder 2"/>
          <p:cNvSpPr>
            <a:spLocks noGrp="1"/>
          </p:cNvSpPr>
          <p:nvPr>
            <p:ph idx="1"/>
          </p:nvPr>
        </p:nvSpPr>
        <p:spPr/>
        <p:txBody>
          <a:bodyPr>
            <a:normAutofit fontScale="92500" lnSpcReduction="10000"/>
          </a:bodyPr>
          <a:lstStyle/>
          <a:p>
            <a:r>
              <a:rPr lang="en-US" b="1" dirty="0"/>
              <a:t>Mindfulness-based stress reduction (MBSR)- </a:t>
            </a:r>
            <a:r>
              <a:rPr lang="en-US" dirty="0"/>
              <a:t>a stress reduction strategy based on developing a state of consciousness that attends to ongoing events in a receptive and nonjudgmental way</a:t>
            </a:r>
          </a:p>
          <a:p>
            <a:r>
              <a:rPr lang="en-US" dirty="0"/>
              <a:t>Benefits of MBSR</a:t>
            </a:r>
          </a:p>
          <a:p>
            <a:pPr lvl="1"/>
            <a:r>
              <a:rPr lang="en-US" dirty="0"/>
              <a:t>Improved control over attention and mind wandering</a:t>
            </a:r>
          </a:p>
          <a:p>
            <a:pPr lvl="1"/>
            <a:r>
              <a:rPr lang="en-US" dirty="0"/>
              <a:t>Better reading comprehension and working memory capacity</a:t>
            </a:r>
          </a:p>
          <a:p>
            <a:pPr lvl="1"/>
            <a:r>
              <a:rPr lang="en-US" dirty="0"/>
              <a:t>Better adjustment to college environment</a:t>
            </a:r>
          </a:p>
          <a:p>
            <a:pPr lvl="1"/>
            <a:r>
              <a:rPr lang="en-US" dirty="0"/>
              <a:t>Better stress management</a:t>
            </a:r>
          </a:p>
          <a:p>
            <a:pPr lvl="1"/>
            <a:r>
              <a:rPr lang="en-US" dirty="0"/>
              <a:t>More optimistic, helpful, caring, liking by peers</a:t>
            </a:r>
          </a:p>
          <a:p>
            <a:r>
              <a:rPr lang="en-US" dirty="0"/>
              <a:t>Social support also plays a large role, even one close relationship</a:t>
            </a:r>
          </a:p>
          <a:p>
            <a:r>
              <a:rPr lang="en-US" dirty="0"/>
              <a:t>Other resources- exercise, social skills, behavior change, stressor control, material resources, relaxation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8313" y="239266"/>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1186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Psychology</a:t>
            </a:r>
          </a:p>
        </p:txBody>
      </p:sp>
      <p:sp>
        <p:nvSpPr>
          <p:cNvPr id="3" name="Text Placeholder 2"/>
          <p:cNvSpPr>
            <a:spLocks noGrp="1"/>
          </p:cNvSpPr>
          <p:nvPr>
            <p:ph type="body" idx="1"/>
          </p:nvPr>
        </p:nvSpPr>
        <p:spPr/>
        <p:txBody>
          <a:bodyPr/>
          <a:lstStyle/>
          <a:p>
            <a:r>
              <a:rPr lang="en-US" dirty="0"/>
              <a:t>Chapter 3, Section 4, pages 106-110</a:t>
            </a:r>
          </a:p>
        </p:txBody>
      </p:sp>
    </p:spTree>
    <p:extLst>
      <p:ext uri="{BB962C8B-B14F-4D97-AF65-F5344CB8AC3E}">
        <p14:creationId xmlns:p14="http://schemas.microsoft.com/office/powerpoint/2010/main" val="3383920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Health Psychology</a:t>
            </a:r>
          </a:p>
        </p:txBody>
      </p:sp>
      <p:sp>
        <p:nvSpPr>
          <p:cNvPr id="5" name="Content Placeholder 4"/>
          <p:cNvSpPr>
            <a:spLocks noGrp="1"/>
          </p:cNvSpPr>
          <p:nvPr>
            <p:ph idx="1"/>
          </p:nvPr>
        </p:nvSpPr>
        <p:spPr>
          <a:xfrm>
            <a:off x="2589212" y="2133600"/>
            <a:ext cx="7212013" cy="4148328"/>
          </a:xfrm>
        </p:spPr>
        <p:txBody>
          <a:bodyPr/>
          <a:lstStyle/>
          <a:p>
            <a:r>
              <a:rPr lang="en-US" b="1" dirty="0"/>
              <a:t>Health psychology- </a:t>
            </a:r>
            <a:r>
              <a:rPr lang="en-US" dirty="0"/>
              <a:t>a branch of psychology that studies how biological, psychological, and social (biopsychosocial) factors influence health, illness, and health-related behaviors</a:t>
            </a:r>
          </a:p>
          <a:p>
            <a:r>
              <a:rPr lang="en-US" dirty="0"/>
              <a:t>We’re interested in how change in behavior can improve health outcomes	</a:t>
            </a:r>
          </a:p>
          <a:p>
            <a:pPr lvl="1"/>
            <a:r>
              <a:rPr lang="en-US" dirty="0"/>
              <a:t>Reduce unhealthy behaviors and distress</a:t>
            </a:r>
          </a:p>
          <a:p>
            <a:pPr lvl="1"/>
            <a:r>
              <a:rPr lang="en-US" dirty="0"/>
              <a:t>Educate the public about illness prevention and health maintenance</a:t>
            </a:r>
          </a:p>
          <a:p>
            <a:pPr lvl="1"/>
            <a:r>
              <a:rPr lang="en-US" dirty="0"/>
              <a:t>Educate about effects of stress, smoking, alcohol, lack of exercise, etc.</a:t>
            </a:r>
          </a:p>
          <a:p>
            <a:endParaRPr lang="en-US" dirty="0"/>
          </a:p>
        </p:txBody>
      </p:sp>
      <p:pic>
        <p:nvPicPr>
          <p:cNvPr id="6" name="Picture 5"/>
          <p:cNvPicPr>
            <a:picLocks noChangeAspect="1"/>
          </p:cNvPicPr>
          <p:nvPr/>
        </p:nvPicPr>
        <p:blipFill>
          <a:blip r:embed="rId2"/>
          <a:stretch>
            <a:fillRect/>
          </a:stretch>
        </p:blipFill>
        <p:spPr>
          <a:xfrm>
            <a:off x="9801225" y="4676394"/>
            <a:ext cx="2190750" cy="2095500"/>
          </a:xfrm>
          <a:prstGeom prst="rect">
            <a:avLst/>
          </a:prstGeom>
        </p:spPr>
      </p:pic>
    </p:spTree>
    <p:extLst>
      <p:ext uri="{BB962C8B-B14F-4D97-AF65-F5344CB8AC3E}">
        <p14:creationId xmlns:p14="http://schemas.microsoft.com/office/powerpoint/2010/main" val="3521381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 and Work/Career: Job Stress</a:t>
            </a:r>
          </a:p>
        </p:txBody>
      </p:sp>
      <p:sp>
        <p:nvSpPr>
          <p:cNvPr id="3" name="Content Placeholder 2"/>
          <p:cNvSpPr>
            <a:spLocks noGrp="1"/>
          </p:cNvSpPr>
          <p:nvPr>
            <p:ph idx="1"/>
          </p:nvPr>
        </p:nvSpPr>
        <p:spPr>
          <a:xfrm>
            <a:off x="2432304" y="1655064"/>
            <a:ext cx="9072308" cy="4754880"/>
          </a:xfrm>
        </p:spPr>
        <p:txBody>
          <a:bodyPr>
            <a:normAutofit fontScale="92500" lnSpcReduction="20000"/>
          </a:bodyPr>
          <a:lstStyle/>
          <a:p>
            <a:r>
              <a:rPr lang="en-US" sz="2000" dirty="0"/>
              <a:t>Chronic, extreme stress at work can increase the risk of death (from heart disease and stroke for example) or serious disabilities from strokes or diabetes</a:t>
            </a:r>
          </a:p>
          <a:p>
            <a:r>
              <a:rPr lang="en-US" sz="2000" dirty="0"/>
              <a:t>Job stress can come from unemployment, job change, and/or worries about job performance </a:t>
            </a:r>
          </a:p>
          <a:p>
            <a:pPr lvl="1"/>
            <a:r>
              <a:rPr lang="en-US" sz="1800" dirty="0"/>
              <a:t>Found to be higher in jobs with little security and make great demands on performance/concentration, with little or no allowance for creativity or advancement</a:t>
            </a:r>
          </a:p>
          <a:p>
            <a:r>
              <a:rPr lang="en-US" sz="2000" dirty="0"/>
              <a:t>Job stress can also increase risk of suicide</a:t>
            </a:r>
          </a:p>
          <a:p>
            <a:r>
              <a:rPr lang="en-US" sz="2000" dirty="0"/>
              <a:t>It can also increase stress at home </a:t>
            </a:r>
            <a:endParaRPr lang="en-US" sz="2000" b="1" dirty="0"/>
          </a:p>
          <a:p>
            <a:r>
              <a:rPr lang="en-US" sz="2000" dirty="0"/>
              <a:t>Characteristics of job satisfaction </a:t>
            </a:r>
          </a:p>
          <a:p>
            <a:pPr lvl="1"/>
            <a:r>
              <a:rPr lang="en-US" sz="1800" dirty="0"/>
              <a:t>Supportive colleagues</a:t>
            </a:r>
          </a:p>
          <a:p>
            <a:pPr lvl="1"/>
            <a:r>
              <a:rPr lang="en-US" sz="1800" dirty="0"/>
              <a:t>Supportive working conditions</a:t>
            </a:r>
          </a:p>
          <a:p>
            <a:pPr lvl="1"/>
            <a:r>
              <a:rPr lang="en-US" sz="1800" dirty="0"/>
              <a:t>Mentally challenging work</a:t>
            </a:r>
          </a:p>
          <a:p>
            <a:pPr lvl="1"/>
            <a:r>
              <a:rPr lang="en-US" sz="1800" dirty="0"/>
              <a:t>Equitable rewards</a:t>
            </a:r>
          </a:p>
        </p:txBody>
      </p:sp>
      <p:pic>
        <p:nvPicPr>
          <p:cNvPr id="4" name="Picture 3"/>
          <p:cNvPicPr>
            <a:picLocks noChangeAspect="1"/>
          </p:cNvPicPr>
          <p:nvPr/>
        </p:nvPicPr>
        <p:blipFill>
          <a:blip r:embed="rId2"/>
          <a:stretch>
            <a:fillRect/>
          </a:stretch>
        </p:blipFill>
        <p:spPr>
          <a:xfrm>
            <a:off x="8880348" y="4699642"/>
            <a:ext cx="2811780" cy="1874520"/>
          </a:xfrm>
          <a:prstGeom prst="rect">
            <a:avLst/>
          </a:prstGeom>
        </p:spPr>
      </p:pic>
    </p:spTree>
    <p:extLst>
      <p:ext uri="{BB962C8B-B14F-4D97-AF65-F5344CB8AC3E}">
        <p14:creationId xmlns:p14="http://schemas.microsoft.com/office/powerpoint/2010/main" val="429442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 and Technology: Technostress </a:t>
            </a:r>
          </a:p>
        </p:txBody>
      </p:sp>
      <p:sp>
        <p:nvSpPr>
          <p:cNvPr id="3" name="Content Placeholder 2"/>
          <p:cNvSpPr>
            <a:spLocks noGrp="1"/>
          </p:cNvSpPr>
          <p:nvPr>
            <p:ph idx="1"/>
          </p:nvPr>
        </p:nvSpPr>
        <p:spPr>
          <a:xfrm>
            <a:off x="3357830" y="1814559"/>
            <a:ext cx="7892732" cy="3901440"/>
          </a:xfrm>
        </p:spPr>
        <p:txBody>
          <a:bodyPr>
            <a:noAutofit/>
          </a:bodyPr>
          <a:lstStyle/>
          <a:p>
            <a:r>
              <a:rPr lang="en-US" sz="2000" b="1" dirty="0"/>
              <a:t>Technostress-</a:t>
            </a:r>
            <a:r>
              <a:rPr lang="en-US" sz="2000" dirty="0"/>
              <a:t> a feeling of anxiety or mental pressure from overexposure or involvement with technology</a:t>
            </a:r>
          </a:p>
          <a:p>
            <a:pPr lvl="1"/>
            <a:r>
              <a:rPr lang="en-US" sz="1800" dirty="0"/>
              <a:t>Stress caused by an inability to cope with modern technology</a:t>
            </a:r>
          </a:p>
          <a:p>
            <a:pPr lvl="1"/>
            <a:r>
              <a:rPr lang="en-US" sz="1800" dirty="0"/>
              <a:t>Just putting a phone on a table between two people, with no one picking it up, can lead to lower levels of closeness, connection, and meaning in their conversation</a:t>
            </a:r>
          </a:p>
          <a:p>
            <a:r>
              <a:rPr lang="en-US" sz="2000" dirty="0"/>
              <a:t>Choose carefully with technology:</a:t>
            </a:r>
          </a:p>
          <a:p>
            <a:pPr lvl="1"/>
            <a:r>
              <a:rPr lang="en-US" sz="1800" dirty="0"/>
              <a:t>Is it useful to you?</a:t>
            </a:r>
          </a:p>
          <a:p>
            <a:pPr lvl="1"/>
            <a:r>
              <a:rPr lang="en-US" sz="1800" dirty="0"/>
              <a:t>Establish boundaries and balance</a:t>
            </a:r>
          </a:p>
          <a:p>
            <a:endParaRPr lang="en-US" sz="2000" dirty="0"/>
          </a:p>
        </p:txBody>
      </p:sp>
      <p:pic>
        <p:nvPicPr>
          <p:cNvPr id="4" name="Picture 3"/>
          <p:cNvPicPr>
            <a:picLocks noChangeAspect="1"/>
          </p:cNvPicPr>
          <p:nvPr/>
        </p:nvPicPr>
        <p:blipFill>
          <a:blip r:embed="rId2"/>
          <a:stretch>
            <a:fillRect/>
          </a:stretch>
        </p:blipFill>
        <p:spPr>
          <a:xfrm>
            <a:off x="384121" y="3765279"/>
            <a:ext cx="2973709" cy="3019569"/>
          </a:xfrm>
          <a:prstGeom prst="rect">
            <a:avLst/>
          </a:prstGeom>
        </p:spPr>
      </p:pic>
      <p:pic>
        <p:nvPicPr>
          <p:cNvPr id="5" name="Picture 4"/>
          <p:cNvPicPr>
            <a:picLocks noChangeAspect="1"/>
          </p:cNvPicPr>
          <p:nvPr/>
        </p:nvPicPr>
        <p:blipFill>
          <a:blip r:embed="rId3"/>
          <a:stretch>
            <a:fillRect/>
          </a:stretch>
        </p:blipFill>
        <p:spPr>
          <a:xfrm>
            <a:off x="8535634" y="4041648"/>
            <a:ext cx="3403382" cy="2542032"/>
          </a:xfrm>
          <a:prstGeom prst="rect">
            <a:avLst/>
          </a:prstGeom>
        </p:spPr>
      </p:pic>
    </p:spTree>
    <p:extLst>
      <p:ext uri="{BB962C8B-B14F-4D97-AF65-F5344CB8AC3E}">
        <p14:creationId xmlns:p14="http://schemas.microsoft.com/office/powerpoint/2010/main" val="3343653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Studying Psychological Disorders</a:t>
            </a:r>
          </a:p>
        </p:txBody>
      </p:sp>
      <p:sp>
        <p:nvSpPr>
          <p:cNvPr id="3" name="Text Placeholder 2"/>
          <p:cNvSpPr>
            <a:spLocks noGrp="1"/>
          </p:cNvSpPr>
          <p:nvPr>
            <p:ph type="body" idx="1"/>
          </p:nvPr>
        </p:nvSpPr>
        <p:spPr/>
        <p:txBody>
          <a:bodyPr/>
          <a:lstStyle/>
          <a:p>
            <a:r>
              <a:rPr lang="en-US" dirty="0"/>
              <a:t>Chapter 14, Section 1, pages 457-466</a:t>
            </a:r>
          </a:p>
        </p:txBody>
      </p:sp>
    </p:spTree>
    <p:extLst>
      <p:ext uri="{BB962C8B-B14F-4D97-AF65-F5344CB8AC3E}">
        <p14:creationId xmlns:p14="http://schemas.microsoft.com/office/powerpoint/2010/main" val="1467396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Psychological Disorders</a:t>
            </a:r>
          </a:p>
        </p:txBody>
      </p:sp>
      <p:sp>
        <p:nvSpPr>
          <p:cNvPr id="5" name="Content Placeholder 4"/>
          <p:cNvSpPr>
            <a:spLocks noGrp="1"/>
          </p:cNvSpPr>
          <p:nvPr>
            <p:ph idx="1"/>
          </p:nvPr>
        </p:nvSpPr>
        <p:spPr>
          <a:xfrm>
            <a:off x="2589212" y="2133600"/>
            <a:ext cx="9151684" cy="4541520"/>
          </a:xfrm>
        </p:spPr>
        <p:txBody>
          <a:bodyPr>
            <a:normAutofit fontScale="92500" lnSpcReduction="10000"/>
          </a:bodyPr>
          <a:lstStyle/>
          <a:p>
            <a:r>
              <a:rPr lang="en-US" b="1" dirty="0"/>
              <a:t>Psychological disorder- </a:t>
            </a:r>
            <a:r>
              <a:rPr lang="en-US" dirty="0"/>
              <a:t>a clinically significant collection of symptoms (syndrome) characterized by serious disruptions in an individual’s thoughts, feelings, and/or actions</a:t>
            </a:r>
          </a:p>
          <a:p>
            <a:r>
              <a:rPr lang="en-US" b="1" dirty="0"/>
              <a:t>Abnormal behavior- </a:t>
            </a:r>
            <a:r>
              <a:rPr lang="en-US" dirty="0"/>
              <a:t>patterns of behaviors, thoughts, or emotions considered pathological (diseased or disordered) for one of four reasons</a:t>
            </a:r>
          </a:p>
          <a:p>
            <a:pPr lvl="1"/>
            <a:r>
              <a:rPr lang="en-US" dirty="0"/>
              <a:t>Deviance</a:t>
            </a:r>
          </a:p>
          <a:p>
            <a:pPr lvl="1"/>
            <a:r>
              <a:rPr lang="en-US" dirty="0"/>
              <a:t>Distress</a:t>
            </a:r>
          </a:p>
          <a:p>
            <a:pPr lvl="1"/>
            <a:r>
              <a:rPr lang="en-US" dirty="0"/>
              <a:t>Danger</a:t>
            </a:r>
          </a:p>
          <a:p>
            <a:pPr lvl="1"/>
            <a:r>
              <a:rPr lang="en-US" dirty="0"/>
              <a:t>Dysfunction </a:t>
            </a:r>
          </a:p>
          <a:p>
            <a:r>
              <a:rPr lang="en-US" dirty="0"/>
              <a:t>Normal and abnormal exist on a continuum, and it has varied over time how we define the ends</a:t>
            </a:r>
          </a:p>
          <a:p>
            <a:r>
              <a:rPr lang="en-US" dirty="0"/>
              <a:t>Not everything weird is abnormal. Many people with disorders generally act normal</a:t>
            </a:r>
          </a:p>
          <a:p>
            <a:r>
              <a:rPr lang="en-US" dirty="0"/>
              <a:t>There is an incorrect correlation with danger and mental disorders. Many people with mental illnesses are not dangerous and are more often the victims</a:t>
            </a:r>
          </a:p>
          <a:p>
            <a:endParaRPr lang="en-US" dirty="0"/>
          </a:p>
        </p:txBody>
      </p:sp>
    </p:spTree>
    <p:extLst>
      <p:ext uri="{BB962C8B-B14F-4D97-AF65-F5344CB8AC3E}">
        <p14:creationId xmlns:p14="http://schemas.microsoft.com/office/powerpoint/2010/main" val="2241038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E80BCD4-8D32-4140-95F1-07EC7A0EBBBB}"/>
              </a:ext>
            </a:extLst>
          </p:cNvPr>
          <p:cNvPicPr>
            <a:picLocks noGrp="1" noChangeAspect="1"/>
          </p:cNvPicPr>
          <p:nvPr>
            <p:ph idx="1"/>
          </p:nvPr>
        </p:nvPicPr>
        <p:blipFill>
          <a:blip r:embed="rId2"/>
          <a:stretch>
            <a:fillRect/>
          </a:stretch>
        </p:blipFill>
        <p:spPr>
          <a:xfrm>
            <a:off x="3051958" y="433199"/>
            <a:ext cx="7976986" cy="5991602"/>
          </a:xfrm>
          <a:prstGeom prst="rect">
            <a:avLst/>
          </a:prstGeom>
        </p:spPr>
      </p:pic>
    </p:spTree>
    <p:extLst>
      <p:ext uri="{BB962C8B-B14F-4D97-AF65-F5344CB8AC3E}">
        <p14:creationId xmlns:p14="http://schemas.microsoft.com/office/powerpoint/2010/main" val="4241620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7185" y="523526"/>
            <a:ext cx="8911687" cy="1280890"/>
          </a:xfrm>
        </p:spPr>
        <p:txBody>
          <a:bodyPr/>
          <a:lstStyle/>
          <a:p>
            <a:r>
              <a:rPr lang="en-US" dirty="0"/>
              <a:t>Sources of Stress</a:t>
            </a:r>
          </a:p>
        </p:txBody>
      </p:sp>
      <p:sp>
        <p:nvSpPr>
          <p:cNvPr id="3" name="Content Placeholder 2"/>
          <p:cNvSpPr>
            <a:spLocks noGrp="1"/>
          </p:cNvSpPr>
          <p:nvPr>
            <p:ph idx="1"/>
          </p:nvPr>
        </p:nvSpPr>
        <p:spPr>
          <a:xfrm>
            <a:off x="2223452" y="1579706"/>
            <a:ext cx="5622100" cy="5278293"/>
          </a:xfrm>
        </p:spPr>
        <p:txBody>
          <a:bodyPr>
            <a:normAutofit/>
          </a:bodyPr>
          <a:lstStyle/>
          <a:p>
            <a:r>
              <a:rPr lang="en-US" sz="2400" b="1" dirty="0"/>
              <a:t>Acute stress- </a:t>
            </a:r>
            <a:r>
              <a:rPr lang="en-US" sz="2400" dirty="0"/>
              <a:t>a short-term state of arousal in response to a perceived threat or challenge that has a definite endpoint</a:t>
            </a:r>
          </a:p>
          <a:p>
            <a:pPr lvl="1"/>
            <a:r>
              <a:rPr lang="en-US" sz="2000" dirty="0"/>
              <a:t>Can occur almost daily and lead to unhealthy emotions and physical reactions</a:t>
            </a:r>
          </a:p>
          <a:p>
            <a:r>
              <a:rPr lang="en-US" sz="2400" b="1" dirty="0"/>
              <a:t>Chronic stress- </a:t>
            </a:r>
            <a:r>
              <a:rPr lang="en-US" sz="2400" dirty="0"/>
              <a:t>a continuous state of arousal in which demands are perceived as greater than the inner and outer resources available for dealing with them </a:t>
            </a:r>
          </a:p>
          <a:p>
            <a:endParaRPr lang="en-US" sz="2400" dirty="0"/>
          </a:p>
        </p:txBody>
      </p:sp>
      <p:pic>
        <p:nvPicPr>
          <p:cNvPr id="4" name="Picture 3"/>
          <p:cNvPicPr>
            <a:picLocks noChangeAspect="1"/>
          </p:cNvPicPr>
          <p:nvPr/>
        </p:nvPicPr>
        <p:blipFill rotWithShape="1">
          <a:blip r:embed="rId2"/>
          <a:srcRect l="16943" r="17795"/>
          <a:stretch/>
        </p:blipFill>
        <p:spPr>
          <a:xfrm>
            <a:off x="8046720" y="1928425"/>
            <a:ext cx="3922776" cy="3632793"/>
          </a:xfrm>
          <a:prstGeom prst="rect">
            <a:avLst/>
          </a:prstGeom>
        </p:spPr>
      </p:pic>
    </p:spTree>
    <p:extLst>
      <p:ext uri="{BB962C8B-B14F-4D97-AF65-F5344CB8AC3E}">
        <p14:creationId xmlns:p14="http://schemas.microsoft.com/office/powerpoint/2010/main" val="414127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Psychological Disorders</a:t>
            </a:r>
          </a:p>
        </p:txBody>
      </p:sp>
      <p:sp>
        <p:nvSpPr>
          <p:cNvPr id="3" name="Content Placeholder 2"/>
          <p:cNvSpPr>
            <a:spLocks noGrp="1"/>
          </p:cNvSpPr>
          <p:nvPr>
            <p:ph idx="1"/>
          </p:nvPr>
        </p:nvSpPr>
        <p:spPr/>
        <p:txBody>
          <a:bodyPr>
            <a:normAutofit fontScale="92500" lnSpcReduction="20000"/>
          </a:bodyPr>
          <a:lstStyle/>
          <a:p>
            <a:r>
              <a:rPr lang="en-US" dirty="0"/>
              <a:t>Normal and abnormal exist on a continuum, and it has varied over time how we define the ends</a:t>
            </a:r>
          </a:p>
          <a:p>
            <a:pPr lvl="1"/>
            <a:r>
              <a:rPr lang="en-US" dirty="0"/>
              <a:t>Historically- evil spirits, witchcraft, humors</a:t>
            </a:r>
          </a:p>
          <a:p>
            <a:pPr lvl="1"/>
            <a:r>
              <a:rPr lang="en-US" dirty="0"/>
              <a:t>Treated with trephining, exorcism, torture, asylum</a:t>
            </a:r>
          </a:p>
          <a:p>
            <a:r>
              <a:rPr lang="en-US" b="1" dirty="0"/>
              <a:t>Psychiatry- </a:t>
            </a:r>
            <a:r>
              <a:rPr lang="en-US" dirty="0"/>
              <a:t>the branch of medicine that deals with the diagnosis, treatment, and prevention of mental disorders</a:t>
            </a:r>
          </a:p>
          <a:p>
            <a:pPr lvl="1"/>
            <a:r>
              <a:rPr lang="en-US" dirty="0"/>
              <a:t>Take a </a:t>
            </a:r>
            <a:r>
              <a:rPr lang="en-US" i="1" dirty="0"/>
              <a:t>medical model approach-</a:t>
            </a:r>
            <a:r>
              <a:rPr lang="en-US" dirty="0"/>
              <a:t> mental disorders being caused by primarily physiological issues</a:t>
            </a:r>
          </a:p>
          <a:p>
            <a:r>
              <a:rPr lang="en-US" dirty="0"/>
              <a:t>Psychologists include physical but many other factors- sociocultural, behavioral, evolutionary, humanistic, psychodynamic, cognitive</a:t>
            </a:r>
          </a:p>
          <a:p>
            <a:r>
              <a:rPr lang="en-US" dirty="0"/>
              <a:t>Both focus on understanding that disorders are not signs of weakness, rather a function of many things contributing, like any other illness</a:t>
            </a:r>
          </a:p>
          <a:p>
            <a:pPr lvl="1"/>
            <a:r>
              <a:rPr lang="en-US" dirty="0"/>
              <a:t>Also an understanding that most will recover and can achieve normal, productive lives</a:t>
            </a:r>
          </a:p>
        </p:txBody>
      </p:sp>
      <p:pic>
        <p:nvPicPr>
          <p:cNvPr id="1028" name="Picture 4" descr="https://bipolarblast.files.wordpress.com/2012/12/psychiatry-symbol.png?w=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0343" y="0"/>
            <a:ext cx="2153539" cy="215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969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Classifying Psychological Disorders</a:t>
            </a:r>
          </a:p>
        </p:txBody>
      </p:sp>
      <p:sp>
        <p:nvSpPr>
          <p:cNvPr id="3" name="Content Placeholder 2"/>
          <p:cNvSpPr>
            <a:spLocks noGrp="1"/>
          </p:cNvSpPr>
          <p:nvPr>
            <p:ph idx="1"/>
          </p:nvPr>
        </p:nvSpPr>
        <p:spPr>
          <a:xfrm>
            <a:off x="5871908" y="1554480"/>
            <a:ext cx="5507789" cy="4422648"/>
          </a:xfrm>
        </p:spPr>
        <p:txBody>
          <a:bodyPr>
            <a:noAutofit/>
          </a:bodyPr>
          <a:lstStyle/>
          <a:p>
            <a:r>
              <a:rPr lang="en-US" sz="2400" dirty="0"/>
              <a:t>Need a standardized way to conduct scientific research and have a standard communication between mental health professionals</a:t>
            </a:r>
          </a:p>
          <a:p>
            <a:r>
              <a:rPr lang="en-US" sz="2400" b="1" dirty="0"/>
              <a:t>Diagnostic and Statistical Manual of Mental Disorders (DSM)- </a:t>
            </a:r>
            <a:r>
              <a:rPr lang="en-US" sz="2400" dirty="0"/>
              <a:t>a manual developed by the American Psychiatric Association that is used primarily to classify psychological disorders</a:t>
            </a:r>
          </a:p>
          <a:p>
            <a:r>
              <a:rPr lang="en-US" sz="2400" dirty="0"/>
              <a:t>First published 1952</a:t>
            </a:r>
          </a:p>
          <a:p>
            <a:r>
              <a:rPr lang="en-US" sz="2400" dirty="0"/>
              <a:t>Latest version released in 2013</a:t>
            </a:r>
          </a:p>
        </p:txBody>
      </p:sp>
      <p:pic>
        <p:nvPicPr>
          <p:cNvPr id="2050" name="Picture 2" descr="Image result for american psychiatric associ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99" y="1554480"/>
            <a:ext cx="2486218" cy="24862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76439" y="4425696"/>
            <a:ext cx="4163094" cy="2274009"/>
          </a:xfrm>
          <a:prstGeom prst="rect">
            <a:avLst/>
          </a:prstGeom>
        </p:spPr>
      </p:pic>
    </p:spTree>
    <p:extLst>
      <p:ext uri="{BB962C8B-B14F-4D97-AF65-F5344CB8AC3E}">
        <p14:creationId xmlns:p14="http://schemas.microsoft.com/office/powerpoint/2010/main" val="1473752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30168" y="-1891"/>
            <a:ext cx="5526024" cy="6859891"/>
          </a:xfrm>
          <a:prstGeom prst="rect">
            <a:avLst/>
          </a:prstGeom>
        </p:spPr>
      </p:pic>
    </p:spTree>
    <p:extLst>
      <p:ext uri="{BB962C8B-B14F-4D97-AF65-F5344CB8AC3E}">
        <p14:creationId xmlns:p14="http://schemas.microsoft.com/office/powerpoint/2010/main" val="3025464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Classifying Psychological Disorders: DSM Terms</a:t>
            </a:r>
          </a:p>
        </p:txBody>
      </p:sp>
      <p:sp>
        <p:nvSpPr>
          <p:cNvPr id="3" name="Content Placeholder 2"/>
          <p:cNvSpPr>
            <a:spLocks noGrp="1"/>
          </p:cNvSpPr>
          <p:nvPr>
            <p:ph idx="1"/>
          </p:nvPr>
        </p:nvSpPr>
        <p:spPr>
          <a:xfrm>
            <a:off x="2589212" y="2133600"/>
            <a:ext cx="9334564" cy="4440936"/>
          </a:xfrm>
        </p:spPr>
        <p:txBody>
          <a:bodyPr>
            <a:normAutofit fontScale="85000" lnSpcReduction="20000"/>
          </a:bodyPr>
          <a:lstStyle/>
          <a:p>
            <a:r>
              <a:rPr lang="en-US" dirty="0"/>
              <a:t>Constantly changing list of disorders, descriptions, categories, and associated terms</a:t>
            </a:r>
          </a:p>
          <a:p>
            <a:r>
              <a:rPr lang="en-US" b="1" dirty="0"/>
              <a:t>Neurosis- </a:t>
            </a:r>
            <a:r>
              <a:rPr lang="en-US" dirty="0"/>
              <a:t>a condition in which a person does not have signs of brain abnormalities and does not display grossly irrational thinking or violate basic norms but does experience subjective distress</a:t>
            </a:r>
          </a:p>
          <a:p>
            <a:pPr lvl="1"/>
            <a:r>
              <a:rPr lang="en-US" dirty="0"/>
              <a:t>No longer included in DSM (based from Freud), have been redistributed into categories</a:t>
            </a:r>
          </a:p>
          <a:p>
            <a:r>
              <a:rPr lang="en-US" b="1" dirty="0"/>
              <a:t>Psychosis- </a:t>
            </a:r>
            <a:r>
              <a:rPr lang="en-US" dirty="0"/>
              <a:t>a serious psychological condition in which thoughts and perceptions are so impaired that the individual loses contact with external reality; has two major associated symptoms:</a:t>
            </a:r>
          </a:p>
          <a:p>
            <a:pPr lvl="1"/>
            <a:r>
              <a:rPr lang="en-US" b="1" dirty="0"/>
              <a:t>Delusion- </a:t>
            </a:r>
            <a:r>
              <a:rPr lang="en-US" dirty="0"/>
              <a:t>a false, imaginary belief that persists despite clear evidence to the contrary, such as delusions of grandeur</a:t>
            </a:r>
          </a:p>
          <a:p>
            <a:pPr lvl="1"/>
            <a:r>
              <a:rPr lang="en-US" b="1" dirty="0"/>
              <a:t>Hallucination- </a:t>
            </a:r>
            <a:r>
              <a:rPr lang="en-US" dirty="0"/>
              <a:t>a false, imaginary perception that occurs without an external, objective source, such as hearing voices that others cannot hear</a:t>
            </a:r>
            <a:endParaRPr lang="en-US" b="1" dirty="0"/>
          </a:p>
          <a:p>
            <a:pPr lvl="1"/>
            <a:r>
              <a:rPr lang="en-US" dirty="0"/>
              <a:t>May occur with mental disorder or from substance abuse</a:t>
            </a:r>
          </a:p>
          <a:p>
            <a:r>
              <a:rPr lang="en-US" b="1" dirty="0"/>
              <a:t>Insanity- </a:t>
            </a:r>
            <a:r>
              <a:rPr lang="en-US" dirty="0"/>
              <a:t>the legal (not clinical) designation for a situation in which an individual cannot be held responsible for his/her actions or is incompetent to manage his/her own affairs because of mental illness </a:t>
            </a:r>
          </a:p>
          <a:p>
            <a:pPr lvl="1"/>
            <a:r>
              <a:rPr lang="en-US" dirty="0"/>
              <a:t>A legal term indicated the inability to tell right from wrong, not our common use of the term</a:t>
            </a:r>
          </a:p>
          <a:p>
            <a:endParaRPr lang="en-US" dirty="0"/>
          </a:p>
        </p:txBody>
      </p:sp>
      <p:pic>
        <p:nvPicPr>
          <p:cNvPr id="4" name="Picture 3"/>
          <p:cNvPicPr>
            <a:picLocks noChangeAspect="1"/>
          </p:cNvPicPr>
          <p:nvPr/>
        </p:nvPicPr>
        <p:blipFill>
          <a:blip r:embed="rId2"/>
          <a:stretch>
            <a:fillRect/>
          </a:stretch>
        </p:blipFill>
        <p:spPr>
          <a:xfrm>
            <a:off x="524490" y="3712464"/>
            <a:ext cx="1724172" cy="2988564"/>
          </a:xfrm>
          <a:prstGeom prst="rect">
            <a:avLst/>
          </a:prstGeom>
        </p:spPr>
      </p:pic>
    </p:spTree>
    <p:extLst>
      <p:ext uri="{BB962C8B-B14F-4D97-AF65-F5344CB8AC3E}">
        <p14:creationId xmlns:p14="http://schemas.microsoft.com/office/powerpoint/2010/main" val="313520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Describing and Evaluating the DSM</a:t>
            </a:r>
          </a:p>
        </p:txBody>
      </p:sp>
      <p:sp>
        <p:nvSpPr>
          <p:cNvPr id="3" name="Content Placeholder 2"/>
          <p:cNvSpPr>
            <a:spLocks noGrp="1"/>
          </p:cNvSpPr>
          <p:nvPr>
            <p:ph idx="1"/>
          </p:nvPr>
        </p:nvSpPr>
        <p:spPr>
          <a:xfrm>
            <a:off x="3429000" y="2133600"/>
            <a:ext cx="8631936" cy="4386072"/>
          </a:xfrm>
        </p:spPr>
        <p:txBody>
          <a:bodyPr>
            <a:normAutofit/>
          </a:bodyPr>
          <a:lstStyle/>
          <a:p>
            <a:r>
              <a:rPr lang="en-US" dirty="0"/>
              <a:t>400 disorders, 22 categories, we will talk about 7 categories</a:t>
            </a:r>
          </a:p>
          <a:p>
            <a:r>
              <a:rPr lang="en-US" b="1" dirty="0"/>
              <a:t>Comorbidity- </a:t>
            </a:r>
            <a:r>
              <a:rPr lang="en-US" dirty="0"/>
              <a:t>the co-occurrence of two or more disorders in the same person at the same time, as when a person suffers from both depression and alcoholism</a:t>
            </a:r>
          </a:p>
          <a:p>
            <a:r>
              <a:rPr lang="en-US" dirty="0"/>
              <a:t>Potential issues with a DSM diagnosis:</a:t>
            </a:r>
          </a:p>
          <a:p>
            <a:pPr lvl="1"/>
            <a:r>
              <a:rPr lang="en-US" dirty="0"/>
              <a:t>Lacks discussion of ethical, political, economic, etc. underlying the classifications involved</a:t>
            </a:r>
          </a:p>
          <a:p>
            <a:pPr lvl="1"/>
            <a:r>
              <a:rPr lang="en-US" dirty="0"/>
              <a:t>May lead to </a:t>
            </a:r>
            <a:r>
              <a:rPr lang="en-US" dirty="0" err="1"/>
              <a:t>overdiagnosing</a:t>
            </a:r>
            <a:r>
              <a:rPr lang="en-US" dirty="0"/>
              <a:t> for insurance purposes</a:t>
            </a:r>
          </a:p>
          <a:p>
            <a:pPr lvl="1"/>
            <a:r>
              <a:rPr lang="en-US" dirty="0"/>
              <a:t>Cultural bias- Western European and U.S.</a:t>
            </a:r>
          </a:p>
          <a:p>
            <a:pPr lvl="1"/>
            <a:r>
              <a:rPr lang="en-US" dirty="0"/>
              <a:t>Overreliance on medical model and perhaps unfairly labeling people</a:t>
            </a:r>
          </a:p>
          <a:p>
            <a:pPr lvl="2"/>
            <a:r>
              <a:rPr lang="en-US" dirty="0" err="1"/>
              <a:t>Rosenhan’s</a:t>
            </a:r>
            <a:r>
              <a:rPr lang="en-US" dirty="0"/>
              <a:t> study</a:t>
            </a:r>
          </a:p>
        </p:txBody>
      </p:sp>
      <p:pic>
        <p:nvPicPr>
          <p:cNvPr id="4" name="Picture 3"/>
          <p:cNvPicPr>
            <a:picLocks noChangeAspect="1"/>
          </p:cNvPicPr>
          <p:nvPr/>
        </p:nvPicPr>
        <p:blipFill>
          <a:blip r:embed="rId2"/>
          <a:stretch>
            <a:fillRect/>
          </a:stretch>
        </p:blipFill>
        <p:spPr>
          <a:xfrm>
            <a:off x="317753" y="4471417"/>
            <a:ext cx="3506543" cy="2185416"/>
          </a:xfrm>
          <a:prstGeom prst="rect">
            <a:avLst/>
          </a:prstGeom>
        </p:spPr>
      </p:pic>
    </p:spTree>
    <p:extLst>
      <p:ext uri="{BB962C8B-B14F-4D97-AF65-F5344CB8AC3E}">
        <p14:creationId xmlns:p14="http://schemas.microsoft.com/office/powerpoint/2010/main" val="1378668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Issues in Psychological Disorders</a:t>
            </a:r>
          </a:p>
        </p:txBody>
      </p:sp>
      <p:sp>
        <p:nvSpPr>
          <p:cNvPr id="3" name="Content Placeholder 2"/>
          <p:cNvSpPr>
            <a:spLocks noGrp="1"/>
          </p:cNvSpPr>
          <p:nvPr>
            <p:ph idx="1"/>
          </p:nvPr>
        </p:nvSpPr>
        <p:spPr>
          <a:xfrm>
            <a:off x="2592924" y="2084832"/>
            <a:ext cx="8911687" cy="4572000"/>
          </a:xfrm>
        </p:spPr>
        <p:txBody>
          <a:bodyPr>
            <a:normAutofit/>
          </a:bodyPr>
          <a:lstStyle/>
          <a:p>
            <a:r>
              <a:rPr lang="en-US" dirty="0" err="1"/>
              <a:t>Rosenhan’s</a:t>
            </a:r>
            <a:r>
              <a:rPr lang="en-US" dirty="0"/>
              <a:t> study: 8 psychologists presented themselves to hospitals with symptoms of hearing voices, but no other symptoms other than their truths. Each were admitted and kept for an average of 19 days despite stopping reporting symptoms. All have permanent record label of “schizophrenia in remission”</a:t>
            </a:r>
          </a:p>
          <a:p>
            <a:r>
              <a:rPr lang="en-US" dirty="0"/>
              <a:t>The stigma of mental illness</a:t>
            </a:r>
          </a:p>
          <a:p>
            <a:pPr lvl="1"/>
            <a:r>
              <a:rPr lang="en-US" dirty="0"/>
              <a:t>Media coverage, for example, of mass shootings by people with mental disorders </a:t>
            </a:r>
          </a:p>
          <a:p>
            <a:pPr lvl="2"/>
            <a:r>
              <a:rPr lang="en-US" dirty="0"/>
              <a:t>Myths, misconceptions, and exaggerated fears, ignoring that many with mental disorders are actually victims</a:t>
            </a:r>
          </a:p>
          <a:p>
            <a:pPr lvl="1"/>
            <a:r>
              <a:rPr lang="en-US" dirty="0"/>
              <a:t>2010, U.S. Surgeon General published report saying stigma is public health concern</a:t>
            </a:r>
          </a:p>
          <a:p>
            <a:pPr lvl="1"/>
            <a:r>
              <a:rPr lang="en-US" dirty="0"/>
              <a:t>Stigma exists- discourages individuals from seeking help and decreases public support for funding</a:t>
            </a:r>
          </a:p>
        </p:txBody>
      </p:sp>
      <p:pic>
        <p:nvPicPr>
          <p:cNvPr id="4" name="Picture 3"/>
          <p:cNvPicPr>
            <a:picLocks noChangeAspect="1"/>
          </p:cNvPicPr>
          <p:nvPr/>
        </p:nvPicPr>
        <p:blipFill>
          <a:blip r:embed="rId2"/>
          <a:stretch>
            <a:fillRect/>
          </a:stretch>
        </p:blipFill>
        <p:spPr>
          <a:xfrm>
            <a:off x="449799" y="1797748"/>
            <a:ext cx="2143125" cy="2695575"/>
          </a:xfrm>
          <a:prstGeom prst="rect">
            <a:avLst/>
          </a:prstGeom>
        </p:spPr>
      </p:pic>
      <p:pic>
        <p:nvPicPr>
          <p:cNvPr id="5" name="Picture 4"/>
          <p:cNvPicPr>
            <a:picLocks noChangeAspect="1"/>
          </p:cNvPicPr>
          <p:nvPr/>
        </p:nvPicPr>
        <p:blipFill>
          <a:blip r:embed="rId3"/>
          <a:stretch>
            <a:fillRect/>
          </a:stretch>
        </p:blipFill>
        <p:spPr>
          <a:xfrm>
            <a:off x="44987" y="5044059"/>
            <a:ext cx="2952750" cy="1543050"/>
          </a:xfrm>
          <a:prstGeom prst="rect">
            <a:avLst/>
          </a:prstGeom>
        </p:spPr>
      </p:pic>
    </p:spTree>
    <p:extLst>
      <p:ext uri="{BB962C8B-B14F-4D97-AF65-F5344CB8AC3E}">
        <p14:creationId xmlns:p14="http://schemas.microsoft.com/office/powerpoint/2010/main" val="2677189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7A2D2-EFDC-421D-84F0-DB7F03C2106C}"/>
              </a:ext>
            </a:extLst>
          </p:cNvPr>
          <p:cNvSpPr>
            <a:spLocks noGrp="1"/>
          </p:cNvSpPr>
          <p:nvPr>
            <p:ph type="title"/>
          </p:nvPr>
        </p:nvSpPr>
        <p:spPr/>
        <p:txBody>
          <a:bodyPr/>
          <a:lstStyle/>
          <a:p>
            <a:r>
              <a:rPr lang="en-US" dirty="0"/>
              <a:t>Prevalence and Financial Impact of Mental Disorders</a:t>
            </a:r>
          </a:p>
        </p:txBody>
      </p:sp>
      <p:sp>
        <p:nvSpPr>
          <p:cNvPr id="3" name="Content Placeholder 2">
            <a:extLst>
              <a:ext uri="{FF2B5EF4-FFF2-40B4-BE49-F238E27FC236}">
                <a16:creationId xmlns:a16="http://schemas.microsoft.com/office/drawing/2014/main" id="{47A2FEE4-2260-431C-9489-819D4C486E3D}"/>
              </a:ext>
            </a:extLst>
          </p:cNvPr>
          <p:cNvSpPr>
            <a:spLocks noGrp="1"/>
          </p:cNvSpPr>
          <p:nvPr>
            <p:ph idx="1"/>
          </p:nvPr>
        </p:nvSpPr>
        <p:spPr>
          <a:xfrm>
            <a:off x="2589212" y="2133600"/>
            <a:ext cx="8915400" cy="4490484"/>
          </a:xfrm>
        </p:spPr>
        <p:txBody>
          <a:bodyPr>
            <a:normAutofit fontScale="92500" lnSpcReduction="10000"/>
          </a:bodyPr>
          <a:lstStyle/>
          <a:p>
            <a:r>
              <a:rPr lang="en-US" dirty="0"/>
              <a:t>According to the World Health Organization, more than 450 million people exhibit some sort of mental disorder. </a:t>
            </a:r>
          </a:p>
          <a:p>
            <a:r>
              <a:rPr lang="en-US" dirty="0"/>
              <a:t>The 12-month prevalence rate of mental disorders of all kinds for adults in the U.S. is 26.2%. The comparative figure in Europe is 27%. </a:t>
            </a:r>
          </a:p>
          <a:p>
            <a:r>
              <a:rPr lang="en-US" dirty="0"/>
              <a:t>The 12-month prevalence rate of mental disorders of all kinds for children in the U.S. is 13.1% (8.6% classified as ADHD). </a:t>
            </a:r>
          </a:p>
          <a:p>
            <a:r>
              <a:rPr lang="en-US" dirty="0"/>
              <a:t>In 2007, there were about 35,000 suicides in the U.S. About 95% of these suicides were committed by individuals age 19 and over (CDC statistics).</a:t>
            </a:r>
          </a:p>
          <a:p>
            <a:r>
              <a:rPr lang="en-US" dirty="0"/>
              <a:t>Mental illness is the leading cause of disability in children (Whitaker, 2010).</a:t>
            </a:r>
          </a:p>
          <a:p>
            <a:r>
              <a:rPr lang="en-US" dirty="0"/>
              <a:t>Mental disorders constitute more than 28% of the burden of disability in the U.S. and Canada (WHO statistics). </a:t>
            </a:r>
          </a:p>
          <a:p>
            <a:r>
              <a:rPr lang="en-US" dirty="0"/>
              <a:t>Expenditures for mental disorders constitute 6.2% of all health care expenditures ($100 billion in 2002) (NIMH statistics). </a:t>
            </a:r>
          </a:p>
          <a:p>
            <a:r>
              <a:rPr lang="en-US" dirty="0"/>
              <a:t>The average amount spent for mental health care in the U.S. is about $1,500 per person (NIMH statistics).</a:t>
            </a:r>
          </a:p>
        </p:txBody>
      </p:sp>
    </p:spTree>
    <p:extLst>
      <p:ext uri="{BB962C8B-B14F-4D97-AF65-F5344CB8AC3E}">
        <p14:creationId xmlns:p14="http://schemas.microsoft.com/office/powerpoint/2010/main" val="3130251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Anxiety Disorders</a:t>
            </a:r>
          </a:p>
        </p:txBody>
      </p:sp>
      <p:sp>
        <p:nvSpPr>
          <p:cNvPr id="3" name="Text Placeholder 2"/>
          <p:cNvSpPr>
            <a:spLocks noGrp="1"/>
          </p:cNvSpPr>
          <p:nvPr>
            <p:ph type="body" idx="1"/>
          </p:nvPr>
        </p:nvSpPr>
        <p:spPr/>
        <p:txBody>
          <a:bodyPr/>
          <a:lstStyle/>
          <a:p>
            <a:r>
              <a:rPr lang="en-US" dirty="0"/>
              <a:t>Chapter 14, Section 2, pages 467-471</a:t>
            </a:r>
          </a:p>
        </p:txBody>
      </p:sp>
    </p:spTree>
    <p:extLst>
      <p:ext uri="{BB962C8B-B14F-4D97-AF65-F5344CB8AC3E}">
        <p14:creationId xmlns:p14="http://schemas.microsoft.com/office/powerpoint/2010/main" val="4104529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Issues in Psychological Disorders</a:t>
            </a:r>
          </a:p>
        </p:txBody>
      </p:sp>
      <p:sp>
        <p:nvSpPr>
          <p:cNvPr id="3" name="Content Placeholder 2"/>
          <p:cNvSpPr>
            <a:spLocks noGrp="1"/>
          </p:cNvSpPr>
          <p:nvPr>
            <p:ph idx="1"/>
          </p:nvPr>
        </p:nvSpPr>
        <p:spPr>
          <a:xfrm>
            <a:off x="2286000" y="1905000"/>
            <a:ext cx="9628632" cy="4953000"/>
          </a:xfrm>
        </p:spPr>
        <p:txBody>
          <a:bodyPr>
            <a:normAutofit fontScale="92500" lnSpcReduction="10000"/>
          </a:bodyPr>
          <a:lstStyle/>
          <a:p>
            <a:r>
              <a:rPr lang="en-US" dirty="0"/>
              <a:t>Important things to understand about an increased risk of suicide</a:t>
            </a:r>
          </a:p>
          <a:p>
            <a:pPr lvl="1"/>
            <a:r>
              <a:rPr lang="en-US" dirty="0"/>
              <a:t>Those who complete suicide often talk about it beforehand/give warnings</a:t>
            </a:r>
          </a:p>
          <a:p>
            <a:pPr lvl="1"/>
            <a:r>
              <a:rPr lang="en-US" dirty="0"/>
              <a:t>Suicides can trigger copycat attempts</a:t>
            </a:r>
          </a:p>
          <a:p>
            <a:pPr lvl="1"/>
            <a:r>
              <a:rPr lang="en-US" dirty="0"/>
              <a:t>Many do not want to die, they just don’t know how to keep living</a:t>
            </a:r>
          </a:p>
          <a:p>
            <a:pPr lvl="1"/>
            <a:r>
              <a:rPr lang="en-US" dirty="0"/>
              <a:t>There is a high correlation of parents who attempt or complete suicide and their children</a:t>
            </a:r>
          </a:p>
          <a:p>
            <a:pPr lvl="1"/>
            <a:r>
              <a:rPr lang="en-US" dirty="0"/>
              <a:t>Being suicidal is often temporary</a:t>
            </a:r>
          </a:p>
          <a:p>
            <a:pPr lvl="1"/>
            <a:r>
              <a:rPr lang="en-US" dirty="0"/>
              <a:t>Men are more likely to commit suicide</a:t>
            </a:r>
          </a:p>
          <a:p>
            <a:pPr lvl="1"/>
            <a:r>
              <a:rPr lang="en-US" dirty="0"/>
              <a:t>When a person comes out of a depression and seem to be doing better, this increases their risk</a:t>
            </a:r>
          </a:p>
          <a:p>
            <a:pPr lvl="1"/>
            <a:r>
              <a:rPr lang="en-US" dirty="0"/>
              <a:t>Suicide is high among those who are depressed, but not exclusive to</a:t>
            </a:r>
          </a:p>
          <a:p>
            <a:pPr lvl="1"/>
            <a:r>
              <a:rPr lang="en-US" dirty="0"/>
              <a:t>Thinking about suicide is common</a:t>
            </a:r>
          </a:p>
          <a:p>
            <a:pPr lvl="1"/>
            <a:r>
              <a:rPr lang="en-US" dirty="0"/>
              <a:t>Asking a person about if they have thoughts of suicide is helpful, not harmful</a:t>
            </a:r>
          </a:p>
          <a:p>
            <a:pPr lvl="1"/>
            <a:r>
              <a:rPr lang="en-US" dirty="0"/>
              <a:t>Those who engage in </a:t>
            </a:r>
            <a:r>
              <a:rPr lang="en-US" dirty="0" err="1"/>
              <a:t>nonsuicidal</a:t>
            </a:r>
            <a:r>
              <a:rPr lang="en-US" dirty="0"/>
              <a:t> self-injury are at greater risk, but it is not inevitable</a:t>
            </a:r>
          </a:p>
          <a:p>
            <a:pPr lvl="2"/>
            <a:r>
              <a:rPr lang="en-US" b="1" dirty="0" err="1"/>
              <a:t>Nonsuicidal</a:t>
            </a:r>
            <a:r>
              <a:rPr lang="en-US" b="1" dirty="0"/>
              <a:t> self-injury- </a:t>
            </a:r>
            <a:r>
              <a:rPr lang="en-US" dirty="0"/>
              <a:t>a serious behavior problem in which people deliberately harm themselves without lethal intent</a:t>
            </a:r>
            <a:endParaRPr lang="en-US" b="1" dirty="0"/>
          </a:p>
          <a:p>
            <a:endParaRPr lang="en-US" dirty="0"/>
          </a:p>
        </p:txBody>
      </p:sp>
    </p:spTree>
    <p:extLst>
      <p:ext uri="{BB962C8B-B14F-4D97-AF65-F5344CB8AC3E}">
        <p14:creationId xmlns:p14="http://schemas.microsoft.com/office/powerpoint/2010/main" val="140507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49790"/>
            <a:ext cx="8911687" cy="1280890"/>
          </a:xfrm>
        </p:spPr>
        <p:txBody>
          <a:bodyPr/>
          <a:lstStyle/>
          <a:p>
            <a:r>
              <a:rPr lang="en-US" dirty="0"/>
              <a:t>Danger Signs of Suicide </a:t>
            </a:r>
          </a:p>
        </p:txBody>
      </p:sp>
      <p:sp>
        <p:nvSpPr>
          <p:cNvPr id="3" name="Content Placeholder 2"/>
          <p:cNvSpPr>
            <a:spLocks noGrp="1"/>
          </p:cNvSpPr>
          <p:nvPr>
            <p:ph idx="1"/>
          </p:nvPr>
        </p:nvSpPr>
        <p:spPr>
          <a:xfrm>
            <a:off x="1473772" y="960120"/>
            <a:ext cx="10718228" cy="5897880"/>
          </a:xfrm>
        </p:spPr>
        <p:txBody>
          <a:bodyPr numCol="3">
            <a:normAutofit fontScale="92500" lnSpcReduction="20000"/>
          </a:bodyPr>
          <a:lstStyle/>
          <a:p>
            <a:pPr>
              <a:lnSpc>
                <a:spcPct val="120000"/>
              </a:lnSpc>
              <a:spcBef>
                <a:spcPts val="0"/>
              </a:spcBef>
            </a:pPr>
            <a:r>
              <a:rPr lang="en-US" b="1" dirty="0"/>
              <a:t>General symptoms</a:t>
            </a:r>
          </a:p>
          <a:p>
            <a:pPr lvl="1">
              <a:lnSpc>
                <a:spcPct val="120000"/>
              </a:lnSpc>
              <a:spcBef>
                <a:spcPts val="0"/>
              </a:spcBef>
            </a:pPr>
            <a:r>
              <a:rPr lang="en-US" dirty="0"/>
              <a:t>The three H’s- feeling helpless, hopeless, and hapless</a:t>
            </a:r>
          </a:p>
          <a:p>
            <a:pPr lvl="1">
              <a:lnSpc>
                <a:spcPct val="120000"/>
              </a:lnSpc>
              <a:spcBef>
                <a:spcPts val="0"/>
              </a:spcBef>
            </a:pPr>
            <a:r>
              <a:rPr lang="en-US" dirty="0"/>
              <a:t>Alcohol and other drug abuse</a:t>
            </a:r>
          </a:p>
          <a:p>
            <a:pPr lvl="1">
              <a:lnSpc>
                <a:spcPct val="120000"/>
              </a:lnSpc>
              <a:spcBef>
                <a:spcPts val="0"/>
              </a:spcBef>
            </a:pPr>
            <a:r>
              <a:rPr lang="en-US" dirty="0"/>
              <a:t>Irritability</a:t>
            </a:r>
          </a:p>
          <a:p>
            <a:pPr lvl="1">
              <a:lnSpc>
                <a:spcPct val="120000"/>
              </a:lnSpc>
              <a:spcBef>
                <a:spcPts val="0"/>
              </a:spcBef>
            </a:pPr>
            <a:r>
              <a:rPr lang="en-US" dirty="0"/>
              <a:t>Loss of interest in daily activities</a:t>
            </a:r>
          </a:p>
          <a:p>
            <a:pPr lvl="1">
              <a:lnSpc>
                <a:spcPct val="120000"/>
              </a:lnSpc>
              <a:spcBef>
                <a:spcPts val="0"/>
              </a:spcBef>
            </a:pPr>
            <a:r>
              <a:rPr lang="en-US" dirty="0"/>
              <a:t>Persistent fatigue and lack of energy and strength</a:t>
            </a:r>
          </a:p>
          <a:p>
            <a:pPr lvl="1">
              <a:lnSpc>
                <a:spcPct val="120000"/>
              </a:lnSpc>
              <a:spcBef>
                <a:spcPts val="0"/>
              </a:spcBef>
            </a:pPr>
            <a:r>
              <a:rPr lang="en-US" dirty="0"/>
              <a:t>Insomnia or excessive sleeping</a:t>
            </a:r>
          </a:p>
          <a:p>
            <a:pPr lvl="1">
              <a:lnSpc>
                <a:spcPct val="120000"/>
              </a:lnSpc>
              <a:spcBef>
                <a:spcPts val="0"/>
              </a:spcBef>
            </a:pPr>
            <a:r>
              <a:rPr lang="en-US" dirty="0"/>
              <a:t>Difficulty concentrating or feeling very restless</a:t>
            </a:r>
          </a:p>
          <a:p>
            <a:pPr lvl="1">
              <a:lnSpc>
                <a:spcPct val="120000"/>
              </a:lnSpc>
              <a:spcBef>
                <a:spcPts val="0"/>
              </a:spcBef>
            </a:pPr>
            <a:r>
              <a:rPr lang="en-US" dirty="0"/>
              <a:t>Noticeably reduced or increased appetite</a:t>
            </a:r>
          </a:p>
          <a:p>
            <a:pPr>
              <a:lnSpc>
                <a:spcPct val="120000"/>
              </a:lnSpc>
              <a:spcBef>
                <a:spcPts val="0"/>
              </a:spcBef>
            </a:pPr>
            <a:r>
              <a:rPr lang="en-US" b="1" dirty="0"/>
              <a:t>Risk factors</a:t>
            </a:r>
          </a:p>
          <a:p>
            <a:pPr lvl="1">
              <a:lnSpc>
                <a:spcPct val="120000"/>
              </a:lnSpc>
              <a:spcBef>
                <a:spcPts val="0"/>
              </a:spcBef>
            </a:pPr>
            <a:r>
              <a:rPr lang="en-US" dirty="0"/>
              <a:t>Previous history of substance abuse or suicide attempt</a:t>
            </a:r>
          </a:p>
          <a:p>
            <a:pPr lvl="1">
              <a:lnSpc>
                <a:spcPct val="120000"/>
              </a:lnSpc>
              <a:spcBef>
                <a:spcPts val="0"/>
              </a:spcBef>
            </a:pPr>
            <a:r>
              <a:rPr lang="en-US" dirty="0"/>
              <a:t>Family history of substance abuse, suicide attempt, suicide, or mental illness</a:t>
            </a:r>
          </a:p>
          <a:p>
            <a:pPr lvl="1">
              <a:lnSpc>
                <a:spcPct val="120000"/>
              </a:lnSpc>
              <a:spcBef>
                <a:spcPts val="0"/>
              </a:spcBef>
            </a:pPr>
            <a:r>
              <a:rPr lang="en-US" dirty="0"/>
              <a:t>Firearms, medications, or other methods for suicide readily available</a:t>
            </a:r>
          </a:p>
          <a:p>
            <a:pPr lvl="1">
              <a:lnSpc>
                <a:spcPct val="120000"/>
              </a:lnSpc>
              <a:spcBef>
                <a:spcPts val="0"/>
              </a:spcBef>
            </a:pPr>
            <a:r>
              <a:rPr lang="en-US" dirty="0"/>
              <a:t>Recent emotional trauma, such as incarceration, loss of a loved one, or loss of an important job</a:t>
            </a:r>
          </a:p>
          <a:p>
            <a:pPr>
              <a:lnSpc>
                <a:spcPct val="120000"/>
              </a:lnSpc>
              <a:spcBef>
                <a:spcPts val="0"/>
              </a:spcBef>
            </a:pPr>
            <a:r>
              <a:rPr lang="en-US" b="1" dirty="0"/>
              <a:t>Emergency signs</a:t>
            </a:r>
          </a:p>
          <a:p>
            <a:pPr lvl="1">
              <a:lnSpc>
                <a:spcPct val="120000"/>
              </a:lnSpc>
              <a:spcBef>
                <a:spcPts val="0"/>
              </a:spcBef>
            </a:pPr>
            <a:r>
              <a:rPr lang="en-US" dirty="0"/>
              <a:t>Increasing use of alcohol or other drugs</a:t>
            </a:r>
          </a:p>
          <a:p>
            <a:pPr lvl="1">
              <a:lnSpc>
                <a:spcPct val="120000"/>
              </a:lnSpc>
              <a:spcBef>
                <a:spcPts val="0"/>
              </a:spcBef>
            </a:pPr>
            <a:r>
              <a:rPr lang="en-US" dirty="0"/>
              <a:t>Acting anxious or agitated or displaying extreme mood swings</a:t>
            </a:r>
          </a:p>
          <a:p>
            <a:pPr lvl="1">
              <a:lnSpc>
                <a:spcPct val="120000"/>
              </a:lnSpc>
              <a:spcBef>
                <a:spcPts val="0"/>
              </a:spcBef>
            </a:pPr>
            <a:r>
              <a:rPr lang="en-US" dirty="0"/>
              <a:t>Talking about unbearable pain, feeling trapped, or being a burden to others</a:t>
            </a:r>
          </a:p>
          <a:p>
            <a:pPr lvl="1">
              <a:lnSpc>
                <a:spcPct val="120000"/>
              </a:lnSpc>
              <a:spcBef>
                <a:spcPts val="0"/>
              </a:spcBef>
            </a:pPr>
            <a:r>
              <a:rPr lang="en-US" dirty="0"/>
              <a:t>Talking about wanting to die or having no reason to live</a:t>
            </a:r>
          </a:p>
          <a:p>
            <a:pPr lvl="1">
              <a:lnSpc>
                <a:spcPct val="120000"/>
              </a:lnSpc>
              <a:spcBef>
                <a:spcPts val="0"/>
              </a:spcBef>
            </a:pPr>
            <a:r>
              <a:rPr lang="en-US" dirty="0"/>
              <a:t>Talking about wanting to kill oneself or seeking revenge</a:t>
            </a:r>
          </a:p>
          <a:p>
            <a:pPr lvl="1">
              <a:lnSpc>
                <a:spcPct val="120000"/>
              </a:lnSpc>
              <a:spcBef>
                <a:spcPts val="0"/>
              </a:spcBef>
            </a:pPr>
            <a:r>
              <a:rPr lang="en-US" dirty="0"/>
              <a:t>Social withdrawal and/or sleeping too little or too much</a:t>
            </a:r>
          </a:p>
          <a:p>
            <a:pPr lvl="1">
              <a:lnSpc>
                <a:spcPct val="120000"/>
              </a:lnSpc>
              <a:spcBef>
                <a:spcPts val="0"/>
              </a:spcBef>
            </a:pPr>
            <a:r>
              <a:rPr lang="en-US" dirty="0"/>
              <a:t>Seeking methods for suicide, such as buying a gun</a:t>
            </a:r>
          </a:p>
          <a:p>
            <a:pPr lvl="1">
              <a:lnSpc>
                <a:spcPct val="120000"/>
              </a:lnSpc>
              <a:spcBef>
                <a:spcPts val="0"/>
              </a:spcBef>
            </a:pPr>
            <a:endParaRPr lang="en-US" dirty="0"/>
          </a:p>
          <a:p>
            <a:pPr lvl="1">
              <a:lnSpc>
                <a:spcPct val="120000"/>
              </a:lnSpc>
              <a:spcBef>
                <a:spcPts val="0"/>
              </a:spcBef>
            </a:pPr>
            <a:endParaRPr lang="en-US" dirty="0"/>
          </a:p>
          <a:p>
            <a:pPr lvl="1">
              <a:lnSpc>
                <a:spcPct val="120000"/>
              </a:lnSpc>
              <a:spcBef>
                <a:spcPts val="0"/>
              </a:spcBef>
            </a:pPr>
            <a:endParaRPr lang="en-US" dirty="0"/>
          </a:p>
          <a:p>
            <a:pPr lvl="1">
              <a:lnSpc>
                <a:spcPct val="120000"/>
              </a:lnSpc>
              <a:spcBef>
                <a:spcPts val="0"/>
              </a:spcBef>
            </a:pPr>
            <a:endParaRPr lang="en-US" dirty="0"/>
          </a:p>
          <a:p>
            <a:pPr>
              <a:lnSpc>
                <a:spcPct val="120000"/>
              </a:lnSpc>
              <a:spcBef>
                <a:spcPts val="0"/>
              </a:spcBef>
            </a:pPr>
            <a:r>
              <a:rPr lang="en-US" b="1" dirty="0"/>
              <a:t>What to do</a:t>
            </a:r>
          </a:p>
          <a:p>
            <a:pPr lvl="1">
              <a:lnSpc>
                <a:spcPct val="120000"/>
              </a:lnSpc>
              <a:spcBef>
                <a:spcPts val="0"/>
              </a:spcBef>
            </a:pPr>
            <a:r>
              <a:rPr lang="en-US" dirty="0"/>
              <a:t>Remember suicide is a permanent response to what is generally a temporary problem. Get help!</a:t>
            </a:r>
          </a:p>
          <a:p>
            <a:pPr lvl="1">
              <a:lnSpc>
                <a:spcPct val="120000"/>
              </a:lnSpc>
              <a:spcBef>
                <a:spcPts val="0"/>
              </a:spcBef>
            </a:pPr>
            <a:r>
              <a:rPr lang="en-US" dirty="0"/>
              <a:t>Don’t ignore the warning signs</a:t>
            </a:r>
          </a:p>
          <a:p>
            <a:pPr lvl="1">
              <a:lnSpc>
                <a:spcPct val="120000"/>
              </a:lnSpc>
              <a:spcBef>
                <a:spcPts val="0"/>
              </a:spcBef>
            </a:pPr>
            <a:r>
              <a:rPr lang="en-US" dirty="0"/>
              <a:t>Don’t equate suicide with selfishness</a:t>
            </a:r>
          </a:p>
          <a:p>
            <a:pPr lvl="1">
              <a:lnSpc>
                <a:spcPct val="120000"/>
              </a:lnSpc>
              <a:spcBef>
                <a:spcPts val="0"/>
              </a:spcBef>
            </a:pPr>
            <a:r>
              <a:rPr lang="en-US" dirty="0"/>
              <a:t>Don’t be afraid to discuss suicide </a:t>
            </a:r>
          </a:p>
          <a:p>
            <a:pPr lvl="1">
              <a:lnSpc>
                <a:spcPct val="120000"/>
              </a:lnSpc>
              <a:spcBef>
                <a:spcPts val="0"/>
              </a:spcBef>
            </a:pPr>
            <a:r>
              <a:rPr lang="en-US" dirty="0"/>
              <a:t>Don’t abandon the person after the suicidal crisis has seemingly passed</a:t>
            </a:r>
          </a:p>
          <a:p>
            <a:pPr lvl="1">
              <a:lnSpc>
                <a:spcPct val="120000"/>
              </a:lnSpc>
              <a:spcBef>
                <a:spcPts val="0"/>
              </a:spcBef>
            </a:pPr>
            <a:r>
              <a:rPr lang="en-US" dirty="0"/>
              <a:t>Stay with the person</a:t>
            </a:r>
          </a:p>
          <a:p>
            <a:pPr lvl="1">
              <a:lnSpc>
                <a:spcPct val="120000"/>
              </a:lnSpc>
              <a:spcBef>
                <a:spcPts val="0"/>
              </a:spcBef>
            </a:pPr>
            <a:r>
              <a:rPr lang="en-US" dirty="0"/>
              <a:t>Have empathy, unconditional positive regard, genuineness, and actively listen</a:t>
            </a:r>
          </a:p>
          <a:p>
            <a:pPr lvl="1">
              <a:lnSpc>
                <a:spcPct val="120000"/>
              </a:lnSpc>
              <a:spcBef>
                <a:spcPts val="0"/>
              </a:spcBef>
            </a:pPr>
            <a:r>
              <a:rPr lang="en-US" dirty="0"/>
              <a:t>Find help fast</a:t>
            </a:r>
          </a:p>
        </p:txBody>
      </p:sp>
    </p:spTree>
    <p:extLst>
      <p:ext uri="{BB962C8B-B14F-4D97-AF65-F5344CB8AC3E}">
        <p14:creationId xmlns:p14="http://schemas.microsoft.com/office/powerpoint/2010/main" val="2530892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Stress</a:t>
            </a:r>
          </a:p>
        </p:txBody>
      </p:sp>
      <p:sp>
        <p:nvSpPr>
          <p:cNvPr id="3" name="Content Placeholder 2"/>
          <p:cNvSpPr>
            <a:spLocks noGrp="1"/>
          </p:cNvSpPr>
          <p:nvPr>
            <p:ph idx="1"/>
          </p:nvPr>
        </p:nvSpPr>
        <p:spPr>
          <a:xfrm>
            <a:off x="1327340" y="2545080"/>
            <a:ext cx="8915400" cy="3777622"/>
          </a:xfrm>
        </p:spPr>
        <p:txBody>
          <a:bodyPr/>
          <a:lstStyle/>
          <a:p>
            <a:r>
              <a:rPr lang="en-US" dirty="0"/>
              <a:t>Social networks can help with stress, or cause it</a:t>
            </a:r>
          </a:p>
          <a:p>
            <a:r>
              <a:rPr lang="en-US" dirty="0"/>
              <a:t>Social media plays a new role</a:t>
            </a:r>
          </a:p>
          <a:p>
            <a:pPr lvl="1"/>
            <a:r>
              <a:rPr lang="en-US" dirty="0"/>
              <a:t>Stress level increases with number of friends</a:t>
            </a:r>
          </a:p>
          <a:p>
            <a:pPr lvl="1"/>
            <a:r>
              <a:rPr lang="en-US" dirty="0"/>
              <a:t>Acting in support of friends shows lower cortisol levels</a:t>
            </a:r>
          </a:p>
          <a:p>
            <a:pPr lvl="1"/>
            <a:r>
              <a:rPr lang="en-US" dirty="0"/>
              <a:t>More time on social media </a:t>
            </a:r>
            <a:r>
              <a:rPr lang="en-US" dirty="0">
                <a:sym typeface="Wingdings" panose="05000000000000000000" pitchFamily="2" charset="2"/>
              </a:rPr>
              <a:t> lower levels of daily happiness, lower overall life satisfaction, higher levels of depressions because of social comparison</a:t>
            </a:r>
            <a:endParaRPr lang="en-US" dirty="0"/>
          </a:p>
          <a:p>
            <a:r>
              <a:rPr lang="en-US" dirty="0"/>
              <a:t>Life changes cause some stress as you readjust</a:t>
            </a:r>
          </a:p>
          <a:p>
            <a:pPr lvl="1"/>
            <a:r>
              <a:rPr lang="en-US" dirty="0"/>
              <a:t>The SSRS (Social Readjustment Rating Scale) measures this and predicts likelihood of illness (only a correlation)</a:t>
            </a:r>
          </a:p>
          <a:p>
            <a:endParaRPr lang="en-US" dirty="0"/>
          </a:p>
        </p:txBody>
      </p:sp>
      <p:pic>
        <p:nvPicPr>
          <p:cNvPr id="4" name="Picture 3"/>
          <p:cNvPicPr>
            <a:picLocks noChangeAspect="1"/>
          </p:cNvPicPr>
          <p:nvPr/>
        </p:nvPicPr>
        <p:blipFill>
          <a:blip r:embed="rId3"/>
          <a:stretch>
            <a:fillRect/>
          </a:stretch>
        </p:blipFill>
        <p:spPr>
          <a:xfrm>
            <a:off x="7298172" y="776863"/>
            <a:ext cx="4799340" cy="2713473"/>
          </a:xfrm>
          <a:prstGeom prst="rect">
            <a:avLst/>
          </a:prstGeom>
        </p:spPr>
      </p:pic>
    </p:spTree>
    <p:extLst>
      <p:ext uri="{BB962C8B-B14F-4D97-AF65-F5344CB8AC3E}">
        <p14:creationId xmlns:p14="http://schemas.microsoft.com/office/powerpoint/2010/main" val="3452756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Anxiety Disorders</a:t>
            </a:r>
          </a:p>
        </p:txBody>
      </p:sp>
      <p:sp>
        <p:nvSpPr>
          <p:cNvPr id="5" name="Content Placeholder 4"/>
          <p:cNvSpPr>
            <a:spLocks noGrp="1"/>
          </p:cNvSpPr>
          <p:nvPr>
            <p:ph idx="1"/>
          </p:nvPr>
        </p:nvSpPr>
        <p:spPr>
          <a:xfrm>
            <a:off x="6806184" y="1700975"/>
            <a:ext cx="5257800" cy="4937760"/>
          </a:xfrm>
        </p:spPr>
        <p:txBody>
          <a:bodyPr>
            <a:normAutofit/>
          </a:bodyPr>
          <a:lstStyle/>
          <a:p>
            <a:r>
              <a:rPr lang="en-US" b="1" dirty="0"/>
              <a:t>Anxiety disorder- </a:t>
            </a:r>
            <a:r>
              <a:rPr lang="en-US" dirty="0"/>
              <a:t>one of a group of psychological disorders characterized by disabling (uncontrollable and disruptive) fear or anxiety, accompanied by physiological arousal and related behavioral disturbances</a:t>
            </a:r>
          </a:p>
          <a:p>
            <a:r>
              <a:rPr lang="en-US" b="1" dirty="0"/>
              <a:t>Generalized anxiety disorder- </a:t>
            </a:r>
            <a:r>
              <a:rPr lang="en-US" dirty="0"/>
              <a:t>an anxiety disorder characterized by persistent, uncontrollable, and free-floating, nonspecified anxiety </a:t>
            </a:r>
          </a:p>
          <a:p>
            <a:pPr lvl="1"/>
            <a:r>
              <a:rPr lang="en-US" dirty="0"/>
              <a:t>Lasts at least 6 months</a:t>
            </a:r>
          </a:p>
          <a:p>
            <a:pPr lvl="1"/>
            <a:r>
              <a:rPr lang="en-US" dirty="0"/>
              <a:t>Muscle tension and autonomic fear reactions </a:t>
            </a:r>
            <a:r>
              <a:rPr lang="en-US" dirty="0">
                <a:sym typeface="Wingdings" panose="05000000000000000000" pitchFamily="2" charset="2"/>
              </a:rPr>
              <a:t> often leads to symptoms of headaches, heart palpitations, dizziness, insomnia</a:t>
            </a:r>
          </a:p>
          <a:p>
            <a:pPr lvl="1"/>
            <a:r>
              <a:rPr lang="en-US" dirty="0">
                <a:sym typeface="Wingdings" panose="05000000000000000000" pitchFamily="2" charset="2"/>
              </a:rPr>
              <a:t>Twice as many women as men</a:t>
            </a:r>
            <a:endParaRPr lang="en-US" dirty="0"/>
          </a:p>
          <a:p>
            <a:endParaRPr lang="en-US" b="1" dirty="0"/>
          </a:p>
        </p:txBody>
      </p:sp>
      <p:pic>
        <p:nvPicPr>
          <p:cNvPr id="6" name="Picture 5"/>
          <p:cNvPicPr>
            <a:picLocks noChangeAspect="1"/>
          </p:cNvPicPr>
          <p:nvPr/>
        </p:nvPicPr>
        <p:blipFill>
          <a:blip r:embed="rId2"/>
          <a:stretch>
            <a:fillRect/>
          </a:stretch>
        </p:blipFill>
        <p:spPr>
          <a:xfrm>
            <a:off x="250059" y="1700975"/>
            <a:ext cx="6236085" cy="4630293"/>
          </a:xfrm>
          <a:prstGeom prst="rect">
            <a:avLst/>
          </a:prstGeom>
        </p:spPr>
      </p:pic>
    </p:spTree>
    <p:extLst>
      <p:ext uri="{BB962C8B-B14F-4D97-AF65-F5344CB8AC3E}">
        <p14:creationId xmlns:p14="http://schemas.microsoft.com/office/powerpoint/2010/main" val="4068178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Panic Disorder</a:t>
            </a:r>
          </a:p>
        </p:txBody>
      </p:sp>
      <p:sp>
        <p:nvSpPr>
          <p:cNvPr id="3" name="Content Placeholder 2"/>
          <p:cNvSpPr>
            <a:spLocks noGrp="1"/>
          </p:cNvSpPr>
          <p:nvPr>
            <p:ph idx="1"/>
          </p:nvPr>
        </p:nvSpPr>
        <p:spPr>
          <a:xfrm>
            <a:off x="6355080" y="2219706"/>
            <a:ext cx="5149532" cy="3867912"/>
          </a:xfrm>
        </p:spPr>
        <p:txBody>
          <a:bodyPr/>
          <a:lstStyle/>
          <a:p>
            <a:r>
              <a:rPr lang="en-US" b="1" dirty="0"/>
              <a:t>Panic disorder- </a:t>
            </a:r>
            <a:r>
              <a:rPr lang="en-US" dirty="0"/>
              <a:t>an anxiety disorder characterized by repeated, sudden onsets of intense terror and inexplicable panic attacks</a:t>
            </a:r>
          </a:p>
          <a:p>
            <a:pPr lvl="1"/>
            <a:r>
              <a:rPr lang="en-US" dirty="0"/>
              <a:t>Many of us have experienced panic, this is not the same</a:t>
            </a:r>
          </a:p>
          <a:p>
            <a:pPr lvl="1"/>
            <a:r>
              <a:rPr lang="en-US" dirty="0"/>
              <a:t>Symptoms: severe heart palpitations, trembling, dizziness, difficulty breathing, feelings of impending doom, can feel like a heart attack</a:t>
            </a:r>
          </a:p>
          <a:p>
            <a:pPr lvl="1"/>
            <a:r>
              <a:rPr lang="en-US" dirty="0"/>
              <a:t>Diagnosed when future attacks become a concern</a:t>
            </a:r>
          </a:p>
          <a:p>
            <a:endParaRPr lang="en-US" b="1" dirty="0"/>
          </a:p>
        </p:txBody>
      </p:sp>
      <p:pic>
        <p:nvPicPr>
          <p:cNvPr id="4" name="Picture 3"/>
          <p:cNvPicPr>
            <a:picLocks noChangeAspect="1"/>
          </p:cNvPicPr>
          <p:nvPr/>
        </p:nvPicPr>
        <p:blipFill>
          <a:blip r:embed="rId2"/>
          <a:stretch>
            <a:fillRect/>
          </a:stretch>
        </p:blipFill>
        <p:spPr>
          <a:xfrm>
            <a:off x="292608" y="1700784"/>
            <a:ext cx="5849112" cy="4386834"/>
          </a:xfrm>
          <a:prstGeom prst="rect">
            <a:avLst/>
          </a:prstGeom>
        </p:spPr>
      </p:pic>
    </p:spTree>
    <p:extLst>
      <p:ext uri="{BB962C8B-B14F-4D97-AF65-F5344CB8AC3E}">
        <p14:creationId xmlns:p14="http://schemas.microsoft.com/office/powerpoint/2010/main" val="4012018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Phobias</a:t>
            </a:r>
          </a:p>
        </p:txBody>
      </p:sp>
      <p:sp>
        <p:nvSpPr>
          <p:cNvPr id="3" name="Content Placeholder 2"/>
          <p:cNvSpPr>
            <a:spLocks noGrp="1"/>
          </p:cNvSpPr>
          <p:nvPr>
            <p:ph idx="1"/>
          </p:nvPr>
        </p:nvSpPr>
        <p:spPr>
          <a:xfrm>
            <a:off x="3858768" y="2133600"/>
            <a:ext cx="7645844" cy="4468368"/>
          </a:xfrm>
        </p:spPr>
        <p:txBody>
          <a:bodyPr/>
          <a:lstStyle/>
          <a:p>
            <a:r>
              <a:rPr lang="en-US" b="1" dirty="0"/>
              <a:t>Phobia- </a:t>
            </a:r>
            <a:r>
              <a:rPr lang="en-US" dirty="0"/>
              <a:t>a persistent and intense, </a:t>
            </a:r>
            <a:r>
              <a:rPr lang="en-US" i="1" dirty="0"/>
              <a:t>irrational</a:t>
            </a:r>
            <a:r>
              <a:rPr lang="en-US" dirty="0"/>
              <a:t> fear and avoidance of a specific object, activity, or situation</a:t>
            </a:r>
          </a:p>
          <a:p>
            <a:r>
              <a:rPr lang="en-US" dirty="0"/>
              <a:t>Significantly interferes with daily life</a:t>
            </a:r>
          </a:p>
          <a:p>
            <a:r>
              <a:rPr lang="en-US" i="1" dirty="0"/>
              <a:t>Agoraphobia- </a:t>
            </a:r>
            <a:r>
              <a:rPr lang="en-US" dirty="0"/>
              <a:t>restrict normal activities because of fear of having a public panic attack with no access to help, may confine themselves to their homes</a:t>
            </a:r>
          </a:p>
          <a:p>
            <a:r>
              <a:rPr lang="en-US" i="1" dirty="0"/>
              <a:t>Specific phobia- </a:t>
            </a:r>
            <a:r>
              <a:rPr lang="en-US" dirty="0"/>
              <a:t>fear of a specific object or situation, like claustrophobia or acrophobia </a:t>
            </a:r>
          </a:p>
          <a:p>
            <a:r>
              <a:rPr lang="en-US" i="1" dirty="0"/>
              <a:t>Social anxiety disorder- </a:t>
            </a:r>
            <a:r>
              <a:rPr lang="en-US" dirty="0"/>
              <a:t>aka social phobia, irrational fear of embarrassing themselves in social situations like public speaking or eating in public</a:t>
            </a:r>
            <a:endParaRPr lang="en-US" i="1" dirty="0"/>
          </a:p>
        </p:txBody>
      </p:sp>
      <p:pic>
        <p:nvPicPr>
          <p:cNvPr id="4" name="Picture 3"/>
          <p:cNvPicPr>
            <a:picLocks noChangeAspect="1"/>
          </p:cNvPicPr>
          <p:nvPr/>
        </p:nvPicPr>
        <p:blipFill>
          <a:blip r:embed="rId2"/>
          <a:stretch>
            <a:fillRect/>
          </a:stretch>
        </p:blipFill>
        <p:spPr>
          <a:xfrm>
            <a:off x="263080" y="1715262"/>
            <a:ext cx="3381375" cy="4305300"/>
          </a:xfrm>
          <a:prstGeom prst="rect">
            <a:avLst/>
          </a:prstGeom>
        </p:spPr>
      </p:pic>
    </p:spTree>
    <p:extLst>
      <p:ext uri="{BB962C8B-B14F-4D97-AF65-F5344CB8AC3E}">
        <p14:creationId xmlns:p14="http://schemas.microsoft.com/office/powerpoint/2010/main" val="1371180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2154" y="480060"/>
            <a:ext cx="10477500" cy="6172200"/>
          </a:xfrm>
          <a:prstGeom prst="rect">
            <a:avLst/>
          </a:prstGeom>
        </p:spPr>
      </p:pic>
    </p:spTree>
    <p:extLst>
      <p:ext uri="{BB962C8B-B14F-4D97-AF65-F5344CB8AC3E}">
        <p14:creationId xmlns:p14="http://schemas.microsoft.com/office/powerpoint/2010/main" val="2032237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9943" y="1298449"/>
            <a:ext cx="10436737" cy="4928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452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Explaining Anxiety Disorders </a:t>
            </a:r>
          </a:p>
        </p:txBody>
      </p:sp>
      <p:sp>
        <p:nvSpPr>
          <p:cNvPr id="3" name="Content Placeholder 2"/>
          <p:cNvSpPr>
            <a:spLocks noGrp="1"/>
          </p:cNvSpPr>
          <p:nvPr>
            <p:ph idx="1"/>
          </p:nvPr>
        </p:nvSpPr>
        <p:spPr>
          <a:xfrm>
            <a:off x="1709928" y="1905000"/>
            <a:ext cx="9794684" cy="4770120"/>
          </a:xfrm>
        </p:spPr>
        <p:txBody>
          <a:bodyPr>
            <a:normAutofit fontScale="92500" lnSpcReduction="20000"/>
          </a:bodyPr>
          <a:lstStyle/>
          <a:p>
            <a:r>
              <a:rPr lang="en-US" dirty="0"/>
              <a:t>Psychological factors</a:t>
            </a:r>
          </a:p>
          <a:p>
            <a:pPr lvl="1"/>
            <a:r>
              <a:rPr lang="en-US" dirty="0"/>
              <a:t>Faulty cognitive processes- habits that make them prone to fear and staying hyper focused on scanning for danger, not safety; often magnify information and ordinary threats and failures and are hypersensitive to others’ opinions of them</a:t>
            </a:r>
          </a:p>
          <a:p>
            <a:pPr lvl="1"/>
            <a:r>
              <a:rPr lang="en-US" dirty="0"/>
              <a:t>Maladaptive learning- inadvertent and improper conditioning through classical conditioning (remember Little Albert)</a:t>
            </a:r>
          </a:p>
          <a:p>
            <a:pPr lvl="1"/>
            <a:r>
              <a:rPr lang="en-US" dirty="0"/>
              <a:t>Modeling and imitation, like from parents to their children</a:t>
            </a:r>
          </a:p>
          <a:p>
            <a:r>
              <a:rPr lang="en-US" dirty="0"/>
              <a:t>Biological factors</a:t>
            </a:r>
          </a:p>
          <a:p>
            <a:pPr lvl="1"/>
            <a:r>
              <a:rPr lang="en-US" dirty="0"/>
              <a:t>Predisposition to fear things that were dangerous to our ancestors</a:t>
            </a:r>
          </a:p>
          <a:p>
            <a:pPr lvl="1"/>
            <a:r>
              <a:rPr lang="en-US" dirty="0"/>
              <a:t>Panic comes from overreaction of autonomic nervous system</a:t>
            </a:r>
          </a:p>
          <a:p>
            <a:pPr lvl="1"/>
            <a:r>
              <a:rPr lang="en-US" dirty="0"/>
              <a:t>Sex hormones may be involved since women outnumber men in anxiety disorders</a:t>
            </a:r>
          </a:p>
          <a:p>
            <a:r>
              <a:rPr lang="en-US" dirty="0"/>
              <a:t>Sociocultural factors</a:t>
            </a:r>
          </a:p>
          <a:p>
            <a:pPr lvl="1"/>
            <a:r>
              <a:rPr lang="en-US" dirty="0"/>
              <a:t>Abuse can be a link to developing GAD and social anxiety</a:t>
            </a:r>
          </a:p>
          <a:p>
            <a:pPr lvl="1"/>
            <a:r>
              <a:rPr lang="en-US" dirty="0"/>
              <a:t>Rise in anxiety disorders recently, probably from fast-paced lives with increased mobility, decreased job security, decreased family support</a:t>
            </a:r>
          </a:p>
          <a:p>
            <a:pPr lvl="1"/>
            <a:r>
              <a:rPr lang="en-US" dirty="0"/>
              <a:t>Other cultures have different forms of anxiety, supporting these factors</a:t>
            </a:r>
          </a:p>
          <a:p>
            <a:endParaRPr lang="en-US" dirty="0"/>
          </a:p>
        </p:txBody>
      </p:sp>
    </p:spTree>
    <p:extLst>
      <p:ext uri="{BB962C8B-B14F-4D97-AF65-F5344CB8AC3E}">
        <p14:creationId xmlns:p14="http://schemas.microsoft.com/office/powerpoint/2010/main" val="3993207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C00625E-3E45-4198-9C3A-222F27A80980}"/>
              </a:ext>
            </a:extLst>
          </p:cNvPr>
          <p:cNvSpPr>
            <a:spLocks noGrp="1"/>
          </p:cNvSpPr>
          <p:nvPr>
            <p:ph type="title"/>
          </p:nvPr>
        </p:nvSpPr>
        <p:spPr>
          <a:xfrm>
            <a:off x="649224" y="645106"/>
            <a:ext cx="3650279" cy="1259894"/>
          </a:xfrm>
        </p:spPr>
        <p:txBody>
          <a:bodyPr>
            <a:normAutofit/>
          </a:bodyPr>
          <a:lstStyle/>
          <a:p>
            <a:r>
              <a:rPr lang="en-US" dirty="0"/>
              <a:t>Pandemic Effects</a:t>
            </a:r>
          </a:p>
        </p:txBody>
      </p:sp>
      <p:sp>
        <p:nvSpPr>
          <p:cNvPr id="11" name="Rectangle 10">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2989EEC-CED7-4F49-B8D6-16849360D0F9}"/>
              </a:ext>
            </a:extLst>
          </p:cNvPr>
          <p:cNvSpPr>
            <a:spLocks noGrp="1"/>
          </p:cNvSpPr>
          <p:nvPr>
            <p:ph idx="1"/>
          </p:nvPr>
        </p:nvSpPr>
        <p:spPr>
          <a:xfrm>
            <a:off x="649224" y="2133600"/>
            <a:ext cx="3780271" cy="4433900"/>
          </a:xfrm>
        </p:spPr>
        <p:txBody>
          <a:bodyPr>
            <a:normAutofit/>
          </a:bodyPr>
          <a:lstStyle/>
          <a:p>
            <a:pPr>
              <a:buClr>
                <a:srgbClr val="1C4FB9"/>
              </a:buClr>
            </a:pPr>
            <a:r>
              <a:rPr lang="en-US" b="0" i="0" dirty="0">
                <a:effectLst/>
                <a:latin typeface="Open Sans" panose="020B0606030504020204" pitchFamily="34" charset="0"/>
              </a:rPr>
              <a:t>During August 19–31, 2020, through December 9–21, 2020, significant increases were observed in the percentages of adults who reported experiencing symptoms of </a:t>
            </a:r>
          </a:p>
          <a:p>
            <a:pPr lvl="1">
              <a:buClr>
                <a:srgbClr val="1C4FB9"/>
              </a:buClr>
            </a:pPr>
            <a:r>
              <a:rPr lang="en-US" b="0" i="0" dirty="0">
                <a:effectLst/>
                <a:latin typeface="Open Sans" panose="020B0606030504020204" pitchFamily="34" charset="0"/>
              </a:rPr>
              <a:t>an anxiety disorder (from 31.4% to 36.9%)</a:t>
            </a:r>
          </a:p>
          <a:p>
            <a:pPr lvl="1">
              <a:buClr>
                <a:srgbClr val="1C4FB9"/>
              </a:buClr>
            </a:pPr>
            <a:r>
              <a:rPr lang="en-US" b="0" i="0" dirty="0">
                <a:effectLst/>
                <a:latin typeface="Open Sans" panose="020B0606030504020204" pitchFamily="34" charset="0"/>
              </a:rPr>
              <a:t>depressive disorder (from 24.5% to 30.2%) </a:t>
            </a:r>
          </a:p>
          <a:p>
            <a:pPr lvl="1">
              <a:buClr>
                <a:srgbClr val="1C4FB9"/>
              </a:buClr>
            </a:pPr>
            <a:r>
              <a:rPr lang="en-US" b="0" i="0" dirty="0">
                <a:effectLst/>
                <a:latin typeface="Open Sans" panose="020B0606030504020204" pitchFamily="34" charset="0"/>
              </a:rPr>
              <a:t>at least one of these disorders (from 36.4% to 42.4%)</a:t>
            </a:r>
            <a:endParaRPr lang="en-US" dirty="0"/>
          </a:p>
        </p:txBody>
      </p:sp>
      <p:pic>
        <p:nvPicPr>
          <p:cNvPr id="4" name="Picture 3">
            <a:extLst>
              <a:ext uri="{FF2B5EF4-FFF2-40B4-BE49-F238E27FC236}">
                <a16:creationId xmlns:a16="http://schemas.microsoft.com/office/drawing/2014/main" id="{67B12965-07F2-4200-A21C-642AE773C18A}"/>
              </a:ext>
            </a:extLst>
          </p:cNvPr>
          <p:cNvPicPr>
            <a:picLocks noChangeAspect="1"/>
          </p:cNvPicPr>
          <p:nvPr/>
        </p:nvPicPr>
        <p:blipFill>
          <a:blip r:embed="rId3"/>
          <a:stretch>
            <a:fillRect/>
          </a:stretch>
        </p:blipFill>
        <p:spPr>
          <a:xfrm>
            <a:off x="4448542" y="1233040"/>
            <a:ext cx="7461378" cy="4868548"/>
          </a:xfrm>
          <a:prstGeom prst="rect">
            <a:avLst/>
          </a:prstGeom>
        </p:spPr>
      </p:pic>
      <p:sp>
        <p:nvSpPr>
          <p:cNvPr id="13"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08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CD383-7C03-4E4D-943B-362AC32D43BE}"/>
              </a:ext>
            </a:extLst>
          </p:cNvPr>
          <p:cNvSpPr>
            <a:spLocks noGrp="1"/>
          </p:cNvSpPr>
          <p:nvPr>
            <p:ph type="title"/>
          </p:nvPr>
        </p:nvSpPr>
        <p:spPr>
          <a:xfrm>
            <a:off x="1597358" y="172554"/>
            <a:ext cx="9770553" cy="843446"/>
          </a:xfrm>
        </p:spPr>
        <p:txBody>
          <a:bodyPr>
            <a:normAutofit/>
          </a:bodyPr>
          <a:lstStyle/>
          <a:p>
            <a:r>
              <a:rPr lang="en-US" sz="3200" dirty="0"/>
              <a:t>Pandemic Effects</a:t>
            </a:r>
          </a:p>
        </p:txBody>
      </p:sp>
      <p:sp>
        <p:nvSpPr>
          <p:cNvPr id="6" name="Rectangle 1">
            <a:extLst>
              <a:ext uri="{FF2B5EF4-FFF2-40B4-BE49-F238E27FC236}">
                <a16:creationId xmlns:a16="http://schemas.microsoft.com/office/drawing/2014/main" id="{62E561E2-8B58-47C3-9C8E-202B7537BCD5}"/>
              </a:ext>
            </a:extLst>
          </p:cNvPr>
          <p:cNvSpPr>
            <a:spLocks noGrp="1" noChangeArrowheads="1"/>
          </p:cNvSpPr>
          <p:nvPr>
            <p:ph idx="1"/>
          </p:nvPr>
        </p:nvSpPr>
        <p:spPr bwMode="auto">
          <a:xfrm>
            <a:off x="1454366" y="846666"/>
            <a:ext cx="10737634" cy="1740469"/>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82505" tIns="0" rIns="0" bIns="0" numCol="3" anchorCtr="0" compatLnSpc="1">
            <a:prstTxWarp prst="textNoShape">
              <a:avLst/>
            </a:prstTxWarp>
            <a:noAutofit/>
          </a:bodyPr>
          <a:lstStyle/>
          <a:p>
            <a:pPr defTabSz="914400" eaLnBrk="0" fontAlgn="base" hangingPunct="0">
              <a:lnSpc>
                <a:spcPct val="90000"/>
              </a:lnSpc>
              <a:spcBef>
                <a:spcPct val="0"/>
              </a:spcBef>
              <a:spcAft>
                <a:spcPts val="600"/>
              </a:spcAft>
              <a:buClrTx/>
            </a:pPr>
            <a:r>
              <a:rPr kumimoji="0" lang="en-US" altLang="en-US" sz="1600" b="0" i="0" u="none" strike="noStrike" cap="none" normalizeH="0" baseline="0" dirty="0">
                <a:ln>
                  <a:noFill/>
                </a:ln>
                <a:solidFill>
                  <a:srgbClr val="000000"/>
                </a:solidFill>
                <a:effectLst/>
                <a:latin typeface="NexusSerif"/>
              </a:rPr>
              <a:t>The COVID-19 pandemic has been predicted to contribute to mental health problems</a:t>
            </a:r>
          </a:p>
          <a:p>
            <a:pPr marL="457200" lvl="1" indent="-457200" defTabSz="914400" eaLnBrk="0" fontAlgn="base" hangingPunct="0">
              <a:lnSpc>
                <a:spcPct val="90000"/>
              </a:lnSpc>
              <a:spcBef>
                <a:spcPct val="0"/>
              </a:spcBef>
              <a:spcAft>
                <a:spcPts val="600"/>
              </a:spcAft>
              <a:buClrTx/>
            </a:pPr>
            <a:r>
              <a:rPr kumimoji="0" lang="en-US" altLang="en-US" b="0" i="0" u="none" strike="noStrike" cap="none" normalizeH="0" baseline="0" dirty="0">
                <a:ln>
                  <a:noFill/>
                </a:ln>
                <a:solidFill>
                  <a:srgbClr val="000000"/>
                </a:solidFill>
                <a:effectLst/>
                <a:latin typeface="NexusSerif"/>
              </a:rPr>
              <a:t>Representative studies tracking anxiety from before to during the pandemic are needed</a:t>
            </a:r>
          </a:p>
          <a:p>
            <a:pPr marL="457200" lvl="1" indent="-457200" defTabSz="914400" eaLnBrk="0" fontAlgn="base" hangingPunct="0">
              <a:lnSpc>
                <a:spcPct val="90000"/>
              </a:lnSpc>
              <a:spcBef>
                <a:spcPct val="0"/>
              </a:spcBef>
              <a:spcAft>
                <a:spcPts val="600"/>
              </a:spcAft>
              <a:buClrTx/>
            </a:pPr>
            <a:endParaRPr kumimoji="0" lang="en-US" altLang="en-US" b="0" i="0" u="none" strike="noStrike" cap="none" normalizeH="0" baseline="0" dirty="0">
              <a:ln>
                <a:noFill/>
              </a:ln>
              <a:solidFill>
                <a:srgbClr val="000000"/>
              </a:solidFill>
              <a:effectLst/>
              <a:latin typeface="NexusSerif"/>
            </a:endParaRPr>
          </a:p>
          <a:p>
            <a:pPr marL="457200" lvl="1" indent="-457200" defTabSz="914400" eaLnBrk="0" fontAlgn="base" hangingPunct="0">
              <a:lnSpc>
                <a:spcPct val="90000"/>
              </a:lnSpc>
              <a:spcBef>
                <a:spcPct val="0"/>
              </a:spcBef>
              <a:spcAft>
                <a:spcPts val="600"/>
              </a:spcAft>
              <a:buClrTx/>
            </a:pPr>
            <a:r>
              <a:rPr kumimoji="0" lang="en-US" altLang="en-US" b="0" i="0" u="none" strike="noStrike" cap="none" normalizeH="0" baseline="0" dirty="0">
                <a:ln>
                  <a:noFill/>
                </a:ln>
                <a:solidFill>
                  <a:srgbClr val="000000"/>
                </a:solidFill>
                <a:effectLst/>
                <a:latin typeface="NexusSerif"/>
              </a:rPr>
              <a:t>This study examines changes in anxiety symptoms from 2019 to December 2020.</a:t>
            </a:r>
          </a:p>
          <a:p>
            <a:pPr marL="457200" lvl="1" indent="-457200" defTabSz="914400" eaLnBrk="0" fontAlgn="base" hangingPunct="0">
              <a:lnSpc>
                <a:spcPct val="90000"/>
              </a:lnSpc>
              <a:spcBef>
                <a:spcPct val="0"/>
              </a:spcBef>
              <a:spcAft>
                <a:spcPts val="600"/>
              </a:spcAft>
              <a:buClrTx/>
            </a:pPr>
            <a:r>
              <a:rPr kumimoji="0" lang="en-US" altLang="en-US" b="0" i="0" u="none" strike="noStrike" cap="none" normalizeH="0" baseline="0" dirty="0">
                <a:ln>
                  <a:noFill/>
                </a:ln>
                <a:solidFill>
                  <a:srgbClr val="000000"/>
                </a:solidFill>
                <a:effectLst/>
                <a:latin typeface="NexusSerif"/>
              </a:rPr>
              <a:t>Findings suggest that anxiety rose from 2019 levels at the onset of the COVID-19 pandemic</a:t>
            </a:r>
          </a:p>
          <a:p>
            <a:pPr marL="457200" lvl="1" indent="-457200" defTabSz="914400" eaLnBrk="0" fontAlgn="base" hangingPunct="0">
              <a:lnSpc>
                <a:spcPct val="90000"/>
              </a:lnSpc>
              <a:spcBef>
                <a:spcPct val="0"/>
              </a:spcBef>
              <a:spcAft>
                <a:spcPts val="600"/>
              </a:spcAft>
              <a:buClrTx/>
            </a:pPr>
            <a:endParaRPr kumimoji="0" lang="en-US" altLang="en-US" b="0" i="0" u="none" strike="noStrike" cap="none" normalizeH="0" baseline="0" dirty="0">
              <a:ln>
                <a:noFill/>
              </a:ln>
              <a:solidFill>
                <a:srgbClr val="000000"/>
              </a:solidFill>
              <a:effectLst/>
              <a:latin typeface="NexusSerif"/>
            </a:endParaRPr>
          </a:p>
          <a:p>
            <a:pPr marL="457200" lvl="1" indent="-457200" defTabSz="914400" eaLnBrk="0" fontAlgn="base" hangingPunct="0">
              <a:lnSpc>
                <a:spcPct val="90000"/>
              </a:lnSpc>
              <a:spcBef>
                <a:spcPct val="0"/>
              </a:spcBef>
              <a:spcAft>
                <a:spcPts val="600"/>
              </a:spcAft>
              <a:buClrTx/>
            </a:pPr>
            <a:r>
              <a:rPr kumimoji="0" lang="en-US" altLang="en-US" b="0" i="0" u="none" strike="noStrike" cap="none" normalizeH="0" baseline="0" dirty="0">
                <a:ln>
                  <a:noFill/>
                </a:ln>
                <a:solidFill>
                  <a:srgbClr val="000000"/>
                </a:solidFill>
                <a:effectLst/>
                <a:latin typeface="NexusSerif"/>
              </a:rPr>
              <a:t>Anxiety levels declined substantially as stay-at-home orders were lifted in most states</a:t>
            </a:r>
          </a:p>
          <a:p>
            <a:pPr marL="457200" lvl="1" indent="-457200" defTabSz="914400" eaLnBrk="0" fontAlgn="base" hangingPunct="0">
              <a:lnSpc>
                <a:spcPct val="90000"/>
              </a:lnSpc>
              <a:spcBef>
                <a:spcPct val="0"/>
              </a:spcBef>
              <a:spcAft>
                <a:spcPts val="600"/>
              </a:spcAft>
              <a:buClrTx/>
            </a:pPr>
            <a:r>
              <a:rPr kumimoji="0" lang="en-US" altLang="en-US" b="0" i="0" u="none" strike="noStrike" cap="none" normalizeH="0" baseline="0" dirty="0">
                <a:ln>
                  <a:noFill/>
                </a:ln>
                <a:solidFill>
                  <a:srgbClr val="000000"/>
                </a:solidFill>
                <a:effectLst/>
                <a:latin typeface="NexusSerif"/>
              </a:rPr>
              <a:t>Findings highlight the importance of mental health supports when entering lockdown</a:t>
            </a:r>
          </a:p>
          <a:p>
            <a:pPr defTabSz="914400" eaLnBrk="0" fontAlgn="base" hangingPunct="0">
              <a:lnSpc>
                <a:spcPct val="90000"/>
              </a:lnSpc>
              <a:spcBef>
                <a:spcPct val="0"/>
              </a:spcBef>
              <a:spcAft>
                <a:spcPts val="600"/>
              </a:spcAft>
              <a:buClrTx/>
            </a:pPr>
            <a:endParaRPr kumimoji="0" lang="en-US" altLang="en-US" sz="1600" b="0" i="0" u="none" strike="noStrike" cap="none" normalizeH="0" baseline="0" dirty="0">
              <a:ln>
                <a:noFill/>
              </a:ln>
              <a:solidFill>
                <a:srgbClr val="000000"/>
              </a:solidFill>
              <a:effectLst/>
              <a:latin typeface="Arial" panose="020B0604020202020204" pitchFamily="34" charset="0"/>
            </a:endParaRPr>
          </a:p>
        </p:txBody>
      </p:sp>
      <p:pic>
        <p:nvPicPr>
          <p:cNvPr id="5" name="Picture 4">
            <a:extLst>
              <a:ext uri="{FF2B5EF4-FFF2-40B4-BE49-F238E27FC236}">
                <a16:creationId xmlns:a16="http://schemas.microsoft.com/office/drawing/2014/main" id="{FE512820-7147-469F-A77C-5F8F66E84D9A}"/>
              </a:ext>
            </a:extLst>
          </p:cNvPr>
          <p:cNvPicPr>
            <a:picLocks noChangeAspect="1"/>
          </p:cNvPicPr>
          <p:nvPr/>
        </p:nvPicPr>
        <p:blipFill>
          <a:blip r:embed="rId3"/>
          <a:stretch>
            <a:fillRect/>
          </a:stretch>
        </p:blipFill>
        <p:spPr>
          <a:xfrm>
            <a:off x="2560607" y="2550740"/>
            <a:ext cx="8389615" cy="4131884"/>
          </a:xfrm>
          <a:prstGeom prst="rect">
            <a:avLst/>
          </a:prstGeom>
        </p:spPr>
      </p:pic>
    </p:spTree>
    <p:extLst>
      <p:ext uri="{BB962C8B-B14F-4D97-AF65-F5344CB8AC3E}">
        <p14:creationId xmlns:p14="http://schemas.microsoft.com/office/powerpoint/2010/main" val="1161212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Depressive and Bipolar Disorders</a:t>
            </a:r>
          </a:p>
        </p:txBody>
      </p:sp>
      <p:sp>
        <p:nvSpPr>
          <p:cNvPr id="3" name="Text Placeholder 2"/>
          <p:cNvSpPr>
            <a:spLocks noGrp="1"/>
          </p:cNvSpPr>
          <p:nvPr>
            <p:ph type="body" idx="1"/>
          </p:nvPr>
        </p:nvSpPr>
        <p:spPr/>
        <p:txBody>
          <a:bodyPr/>
          <a:lstStyle/>
          <a:p>
            <a:r>
              <a:rPr lang="en-US" dirty="0"/>
              <a:t>Chapter 14, Section 3, pages 472-475</a:t>
            </a:r>
          </a:p>
        </p:txBody>
      </p:sp>
    </p:spTree>
    <p:extLst>
      <p:ext uri="{BB962C8B-B14F-4D97-AF65-F5344CB8AC3E}">
        <p14:creationId xmlns:p14="http://schemas.microsoft.com/office/powerpoint/2010/main" val="340530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Mood Disorders</a:t>
            </a:r>
          </a:p>
        </p:txBody>
      </p:sp>
      <p:sp>
        <p:nvSpPr>
          <p:cNvPr id="3" name="Content Placeholder 2"/>
          <p:cNvSpPr>
            <a:spLocks noGrp="1"/>
          </p:cNvSpPr>
          <p:nvPr>
            <p:ph idx="1"/>
          </p:nvPr>
        </p:nvSpPr>
        <p:spPr>
          <a:xfrm>
            <a:off x="5102352" y="1353312"/>
            <a:ext cx="6894576" cy="5266944"/>
          </a:xfrm>
        </p:spPr>
        <p:txBody>
          <a:bodyPr>
            <a:normAutofit lnSpcReduction="10000"/>
          </a:bodyPr>
          <a:lstStyle/>
          <a:p>
            <a:r>
              <a:rPr lang="en-US" b="1" dirty="0"/>
              <a:t>Depressive disorders- </a:t>
            </a:r>
            <a:r>
              <a:rPr lang="en-US" dirty="0"/>
              <a:t>a group of psychological disorders characterized by profound and persistent sadness, despair, and/or decreased interest in things that were once pleasurable; moods severe enough to interfere with the ability to function</a:t>
            </a:r>
          </a:p>
          <a:p>
            <a:pPr lvl="1"/>
            <a:r>
              <a:rPr lang="en-US" dirty="0"/>
              <a:t>Not just a sadness following a sad event</a:t>
            </a:r>
          </a:p>
          <a:p>
            <a:r>
              <a:rPr lang="en-US" b="1" dirty="0"/>
              <a:t>Major depressive disorder (MDD)- </a:t>
            </a:r>
            <a:r>
              <a:rPr lang="en-US" dirty="0"/>
              <a:t>a psychological disorder characterized by significant symptoms of depression that occur nearly every day and last for two weeks or more</a:t>
            </a:r>
          </a:p>
          <a:p>
            <a:pPr lvl="1"/>
            <a:r>
              <a:rPr lang="en-US" dirty="0"/>
              <a:t>May also interfere with concentration, making decisions, and being social</a:t>
            </a:r>
          </a:p>
          <a:p>
            <a:pPr lvl="1"/>
            <a:r>
              <a:rPr lang="en-US" dirty="0"/>
              <a:t>May cause sleep disruption, weight loss or gain, fatigue</a:t>
            </a:r>
          </a:p>
          <a:p>
            <a:pPr lvl="1"/>
            <a:r>
              <a:rPr lang="en-US" dirty="0"/>
              <a:t>Often have difficulty recognizing “thinking errors” that may lead them to focusing on the negatives</a:t>
            </a:r>
          </a:p>
          <a:p>
            <a:pPr lvl="1"/>
            <a:r>
              <a:rPr lang="en-US" dirty="0"/>
              <a:t>Affects the whole body</a:t>
            </a:r>
          </a:p>
          <a:p>
            <a:pPr lvl="1"/>
            <a:r>
              <a:rPr lang="en-US" dirty="0"/>
              <a:t>Increased risk for cancer, cardiovascular disease, and younger death</a:t>
            </a:r>
          </a:p>
          <a:p>
            <a:endParaRPr lang="en-US"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93392"/>
            <a:ext cx="5163312" cy="3872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3578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95144" y="31593"/>
            <a:ext cx="9098456" cy="6826407"/>
          </a:xfrm>
          <a:prstGeom prst="rect">
            <a:avLst/>
          </a:prstGeom>
        </p:spPr>
      </p:pic>
    </p:spTree>
    <p:extLst>
      <p:ext uri="{BB962C8B-B14F-4D97-AF65-F5344CB8AC3E}">
        <p14:creationId xmlns:p14="http://schemas.microsoft.com/office/powerpoint/2010/main" val="3881291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358" y="1941577"/>
            <a:ext cx="6830979" cy="364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64" y="1539241"/>
            <a:ext cx="4906094" cy="413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2326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Bipolar Disorder</a:t>
            </a:r>
          </a:p>
        </p:txBody>
      </p:sp>
      <p:sp>
        <p:nvSpPr>
          <p:cNvPr id="3" name="Content Placeholder 2"/>
          <p:cNvSpPr>
            <a:spLocks noGrp="1"/>
          </p:cNvSpPr>
          <p:nvPr>
            <p:ph idx="1"/>
          </p:nvPr>
        </p:nvSpPr>
        <p:spPr>
          <a:xfrm>
            <a:off x="1728216" y="2133600"/>
            <a:ext cx="9776396" cy="4258056"/>
          </a:xfrm>
        </p:spPr>
        <p:txBody>
          <a:bodyPr>
            <a:normAutofit fontScale="92500" lnSpcReduction="10000"/>
          </a:bodyPr>
          <a:lstStyle/>
          <a:p>
            <a:r>
              <a:rPr lang="en-US" b="1" dirty="0"/>
              <a:t>Bipolar disorder- </a:t>
            </a:r>
            <a:r>
              <a:rPr lang="en-US" dirty="0"/>
              <a:t>a psychological disorder characterized by repeated episodes of mania (unreasonable elation, often with hyperactivity) alternating with depression</a:t>
            </a:r>
          </a:p>
          <a:p>
            <a:r>
              <a:rPr lang="en-US" b="1" dirty="0"/>
              <a:t>Mania- </a:t>
            </a:r>
            <a:r>
              <a:rPr lang="en-US" dirty="0"/>
              <a:t>a state of abnormally elevated mood (either euphoric or irritable); also characterized by mental and physical hyperactivity, insomnia, and poor judgment</a:t>
            </a:r>
          </a:p>
          <a:p>
            <a:r>
              <a:rPr lang="en" dirty="0"/>
              <a:t>Manic phase- elation, extreme confusion, distractibility, racing thoughts, exaggerated sense of self-esteem, irresponsible behavior (shopping sprees, insulting remarks), rapid thought change or speech; may be more mild as optimism</a:t>
            </a:r>
          </a:p>
          <a:p>
            <a:pPr lvl="1"/>
            <a:r>
              <a:rPr lang="en-US" dirty="0"/>
              <a:t>C</a:t>
            </a:r>
            <a:r>
              <a:rPr lang="en" dirty="0"/>
              <a:t>an last for a few days or few months; ends abruptly </a:t>
            </a:r>
          </a:p>
          <a:p>
            <a:pPr lvl="1"/>
            <a:r>
              <a:rPr lang="en-US" dirty="0"/>
              <a:t>F</a:t>
            </a:r>
            <a:r>
              <a:rPr lang="en" dirty="0"/>
              <a:t>ollowing depressive episode usually last 3x as long</a:t>
            </a:r>
          </a:p>
          <a:p>
            <a:r>
              <a:rPr lang="en" dirty="0"/>
              <a:t>Depressive phase- like major depressive disorder- feelings of failure, sinfulness, worthlessness, despair, lethargic, despair, unresponsiveness</a:t>
            </a:r>
          </a:p>
          <a:p>
            <a:r>
              <a:rPr lang="en-US" dirty="0"/>
              <a:t>L</a:t>
            </a:r>
            <a:r>
              <a:rPr lang="en" dirty="0"/>
              <a:t>ow lifetime risk: 0.5-1.6%</a:t>
            </a:r>
          </a:p>
          <a:p>
            <a:r>
              <a:rPr lang="en-US" dirty="0"/>
              <a:t>H</a:t>
            </a:r>
            <a:r>
              <a:rPr lang="en" dirty="0"/>
              <a:t>igh suicide rate: 10-20%</a:t>
            </a:r>
          </a:p>
          <a:p>
            <a:endParaRPr lang="en-US" b="1" dirty="0"/>
          </a:p>
        </p:txBody>
      </p:sp>
    </p:spTree>
    <p:extLst>
      <p:ext uri="{BB962C8B-B14F-4D97-AF65-F5344CB8AC3E}">
        <p14:creationId xmlns:p14="http://schemas.microsoft.com/office/powerpoint/2010/main" val="2748683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Bipolar Example</a:t>
            </a:r>
          </a:p>
        </p:txBody>
      </p:sp>
      <p:sp>
        <p:nvSpPr>
          <p:cNvPr id="3" name="Content Placeholder 2"/>
          <p:cNvSpPr>
            <a:spLocks noGrp="1"/>
          </p:cNvSpPr>
          <p:nvPr>
            <p:ph idx="1"/>
          </p:nvPr>
        </p:nvSpPr>
        <p:spPr>
          <a:xfrm>
            <a:off x="1764792" y="1905000"/>
            <a:ext cx="9593516" cy="4843272"/>
          </a:xfrm>
        </p:spPr>
        <p:txBody>
          <a:bodyPr>
            <a:normAutofit/>
          </a:bodyPr>
          <a:lstStyle/>
          <a:p>
            <a:pPr marL="457200">
              <a:spcBef>
                <a:spcPts val="0"/>
              </a:spcBef>
              <a:buSzPct val="100000"/>
            </a:pPr>
            <a:r>
              <a:rPr lang="en" sz="2400" b="1" dirty="0"/>
              <a:t>Manic phase: </a:t>
            </a:r>
            <a:r>
              <a:rPr lang="en" sz="2400" dirty="0"/>
              <a:t>On admission she slapped the nurse, addressed the house physician as God, made the sign of the cross, and laughed loudly when she was asked to don the hospital garb. This she promptly tore to shreds...She sang at the top of her voice, screamed through the window, and leered at the patients promenading in the recreation yard.</a:t>
            </a:r>
          </a:p>
          <a:p>
            <a:pPr marL="457200">
              <a:spcBef>
                <a:spcPts val="0"/>
              </a:spcBef>
              <a:buSzPct val="100000"/>
            </a:pPr>
            <a:r>
              <a:rPr lang="en" sz="2400" b="1" dirty="0"/>
              <a:t>Depressive phase</a:t>
            </a:r>
            <a:r>
              <a:rPr lang="en" sz="2400" dirty="0"/>
              <a:t>: The patient lay in bed, immobile, with a dull, depressed expression on his face. His eyes were sunken and downcast. Even when spoken to, he would not raise his eyes to look at the speaker. </a:t>
            </a:r>
            <a:r>
              <a:rPr lang="en-US" sz="2400" dirty="0"/>
              <a:t>Usually,</a:t>
            </a:r>
            <a:r>
              <a:rPr lang="en" sz="2400" dirty="0"/>
              <a:t> he did not respond at all to questions, but sometimes, after apparently great effort, he would mumble something about the ”Scourge of God”</a:t>
            </a:r>
          </a:p>
          <a:p>
            <a:endParaRPr lang="en-US" sz="2400" dirty="0"/>
          </a:p>
        </p:txBody>
      </p:sp>
    </p:spTree>
    <p:extLst>
      <p:ext uri="{BB962C8B-B14F-4D97-AF65-F5344CB8AC3E}">
        <p14:creationId xmlns:p14="http://schemas.microsoft.com/office/powerpoint/2010/main" val="419753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Mood Disorders</a:t>
            </a: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2925" y="1718155"/>
            <a:ext cx="8911687" cy="5011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0080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Explaining Depressive and Bipolar Disorders</a:t>
            </a:r>
          </a:p>
        </p:txBody>
      </p:sp>
      <p:sp>
        <p:nvSpPr>
          <p:cNvPr id="3" name="Content Placeholder 2"/>
          <p:cNvSpPr>
            <a:spLocks noGrp="1"/>
          </p:cNvSpPr>
          <p:nvPr>
            <p:ph idx="1"/>
          </p:nvPr>
        </p:nvSpPr>
        <p:spPr>
          <a:xfrm>
            <a:off x="2592924" y="2133600"/>
            <a:ext cx="8911687" cy="4568952"/>
          </a:xfrm>
        </p:spPr>
        <p:txBody>
          <a:bodyPr>
            <a:normAutofit/>
          </a:bodyPr>
          <a:lstStyle/>
          <a:p>
            <a:r>
              <a:rPr lang="en-US" i="1" dirty="0"/>
              <a:t>Biological Factors</a:t>
            </a:r>
          </a:p>
          <a:p>
            <a:r>
              <a:rPr lang="en-US" dirty="0"/>
              <a:t>Neurotransmitters, genes, brain structure and function</a:t>
            </a:r>
          </a:p>
          <a:p>
            <a:r>
              <a:rPr lang="en-US" dirty="0"/>
              <a:t>Imbalances of neurotransmitters- GABA, serotonin, norepinephrine, dopamine</a:t>
            </a:r>
          </a:p>
          <a:p>
            <a:r>
              <a:rPr lang="en-US" dirty="0"/>
              <a:t>Link between depression and diet</a:t>
            </a:r>
          </a:p>
          <a:p>
            <a:r>
              <a:rPr lang="en-US" dirty="0"/>
              <a:t>Both disorders may be inherited </a:t>
            </a:r>
          </a:p>
          <a:p>
            <a:r>
              <a:rPr lang="en-US" dirty="0"/>
              <a:t>Mild depression may be evolutionary response to loss, MDD would be extreme version</a:t>
            </a:r>
          </a:p>
          <a:p>
            <a:r>
              <a:rPr lang="en-US" dirty="0"/>
              <a:t>Diminished brain activity in depression, increased activity for mania</a:t>
            </a:r>
          </a:p>
          <a:p>
            <a:pPr lvl="1"/>
            <a:r>
              <a:rPr lang="en-US" dirty="0"/>
              <a:t>May also be linked to mild traumatic brain injuries that have affected brain functioning</a:t>
            </a:r>
          </a:p>
          <a:p>
            <a:endParaRPr lang="en-US" dirty="0"/>
          </a:p>
          <a:p>
            <a:endParaRPr lang="en-US" dirty="0"/>
          </a:p>
        </p:txBody>
      </p:sp>
    </p:spTree>
    <p:extLst>
      <p:ext uri="{BB962C8B-B14F-4D97-AF65-F5344CB8AC3E}">
        <p14:creationId xmlns:p14="http://schemas.microsoft.com/office/powerpoint/2010/main" val="13625556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Explaining Depressive and Bipolar Disorders</a:t>
            </a:r>
          </a:p>
        </p:txBody>
      </p:sp>
      <p:sp>
        <p:nvSpPr>
          <p:cNvPr id="3" name="Content Placeholder 2"/>
          <p:cNvSpPr>
            <a:spLocks noGrp="1"/>
          </p:cNvSpPr>
          <p:nvPr>
            <p:ph idx="1"/>
          </p:nvPr>
        </p:nvSpPr>
        <p:spPr>
          <a:xfrm>
            <a:off x="941832" y="2215896"/>
            <a:ext cx="9575228" cy="4724400"/>
          </a:xfrm>
        </p:spPr>
        <p:txBody>
          <a:bodyPr>
            <a:normAutofit/>
          </a:bodyPr>
          <a:lstStyle/>
          <a:p>
            <a:r>
              <a:rPr lang="en-US" sz="2000" i="1" dirty="0"/>
              <a:t>Psychological Factors</a:t>
            </a:r>
            <a:endParaRPr lang="en-US" sz="2000" dirty="0"/>
          </a:p>
          <a:p>
            <a:pPr lvl="1"/>
            <a:r>
              <a:rPr lang="en-US" sz="1800" dirty="0"/>
              <a:t>Different perspectives have different explanations</a:t>
            </a:r>
          </a:p>
          <a:p>
            <a:pPr lvl="1"/>
            <a:r>
              <a:rPr lang="en-US" sz="1800" dirty="0"/>
              <a:t>Psychoanalytic- anger tuned inward, aftermath of loss</a:t>
            </a:r>
          </a:p>
          <a:p>
            <a:pPr lvl="1"/>
            <a:r>
              <a:rPr lang="en-US" sz="1800" dirty="0"/>
              <a:t>Cognitive- negative thinking patterns</a:t>
            </a:r>
          </a:p>
          <a:p>
            <a:pPr lvl="1"/>
            <a:r>
              <a:rPr lang="en-US" sz="1800" dirty="0"/>
              <a:t>Humanistic- self demand for perfection, positive growth is blocked</a:t>
            </a:r>
          </a:p>
          <a:p>
            <a:pPr lvl="1"/>
            <a:r>
              <a:rPr lang="en-US" sz="1800" dirty="0"/>
              <a:t>Behavioral- </a:t>
            </a:r>
            <a:r>
              <a:rPr lang="en-US" sz="1800" b="1" dirty="0"/>
              <a:t>learned helplessness- </a:t>
            </a:r>
            <a:r>
              <a:rPr lang="en-US" sz="1800" dirty="0"/>
              <a:t>Seligman’s term for a state of helplessness, or resignation, in which human or nonhuman animals fail to act to escape from a situation due to a history of repeated failures in the past</a:t>
            </a:r>
          </a:p>
          <a:p>
            <a:pPr lvl="2"/>
            <a:r>
              <a:rPr lang="en-US" sz="1600" dirty="0"/>
              <a:t>Seligman’s experiment with the dog getting shocked in a box</a:t>
            </a:r>
          </a:p>
          <a:p>
            <a:pPr lvl="2"/>
            <a:r>
              <a:rPr lang="en-US" sz="1600" dirty="0"/>
              <a:t>Depression comes from attributing failure to causes that are internal, stable, and global</a:t>
            </a:r>
            <a:endParaRPr lang="en-US" sz="1800" dirty="0"/>
          </a:p>
        </p:txBody>
      </p:sp>
      <p:pic>
        <p:nvPicPr>
          <p:cNvPr id="4" name="Picture 3"/>
          <p:cNvPicPr>
            <a:picLocks noChangeAspect="1"/>
          </p:cNvPicPr>
          <p:nvPr/>
        </p:nvPicPr>
        <p:blipFill>
          <a:blip r:embed="rId2"/>
          <a:stretch>
            <a:fillRect/>
          </a:stretch>
        </p:blipFill>
        <p:spPr>
          <a:xfrm>
            <a:off x="8271330" y="1264555"/>
            <a:ext cx="3920670" cy="2519553"/>
          </a:xfrm>
          <a:prstGeom prst="rect">
            <a:avLst/>
          </a:prstGeom>
        </p:spPr>
      </p:pic>
    </p:spTree>
    <p:extLst>
      <p:ext uri="{BB962C8B-B14F-4D97-AF65-F5344CB8AC3E}">
        <p14:creationId xmlns:p14="http://schemas.microsoft.com/office/powerpoint/2010/main" val="12045455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Explaining Depressive and Bipolar Disorders</a:t>
            </a:r>
          </a:p>
        </p:txBody>
      </p:sp>
      <p:sp>
        <p:nvSpPr>
          <p:cNvPr id="3" name="Content Placeholder 2"/>
          <p:cNvSpPr>
            <a:spLocks noGrp="1"/>
          </p:cNvSpPr>
          <p:nvPr>
            <p:ph idx="1"/>
          </p:nvPr>
        </p:nvSpPr>
        <p:spPr/>
        <p:txBody>
          <a:bodyPr>
            <a:normAutofit/>
          </a:bodyPr>
          <a:lstStyle/>
          <a:p>
            <a:r>
              <a:rPr lang="en-US" sz="2800" i="1" dirty="0"/>
              <a:t>Sociocultural factors</a:t>
            </a:r>
          </a:p>
          <a:p>
            <a:pPr lvl="1"/>
            <a:r>
              <a:rPr lang="en-US" sz="2400" dirty="0"/>
              <a:t>Environmental factors</a:t>
            </a:r>
          </a:p>
          <a:p>
            <a:pPr lvl="2"/>
            <a:r>
              <a:rPr lang="en-US" sz="2000" dirty="0"/>
              <a:t>Link between high internet/cell phone use and depression/anxiety if used to avoid negative feelings</a:t>
            </a:r>
          </a:p>
          <a:p>
            <a:pPr lvl="1"/>
            <a:r>
              <a:rPr lang="en-US" sz="2400" dirty="0"/>
              <a:t>Disturbances in interpersonal relationships</a:t>
            </a:r>
          </a:p>
          <a:p>
            <a:pPr lvl="1"/>
            <a:r>
              <a:rPr lang="en-US" sz="2400" dirty="0"/>
              <a:t>Histories of abuse or assault</a:t>
            </a:r>
          </a:p>
          <a:p>
            <a:endParaRPr lang="en-US" sz="2800" dirty="0"/>
          </a:p>
        </p:txBody>
      </p:sp>
    </p:spTree>
    <p:extLst>
      <p:ext uri="{BB962C8B-B14F-4D97-AF65-F5344CB8AC3E}">
        <p14:creationId xmlns:p14="http://schemas.microsoft.com/office/powerpoint/2010/main" val="4258659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Schizophrenia</a:t>
            </a:r>
          </a:p>
        </p:txBody>
      </p:sp>
      <p:sp>
        <p:nvSpPr>
          <p:cNvPr id="3" name="Text Placeholder 2"/>
          <p:cNvSpPr>
            <a:spLocks noGrp="1"/>
          </p:cNvSpPr>
          <p:nvPr>
            <p:ph type="body" idx="1"/>
          </p:nvPr>
        </p:nvSpPr>
        <p:spPr/>
        <p:txBody>
          <a:bodyPr/>
          <a:lstStyle/>
          <a:p>
            <a:r>
              <a:rPr lang="en-US" dirty="0"/>
              <a:t>Chapter 14, Section 4, pages 476-479</a:t>
            </a:r>
          </a:p>
        </p:txBody>
      </p:sp>
    </p:spTree>
    <p:extLst>
      <p:ext uri="{BB962C8B-B14F-4D97-AF65-F5344CB8AC3E}">
        <p14:creationId xmlns:p14="http://schemas.microsoft.com/office/powerpoint/2010/main" val="5846137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Schizophrenia</a:t>
            </a:r>
          </a:p>
        </p:txBody>
      </p:sp>
      <p:sp>
        <p:nvSpPr>
          <p:cNvPr id="3" name="Content Placeholder 2"/>
          <p:cNvSpPr>
            <a:spLocks noGrp="1"/>
          </p:cNvSpPr>
          <p:nvPr>
            <p:ph idx="1"/>
          </p:nvPr>
        </p:nvSpPr>
        <p:spPr/>
        <p:txBody>
          <a:bodyPr>
            <a:normAutofit lnSpcReduction="10000"/>
          </a:bodyPr>
          <a:lstStyle/>
          <a:p>
            <a:r>
              <a:rPr lang="en-US" b="1" dirty="0"/>
              <a:t>Schizophrenia- </a:t>
            </a:r>
            <a:r>
              <a:rPr lang="en-US" dirty="0"/>
              <a:t>a group of severe psychological disorders involving major disturbances in perception, language, thought, emotion, and/or behavior</a:t>
            </a:r>
          </a:p>
          <a:p>
            <a:r>
              <a:rPr lang="en-US" dirty="0"/>
              <a:t>May have issues caring for themselves, relating to others, or holding a job</a:t>
            </a:r>
          </a:p>
          <a:p>
            <a:r>
              <a:rPr lang="en-US" dirty="0"/>
              <a:t>May lead to a state of psychosis (loss of contact with reality)</a:t>
            </a:r>
          </a:p>
          <a:p>
            <a:r>
              <a:rPr lang="en-US" dirty="0"/>
              <a:t>About 1% will develop it, half who are admitted to mental hospitals are diagnosed with it</a:t>
            </a:r>
          </a:p>
          <a:p>
            <a:r>
              <a:rPr lang="en-US" dirty="0"/>
              <a:t>Emerges usually during adolescence- 45 years old</a:t>
            </a:r>
          </a:p>
          <a:p>
            <a:r>
              <a:rPr lang="en-US" dirty="0"/>
              <a:t>Equally prevalent in men and women, but shows earlier and stronger in men</a:t>
            </a:r>
          </a:p>
          <a:p>
            <a:r>
              <a:rPr lang="en-US" dirty="0"/>
              <a:t>Multiple personalities are not a trait</a:t>
            </a:r>
          </a:p>
          <a:p>
            <a:pPr lvl="1"/>
            <a:r>
              <a:rPr lang="en-US" dirty="0"/>
              <a:t>The word means “split mind” indicating the split from reality</a:t>
            </a:r>
          </a:p>
          <a:p>
            <a:endParaRPr lang="en-US" dirty="0"/>
          </a:p>
        </p:txBody>
      </p:sp>
    </p:spTree>
    <p:extLst>
      <p:ext uri="{BB962C8B-B14F-4D97-AF65-F5344CB8AC3E}">
        <p14:creationId xmlns:p14="http://schemas.microsoft.com/office/powerpoint/2010/main" val="5157546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Schizophrenia</a:t>
            </a:r>
          </a:p>
        </p:txBody>
      </p:sp>
      <p:pic>
        <p:nvPicPr>
          <p:cNvPr id="4" name="Content Placeholder 3"/>
          <p:cNvPicPr>
            <a:picLocks noGrp="1" noChangeAspect="1"/>
          </p:cNvPicPr>
          <p:nvPr>
            <p:ph idx="1"/>
          </p:nvPr>
        </p:nvPicPr>
        <p:blipFill>
          <a:blip r:embed="rId2"/>
          <a:stretch>
            <a:fillRect/>
          </a:stretch>
        </p:blipFill>
        <p:spPr>
          <a:xfrm>
            <a:off x="2592925" y="2060448"/>
            <a:ext cx="9143870" cy="4303776"/>
          </a:xfrm>
          <a:prstGeom prst="rect">
            <a:avLst/>
          </a:prstGeom>
        </p:spPr>
      </p:pic>
    </p:spTree>
    <p:extLst>
      <p:ext uri="{BB962C8B-B14F-4D97-AF65-F5344CB8AC3E}">
        <p14:creationId xmlns:p14="http://schemas.microsoft.com/office/powerpoint/2010/main" val="70011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Stress</a:t>
            </a:r>
          </a:p>
        </p:txBody>
      </p:sp>
      <p:sp>
        <p:nvSpPr>
          <p:cNvPr id="3" name="Content Placeholder 2"/>
          <p:cNvSpPr>
            <a:spLocks noGrp="1"/>
          </p:cNvSpPr>
          <p:nvPr>
            <p:ph idx="1"/>
          </p:nvPr>
        </p:nvSpPr>
        <p:spPr>
          <a:xfrm>
            <a:off x="2589212" y="1758696"/>
            <a:ext cx="8915400" cy="3777622"/>
          </a:xfrm>
        </p:spPr>
        <p:txBody>
          <a:bodyPr>
            <a:noAutofit/>
          </a:bodyPr>
          <a:lstStyle/>
          <a:p>
            <a:r>
              <a:rPr lang="en-US" sz="2400" b="1" dirty="0"/>
              <a:t>Conflict- </a:t>
            </a:r>
            <a:r>
              <a:rPr lang="en-US" sz="2400" dirty="0"/>
              <a:t>a forced choice between one or more incompatible goals or impulses</a:t>
            </a:r>
          </a:p>
          <a:p>
            <a:r>
              <a:rPr lang="en-US" sz="2400" dirty="0"/>
              <a:t>Three types of conflict</a:t>
            </a:r>
          </a:p>
          <a:p>
            <a:pPr lvl="1"/>
            <a:r>
              <a:rPr lang="en-US" sz="2000" b="1" dirty="0"/>
              <a:t>Approach-approach- </a:t>
            </a:r>
            <a:r>
              <a:rPr lang="en-US" sz="2000" dirty="0"/>
              <a:t>a forced choice between two options, both of which have equally desirable characteristics, easiest to resolve and least stress</a:t>
            </a:r>
          </a:p>
          <a:p>
            <a:pPr lvl="1"/>
            <a:r>
              <a:rPr lang="en-US" sz="2000" b="1" dirty="0"/>
              <a:t>Approach-avoidance- </a:t>
            </a:r>
            <a:r>
              <a:rPr lang="en-US" sz="2000" dirty="0"/>
              <a:t>a forced choice involving one option with equally desirable and undesirable characteristics</a:t>
            </a:r>
          </a:p>
          <a:p>
            <a:pPr lvl="1"/>
            <a:r>
              <a:rPr lang="en-US" sz="2000" b="1" dirty="0"/>
              <a:t>Avoidance-avoidance- </a:t>
            </a:r>
            <a:r>
              <a:rPr lang="en-US" sz="2000" dirty="0"/>
              <a:t>a forced choice between two options, both of which have </a:t>
            </a:r>
            <a:r>
              <a:rPr lang="en-US" sz="2000"/>
              <a:t>equally undesirable </a:t>
            </a:r>
            <a:r>
              <a:rPr lang="en-US" sz="2000" dirty="0"/>
              <a:t>characteristics, most difficult and take the longest</a:t>
            </a:r>
            <a:endParaRPr lang="en-US" sz="2000" b="1" dirty="0"/>
          </a:p>
          <a:p>
            <a:r>
              <a:rPr lang="en-US" sz="2400" dirty="0"/>
              <a:t>The longer or more important the conflict, the more stress</a:t>
            </a:r>
          </a:p>
          <a:p>
            <a:endParaRPr lang="en-US" sz="2400" dirty="0"/>
          </a:p>
        </p:txBody>
      </p:sp>
    </p:spTree>
    <p:extLst>
      <p:ext uri="{BB962C8B-B14F-4D97-AF65-F5344CB8AC3E}">
        <p14:creationId xmlns:p14="http://schemas.microsoft.com/office/powerpoint/2010/main" val="1610871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 of Schizophrenia</a:t>
            </a:r>
          </a:p>
        </p:txBody>
      </p:sp>
      <p:sp>
        <p:nvSpPr>
          <p:cNvPr id="3" name="Content Placeholder 2"/>
          <p:cNvSpPr>
            <a:spLocks noGrp="1"/>
          </p:cNvSpPr>
          <p:nvPr>
            <p:ph idx="1"/>
          </p:nvPr>
        </p:nvSpPr>
        <p:spPr/>
        <p:txBody>
          <a:bodyPr>
            <a:noAutofit/>
          </a:bodyPr>
          <a:lstStyle/>
          <a:p>
            <a:r>
              <a:rPr lang="en-US" sz="2000" dirty="0"/>
              <a:t>Perception</a:t>
            </a:r>
          </a:p>
          <a:p>
            <a:pPr lvl="1"/>
            <a:r>
              <a:rPr lang="en-US" sz="1800" dirty="0"/>
              <a:t>Senses may be enhanced or diminished</a:t>
            </a:r>
          </a:p>
          <a:p>
            <a:pPr lvl="1"/>
            <a:r>
              <a:rPr lang="en-US" sz="1800" dirty="0"/>
              <a:t>Difficulty concentrating</a:t>
            </a:r>
          </a:p>
          <a:p>
            <a:pPr lvl="1"/>
            <a:r>
              <a:rPr lang="en-US" sz="1800" dirty="0"/>
              <a:t>May experience hallucinations (auditory most common) but can also be visual and olfactory</a:t>
            </a:r>
          </a:p>
          <a:p>
            <a:pPr lvl="2"/>
            <a:r>
              <a:rPr lang="en-US" sz="1600" dirty="0"/>
              <a:t>Rarely will hurt others, more likely to be self-destructive</a:t>
            </a:r>
          </a:p>
          <a:p>
            <a:r>
              <a:rPr lang="en-US" sz="2000" dirty="0"/>
              <a:t>Language and thought</a:t>
            </a:r>
          </a:p>
          <a:p>
            <a:pPr lvl="1"/>
            <a:r>
              <a:rPr lang="en-US" sz="1800" dirty="0"/>
              <a:t>Words lose their meaning, impaired logic, disorganized thoughts</a:t>
            </a:r>
          </a:p>
          <a:p>
            <a:pPr lvl="1"/>
            <a:r>
              <a:rPr lang="en-US" sz="1800" dirty="0"/>
              <a:t>Rapid topic jumping,  “word salad”</a:t>
            </a:r>
          </a:p>
          <a:p>
            <a:pPr lvl="2"/>
            <a:r>
              <a:rPr lang="en-US" dirty="0"/>
              <a:t>"The pain in my head is the fusion of egg and sperm, but it only takes a father to make a baby, then the world ends." </a:t>
            </a:r>
            <a:endParaRPr lang="en-US" sz="1600" dirty="0"/>
          </a:p>
          <a:p>
            <a:pPr lvl="1"/>
            <a:r>
              <a:rPr lang="en-US" sz="1800" dirty="0"/>
              <a:t>Psychosis- delusions of persecution, grandeur, or control</a:t>
            </a:r>
          </a:p>
          <a:p>
            <a:endParaRPr lang="en-US" sz="2000" dirty="0"/>
          </a:p>
        </p:txBody>
      </p:sp>
    </p:spTree>
    <p:extLst>
      <p:ext uri="{BB962C8B-B14F-4D97-AF65-F5344CB8AC3E}">
        <p14:creationId xmlns:p14="http://schemas.microsoft.com/office/powerpoint/2010/main" val="5234743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 of Schizophrenia</a:t>
            </a:r>
          </a:p>
        </p:txBody>
      </p:sp>
      <p:sp>
        <p:nvSpPr>
          <p:cNvPr id="3" name="Content Placeholder 2"/>
          <p:cNvSpPr>
            <a:spLocks noGrp="1"/>
          </p:cNvSpPr>
          <p:nvPr>
            <p:ph idx="1"/>
          </p:nvPr>
        </p:nvSpPr>
        <p:spPr/>
        <p:txBody>
          <a:bodyPr>
            <a:normAutofit/>
          </a:bodyPr>
          <a:lstStyle/>
          <a:p>
            <a:r>
              <a:rPr lang="en-US" sz="2400" dirty="0"/>
              <a:t>Emotion</a:t>
            </a:r>
          </a:p>
          <a:p>
            <a:pPr lvl="1"/>
            <a:r>
              <a:rPr lang="en-US" sz="2000" dirty="0"/>
              <a:t>May be exaggerated and rapid or flattened affect (almost no emotional response)</a:t>
            </a:r>
          </a:p>
          <a:p>
            <a:r>
              <a:rPr lang="en-US" sz="2400" dirty="0"/>
              <a:t>Behavior </a:t>
            </a:r>
          </a:p>
          <a:p>
            <a:pPr lvl="1"/>
            <a:r>
              <a:rPr lang="en-US" sz="2000" dirty="0"/>
              <a:t>Unusual actions, usually specific to the person suffering from illogical/distorted thoughts</a:t>
            </a:r>
          </a:p>
          <a:p>
            <a:pPr lvl="1"/>
            <a:r>
              <a:rPr lang="en-US" sz="2000" dirty="0"/>
              <a:t>May become cataleptic (immobile)</a:t>
            </a:r>
          </a:p>
          <a:p>
            <a:endParaRPr lang="en-US" sz="2400" dirty="0"/>
          </a:p>
        </p:txBody>
      </p:sp>
    </p:spTree>
    <p:extLst>
      <p:ext uri="{BB962C8B-B14F-4D97-AF65-F5344CB8AC3E}">
        <p14:creationId xmlns:p14="http://schemas.microsoft.com/office/powerpoint/2010/main" val="25483024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Schizophrenia</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9544" y="1293317"/>
            <a:ext cx="7069436" cy="532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11073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Classifying Schizophrenia</a:t>
            </a:r>
          </a:p>
        </p:txBody>
      </p:sp>
      <p:sp>
        <p:nvSpPr>
          <p:cNvPr id="3" name="Content Placeholder 2"/>
          <p:cNvSpPr>
            <a:spLocks noGrp="1"/>
          </p:cNvSpPr>
          <p:nvPr>
            <p:ph idx="1"/>
          </p:nvPr>
        </p:nvSpPr>
        <p:spPr>
          <a:xfrm>
            <a:off x="5641848" y="1871624"/>
            <a:ext cx="6457124" cy="4029456"/>
          </a:xfrm>
        </p:spPr>
        <p:txBody>
          <a:bodyPr>
            <a:noAutofit/>
          </a:bodyPr>
          <a:lstStyle/>
          <a:p>
            <a:r>
              <a:rPr lang="en-US" sz="2000" dirty="0"/>
              <a:t>Previous subtypes: paranoid, catatonic, disorganized, undifferentiated, and residual</a:t>
            </a:r>
          </a:p>
          <a:p>
            <a:pPr lvl="1"/>
            <a:r>
              <a:rPr lang="en-US" sz="1800" dirty="0"/>
              <a:t>Criticized for lack of diversity in prognosis, cause, or response</a:t>
            </a:r>
          </a:p>
          <a:p>
            <a:r>
              <a:rPr lang="en-US" sz="2000" i="1" dirty="0"/>
              <a:t>Positive schizophrenia symptoms- </a:t>
            </a:r>
            <a:r>
              <a:rPr lang="en-US" sz="2000" dirty="0"/>
              <a:t>additions or exaggerations of normal functions</a:t>
            </a:r>
          </a:p>
          <a:p>
            <a:pPr lvl="1"/>
            <a:r>
              <a:rPr lang="en-US" sz="1800" dirty="0"/>
              <a:t>Delusions, hallucinations</a:t>
            </a:r>
          </a:p>
          <a:p>
            <a:pPr lvl="1"/>
            <a:r>
              <a:rPr lang="en-US" sz="1800" dirty="0"/>
              <a:t>More common in cases of rapid development</a:t>
            </a:r>
          </a:p>
          <a:p>
            <a:pPr lvl="1"/>
            <a:r>
              <a:rPr lang="en-US" sz="1800" dirty="0"/>
              <a:t>Associated with better adjustment before the onset and better prognosis</a:t>
            </a:r>
          </a:p>
          <a:p>
            <a:r>
              <a:rPr lang="en-US" sz="2000" i="1" dirty="0"/>
              <a:t>Negative schizophrenia symptoms- </a:t>
            </a:r>
            <a:r>
              <a:rPr lang="en-US" sz="2000" dirty="0"/>
              <a:t>loss or absence of normal functions</a:t>
            </a:r>
            <a:endParaRPr lang="en-US" sz="2000" i="1" dirty="0"/>
          </a:p>
        </p:txBody>
      </p:sp>
      <p:pic>
        <p:nvPicPr>
          <p:cNvPr id="4" name="Picture 3"/>
          <p:cNvPicPr>
            <a:picLocks noChangeAspect="1"/>
          </p:cNvPicPr>
          <p:nvPr/>
        </p:nvPicPr>
        <p:blipFill>
          <a:blip r:embed="rId2"/>
          <a:stretch>
            <a:fillRect/>
          </a:stretch>
        </p:blipFill>
        <p:spPr>
          <a:xfrm>
            <a:off x="368590" y="2133600"/>
            <a:ext cx="5017443" cy="3505504"/>
          </a:xfrm>
          <a:prstGeom prst="rect">
            <a:avLst/>
          </a:prstGeom>
        </p:spPr>
      </p:pic>
    </p:spTree>
    <p:extLst>
      <p:ext uri="{BB962C8B-B14F-4D97-AF65-F5344CB8AC3E}">
        <p14:creationId xmlns:p14="http://schemas.microsoft.com/office/powerpoint/2010/main" val="1303747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Explaining Schizophrenia</a:t>
            </a:r>
          </a:p>
        </p:txBody>
      </p:sp>
      <p:sp>
        <p:nvSpPr>
          <p:cNvPr id="3" name="Content Placeholder 2"/>
          <p:cNvSpPr>
            <a:spLocks noGrp="1"/>
          </p:cNvSpPr>
          <p:nvPr>
            <p:ph idx="1"/>
          </p:nvPr>
        </p:nvSpPr>
        <p:spPr>
          <a:xfrm>
            <a:off x="4626864" y="2133600"/>
            <a:ext cx="6877748" cy="4422648"/>
          </a:xfrm>
        </p:spPr>
        <p:txBody>
          <a:bodyPr>
            <a:normAutofit/>
          </a:bodyPr>
          <a:lstStyle/>
          <a:p>
            <a:r>
              <a:rPr lang="en-US" sz="2000" i="1" dirty="0"/>
              <a:t>Biological factors</a:t>
            </a:r>
          </a:p>
          <a:p>
            <a:pPr lvl="1"/>
            <a:r>
              <a:rPr lang="en-US" sz="1800" dirty="0"/>
              <a:t>The risk for schizophrenia increases with genetic similarity</a:t>
            </a:r>
          </a:p>
          <a:p>
            <a:pPr lvl="1"/>
            <a:r>
              <a:rPr lang="en-US" sz="1800" i="1" dirty="0"/>
              <a:t>Dopamine hypothesis- </a:t>
            </a:r>
            <a:r>
              <a:rPr lang="en-US" sz="1800" dirty="0" err="1"/>
              <a:t>overactivity</a:t>
            </a:r>
            <a:r>
              <a:rPr lang="en-US" sz="1800" dirty="0"/>
              <a:t> of dopamine neurons causes some forms</a:t>
            </a:r>
          </a:p>
          <a:p>
            <a:pPr lvl="2"/>
            <a:r>
              <a:rPr lang="en-US" sz="1600" dirty="0"/>
              <a:t>Shown through increases in dopamine producing/worsening symptoms and drugs that reduce dopamine activity reducing/eliminating symptoms</a:t>
            </a:r>
          </a:p>
          <a:p>
            <a:pPr lvl="1"/>
            <a:r>
              <a:rPr lang="en-US" sz="1800" dirty="0"/>
              <a:t>Larger cerebral ventricles and right hemisphere dysfunction</a:t>
            </a:r>
          </a:p>
          <a:p>
            <a:pPr lvl="1"/>
            <a:r>
              <a:rPr lang="en-US" sz="1800" dirty="0"/>
              <a:t>Lower levels of activity in specific areas</a:t>
            </a:r>
          </a:p>
          <a:p>
            <a:endParaRPr lang="en-US"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536" y="2212241"/>
            <a:ext cx="4148328" cy="316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01075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of Developing Schizophrenia</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711303"/>
            <a:ext cx="9159540" cy="479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3428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Explaining Schizophrenia</a:t>
            </a:r>
          </a:p>
        </p:txBody>
      </p:sp>
      <p:sp>
        <p:nvSpPr>
          <p:cNvPr id="3" name="Content Placeholder 2"/>
          <p:cNvSpPr>
            <a:spLocks noGrp="1"/>
          </p:cNvSpPr>
          <p:nvPr>
            <p:ph idx="1"/>
          </p:nvPr>
        </p:nvSpPr>
        <p:spPr/>
        <p:txBody>
          <a:bodyPr>
            <a:noAutofit/>
          </a:bodyPr>
          <a:lstStyle/>
          <a:p>
            <a:r>
              <a:rPr lang="en-US" sz="2000" i="1" dirty="0"/>
              <a:t>Prenatal and other environmental influences</a:t>
            </a:r>
          </a:p>
          <a:p>
            <a:r>
              <a:rPr lang="en-US" sz="2000" dirty="0"/>
              <a:t>Prenatal stress, viral infections, birth complications, low birth weight, immune responses, maternal malnutrition, advanced paternal age</a:t>
            </a:r>
          </a:p>
          <a:p>
            <a:r>
              <a:rPr lang="en-US" sz="2000" b="1" dirty="0"/>
              <a:t>Diathesis-stress model-</a:t>
            </a:r>
            <a:r>
              <a:rPr lang="en-US" sz="2000" dirty="0"/>
              <a:t> an explanation for the cause of certain disorders, such as schizophrenia, which suggests that people inherit a predisposition (or diathesis) that increases their risk for psychological disorders when exposed to environmental or emotional stress (more than they can handle)</a:t>
            </a:r>
          </a:p>
          <a:p>
            <a:pPr lvl="1"/>
            <a:r>
              <a:rPr lang="en-US" sz="1800" dirty="0"/>
              <a:t>aka stress-vulnerability model</a:t>
            </a:r>
          </a:p>
          <a:p>
            <a:pPr lvl="1"/>
            <a:r>
              <a:rPr lang="en-US" sz="1800" dirty="0"/>
              <a:t>Increased risk for people in stressful living environments and who experience severe trauma before age 16</a:t>
            </a:r>
          </a:p>
          <a:p>
            <a:endParaRPr lang="en-US" sz="2000" b="1" dirty="0"/>
          </a:p>
        </p:txBody>
      </p:sp>
    </p:spTree>
    <p:extLst>
      <p:ext uri="{BB962C8B-B14F-4D97-AF65-F5344CB8AC3E}">
        <p14:creationId xmlns:p14="http://schemas.microsoft.com/office/powerpoint/2010/main" val="11296491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106" y="475488"/>
            <a:ext cx="8911687" cy="1280890"/>
          </a:xfrm>
        </p:spPr>
        <p:txBody>
          <a:bodyPr/>
          <a:lstStyle/>
          <a:p>
            <a:r>
              <a:rPr lang="en-US" dirty="0"/>
              <a:t>Diathesis-Stress Model</a:t>
            </a:r>
          </a:p>
        </p:txBody>
      </p:sp>
      <p:pic>
        <p:nvPicPr>
          <p:cNvPr id="1024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1747" y="1594105"/>
            <a:ext cx="442523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285" y="475488"/>
            <a:ext cx="460586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9009" y="3253987"/>
            <a:ext cx="5577928" cy="346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1884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Disorders</a:t>
            </a:r>
          </a:p>
        </p:txBody>
      </p:sp>
      <p:sp>
        <p:nvSpPr>
          <p:cNvPr id="3" name="Text Placeholder 2"/>
          <p:cNvSpPr>
            <a:spLocks noGrp="1"/>
          </p:cNvSpPr>
          <p:nvPr>
            <p:ph type="body" idx="1"/>
          </p:nvPr>
        </p:nvSpPr>
        <p:spPr/>
        <p:txBody>
          <a:bodyPr/>
          <a:lstStyle/>
          <a:p>
            <a:r>
              <a:rPr lang="en-US" dirty="0"/>
              <a:t>Chapter 14, Section 5, pages 480-483</a:t>
            </a:r>
          </a:p>
        </p:txBody>
      </p:sp>
    </p:spTree>
    <p:extLst>
      <p:ext uri="{BB962C8B-B14F-4D97-AF65-F5344CB8AC3E}">
        <p14:creationId xmlns:p14="http://schemas.microsoft.com/office/powerpoint/2010/main" val="20517760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C264A-7A1A-4430-8B9E-1E024B4941B3}"/>
              </a:ext>
            </a:extLst>
          </p:cNvPr>
          <p:cNvSpPr>
            <a:spLocks noGrp="1"/>
          </p:cNvSpPr>
          <p:nvPr>
            <p:ph type="title"/>
          </p:nvPr>
        </p:nvSpPr>
        <p:spPr/>
        <p:txBody>
          <a:bodyPr/>
          <a:lstStyle/>
          <a:p>
            <a:r>
              <a:rPr lang="en-US" dirty="0"/>
              <a:t>Adjustment Disorders</a:t>
            </a:r>
          </a:p>
        </p:txBody>
      </p:sp>
      <p:sp>
        <p:nvSpPr>
          <p:cNvPr id="5" name="Content Placeholder 4">
            <a:extLst>
              <a:ext uri="{FF2B5EF4-FFF2-40B4-BE49-F238E27FC236}">
                <a16:creationId xmlns:a16="http://schemas.microsoft.com/office/drawing/2014/main" id="{4299EB36-6BBB-4950-ACF3-89F6FFFBF77E}"/>
              </a:ext>
            </a:extLst>
          </p:cNvPr>
          <p:cNvSpPr>
            <a:spLocks noGrp="1"/>
          </p:cNvSpPr>
          <p:nvPr>
            <p:ph idx="1"/>
          </p:nvPr>
        </p:nvSpPr>
        <p:spPr>
          <a:xfrm>
            <a:off x="6750756" y="2133600"/>
            <a:ext cx="4753856" cy="3777622"/>
          </a:xfrm>
        </p:spPr>
        <p:txBody>
          <a:bodyPr>
            <a:normAutofit fontScale="92500" lnSpcReduction="20000"/>
          </a:bodyPr>
          <a:lstStyle/>
          <a:p>
            <a:pPr algn="l"/>
            <a:r>
              <a:rPr lang="en-US" b="0" i="0" dirty="0">
                <a:solidFill>
                  <a:srgbClr val="111111"/>
                </a:solidFill>
                <a:effectLst/>
              </a:rPr>
              <a:t>Stress-related conditions</a:t>
            </a:r>
          </a:p>
          <a:p>
            <a:pPr algn="l"/>
            <a:r>
              <a:rPr lang="en-US" b="0" i="0" dirty="0">
                <a:solidFill>
                  <a:srgbClr val="111111"/>
                </a:solidFill>
                <a:effectLst/>
              </a:rPr>
              <a:t>You experience more stress than would normally be expected in response to a stressful or unexpected event, and the stress causes significant problems in your relationships, at work or at school.</a:t>
            </a:r>
          </a:p>
          <a:p>
            <a:pPr algn="l"/>
            <a:r>
              <a:rPr lang="en-US" b="0" i="0" dirty="0">
                <a:solidFill>
                  <a:srgbClr val="111111"/>
                </a:solidFill>
                <a:effectLst/>
              </a:rPr>
              <a:t>Work problems, going away to school, an illness, death of a close family member or any number of life changes can cause stress. Most of the time, people adjust to such changes within a few months. But if you have an adjustment disorder, you continue to have emotional or behavioral reactions that can contribute to feeling anxious or depressed.</a:t>
            </a:r>
          </a:p>
          <a:p>
            <a:endParaRPr lang="en-US" dirty="0"/>
          </a:p>
        </p:txBody>
      </p:sp>
      <p:pic>
        <p:nvPicPr>
          <p:cNvPr id="6" name="Picture 5">
            <a:extLst>
              <a:ext uri="{FF2B5EF4-FFF2-40B4-BE49-F238E27FC236}">
                <a16:creationId xmlns:a16="http://schemas.microsoft.com/office/drawing/2014/main" id="{8BE529DA-FC8A-49D4-A55E-A376A075726A}"/>
              </a:ext>
            </a:extLst>
          </p:cNvPr>
          <p:cNvPicPr>
            <a:picLocks noChangeAspect="1"/>
          </p:cNvPicPr>
          <p:nvPr/>
        </p:nvPicPr>
        <p:blipFill>
          <a:blip r:embed="rId2"/>
          <a:stretch>
            <a:fillRect/>
          </a:stretch>
        </p:blipFill>
        <p:spPr>
          <a:xfrm>
            <a:off x="828449" y="1838949"/>
            <a:ext cx="5791677" cy="4366924"/>
          </a:xfrm>
          <a:prstGeom prst="rect">
            <a:avLst/>
          </a:prstGeom>
        </p:spPr>
      </p:pic>
    </p:spTree>
    <p:extLst>
      <p:ext uri="{BB962C8B-B14F-4D97-AF65-F5344CB8AC3E}">
        <p14:creationId xmlns:p14="http://schemas.microsoft.com/office/powerpoint/2010/main" val="3255330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47672" y="200580"/>
            <a:ext cx="8614770" cy="6461078"/>
          </a:xfrm>
          <a:prstGeom prst="rect">
            <a:avLst/>
          </a:prstGeom>
        </p:spPr>
      </p:pic>
    </p:spTree>
    <p:extLst>
      <p:ext uri="{BB962C8B-B14F-4D97-AF65-F5344CB8AC3E}">
        <p14:creationId xmlns:p14="http://schemas.microsoft.com/office/powerpoint/2010/main" val="23330237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517200" y="610700"/>
            <a:ext cx="11157600" cy="914800"/>
          </a:xfrm>
          <a:prstGeom prst="rect">
            <a:avLst/>
          </a:prstGeom>
        </p:spPr>
        <p:txBody>
          <a:bodyPr vert="horz" wrap="square" lIns="121900" tIns="121900" rIns="121900" bIns="121900" rtlCol="0" anchor="b" anchorCtr="0">
            <a:noAutofit/>
          </a:bodyPr>
          <a:lstStyle/>
          <a:p>
            <a:r>
              <a:rPr lang="en"/>
              <a:t>Why Can’t the Prince Walk?</a:t>
            </a:r>
          </a:p>
        </p:txBody>
      </p:sp>
      <p:sp>
        <p:nvSpPr>
          <p:cNvPr id="168" name="Shape 168"/>
          <p:cNvSpPr txBox="1">
            <a:spLocks noGrp="1"/>
          </p:cNvSpPr>
          <p:nvPr>
            <p:ph type="body" idx="1"/>
          </p:nvPr>
        </p:nvSpPr>
        <p:spPr>
          <a:xfrm>
            <a:off x="1603022" y="1986432"/>
            <a:ext cx="10071778" cy="4105200"/>
          </a:xfrm>
          <a:prstGeom prst="rect">
            <a:avLst/>
          </a:prstGeom>
        </p:spPr>
        <p:txBody>
          <a:bodyPr vert="horz" wrap="square" lIns="121900" tIns="121900" rIns="121900" bIns="121900" rtlCol="0" anchor="t" anchorCtr="0">
            <a:noAutofit/>
          </a:bodyPr>
          <a:lstStyle/>
          <a:p>
            <a:pPr>
              <a:buNone/>
            </a:pPr>
            <a:r>
              <a:rPr lang="en" sz="2400" dirty="0"/>
              <a:t>There is an ancient Persian legend about a physician named Rhazes who was called into the palace for the purpose of diagnosing and treating a young prince. Apparently, the prince could not walk. After the usual examination of the day, Rhazes determined that there was nothing wrong with the prince’s legs, at least not physically. With little more than a hunch, Rhazes set out to treat what may be the first recorded case of conversion. In doing so, he took a risk: Rhazes unexpectedly walked into the prince’s bathroom brandishing a dagger and threatened to kill him. Upon seeing him, “the startled prince abruptly fled, leaving his clothes, his dignity, his symptom, and undoubtedly part of his self-esteem behind.”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517200" y="610700"/>
            <a:ext cx="11157600" cy="914800"/>
          </a:xfrm>
          <a:prstGeom prst="rect">
            <a:avLst/>
          </a:prstGeom>
        </p:spPr>
        <p:txBody>
          <a:bodyPr vert="horz" wrap="square" lIns="121900" tIns="121900" rIns="121900" bIns="121900" rtlCol="0" anchor="b" anchorCtr="0">
            <a:noAutofit/>
          </a:bodyPr>
          <a:lstStyle/>
          <a:p>
            <a:r>
              <a:rPr lang="en"/>
              <a:t>Somatoform Disorders</a:t>
            </a:r>
          </a:p>
        </p:txBody>
      </p:sp>
      <p:sp>
        <p:nvSpPr>
          <p:cNvPr id="174" name="Shape 174"/>
          <p:cNvSpPr txBox="1">
            <a:spLocks noGrp="1"/>
          </p:cNvSpPr>
          <p:nvPr>
            <p:ph type="body" idx="1"/>
          </p:nvPr>
        </p:nvSpPr>
        <p:spPr>
          <a:xfrm>
            <a:off x="1885244" y="1986432"/>
            <a:ext cx="9789556" cy="4105200"/>
          </a:xfrm>
          <a:prstGeom prst="rect">
            <a:avLst/>
          </a:prstGeom>
        </p:spPr>
        <p:txBody>
          <a:bodyPr vert="horz" wrap="square" lIns="121900" tIns="121900" rIns="121900" bIns="121900" rtlCol="0" anchor="t" anchorCtr="0">
            <a:noAutofit/>
          </a:bodyPr>
          <a:lstStyle/>
          <a:p>
            <a:pPr marL="609585" indent="-457189">
              <a:buSzPct val="100000"/>
            </a:pPr>
            <a:r>
              <a:rPr lang="en" sz="2400" b="1" dirty="0"/>
              <a:t>Somatoform disorder- </a:t>
            </a:r>
            <a:r>
              <a:rPr lang="en" sz="2400" dirty="0"/>
              <a:t>a condition in which there is no apparent physical cause; the physical symptoms are brought about by psychological distress</a:t>
            </a:r>
          </a:p>
          <a:p>
            <a:pPr marL="609585" indent="-457189">
              <a:buSzPct val="100000"/>
            </a:pPr>
            <a:r>
              <a:rPr lang="en-US" sz="2400" b="1" i="0" dirty="0">
                <a:solidFill>
                  <a:srgbClr val="343536"/>
                </a:solidFill>
                <a:effectLst/>
              </a:rPr>
              <a:t>Factitious- </a:t>
            </a:r>
            <a:r>
              <a:rPr lang="en-US" sz="2400" b="0" i="0" dirty="0">
                <a:solidFill>
                  <a:srgbClr val="343536"/>
                </a:solidFill>
                <a:effectLst/>
              </a:rPr>
              <a:t>Factitious disorder is a serious mental health disorder in which a person appears sick or produces physical or mental illness. People with factitious disorder deliberately produce symptoms of an illness for the purpose of receiving care and attention in a medical setting. The symptoms aren’t intended to get them practical benefits — the gain is believed to be mainly psychological.</a:t>
            </a:r>
            <a:endParaRPr lang="en" sz="24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FAFD-3430-405C-B8B9-AB1946D9CC77}"/>
              </a:ext>
            </a:extLst>
          </p:cNvPr>
          <p:cNvSpPr>
            <a:spLocks noGrp="1"/>
          </p:cNvSpPr>
          <p:nvPr>
            <p:ph type="title"/>
          </p:nvPr>
        </p:nvSpPr>
        <p:spPr/>
        <p:txBody>
          <a:bodyPr/>
          <a:lstStyle/>
          <a:p>
            <a:r>
              <a:rPr lang="en-US" dirty="0"/>
              <a:t>Somatoform Disorders</a:t>
            </a:r>
          </a:p>
        </p:txBody>
      </p:sp>
      <p:sp>
        <p:nvSpPr>
          <p:cNvPr id="3" name="Text Placeholder 2">
            <a:extLst>
              <a:ext uri="{FF2B5EF4-FFF2-40B4-BE49-F238E27FC236}">
                <a16:creationId xmlns:a16="http://schemas.microsoft.com/office/drawing/2014/main" id="{CAB4ED51-3674-4DD4-9239-9065F6239A35}"/>
              </a:ext>
            </a:extLst>
          </p:cNvPr>
          <p:cNvSpPr>
            <a:spLocks noGrp="1"/>
          </p:cNvSpPr>
          <p:nvPr>
            <p:ph type="body" idx="1"/>
          </p:nvPr>
        </p:nvSpPr>
        <p:spPr>
          <a:xfrm>
            <a:off x="3050492" y="1832053"/>
            <a:ext cx="9360578" cy="4260868"/>
          </a:xfrm>
        </p:spPr>
        <p:txBody>
          <a:bodyPr>
            <a:normAutofit fontScale="92500" lnSpcReduction="10000"/>
          </a:bodyPr>
          <a:lstStyle/>
          <a:p>
            <a:pPr marL="609585" indent="-457189">
              <a:buSzPct val="100000"/>
            </a:pPr>
            <a:r>
              <a:rPr lang="en" sz="3200" b="1" dirty="0"/>
              <a:t>Conversion disorder- </a:t>
            </a:r>
            <a:r>
              <a:rPr lang="en" sz="3200" dirty="0"/>
              <a:t>changing emotional difficulties into a loss of a specific voluntary body function</a:t>
            </a:r>
          </a:p>
          <a:p>
            <a:pPr marL="1219170" lvl="1" indent="-423323">
              <a:buSzPct val="100000"/>
            </a:pPr>
            <a:r>
              <a:rPr lang="en" sz="2800" dirty="0"/>
              <a:t>Helps to identify if reaction is calm, not panic</a:t>
            </a:r>
          </a:p>
          <a:p>
            <a:pPr marL="609585" indent="-457189">
              <a:buSzPct val="100000"/>
            </a:pPr>
            <a:r>
              <a:rPr lang="en" sz="3200" b="1" dirty="0"/>
              <a:t>Hypochondriasis- </a:t>
            </a:r>
            <a:r>
              <a:rPr lang="en" sz="3200" dirty="0"/>
              <a:t>a person in </a:t>
            </a:r>
            <a:r>
              <a:rPr lang="en" sz="3200"/>
              <a:t>good health </a:t>
            </a:r>
            <a:r>
              <a:rPr lang="en" sz="3200" dirty="0"/>
              <a:t>becomes preoccupied with imaginary ailments</a:t>
            </a:r>
          </a:p>
          <a:p>
            <a:pPr marL="1219170" lvl="1" indent="-423323">
              <a:buSzPct val="100000"/>
            </a:pPr>
            <a:r>
              <a:rPr lang="en" sz="2800" dirty="0"/>
              <a:t>Do not fake their symptoms, unrealistically interpret normal aches/pains as symptoms of a more serious illness</a:t>
            </a:r>
          </a:p>
          <a:p>
            <a:endParaRPr lang="en-US" sz="2400" dirty="0"/>
          </a:p>
        </p:txBody>
      </p:sp>
      <p:pic>
        <p:nvPicPr>
          <p:cNvPr id="4" name="Picture 3">
            <a:extLst>
              <a:ext uri="{FF2B5EF4-FFF2-40B4-BE49-F238E27FC236}">
                <a16:creationId xmlns:a16="http://schemas.microsoft.com/office/drawing/2014/main" id="{7B57874C-AE06-4BFC-81FA-40B4417022DA}"/>
              </a:ext>
            </a:extLst>
          </p:cNvPr>
          <p:cNvPicPr>
            <a:picLocks noChangeAspect="1"/>
          </p:cNvPicPr>
          <p:nvPr/>
        </p:nvPicPr>
        <p:blipFill>
          <a:blip r:embed="rId2"/>
          <a:stretch>
            <a:fillRect/>
          </a:stretch>
        </p:blipFill>
        <p:spPr>
          <a:xfrm>
            <a:off x="656635" y="3612029"/>
            <a:ext cx="2476985" cy="2480892"/>
          </a:xfrm>
          <a:prstGeom prst="rect">
            <a:avLst/>
          </a:prstGeom>
        </p:spPr>
      </p:pic>
    </p:spTree>
    <p:extLst>
      <p:ext uri="{BB962C8B-B14F-4D97-AF65-F5344CB8AC3E}">
        <p14:creationId xmlns:p14="http://schemas.microsoft.com/office/powerpoint/2010/main" val="42256538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Obsessive- Compulsive Disorder</a:t>
            </a:r>
          </a:p>
        </p:txBody>
      </p:sp>
      <p:sp>
        <p:nvSpPr>
          <p:cNvPr id="5" name="Content Placeholder 4"/>
          <p:cNvSpPr>
            <a:spLocks noGrp="1"/>
          </p:cNvSpPr>
          <p:nvPr>
            <p:ph idx="1"/>
          </p:nvPr>
        </p:nvSpPr>
        <p:spPr/>
        <p:txBody>
          <a:bodyPr/>
          <a:lstStyle/>
          <a:p>
            <a:r>
              <a:rPr lang="en-US" b="1" dirty="0"/>
              <a:t>OCD- </a:t>
            </a:r>
            <a:r>
              <a:rPr lang="en-US" dirty="0"/>
              <a:t>a psychological disorder characterized by persistent, unwanted, fearful thoughts (obsessions) and irresistible urges to perform repetitive and/or ritualized behaviors (compulsions)</a:t>
            </a:r>
          </a:p>
          <a:p>
            <a:r>
              <a:rPr lang="en-US" dirty="0"/>
              <a:t>Higher incidence in adult women and males in childhood</a:t>
            </a:r>
          </a:p>
          <a:p>
            <a:r>
              <a:rPr lang="en-US" dirty="0"/>
              <a:t>We all have double-checks and worries but OCD perform these rituals for at least an hour a day</a:t>
            </a:r>
          </a:p>
          <a:p>
            <a:r>
              <a:rPr lang="en-US" dirty="0"/>
              <a:t>People with OCD usually realize the actions are irrational, but an anxiety builds until the compulsion is performed</a:t>
            </a:r>
          </a:p>
          <a:p>
            <a:r>
              <a:rPr lang="en-US" dirty="0"/>
              <a:t>Usually treated with drugs, cognitive-behavioral therapy, and remediation therapy</a:t>
            </a:r>
          </a:p>
        </p:txBody>
      </p:sp>
    </p:spTree>
    <p:extLst>
      <p:ext uri="{BB962C8B-B14F-4D97-AF65-F5344CB8AC3E}">
        <p14:creationId xmlns:p14="http://schemas.microsoft.com/office/powerpoint/2010/main" val="28823659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297" y="0"/>
            <a:ext cx="9165478" cy="523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59865" y="5705341"/>
            <a:ext cx="8706118" cy="1200329"/>
          </a:xfrm>
          <a:prstGeom prst="rect">
            <a:avLst/>
          </a:prstGeom>
          <a:noFill/>
        </p:spPr>
        <p:txBody>
          <a:bodyPr wrap="square" rtlCol="0">
            <a:spAutoFit/>
          </a:bodyPr>
          <a:lstStyle/>
          <a:p>
            <a:r>
              <a:rPr lang="en-US" dirty="0"/>
              <a:t>Ted Talk: </a:t>
            </a:r>
            <a:r>
              <a:rPr lang="en-US" dirty="0">
                <a:hlinkClick r:id="rId3"/>
              </a:rPr>
              <a:t>https://www.youtube.com/watch?v=btO3kE2RrEY</a:t>
            </a:r>
            <a:endParaRPr lang="en-US" dirty="0"/>
          </a:p>
          <a:p>
            <a:r>
              <a:rPr lang="en-US" dirty="0"/>
              <a:t>Day in the Life: </a:t>
            </a:r>
            <a:r>
              <a:rPr lang="en-US" dirty="0">
                <a:hlinkClick r:id="rId4"/>
              </a:rPr>
              <a:t>https://www.youtube.com/watch?v=a-T19wbcEA4</a:t>
            </a:r>
            <a:r>
              <a:rPr lang="en-US" dirty="0"/>
              <a:t> </a:t>
            </a:r>
          </a:p>
          <a:p>
            <a:r>
              <a:rPr lang="en-US" dirty="0"/>
              <a:t>Misconceptions of OCD: </a:t>
            </a:r>
            <a:r>
              <a:rPr lang="en-US" dirty="0">
                <a:hlinkClick r:id="rId5"/>
              </a:rPr>
              <a:t>https://www.youtube.com/watch?v=W0-siMlKnCQ</a:t>
            </a:r>
            <a:r>
              <a:rPr lang="en-US" dirty="0"/>
              <a:t> </a:t>
            </a:r>
          </a:p>
          <a:p>
            <a:endParaRPr lang="en-US" dirty="0"/>
          </a:p>
        </p:txBody>
      </p:sp>
    </p:spTree>
    <p:extLst>
      <p:ext uri="{BB962C8B-B14F-4D97-AF65-F5344CB8AC3E}">
        <p14:creationId xmlns:p14="http://schemas.microsoft.com/office/powerpoint/2010/main" val="19084231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Dissociative Disorders</a:t>
            </a:r>
          </a:p>
        </p:txBody>
      </p:sp>
      <p:sp>
        <p:nvSpPr>
          <p:cNvPr id="3" name="Content Placeholder 2"/>
          <p:cNvSpPr>
            <a:spLocks noGrp="1"/>
          </p:cNvSpPr>
          <p:nvPr>
            <p:ph idx="1"/>
          </p:nvPr>
        </p:nvSpPr>
        <p:spPr/>
        <p:txBody>
          <a:bodyPr>
            <a:normAutofit lnSpcReduction="10000"/>
          </a:bodyPr>
          <a:lstStyle/>
          <a:p>
            <a:r>
              <a:rPr lang="en-US" b="1" dirty="0"/>
              <a:t>Dissociative disorders- </a:t>
            </a:r>
            <a:r>
              <a:rPr lang="en-US" dirty="0"/>
              <a:t>one of a group of psychological disorders characterized by a sudden break (dissociation) in conscious awareness, self-identity, and/or memory (not a psychosis)</a:t>
            </a:r>
          </a:p>
          <a:p>
            <a:r>
              <a:rPr lang="en-US" b="1" dirty="0"/>
              <a:t>Dissociative identity disorder (DID)- </a:t>
            </a:r>
            <a:r>
              <a:rPr lang="en-US" dirty="0"/>
              <a:t>a psychological disorder characterized by the presence of two or more distinct personality systems (or identities) in the same individual</a:t>
            </a:r>
          </a:p>
          <a:p>
            <a:pPr lvl="1"/>
            <a:r>
              <a:rPr lang="en-US" dirty="0"/>
              <a:t>Previously known as Multiple Personality Disorder</a:t>
            </a:r>
          </a:p>
          <a:p>
            <a:pPr lvl="1"/>
            <a:r>
              <a:rPr lang="en-US" dirty="0"/>
              <a:t>Each identity has unique personality and experiences, transition occurs suddenly and usually triggered by stress</a:t>
            </a:r>
          </a:p>
          <a:p>
            <a:pPr lvl="1"/>
            <a:r>
              <a:rPr lang="en-US" dirty="0"/>
              <a:t>“core” personality that does not know of other identities but is aware of lost time</a:t>
            </a:r>
          </a:p>
          <a:p>
            <a:pPr lvl="1"/>
            <a:r>
              <a:rPr lang="en-US" dirty="0"/>
              <a:t>Rooted in traumatic experiences</a:t>
            </a:r>
          </a:p>
          <a:p>
            <a:pPr lvl="1"/>
            <a:r>
              <a:rPr lang="en-US" dirty="0"/>
              <a:t>Controversial on the validity of the disorder</a:t>
            </a:r>
          </a:p>
          <a:p>
            <a:endParaRPr lang="en-US" b="1" dirty="0"/>
          </a:p>
        </p:txBody>
      </p:sp>
    </p:spTree>
    <p:extLst>
      <p:ext uri="{BB962C8B-B14F-4D97-AF65-F5344CB8AC3E}">
        <p14:creationId xmlns:p14="http://schemas.microsoft.com/office/powerpoint/2010/main" val="36591342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Personality Disorders</a:t>
            </a:r>
          </a:p>
        </p:txBody>
      </p:sp>
      <p:sp>
        <p:nvSpPr>
          <p:cNvPr id="3" name="Content Placeholder 2"/>
          <p:cNvSpPr>
            <a:spLocks noGrp="1"/>
          </p:cNvSpPr>
          <p:nvPr>
            <p:ph idx="1"/>
          </p:nvPr>
        </p:nvSpPr>
        <p:spPr>
          <a:xfrm>
            <a:off x="2060619" y="2240924"/>
            <a:ext cx="9057626" cy="4447504"/>
          </a:xfrm>
        </p:spPr>
        <p:txBody>
          <a:bodyPr>
            <a:normAutofit/>
          </a:bodyPr>
          <a:lstStyle/>
          <a:p>
            <a:r>
              <a:rPr lang="en-US" b="1" dirty="0"/>
              <a:t>Personality disorder- </a:t>
            </a:r>
            <a:r>
              <a:rPr lang="en-US" dirty="0"/>
              <a:t>a psychological disorder characterized by chronic, inflexible, maladaptive personality traits which cause significant impairment of social and occupational functioning</a:t>
            </a:r>
            <a:endParaRPr lang="en-US" b="1" dirty="0"/>
          </a:p>
          <a:p>
            <a:r>
              <a:rPr lang="en-US" b="1" dirty="0"/>
              <a:t>Antisocial personality disorder (psychopaths or sociopaths)- </a:t>
            </a:r>
            <a:r>
              <a:rPr lang="en-US" dirty="0"/>
              <a:t>a personality disorder characterized by egocentrism and a lack of conscience, remorse, or empathy for others</a:t>
            </a:r>
            <a:endParaRPr lang="en-US" b="1" dirty="0"/>
          </a:p>
          <a:p>
            <a:pPr lvl="1"/>
            <a:r>
              <a:rPr lang="en-US" dirty="0"/>
              <a:t>Manipulative and willing to use others for personal gain</a:t>
            </a:r>
          </a:p>
          <a:p>
            <a:pPr lvl="1"/>
            <a:r>
              <a:rPr lang="en-US" dirty="0"/>
              <a:t>Feel little personal distress, often act impulsively, may harm others</a:t>
            </a:r>
          </a:p>
          <a:p>
            <a:pPr lvl="1"/>
            <a:r>
              <a:rPr lang="en-US" dirty="0"/>
              <a:t>May not stay long at jobs or school, often history of truancy or expulsion</a:t>
            </a:r>
          </a:p>
          <a:p>
            <a:pPr lvl="1"/>
            <a:r>
              <a:rPr lang="en-US" dirty="0"/>
              <a:t>May be charming with good insights on others’ weaknesses</a:t>
            </a:r>
          </a:p>
          <a:p>
            <a:pPr lvl="1"/>
            <a:r>
              <a:rPr lang="en-US" dirty="0"/>
              <a:t>Potential genetic predisposition, low autonomic activity, right hemisphere abnormalities, reduced gray matter, biochemical disturbances, environmental disturbances</a:t>
            </a:r>
          </a:p>
          <a:p>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4976"/>
          <a:stretch/>
        </p:blipFill>
        <p:spPr bwMode="auto">
          <a:xfrm>
            <a:off x="9904397" y="128789"/>
            <a:ext cx="2060076" cy="2112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2412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Personality Disorders </a:t>
            </a:r>
          </a:p>
        </p:txBody>
      </p:sp>
      <p:sp>
        <p:nvSpPr>
          <p:cNvPr id="3" name="Content Placeholder 2"/>
          <p:cNvSpPr>
            <a:spLocks noGrp="1"/>
          </p:cNvSpPr>
          <p:nvPr>
            <p:ph idx="1"/>
          </p:nvPr>
        </p:nvSpPr>
        <p:spPr/>
        <p:txBody>
          <a:bodyPr/>
          <a:lstStyle/>
          <a:p>
            <a:r>
              <a:rPr lang="en-US" b="1" dirty="0"/>
              <a:t>Borderline personality disorder- </a:t>
            </a:r>
            <a:r>
              <a:rPr lang="en-US" dirty="0"/>
              <a:t>a psychological disorder characterized by severe instability in emotions, relationships, and self-image, along with impulsive and self-destructive behaviors (like truancy, promiscuity, drinking, gambling, eating sprees)</a:t>
            </a:r>
          </a:p>
          <a:p>
            <a:r>
              <a:rPr lang="en-US" dirty="0"/>
              <a:t>Often see themselves and others in absolute terms- perfect or worthless, leading to broken social relationships and careers</a:t>
            </a:r>
          </a:p>
          <a:p>
            <a:r>
              <a:rPr lang="en-US" dirty="0"/>
              <a:t>Intense loneliness and chronic fear of abandonment, often leading to self-fulfilling prophecy of abandonment</a:t>
            </a:r>
          </a:p>
          <a:p>
            <a:r>
              <a:rPr lang="en-US" dirty="0"/>
              <a:t>Professional intervention is proven to be effective</a:t>
            </a:r>
          </a:p>
          <a:p>
            <a:r>
              <a:rPr lang="en-US" dirty="0"/>
              <a:t>Causes- environmental factors (abuse, trauma, neglect), genetics (impaired functioning of frontal lobes and limbic system)</a:t>
            </a:r>
          </a:p>
        </p:txBody>
      </p:sp>
    </p:spTree>
    <p:extLst>
      <p:ext uri="{BB962C8B-B14F-4D97-AF65-F5344CB8AC3E}">
        <p14:creationId xmlns:p14="http://schemas.microsoft.com/office/powerpoint/2010/main" val="34354639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 and Cultural Effects</a:t>
            </a:r>
          </a:p>
        </p:txBody>
      </p:sp>
      <p:sp>
        <p:nvSpPr>
          <p:cNvPr id="3" name="Text Placeholder 2"/>
          <p:cNvSpPr>
            <a:spLocks noGrp="1"/>
          </p:cNvSpPr>
          <p:nvPr>
            <p:ph type="body" idx="1"/>
          </p:nvPr>
        </p:nvSpPr>
        <p:spPr/>
        <p:txBody>
          <a:bodyPr/>
          <a:lstStyle/>
          <a:p>
            <a:r>
              <a:rPr lang="en-US" dirty="0"/>
              <a:t>Chapter 14, Section 6, pages 484-489</a:t>
            </a:r>
          </a:p>
        </p:txBody>
      </p:sp>
    </p:spTree>
    <p:extLst>
      <p:ext uri="{BB962C8B-B14F-4D97-AF65-F5344CB8AC3E}">
        <p14:creationId xmlns:p14="http://schemas.microsoft.com/office/powerpoint/2010/main" val="31262295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Gender Differences</a:t>
            </a:r>
          </a:p>
        </p:txBody>
      </p:sp>
      <p:sp>
        <p:nvSpPr>
          <p:cNvPr id="5" name="Content Placeholder 4"/>
          <p:cNvSpPr>
            <a:spLocks noGrp="1"/>
          </p:cNvSpPr>
          <p:nvPr>
            <p:ph idx="1"/>
          </p:nvPr>
        </p:nvSpPr>
        <p:spPr>
          <a:xfrm>
            <a:off x="2176530" y="2133599"/>
            <a:ext cx="9328082" cy="4460383"/>
          </a:xfrm>
        </p:spPr>
        <p:txBody>
          <a:bodyPr>
            <a:normAutofit/>
          </a:bodyPr>
          <a:lstStyle/>
          <a:p>
            <a:r>
              <a:rPr lang="en-US" dirty="0"/>
              <a:t>Established gender differences</a:t>
            </a:r>
          </a:p>
          <a:p>
            <a:r>
              <a:rPr lang="en-US" dirty="0"/>
              <a:t>Depression shows double rates in women than men</a:t>
            </a:r>
          </a:p>
          <a:p>
            <a:pPr lvl="1"/>
            <a:r>
              <a:rPr lang="en-US" dirty="0"/>
              <a:t>May be because poverty is a contributor for psychological disorders and women are more likely than men to be in lower SES groups</a:t>
            </a:r>
          </a:p>
          <a:p>
            <a:pPr lvl="1"/>
            <a:r>
              <a:rPr lang="en-US" dirty="0"/>
              <a:t>Women are also more likely to experience other contributors- wage disparity, discrimination, sexual harassment, trauma, partner abuse, chronic stress</a:t>
            </a:r>
          </a:p>
          <a:p>
            <a:pPr lvl="1"/>
            <a:r>
              <a:rPr lang="en-US" dirty="0"/>
              <a:t>Women may also be genetically predisposed </a:t>
            </a:r>
          </a:p>
          <a:p>
            <a:pPr lvl="1"/>
            <a:r>
              <a:rPr lang="en-US" dirty="0"/>
              <a:t>Recent research shows a link for wage disparity and depression</a:t>
            </a:r>
          </a:p>
          <a:p>
            <a:pPr lvl="1"/>
            <a:r>
              <a:rPr lang="en-US" dirty="0"/>
              <a:t>May also be the way men vs. women internalize or externalize emotions- women tend to vent and ruminate more</a:t>
            </a:r>
          </a:p>
          <a:p>
            <a:pPr lvl="1"/>
            <a:r>
              <a:rPr lang="en-US" dirty="0"/>
              <a:t>Common symptoms of depression are more acceptable for women, leading men to express depression in less stereotypical ways (acting out or impulsively) leading to underdiagnosed</a:t>
            </a:r>
          </a:p>
          <a:p>
            <a:pPr lvl="1"/>
            <a:endParaRPr lang="en-US" dirty="0"/>
          </a:p>
          <a:p>
            <a:endParaRPr lang="en-US" dirty="0"/>
          </a:p>
        </p:txBody>
      </p:sp>
    </p:spTree>
    <p:extLst>
      <p:ext uri="{BB962C8B-B14F-4D97-AF65-F5344CB8AC3E}">
        <p14:creationId xmlns:p14="http://schemas.microsoft.com/office/powerpoint/2010/main" val="3127562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Stress</a:t>
            </a:r>
          </a:p>
        </p:txBody>
      </p:sp>
      <p:sp>
        <p:nvSpPr>
          <p:cNvPr id="3" name="Content Placeholder 2"/>
          <p:cNvSpPr>
            <a:spLocks noGrp="1"/>
          </p:cNvSpPr>
          <p:nvPr>
            <p:ph idx="1"/>
          </p:nvPr>
        </p:nvSpPr>
        <p:spPr>
          <a:xfrm>
            <a:off x="2040572" y="1630680"/>
            <a:ext cx="8915400" cy="3777622"/>
          </a:xfrm>
        </p:spPr>
        <p:txBody>
          <a:bodyPr>
            <a:noAutofit/>
          </a:bodyPr>
          <a:lstStyle/>
          <a:p>
            <a:r>
              <a:rPr lang="en-US" sz="2400" b="1" dirty="0"/>
              <a:t>Hassles- </a:t>
            </a:r>
            <a:r>
              <a:rPr lang="en-US" sz="2400" dirty="0"/>
              <a:t>the small problems of daily living that may accumulate and become a major sources of stress</a:t>
            </a:r>
          </a:p>
          <a:p>
            <a:pPr lvl="1"/>
            <a:r>
              <a:rPr lang="en-US" sz="2000" b="1" dirty="0"/>
              <a:t>Burnout- </a:t>
            </a:r>
            <a:r>
              <a:rPr lang="en-US" sz="2000" dirty="0"/>
              <a:t>a state of physical, mental, and emotional exhaustion resulting from chronic exposure to high levels of stress, with little personal control</a:t>
            </a:r>
          </a:p>
          <a:p>
            <a:pPr lvl="1"/>
            <a:r>
              <a:rPr lang="en-US" sz="2000" dirty="0"/>
              <a:t>May be more significant than major life changes</a:t>
            </a:r>
          </a:p>
          <a:p>
            <a:r>
              <a:rPr lang="en-US" sz="2400" b="1" dirty="0"/>
              <a:t>Frustration- </a:t>
            </a:r>
            <a:r>
              <a:rPr lang="en-US" sz="2400" dirty="0"/>
              <a:t>the unpleasant tension, anxiety, and heightened sympathetic activity resulting from a blocked goal	</a:t>
            </a:r>
          </a:p>
          <a:p>
            <a:pPr lvl="1"/>
            <a:r>
              <a:rPr lang="en-US" sz="2000" dirty="0"/>
              <a:t>The more motivated, the more frustrated</a:t>
            </a:r>
          </a:p>
          <a:p>
            <a:endParaRPr lang="en-US" sz="2400" b="1" dirty="0"/>
          </a:p>
        </p:txBody>
      </p:sp>
      <p:pic>
        <p:nvPicPr>
          <p:cNvPr id="4" name="Picture 3"/>
          <p:cNvPicPr>
            <a:picLocks noChangeAspect="1"/>
          </p:cNvPicPr>
          <p:nvPr/>
        </p:nvPicPr>
        <p:blipFill>
          <a:blip r:embed="rId2"/>
          <a:stretch>
            <a:fillRect/>
          </a:stretch>
        </p:blipFill>
        <p:spPr>
          <a:xfrm>
            <a:off x="8110728" y="4771027"/>
            <a:ext cx="3557587" cy="1996485"/>
          </a:xfrm>
          <a:prstGeom prst="rect">
            <a:avLst/>
          </a:prstGeom>
        </p:spPr>
      </p:pic>
    </p:spTree>
    <p:extLst>
      <p:ext uri="{BB962C8B-B14F-4D97-AF65-F5344CB8AC3E}">
        <p14:creationId xmlns:p14="http://schemas.microsoft.com/office/powerpoint/2010/main" val="25605779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Culture and Psychological Factors</a:t>
            </a:r>
          </a:p>
        </p:txBody>
      </p:sp>
      <p:sp>
        <p:nvSpPr>
          <p:cNvPr id="3" name="Content Placeholder 2"/>
          <p:cNvSpPr>
            <a:spLocks noGrp="1"/>
          </p:cNvSpPr>
          <p:nvPr>
            <p:ph idx="1"/>
          </p:nvPr>
        </p:nvSpPr>
        <p:spPr/>
        <p:txBody>
          <a:bodyPr>
            <a:normAutofit/>
          </a:bodyPr>
          <a:lstStyle/>
          <a:p>
            <a:r>
              <a:rPr lang="en-US" sz="2400" dirty="0"/>
              <a:t>Rates of schizophrenia vary widely around the world </a:t>
            </a:r>
          </a:p>
          <a:p>
            <a:pPr lvl="1"/>
            <a:r>
              <a:rPr lang="en-US" sz="2000" dirty="0"/>
              <a:t>Could be from actual differences or from differences in definition, diagnosis, reporting, symptoms, beliefs of causes, and stressors for triggers</a:t>
            </a:r>
          </a:p>
          <a:p>
            <a:pPr lvl="1"/>
            <a:r>
              <a:rPr lang="en-US" sz="2000" dirty="0"/>
              <a:t>Prognosis for schizophrenia is sometimes better in </a:t>
            </a:r>
            <a:r>
              <a:rPr lang="en-US" sz="2000" dirty="0" err="1"/>
              <a:t>nonindustrialized</a:t>
            </a:r>
            <a:r>
              <a:rPr lang="en-US" sz="2000" dirty="0"/>
              <a:t> societies</a:t>
            </a:r>
          </a:p>
          <a:p>
            <a:pPr lvl="2"/>
            <a:r>
              <a:rPr lang="en-US" sz="1800" dirty="0"/>
              <a:t>Might be because the symptoms make it difficult to survive in industrialized societies</a:t>
            </a:r>
          </a:p>
          <a:p>
            <a:pPr lvl="2"/>
            <a:r>
              <a:rPr lang="en-US" sz="1800" dirty="0"/>
              <a:t>Might be because industrialized countries have families who are less likely to feel responsible for people with schizophrenia</a:t>
            </a:r>
          </a:p>
          <a:p>
            <a:pPr lvl="1"/>
            <a:endParaRPr lang="en-US" sz="2000" dirty="0"/>
          </a:p>
          <a:p>
            <a:endParaRPr lang="en-US" sz="2400" dirty="0"/>
          </a:p>
        </p:txBody>
      </p:sp>
    </p:spTree>
    <p:extLst>
      <p:ext uri="{BB962C8B-B14F-4D97-AF65-F5344CB8AC3E}">
        <p14:creationId xmlns:p14="http://schemas.microsoft.com/office/powerpoint/2010/main" val="11534353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Avoiding Ethnocentrism</a:t>
            </a:r>
          </a:p>
        </p:txBody>
      </p:sp>
      <p:sp>
        <p:nvSpPr>
          <p:cNvPr id="3" name="Content Placeholder 2"/>
          <p:cNvSpPr>
            <a:spLocks noGrp="1"/>
          </p:cNvSpPr>
          <p:nvPr>
            <p:ph idx="1"/>
          </p:nvPr>
        </p:nvSpPr>
        <p:spPr/>
        <p:txBody>
          <a:bodyPr/>
          <a:lstStyle/>
          <a:p>
            <a:r>
              <a:rPr lang="en-US" dirty="0"/>
              <a:t>Most research is conducted in Western cultures</a:t>
            </a:r>
          </a:p>
          <a:p>
            <a:r>
              <a:rPr lang="en-US" dirty="0"/>
              <a:t>Culture-general symptoms (universal)- nervous, trouble sleeping, low spirits, weak all over, personal worries, restless, feel apart/alone, can’t get along, hot all over, worry all the time, can’t do anything worthwhile, nothing turns out right</a:t>
            </a:r>
          </a:p>
          <a:p>
            <a:r>
              <a:rPr lang="en-US" dirty="0"/>
              <a:t>Culture-bound symptoms- unique to groups and only appear in one population</a:t>
            </a:r>
          </a:p>
          <a:p>
            <a:pPr lvl="1"/>
            <a:r>
              <a:rPr lang="en-US" dirty="0"/>
              <a:t>Depression in North America and Europe show feelings of guilt, China often shows conversion of depression into physical symptoms</a:t>
            </a:r>
          </a:p>
          <a:p>
            <a:r>
              <a:rPr lang="en-US" dirty="0"/>
              <a:t>Culture-bound disorders, although may be disappearing from globalization</a:t>
            </a:r>
          </a:p>
        </p:txBody>
      </p:sp>
    </p:spTree>
    <p:extLst>
      <p:ext uri="{BB962C8B-B14F-4D97-AF65-F5344CB8AC3E}">
        <p14:creationId xmlns:p14="http://schemas.microsoft.com/office/powerpoint/2010/main" val="3172649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21994" y="-45955"/>
            <a:ext cx="5410773" cy="690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22272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104" y="487740"/>
            <a:ext cx="8176196" cy="1280890"/>
          </a:xfrm>
        </p:spPr>
        <p:txBody>
          <a:bodyPr/>
          <a:lstStyle/>
          <a:p>
            <a:r>
              <a:rPr lang="en-US" dirty="0"/>
              <a:t>Psychological Disorders on a Personal Note</a:t>
            </a:r>
          </a:p>
        </p:txBody>
      </p:sp>
      <p:sp>
        <p:nvSpPr>
          <p:cNvPr id="3" name="Content Placeholder 2"/>
          <p:cNvSpPr>
            <a:spLocks noGrp="1"/>
          </p:cNvSpPr>
          <p:nvPr>
            <p:ph idx="1"/>
          </p:nvPr>
        </p:nvSpPr>
        <p:spPr>
          <a:xfrm>
            <a:off x="4919472" y="1813560"/>
            <a:ext cx="6859460" cy="4660392"/>
          </a:xfrm>
        </p:spPr>
        <p:txBody>
          <a:bodyPr>
            <a:normAutofit lnSpcReduction="10000"/>
          </a:bodyPr>
          <a:lstStyle/>
          <a:p>
            <a:r>
              <a:rPr lang="en-US" b="1" dirty="0"/>
              <a:t>Psychology student syndrome- </a:t>
            </a:r>
            <a:r>
              <a:rPr lang="en-US" dirty="0"/>
              <a:t>a condition often seen in psychology students concerned that they are experiencing the symptoms of a psychological disorder they’re studying</a:t>
            </a:r>
          </a:p>
          <a:p>
            <a:pPr lvl="1"/>
            <a:r>
              <a:rPr lang="en-US" dirty="0"/>
              <a:t>Also using what is learned in a psychology class to “diagnose” someone of a psychological condition without full knowledge or proper certification</a:t>
            </a:r>
          </a:p>
          <a:p>
            <a:r>
              <a:rPr lang="en-US" b="1" dirty="0"/>
              <a:t>Resilience- </a:t>
            </a:r>
            <a:r>
              <a:rPr lang="en-US" dirty="0"/>
              <a:t>the ability to recover from or adapt effectively in the face of adversity</a:t>
            </a:r>
          </a:p>
          <a:p>
            <a:pPr lvl="1"/>
            <a:r>
              <a:rPr lang="en-US" dirty="0"/>
              <a:t>Good intellectual functioning, relationships with caring adults, the ability to regulate their attention, emotions, and behavior</a:t>
            </a:r>
          </a:p>
          <a:p>
            <a:pPr lvl="1"/>
            <a:r>
              <a:rPr lang="en-US" dirty="0"/>
              <a:t>May develop as posttraumatic growth</a:t>
            </a:r>
          </a:p>
          <a:p>
            <a:pPr lvl="1"/>
            <a:r>
              <a:rPr lang="en-US" dirty="0"/>
              <a:t>Can develop through practicing self and other compassion, meditation, adjusting perception of adversity, self-efficacy, internal local of control, optimistic, attributional style</a:t>
            </a:r>
          </a:p>
          <a:p>
            <a:endParaRPr lang="en-US" b="1" dirty="0"/>
          </a:p>
        </p:txBody>
      </p:sp>
      <p:pic>
        <p:nvPicPr>
          <p:cNvPr id="4" name="Picture 3"/>
          <p:cNvPicPr>
            <a:picLocks noChangeAspect="1"/>
          </p:cNvPicPr>
          <p:nvPr/>
        </p:nvPicPr>
        <p:blipFill>
          <a:blip r:embed="rId2"/>
          <a:stretch>
            <a:fillRect/>
          </a:stretch>
        </p:blipFill>
        <p:spPr>
          <a:xfrm>
            <a:off x="-1" y="-24630"/>
            <a:ext cx="4075289" cy="6908253"/>
          </a:xfrm>
          <a:prstGeom prst="rect">
            <a:avLst/>
          </a:prstGeom>
        </p:spPr>
      </p:pic>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5FF48E8C-A51D-4E7B-A0E4-E1B0CE11CF35}"/>
                  </a:ext>
                </a:extLst>
              </p14:cNvPr>
              <p14:cNvContentPartPr/>
              <p14:nvPr/>
            </p14:nvContentPartPr>
            <p14:xfrm>
              <a:off x="1015756" y="1839596"/>
              <a:ext cx="1579320" cy="70200"/>
            </p14:xfrm>
          </p:contentPart>
        </mc:Choice>
        <mc:Fallback>
          <p:pic>
            <p:nvPicPr>
              <p:cNvPr id="5" name="Ink 4">
                <a:extLst>
                  <a:ext uri="{FF2B5EF4-FFF2-40B4-BE49-F238E27FC236}">
                    <a16:creationId xmlns:a16="http://schemas.microsoft.com/office/drawing/2014/main" id="{5FF48E8C-A51D-4E7B-A0E4-E1B0CE11CF35}"/>
                  </a:ext>
                </a:extLst>
              </p:cNvPr>
              <p:cNvPicPr/>
              <p:nvPr/>
            </p:nvPicPr>
            <p:blipFill>
              <a:blip r:embed="rId4"/>
              <a:stretch>
                <a:fillRect/>
              </a:stretch>
            </p:blipFill>
            <p:spPr>
              <a:xfrm>
                <a:off x="962116" y="1731956"/>
                <a:ext cx="1686960" cy="2858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E35B3E1F-A4A0-4878-83F1-8C32883190AB}"/>
                  </a:ext>
                </a:extLst>
              </p14:cNvPr>
              <p14:cNvContentPartPr/>
              <p14:nvPr/>
            </p14:nvContentPartPr>
            <p14:xfrm>
              <a:off x="1771756" y="2020316"/>
              <a:ext cx="394200" cy="23760"/>
            </p14:xfrm>
          </p:contentPart>
        </mc:Choice>
        <mc:Fallback>
          <p:pic>
            <p:nvPicPr>
              <p:cNvPr id="6" name="Ink 5">
                <a:extLst>
                  <a:ext uri="{FF2B5EF4-FFF2-40B4-BE49-F238E27FC236}">
                    <a16:creationId xmlns:a16="http://schemas.microsoft.com/office/drawing/2014/main" id="{E35B3E1F-A4A0-4878-83F1-8C32883190AB}"/>
                  </a:ext>
                </a:extLst>
              </p:cNvPr>
              <p:cNvPicPr/>
              <p:nvPr/>
            </p:nvPicPr>
            <p:blipFill>
              <a:blip r:embed="rId6"/>
              <a:stretch>
                <a:fillRect/>
              </a:stretch>
            </p:blipFill>
            <p:spPr>
              <a:xfrm>
                <a:off x="1718116" y="1912316"/>
                <a:ext cx="50184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C2C3784C-4CC2-42D6-8E88-51B9BE216C09}"/>
                  </a:ext>
                </a:extLst>
              </p14:cNvPr>
              <p14:cNvContentPartPr/>
              <p14:nvPr/>
            </p14:nvContentPartPr>
            <p14:xfrm>
              <a:off x="1241476" y="4255556"/>
              <a:ext cx="1219320" cy="34920"/>
            </p14:xfrm>
          </p:contentPart>
        </mc:Choice>
        <mc:Fallback>
          <p:pic>
            <p:nvPicPr>
              <p:cNvPr id="7" name="Ink 6">
                <a:extLst>
                  <a:ext uri="{FF2B5EF4-FFF2-40B4-BE49-F238E27FC236}">
                    <a16:creationId xmlns:a16="http://schemas.microsoft.com/office/drawing/2014/main" id="{C2C3784C-4CC2-42D6-8E88-51B9BE216C09}"/>
                  </a:ext>
                </a:extLst>
              </p:cNvPr>
              <p:cNvPicPr/>
              <p:nvPr/>
            </p:nvPicPr>
            <p:blipFill>
              <a:blip r:embed="rId8"/>
              <a:stretch>
                <a:fillRect/>
              </a:stretch>
            </p:blipFill>
            <p:spPr>
              <a:xfrm>
                <a:off x="1187836" y="4147556"/>
                <a:ext cx="1326960" cy="2505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C3CE4934-B87A-47A9-ACCE-5CE7876259CF}"/>
                  </a:ext>
                </a:extLst>
              </p14:cNvPr>
              <p14:cNvContentPartPr/>
              <p14:nvPr/>
            </p14:nvContentPartPr>
            <p14:xfrm>
              <a:off x="1388356" y="6434636"/>
              <a:ext cx="1037520" cy="79560"/>
            </p14:xfrm>
          </p:contentPart>
        </mc:Choice>
        <mc:Fallback>
          <p:pic>
            <p:nvPicPr>
              <p:cNvPr id="8" name="Ink 7">
                <a:extLst>
                  <a:ext uri="{FF2B5EF4-FFF2-40B4-BE49-F238E27FC236}">
                    <a16:creationId xmlns:a16="http://schemas.microsoft.com/office/drawing/2014/main" id="{C3CE4934-B87A-47A9-ACCE-5CE7876259CF}"/>
                  </a:ext>
                </a:extLst>
              </p:cNvPr>
              <p:cNvPicPr/>
              <p:nvPr/>
            </p:nvPicPr>
            <p:blipFill>
              <a:blip r:embed="rId10"/>
              <a:stretch>
                <a:fillRect/>
              </a:stretch>
            </p:blipFill>
            <p:spPr>
              <a:xfrm>
                <a:off x="1334356" y="6326636"/>
                <a:ext cx="1145160" cy="295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9" name="Ink 8">
                <a:extLst>
                  <a:ext uri="{FF2B5EF4-FFF2-40B4-BE49-F238E27FC236}">
                    <a16:creationId xmlns:a16="http://schemas.microsoft.com/office/drawing/2014/main" id="{92709FA9-1883-41A1-B5FE-061F9F60B819}"/>
                  </a:ext>
                </a:extLst>
              </p14:cNvPr>
              <p14:cNvContentPartPr/>
              <p14:nvPr/>
            </p14:nvContentPartPr>
            <p14:xfrm>
              <a:off x="857716" y="6616796"/>
              <a:ext cx="1762560" cy="32400"/>
            </p14:xfrm>
          </p:contentPart>
        </mc:Choice>
        <mc:Fallback>
          <p:pic>
            <p:nvPicPr>
              <p:cNvPr id="9" name="Ink 8">
                <a:extLst>
                  <a:ext uri="{FF2B5EF4-FFF2-40B4-BE49-F238E27FC236}">
                    <a16:creationId xmlns:a16="http://schemas.microsoft.com/office/drawing/2014/main" id="{92709FA9-1883-41A1-B5FE-061F9F60B819}"/>
                  </a:ext>
                </a:extLst>
              </p:cNvPr>
              <p:cNvPicPr/>
              <p:nvPr/>
            </p:nvPicPr>
            <p:blipFill>
              <a:blip r:embed="rId12"/>
              <a:stretch>
                <a:fillRect/>
              </a:stretch>
            </p:blipFill>
            <p:spPr>
              <a:xfrm>
                <a:off x="803716" y="6509156"/>
                <a:ext cx="1870200" cy="248040"/>
              </a:xfrm>
              <a:prstGeom prst="rect">
                <a:avLst/>
              </a:prstGeom>
            </p:spPr>
          </p:pic>
        </mc:Fallback>
      </mc:AlternateContent>
    </p:spTree>
    <p:extLst>
      <p:ext uri="{BB962C8B-B14F-4D97-AF65-F5344CB8AC3E}">
        <p14:creationId xmlns:p14="http://schemas.microsoft.com/office/powerpoint/2010/main" val="301370761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1762</TotalTime>
  <Words>6853</Words>
  <Application>Microsoft Office PowerPoint</Application>
  <PresentationFormat>Widescreen</PresentationFormat>
  <Paragraphs>570</Paragraphs>
  <Slides>93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93</vt:i4>
      </vt:variant>
    </vt:vector>
  </HeadingPairs>
  <TitlesOfParts>
    <vt:vector size="100" baseType="lpstr">
      <vt:lpstr>Arial</vt:lpstr>
      <vt:lpstr>Calibri</vt:lpstr>
      <vt:lpstr>Century Gothic</vt:lpstr>
      <vt:lpstr>NexusSerif</vt:lpstr>
      <vt:lpstr>Open Sans</vt:lpstr>
      <vt:lpstr>Wingdings 3</vt:lpstr>
      <vt:lpstr>Wisp</vt:lpstr>
      <vt:lpstr>Abnormal Behavior</vt:lpstr>
      <vt:lpstr>Understanding Stress</vt:lpstr>
      <vt:lpstr>Stress</vt:lpstr>
      <vt:lpstr>Sources of Stress</vt:lpstr>
      <vt:lpstr>Sources of Stress</vt:lpstr>
      <vt:lpstr>PowerPoint Presentation</vt:lpstr>
      <vt:lpstr>Sources of Stress</vt:lpstr>
      <vt:lpstr>PowerPoint Presentation</vt:lpstr>
      <vt:lpstr>Sources of Stress</vt:lpstr>
      <vt:lpstr>Sources of Stress</vt:lpstr>
      <vt:lpstr>Reactions to Stress: GAS</vt:lpstr>
      <vt:lpstr>General Adaptation Syndrome (GAS)</vt:lpstr>
      <vt:lpstr>Reactions to Stress: SAM System and HPA Axis</vt:lpstr>
      <vt:lpstr>SAM System and HPA Axis</vt:lpstr>
      <vt:lpstr>Stress and the Immune System</vt:lpstr>
      <vt:lpstr>Stress and Cognitive Functioning</vt:lpstr>
      <vt:lpstr>Benefits of Stress</vt:lpstr>
      <vt:lpstr>Stress and Illness</vt:lpstr>
      <vt:lpstr>Ulcers</vt:lpstr>
      <vt:lpstr>Chronic Pain</vt:lpstr>
      <vt:lpstr>Cancer</vt:lpstr>
      <vt:lpstr>Cardiovascular Disorders</vt:lpstr>
      <vt:lpstr>Posttraumatic Stress Disorder (PTSD)</vt:lpstr>
      <vt:lpstr>Coping with Crisis and Helping Someone with PTSD</vt:lpstr>
      <vt:lpstr>Stress Management</vt:lpstr>
      <vt:lpstr>Cognitive Appraisal</vt:lpstr>
      <vt:lpstr>Cognitive Appraisal </vt:lpstr>
      <vt:lpstr>Cognitive Appraisal</vt:lpstr>
      <vt:lpstr>PowerPoint Presentation</vt:lpstr>
      <vt:lpstr>Personality and Individual Differences: Locus of Control</vt:lpstr>
      <vt:lpstr>Personality and Individual Differences: Positive Affect and Optimism</vt:lpstr>
      <vt:lpstr>Resources for Healthy Living</vt:lpstr>
      <vt:lpstr>Health Psychology</vt:lpstr>
      <vt:lpstr>Health Psychology</vt:lpstr>
      <vt:lpstr>Stress and Work/Career: Job Stress</vt:lpstr>
      <vt:lpstr>Stress and Technology: Technostress </vt:lpstr>
      <vt:lpstr>Studying Psychological Disorders</vt:lpstr>
      <vt:lpstr>Psychological Disorders</vt:lpstr>
      <vt:lpstr>PowerPoint Presentation</vt:lpstr>
      <vt:lpstr>Psychological Disorders</vt:lpstr>
      <vt:lpstr>Classifying Psychological Disorders</vt:lpstr>
      <vt:lpstr>PowerPoint Presentation</vt:lpstr>
      <vt:lpstr>Classifying Psychological Disorders: DSM Terms</vt:lpstr>
      <vt:lpstr>Describing and Evaluating the DSM</vt:lpstr>
      <vt:lpstr>Special Issues in Psychological Disorders</vt:lpstr>
      <vt:lpstr>Prevalence and Financial Impact of Mental Disorders</vt:lpstr>
      <vt:lpstr>Anxiety Disorders</vt:lpstr>
      <vt:lpstr>Special Issues in Psychological Disorders</vt:lpstr>
      <vt:lpstr>Danger Signs of Suicide </vt:lpstr>
      <vt:lpstr>Anxiety Disorders</vt:lpstr>
      <vt:lpstr>Panic Disorder</vt:lpstr>
      <vt:lpstr>Phobias</vt:lpstr>
      <vt:lpstr>PowerPoint Presentation</vt:lpstr>
      <vt:lpstr>PowerPoint Presentation</vt:lpstr>
      <vt:lpstr>Explaining Anxiety Disorders </vt:lpstr>
      <vt:lpstr>Pandemic Effects</vt:lpstr>
      <vt:lpstr>Pandemic Effects</vt:lpstr>
      <vt:lpstr>Depressive and Bipolar Disorders</vt:lpstr>
      <vt:lpstr>Mood Disorders</vt:lpstr>
      <vt:lpstr>PowerPoint Presentation</vt:lpstr>
      <vt:lpstr>Bipolar Disorder</vt:lpstr>
      <vt:lpstr>Bipolar Example</vt:lpstr>
      <vt:lpstr>Mood Disorders</vt:lpstr>
      <vt:lpstr>Explaining Depressive and Bipolar Disorders</vt:lpstr>
      <vt:lpstr>Explaining Depressive and Bipolar Disorders</vt:lpstr>
      <vt:lpstr>Explaining Depressive and Bipolar Disorders</vt:lpstr>
      <vt:lpstr>Schizophrenia</vt:lpstr>
      <vt:lpstr>Schizophrenia</vt:lpstr>
      <vt:lpstr>Schizophrenia</vt:lpstr>
      <vt:lpstr>Symptoms of Schizophrenia</vt:lpstr>
      <vt:lpstr>Symptoms of Schizophrenia</vt:lpstr>
      <vt:lpstr>Types of Schizophrenia</vt:lpstr>
      <vt:lpstr>Classifying Schizophrenia</vt:lpstr>
      <vt:lpstr>Explaining Schizophrenia</vt:lpstr>
      <vt:lpstr>Risk of Developing Schizophrenia</vt:lpstr>
      <vt:lpstr>Explaining Schizophrenia</vt:lpstr>
      <vt:lpstr>Diathesis-Stress Model</vt:lpstr>
      <vt:lpstr>Other Disorders</vt:lpstr>
      <vt:lpstr>Adjustment Disorders</vt:lpstr>
      <vt:lpstr>Why Can’t the Prince Walk?</vt:lpstr>
      <vt:lpstr>Somatoform Disorders</vt:lpstr>
      <vt:lpstr>Somatoform Disorders</vt:lpstr>
      <vt:lpstr>Obsessive- Compulsive Disorder</vt:lpstr>
      <vt:lpstr>PowerPoint Presentation</vt:lpstr>
      <vt:lpstr>Dissociative Disorders</vt:lpstr>
      <vt:lpstr>Personality Disorders</vt:lpstr>
      <vt:lpstr>Personality Disorders </vt:lpstr>
      <vt:lpstr>Gender and Cultural Effects</vt:lpstr>
      <vt:lpstr>Gender Differences</vt:lpstr>
      <vt:lpstr>Culture and Psychological Factors</vt:lpstr>
      <vt:lpstr>Avoiding Ethnocentrism</vt:lpstr>
      <vt:lpstr>PowerPoint Presentation</vt:lpstr>
      <vt:lpstr>Psychological Disorders on a Personal Note</vt:lpstr>
    </vt:vector>
  </TitlesOfParts>
  <Company>Chandler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Abnormal Behavior</dc:title>
  <dc:creator>Reynolds, Allison</dc:creator>
  <cp:lastModifiedBy>Reynolds, Allison</cp:lastModifiedBy>
  <cp:revision>93</cp:revision>
  <dcterms:created xsi:type="dcterms:W3CDTF">2019-02-19T14:45:34Z</dcterms:created>
  <dcterms:modified xsi:type="dcterms:W3CDTF">2022-03-02T15:24:58Z</dcterms:modified>
</cp:coreProperties>
</file>