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9" r:id="rId4"/>
    <p:sldId id="260" r:id="rId5"/>
    <p:sldId id="257" r:id="rId6"/>
    <p:sldId id="25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46" d="100"/>
          <a:sy n="46" d="100"/>
        </p:scale>
        <p:origin x="60"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ADA4382-A2B7-41B5-BB7F-42B3E591E648}" type="datetimeFigureOut">
              <a:rPr lang="en-US" smtClean="0"/>
              <a:t>4/4/2018</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C4D6E0C-4008-411B-9832-494D91BA3F12}"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177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DA4382-A2B7-41B5-BB7F-42B3E591E648}"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145913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DA4382-A2B7-41B5-BB7F-42B3E591E648}"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3648171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DA4382-A2B7-41B5-BB7F-42B3E591E648}"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3796814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8ADA4382-A2B7-41B5-BB7F-42B3E591E648}" type="datetimeFigureOut">
              <a:rPr lang="en-US" smtClean="0"/>
              <a:t>4/4/2018</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C4D6E0C-4008-411B-9832-494D91BA3F12}"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4839654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DA4382-A2B7-41B5-BB7F-42B3E591E648}" type="datetimeFigureOut">
              <a:rPr lang="en-US" smtClean="0"/>
              <a:t>4/4/2018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278109827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DA4382-A2B7-41B5-BB7F-42B3E591E648}" type="datetimeFigureOut">
              <a:rPr lang="en-US" smtClean="0"/>
              <a:t>4/4/2018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278626351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DA4382-A2B7-41B5-BB7F-42B3E591E648}" type="datetimeFigureOut">
              <a:rPr lang="en-US" smtClean="0"/>
              <a:t>4/4/2018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3412331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A4382-A2B7-41B5-BB7F-42B3E591E648}" type="datetimeFigureOut">
              <a:rPr lang="en-US" smtClean="0"/>
              <a:t>4/4/2018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51675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8ADA4382-A2B7-41B5-BB7F-42B3E591E648}" type="datetimeFigureOut">
              <a:rPr lang="en-US" smtClean="0"/>
              <a:t>4/4/2018</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6C4D6E0C-4008-411B-9832-494D91BA3F12}"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61235157"/>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8ADA4382-A2B7-41B5-BB7F-42B3E591E648}" type="datetimeFigureOut">
              <a:rPr lang="en-US" smtClean="0"/>
              <a:t>4/4/2018</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6C4D6E0C-4008-411B-9832-494D91BA3F12}" type="slidenum">
              <a:rPr lang="en-US" smtClean="0"/>
              <a:t>‹#›</a:t>
            </a:fld>
            <a:endParaRPr lang="en-US"/>
          </a:p>
        </p:txBody>
      </p:sp>
    </p:spTree>
    <p:extLst>
      <p:ext uri="{BB962C8B-B14F-4D97-AF65-F5344CB8AC3E}">
        <p14:creationId xmlns:p14="http://schemas.microsoft.com/office/powerpoint/2010/main" val="102814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ADA4382-A2B7-41B5-BB7F-42B3E591E648}" type="datetimeFigureOut">
              <a:rPr lang="en-US" smtClean="0"/>
              <a:t>4/4/2018</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C4D6E0C-4008-411B-9832-494D91BA3F12}"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5462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Cellular Respiration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71941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cellular respira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77" y="477982"/>
            <a:ext cx="11194395" cy="5902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933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KREBS Cycle</a:t>
            </a:r>
            <a:endParaRPr lang="en-US" dirty="0"/>
          </a:p>
        </p:txBody>
      </p:sp>
      <p:sp>
        <p:nvSpPr>
          <p:cNvPr id="3" name="Content Placeholder 2"/>
          <p:cNvSpPr>
            <a:spLocks noGrp="1"/>
          </p:cNvSpPr>
          <p:nvPr>
            <p:ph idx="1"/>
          </p:nvPr>
        </p:nvSpPr>
        <p:spPr>
          <a:xfrm>
            <a:off x="1251678" y="1645921"/>
            <a:ext cx="10178322" cy="4663440"/>
          </a:xfrm>
        </p:spPr>
        <p:txBody>
          <a:bodyPr/>
          <a:lstStyle/>
          <a:p>
            <a:r>
              <a:rPr lang="en-US" dirty="0"/>
              <a:t>The Krebs Cycle</a:t>
            </a:r>
          </a:p>
          <a:p>
            <a:r>
              <a:rPr lang="en-US" dirty="0"/>
              <a:t>The first stage of aerobic respiration, glycolysis, relies on enzymes to break down glucose, releasing energy and pyruvate. This is followed by the Krebs cycle, also known as the citric acid cycle or the tricarboxylic acid cycle. The Krebs cycle takes the molecules of pyruvate created during glycolysis to produce high-energy molecules of NADH, </a:t>
            </a:r>
            <a:r>
              <a:rPr lang="en-US" dirty="0" err="1"/>
              <a:t>flavin</a:t>
            </a:r>
            <a:r>
              <a:rPr lang="en-US" dirty="0"/>
              <a:t> adenine dinucleotide (FADH2) and some ATP.</a:t>
            </a:r>
          </a:p>
          <a:p>
            <a:endParaRPr lang="en-US" dirty="0"/>
          </a:p>
        </p:txBody>
      </p:sp>
    </p:spTree>
    <p:extLst>
      <p:ext uri="{BB962C8B-B14F-4D97-AF65-F5344CB8AC3E}">
        <p14:creationId xmlns:p14="http://schemas.microsoft.com/office/powerpoint/2010/main" val="702873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Krebs Cycle</a:t>
            </a:r>
            <a:endParaRPr lang="en-US" dirty="0"/>
          </a:p>
        </p:txBody>
      </p:sp>
      <p:sp>
        <p:nvSpPr>
          <p:cNvPr id="3" name="Content Placeholder 2"/>
          <p:cNvSpPr>
            <a:spLocks noGrp="1"/>
          </p:cNvSpPr>
          <p:nvPr>
            <p:ph idx="1"/>
          </p:nvPr>
        </p:nvSpPr>
        <p:spPr/>
        <p:txBody>
          <a:bodyPr/>
          <a:lstStyle/>
          <a:p>
            <a:r>
              <a:rPr lang="en-US" dirty="0"/>
              <a:t>When the pyruvate molecules are formed prior to the Krebs cycle, they are converted from three-carbon molecules to a substance called acetyl-coenzyme A, or acetyl-CoA. At the beginning of the Krebs cycle, acetyl-CoA combines with a four-carbon acid called </a:t>
            </a:r>
            <a:r>
              <a:rPr lang="en-US" dirty="0" err="1"/>
              <a:t>oxaloacetic</a:t>
            </a:r>
            <a:r>
              <a:rPr lang="en-US" dirty="0"/>
              <a:t> acid to make a six-carbon acid called citric acid. Citric acid yields a series of conversions, involving up to 10 chemical reactions triggered by enzymes. In one of the reactions, high-energy electrons are discharged to nicotinamide adenine dinucleotide (NAD). When the NAD molecule attains a hydrogen ion, it reduces to become NADH.</a:t>
            </a:r>
          </a:p>
        </p:txBody>
      </p:sp>
    </p:spTree>
    <p:extLst>
      <p:ext uri="{BB962C8B-B14F-4D97-AF65-F5344CB8AC3E}">
        <p14:creationId xmlns:p14="http://schemas.microsoft.com/office/powerpoint/2010/main" val="2400832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7543" y="653142"/>
            <a:ext cx="9744891" cy="5970865"/>
          </a:xfrm>
          <a:prstGeom prst="rect">
            <a:avLst/>
          </a:prstGeom>
        </p:spPr>
        <p:txBody>
          <a:bodyPr wrap="square">
            <a:spAutoFit/>
          </a:bodyPr>
          <a:lstStyle/>
          <a:p>
            <a:r>
              <a:rPr lang="en-US" b="1" dirty="0">
                <a:solidFill>
                  <a:srgbClr val="000000"/>
                </a:solidFill>
                <a:latin typeface="Arial" panose="020B0604020202020204" pitchFamily="34" charset="0"/>
              </a:rPr>
              <a:t>Aerobic respiration summed up</a:t>
            </a:r>
          </a:p>
          <a:p>
            <a:r>
              <a:rPr lang="en-US" dirty="0">
                <a:solidFill>
                  <a:srgbClr val="222222"/>
                </a:solidFill>
                <a:latin typeface="Arial" panose="020B0604020202020204" pitchFamily="34" charset="0"/>
              </a:rPr>
              <a:t>1</a:t>
            </a:r>
            <a:r>
              <a:rPr lang="en-US" sz="2800" dirty="0">
                <a:solidFill>
                  <a:srgbClr val="222222"/>
                </a:solidFill>
                <a:latin typeface="Arial" panose="020B0604020202020204" pitchFamily="34" charset="0"/>
              </a:rPr>
              <a:t>. Glycolysis:</a:t>
            </a:r>
          </a:p>
          <a:p>
            <a:r>
              <a:rPr lang="en-US" sz="2800" dirty="0">
                <a:solidFill>
                  <a:srgbClr val="222222"/>
                </a:solidFill>
                <a:latin typeface="Arial" panose="020B0604020202020204" pitchFamily="34" charset="0"/>
              </a:rPr>
              <a:t>--- </a:t>
            </a:r>
            <a:r>
              <a:rPr lang="en-US" sz="2800" i="1" dirty="0">
                <a:solidFill>
                  <a:srgbClr val="222222"/>
                </a:solidFill>
                <a:latin typeface="Arial" panose="020B0604020202020204" pitchFamily="34" charset="0"/>
              </a:rPr>
              <a:t>2 ATPs + Glucose → 2 Pyruvic Acid + 4 Hydrogen + 4 ATPs</a:t>
            </a:r>
            <a:endParaRPr lang="en-US" sz="2800" dirty="0">
              <a:solidFill>
                <a:srgbClr val="222222"/>
              </a:solidFill>
              <a:latin typeface="Arial" panose="020B0604020202020204" pitchFamily="34" charset="0"/>
            </a:endParaRPr>
          </a:p>
          <a:p>
            <a:r>
              <a:rPr lang="en-US" sz="2800" dirty="0">
                <a:solidFill>
                  <a:srgbClr val="222222"/>
                </a:solidFill>
                <a:latin typeface="Arial" panose="020B0604020202020204" pitchFamily="34" charset="0"/>
              </a:rPr>
              <a:t>2. Formation of Acetyl CoA:</a:t>
            </a:r>
          </a:p>
          <a:p>
            <a:r>
              <a:rPr lang="en-US" sz="2800" dirty="0">
                <a:solidFill>
                  <a:srgbClr val="222222"/>
                </a:solidFill>
                <a:latin typeface="Arial" panose="020B0604020202020204" pitchFamily="34" charset="0"/>
              </a:rPr>
              <a:t>--- </a:t>
            </a:r>
            <a:r>
              <a:rPr lang="en-US" sz="2800" i="1" dirty="0">
                <a:solidFill>
                  <a:srgbClr val="222222"/>
                </a:solidFill>
                <a:latin typeface="Arial" panose="020B0604020202020204" pitchFamily="34" charset="0"/>
              </a:rPr>
              <a:t>2 Pyruvic Acid + 2 CoA → 2 Acetyl CoA + 2 Carbon Dioxide + 2 Hydrogen</a:t>
            </a:r>
            <a:endParaRPr lang="en-US" sz="2800" dirty="0">
              <a:solidFill>
                <a:srgbClr val="222222"/>
              </a:solidFill>
              <a:latin typeface="Arial" panose="020B0604020202020204" pitchFamily="34" charset="0"/>
            </a:endParaRPr>
          </a:p>
          <a:p>
            <a:r>
              <a:rPr lang="en-US" sz="2800" dirty="0">
                <a:solidFill>
                  <a:srgbClr val="222222"/>
                </a:solidFill>
                <a:latin typeface="Arial" panose="020B0604020202020204" pitchFamily="34" charset="0"/>
              </a:rPr>
              <a:t>3. Krebs Cycle:</a:t>
            </a:r>
          </a:p>
          <a:p>
            <a:r>
              <a:rPr lang="en-US" sz="2800" dirty="0">
                <a:solidFill>
                  <a:srgbClr val="222222"/>
                </a:solidFill>
                <a:latin typeface="Arial" panose="020B0604020202020204" pitchFamily="34" charset="0"/>
              </a:rPr>
              <a:t>--- </a:t>
            </a:r>
            <a:r>
              <a:rPr lang="en-US" sz="2800" i="1" dirty="0">
                <a:solidFill>
                  <a:srgbClr val="222222"/>
                </a:solidFill>
                <a:latin typeface="Arial" panose="020B0604020202020204" pitchFamily="34" charset="0"/>
              </a:rPr>
              <a:t>2 Acetyl CoA + 3 O2 → 6 Hydrogen + 4 Carbon Dioxide + 2 ATPs</a:t>
            </a:r>
            <a:endParaRPr lang="en-US" sz="2800" dirty="0">
              <a:solidFill>
                <a:srgbClr val="222222"/>
              </a:solidFill>
              <a:latin typeface="Arial" panose="020B0604020202020204" pitchFamily="34" charset="0"/>
            </a:endParaRPr>
          </a:p>
          <a:p>
            <a:r>
              <a:rPr lang="en-US" sz="2800" dirty="0">
                <a:solidFill>
                  <a:srgbClr val="222222"/>
                </a:solidFill>
                <a:latin typeface="Arial" panose="020B0604020202020204" pitchFamily="34" charset="0"/>
              </a:rPr>
              <a:t>4. Electron Transport System:</a:t>
            </a:r>
          </a:p>
          <a:p>
            <a:r>
              <a:rPr lang="en-US" sz="2800" dirty="0">
                <a:solidFill>
                  <a:srgbClr val="222222"/>
                </a:solidFill>
                <a:latin typeface="Arial" panose="020B0604020202020204" pitchFamily="34" charset="0"/>
              </a:rPr>
              <a:t>--- </a:t>
            </a:r>
            <a:r>
              <a:rPr lang="en-US" sz="2800" i="1" dirty="0">
                <a:solidFill>
                  <a:srgbClr val="222222"/>
                </a:solidFill>
                <a:latin typeface="Arial" panose="020B0604020202020204" pitchFamily="34" charset="0"/>
              </a:rPr>
              <a:t>12 Hydrogen + 3 O2 → 6 Water + 32 ATPs</a:t>
            </a:r>
            <a:endParaRPr lang="en-US" sz="2800" dirty="0">
              <a:solidFill>
                <a:srgbClr val="222222"/>
              </a:solidFill>
              <a:latin typeface="Arial" panose="020B0604020202020204" pitchFamily="34" charset="0"/>
            </a:endParaRPr>
          </a:p>
          <a:p>
            <a:r>
              <a:rPr lang="en-US" sz="2800" dirty="0">
                <a:solidFill>
                  <a:srgbClr val="222222"/>
                </a:solidFill>
                <a:latin typeface="Arial" panose="020B0604020202020204" pitchFamily="34" charset="0"/>
              </a:rPr>
              <a:t>Overall Reaction:</a:t>
            </a:r>
          </a:p>
          <a:p>
            <a:r>
              <a:rPr lang="en-US" sz="2800" dirty="0">
                <a:solidFill>
                  <a:srgbClr val="222222"/>
                </a:solidFill>
                <a:latin typeface="Arial" panose="020B0604020202020204" pitchFamily="34" charset="0"/>
              </a:rPr>
              <a:t>--- </a:t>
            </a:r>
            <a:r>
              <a:rPr lang="en-US" sz="2800" i="1" dirty="0">
                <a:solidFill>
                  <a:srgbClr val="222222"/>
                </a:solidFill>
                <a:latin typeface="Arial" panose="020B0604020202020204" pitchFamily="34" charset="0"/>
              </a:rPr>
              <a:t>Glucose + 6 O2 → 6 Carbon Dioxide + 6 Water + 36 ATP</a:t>
            </a:r>
            <a:endParaRPr lang="en-US" sz="28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1978209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815780"/>
              </p:ext>
            </p:extLst>
          </p:nvPr>
        </p:nvGraphicFramePr>
        <p:xfrm>
          <a:off x="2063930" y="26125"/>
          <a:ext cx="9039498" cy="8765314"/>
        </p:xfrm>
        <a:graphic>
          <a:graphicData uri="http://schemas.openxmlformats.org/drawingml/2006/table">
            <a:tbl>
              <a:tblPr/>
              <a:tblGrid>
                <a:gridCol w="2616696">
                  <a:extLst>
                    <a:ext uri="{9D8B030D-6E8A-4147-A177-3AD203B41FA5}">
                      <a16:colId xmlns:a16="http://schemas.microsoft.com/office/drawing/2014/main" val="358492992"/>
                    </a:ext>
                  </a:extLst>
                </a:gridCol>
                <a:gridCol w="2140934">
                  <a:extLst>
                    <a:ext uri="{9D8B030D-6E8A-4147-A177-3AD203B41FA5}">
                      <a16:colId xmlns:a16="http://schemas.microsoft.com/office/drawing/2014/main" val="193777134"/>
                    </a:ext>
                  </a:extLst>
                </a:gridCol>
                <a:gridCol w="2140934">
                  <a:extLst>
                    <a:ext uri="{9D8B030D-6E8A-4147-A177-3AD203B41FA5}">
                      <a16:colId xmlns:a16="http://schemas.microsoft.com/office/drawing/2014/main" val="1045365974"/>
                    </a:ext>
                  </a:extLst>
                </a:gridCol>
                <a:gridCol w="2140934">
                  <a:extLst>
                    <a:ext uri="{9D8B030D-6E8A-4147-A177-3AD203B41FA5}">
                      <a16:colId xmlns:a16="http://schemas.microsoft.com/office/drawing/2014/main" val="3367958885"/>
                    </a:ext>
                  </a:extLst>
                </a:gridCol>
              </a:tblGrid>
              <a:tr h="109192">
                <a:tc>
                  <a:txBody>
                    <a:bodyPr/>
                    <a:lstStyle/>
                    <a:p>
                      <a:pPr algn="ctr"/>
                      <a:r>
                        <a:rPr lang="en-US" sz="700">
                          <a:effectLst/>
                        </a:rPr>
                        <a:t>Step</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EAECF0"/>
                    </a:solidFill>
                  </a:tcPr>
                </a:tc>
                <a:tc>
                  <a:txBody>
                    <a:bodyPr/>
                    <a:lstStyle/>
                    <a:p>
                      <a:pPr algn="ctr"/>
                      <a:r>
                        <a:rPr lang="en-US" sz="700">
                          <a:effectLst/>
                        </a:rPr>
                        <a:t>coenzyme yield</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EAECF0"/>
                    </a:solidFill>
                  </a:tcPr>
                </a:tc>
                <a:tc>
                  <a:txBody>
                    <a:bodyPr/>
                    <a:lstStyle/>
                    <a:p>
                      <a:pPr algn="ctr"/>
                      <a:r>
                        <a:rPr lang="en-US" sz="700">
                          <a:effectLst/>
                        </a:rPr>
                        <a:t>ATP yield</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EAECF0"/>
                    </a:solidFill>
                  </a:tcPr>
                </a:tc>
                <a:tc>
                  <a:txBody>
                    <a:bodyPr/>
                    <a:lstStyle/>
                    <a:p>
                      <a:pPr algn="ctr"/>
                      <a:r>
                        <a:rPr lang="en-US" sz="700">
                          <a:effectLst/>
                        </a:rPr>
                        <a:t>Source of ATP</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EAECF0"/>
                    </a:solidFill>
                  </a:tcPr>
                </a:tc>
                <a:extLst>
                  <a:ext uri="{0D108BD9-81ED-4DB2-BD59-A6C34878D82A}">
                    <a16:rowId xmlns:a16="http://schemas.microsoft.com/office/drawing/2014/main" val="1799575014"/>
                  </a:ext>
                </a:extLst>
              </a:tr>
              <a:tr h="1110611">
                <a:tc>
                  <a:txBody>
                    <a:bodyPr/>
                    <a:lstStyle/>
                    <a:p>
                      <a:r>
                        <a:rPr lang="en-US" sz="1800" dirty="0">
                          <a:effectLst/>
                        </a:rPr>
                        <a:t>Glycolysis preparatory phase</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28575" cap="flat" cmpd="sng" algn="ctr">
                      <a:solidFill>
                        <a:srgbClr val="AAAAAA"/>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endParaRPr lang="en-US" sz="1800" dirty="0">
                        <a:effectLst/>
                      </a:endParaRP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28575" cap="flat" cmpd="sng" algn="ctr">
                      <a:solidFill>
                        <a:srgbClr val="AAAAAA"/>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n-US" sz="1800" dirty="0">
                          <a:effectLst/>
                        </a:rPr>
                        <a:t>−2</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28575" cap="flat" cmpd="sng" algn="ctr">
                      <a:solidFill>
                        <a:srgbClr val="AAAAAA"/>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800" dirty="0">
                          <a:effectLst/>
                        </a:rPr>
                        <a:t>Phosphorylation of glucose and fructose 6-phosphate uses two ATP from the cytoplasm.</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28575" cap="flat" cmpd="sng" algn="ctr">
                      <a:solidFill>
                        <a:srgbClr val="AAAAAA"/>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24373705"/>
                  </a:ext>
                </a:extLst>
              </a:tr>
              <a:tr h="461950">
                <a:tc rowSpan="2">
                  <a:txBody>
                    <a:bodyPr/>
                    <a:lstStyle/>
                    <a:p>
                      <a:r>
                        <a:rPr lang="en-US" sz="1800">
                          <a:effectLst/>
                        </a:rPr>
                        <a:t>Glycolysis pay-off phase</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endParaRPr lang="en-US" sz="1800">
                        <a:effectLst/>
                      </a:endParaRP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n-US" sz="1800">
                          <a:effectLst/>
                        </a:rPr>
                        <a:t>4</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800" dirty="0">
                          <a:effectLst/>
                        </a:rPr>
                        <a:t>Substrate-level phosphorylation</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494483041"/>
                  </a:ext>
                </a:extLst>
              </a:tr>
              <a:tr h="1759272">
                <a:tc vMerge="1">
                  <a:txBody>
                    <a:bodyPr/>
                    <a:lstStyle/>
                    <a:p>
                      <a:endParaRPr lang="en-US"/>
                    </a:p>
                  </a:txBody>
                  <a:tcPr/>
                </a:tc>
                <a:tc>
                  <a:txBody>
                    <a:bodyPr/>
                    <a:lstStyle/>
                    <a:p>
                      <a:pPr algn="ctr"/>
                      <a:r>
                        <a:rPr lang="en-US" sz="1800">
                          <a:effectLst/>
                        </a:rPr>
                        <a:t>2 NADH</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n-US" sz="1800">
                          <a:effectLst/>
                        </a:rPr>
                        <a:t>3 or 5</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800" dirty="0">
                          <a:effectLst/>
                        </a:rPr>
                        <a:t>Oxidative phosphorylation : Each NADH produces net 1.5 ATP (instead of usual 2.5) due to NADH transport over the mitochondrial membrane</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693715060"/>
                  </a:ext>
                </a:extLst>
              </a:tr>
              <a:tr h="678170">
                <a:tc>
                  <a:txBody>
                    <a:bodyPr/>
                    <a:lstStyle/>
                    <a:p>
                      <a:r>
                        <a:rPr lang="en-US" sz="1800">
                          <a:effectLst/>
                        </a:rPr>
                        <a:t>Oxidative decarboxylation of pyruvate</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n-US" sz="1800">
                          <a:effectLst/>
                        </a:rPr>
                        <a:t>2 NADH</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n-US" sz="1800">
                          <a:effectLst/>
                        </a:rPr>
                        <a:t>5</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800" dirty="0">
                          <a:effectLst/>
                        </a:rPr>
                        <a:t>Oxidative phosphorylation</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193564952"/>
                  </a:ext>
                </a:extLst>
              </a:tr>
              <a:tr h="461950">
                <a:tc rowSpan="3">
                  <a:txBody>
                    <a:bodyPr/>
                    <a:lstStyle/>
                    <a:p>
                      <a:r>
                        <a:rPr lang="en-US" sz="1800">
                          <a:effectLst/>
                        </a:rPr>
                        <a:t>Krebs cycle</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F8F9FA"/>
                    </a:solidFill>
                  </a:tcPr>
                </a:tc>
                <a:tc>
                  <a:txBody>
                    <a:bodyPr/>
                    <a:lstStyle/>
                    <a:p>
                      <a:endParaRPr lang="en-US" sz="1800">
                        <a:effectLst/>
                      </a:endParaRP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n-US" sz="1800">
                          <a:effectLst/>
                        </a:rPr>
                        <a:t>2</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800" dirty="0">
                          <a:effectLst/>
                        </a:rPr>
                        <a:t>Substrate-level phosphorylation</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395647732"/>
                  </a:ext>
                </a:extLst>
              </a:tr>
              <a:tr h="461950">
                <a:tc vMerge="1">
                  <a:txBody>
                    <a:bodyPr/>
                    <a:lstStyle/>
                    <a:p>
                      <a:endParaRPr lang="en-US"/>
                    </a:p>
                  </a:txBody>
                  <a:tcPr/>
                </a:tc>
                <a:tc>
                  <a:txBody>
                    <a:bodyPr/>
                    <a:lstStyle/>
                    <a:p>
                      <a:pPr algn="ctr"/>
                      <a:r>
                        <a:rPr lang="en-US" sz="1800">
                          <a:effectLst/>
                        </a:rPr>
                        <a:t>6 NADH</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n-US" sz="1800">
                          <a:effectLst/>
                        </a:rPr>
                        <a:t>15</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800" dirty="0">
                          <a:effectLst/>
                        </a:rPr>
                        <a:t>Oxidative phosphorylation</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880668241"/>
                  </a:ext>
                </a:extLst>
              </a:tr>
              <a:tr h="461950">
                <a:tc vMerge="1">
                  <a:txBody>
                    <a:bodyPr/>
                    <a:lstStyle/>
                    <a:p>
                      <a:endParaRPr lang="en-US"/>
                    </a:p>
                  </a:txBody>
                  <a:tcPr/>
                </a:tc>
                <a:tc>
                  <a:txBody>
                    <a:bodyPr/>
                    <a:lstStyle/>
                    <a:p>
                      <a:pPr algn="ctr"/>
                      <a:r>
                        <a:rPr lang="en-US" sz="1800">
                          <a:effectLst/>
                        </a:rPr>
                        <a:t>2 FADH</a:t>
                      </a:r>
                      <a:r>
                        <a:rPr lang="en-US" sz="1800" baseline="-25000">
                          <a:effectLst/>
                        </a:rPr>
                        <a:t>2</a:t>
                      </a:r>
                      <a:endParaRPr lang="en-US" sz="1800">
                        <a:effectLst/>
                      </a:endParaRP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F8F9FA"/>
                    </a:solidFill>
                  </a:tcPr>
                </a:tc>
                <a:tc>
                  <a:txBody>
                    <a:bodyPr/>
                    <a:lstStyle/>
                    <a:p>
                      <a:pPr algn="ctr"/>
                      <a:r>
                        <a:rPr lang="en-US" sz="1800">
                          <a:effectLst/>
                        </a:rPr>
                        <a:t>3</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F8F9FA"/>
                    </a:solidFill>
                  </a:tcPr>
                </a:tc>
                <a:tc>
                  <a:txBody>
                    <a:bodyPr/>
                    <a:lstStyle/>
                    <a:p>
                      <a:r>
                        <a:rPr lang="en-US" sz="1800" dirty="0">
                          <a:effectLst/>
                        </a:rPr>
                        <a:t>Oxidative phosphorylation</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28575" cap="flat" cmpd="sng" algn="ctr">
                      <a:solidFill>
                        <a:srgbClr val="AAAAAA"/>
                      </a:solidFill>
                      <a:prstDash val="solid"/>
                      <a:round/>
                      <a:headEnd type="none" w="med" len="med"/>
                      <a:tailEnd type="none" w="med" len="med"/>
                    </a:lnB>
                    <a:solidFill>
                      <a:srgbClr val="F8F9FA"/>
                    </a:solidFill>
                  </a:tcPr>
                </a:tc>
                <a:extLst>
                  <a:ext uri="{0D108BD9-81ED-4DB2-BD59-A6C34878D82A}">
                    <a16:rowId xmlns:a16="http://schemas.microsoft.com/office/drawing/2014/main" val="3761337596"/>
                  </a:ext>
                </a:extLst>
              </a:tr>
              <a:tr h="1326831">
                <a:tc gridSpan="2">
                  <a:txBody>
                    <a:bodyPr/>
                    <a:lstStyle/>
                    <a:p>
                      <a:pPr algn="ctr"/>
                      <a:r>
                        <a:rPr lang="en-US" sz="1800" b="1" dirty="0">
                          <a:effectLst/>
                        </a:rPr>
                        <a:t>Total yield</a:t>
                      </a:r>
                      <a:endParaRPr lang="en-US" sz="1800" dirty="0">
                        <a:effectLst/>
                      </a:endParaRP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28575" cap="flat" cmpd="sng" algn="ctr">
                      <a:solidFill>
                        <a:srgbClr val="AAAAAA"/>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hMerge="1">
                  <a:txBody>
                    <a:bodyPr/>
                    <a:lstStyle/>
                    <a:p>
                      <a:endParaRPr lang="en-US"/>
                    </a:p>
                  </a:txBody>
                  <a:tcPr/>
                </a:tc>
                <a:tc>
                  <a:txBody>
                    <a:bodyPr/>
                    <a:lstStyle/>
                    <a:p>
                      <a:pPr algn="ctr"/>
                      <a:r>
                        <a:rPr lang="en-US" sz="1800" b="1">
                          <a:effectLst/>
                        </a:rPr>
                        <a:t>30 or 32 ATP</a:t>
                      </a:r>
                      <a:endParaRPr lang="en-US" sz="1800">
                        <a:effectLst/>
                      </a:endParaRP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28575" cap="flat" cmpd="sng" algn="ctr">
                      <a:solidFill>
                        <a:srgbClr val="AAAAAA"/>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sz="1800" dirty="0">
                          <a:effectLst/>
                        </a:rPr>
                        <a:t>From the complete oxidation of one glucose molecule to carbon dioxide and oxidation of all the reduced coenzymes.</a:t>
                      </a:r>
                    </a:p>
                  </a:txBody>
                  <a:tcPr marL="37439" marR="37439" marT="18719" marB="1871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28575" cap="flat" cmpd="sng" algn="ctr">
                      <a:solidFill>
                        <a:srgbClr val="AAAAAA"/>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996985590"/>
                  </a:ext>
                </a:extLst>
              </a:tr>
            </a:tbl>
          </a:graphicData>
        </a:graphic>
      </p:graphicFrame>
    </p:spTree>
    <p:extLst>
      <p:ext uri="{BB962C8B-B14F-4D97-AF65-F5344CB8AC3E}">
        <p14:creationId xmlns:p14="http://schemas.microsoft.com/office/powerpoint/2010/main" val="3497509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1675</TotalTime>
  <Words>278</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Impact</vt:lpstr>
      <vt:lpstr>Badge</vt:lpstr>
      <vt:lpstr>Cellular Respiration </vt:lpstr>
      <vt:lpstr>PowerPoint Presentation</vt:lpstr>
      <vt:lpstr>KREBS Cycle</vt:lpstr>
      <vt:lpstr>Krebs Cycle</vt:lpstr>
      <vt:lpstr>PowerPoint Presentation</vt:lpstr>
      <vt:lpstr>PowerPoint Presentation</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Cellular Respiration</dc:title>
  <dc:creator>Munoz, Briana</dc:creator>
  <cp:lastModifiedBy>Munoz, Briana</cp:lastModifiedBy>
  <cp:revision>5</cp:revision>
  <dcterms:created xsi:type="dcterms:W3CDTF">2018-04-04T16:32:12Z</dcterms:created>
  <dcterms:modified xsi:type="dcterms:W3CDTF">2018-04-05T20:32:32Z</dcterms:modified>
</cp:coreProperties>
</file>