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57" r:id="rId3"/>
    <p:sldId id="259" r:id="rId4"/>
    <p:sldId id="266" r:id="rId5"/>
    <p:sldId id="261" r:id="rId6"/>
    <p:sldId id="262" r:id="rId7"/>
    <p:sldId id="263" r:id="rId8"/>
    <p:sldId id="264" r:id="rId9"/>
    <p:sldId id="265" r:id="rId10"/>
    <p:sldId id="269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76" d="100"/>
          <a:sy n="76" d="100"/>
        </p:scale>
        <p:origin x="240" y="9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6D4ED-6BAA-42B3-8ED4-C8064BC78C20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6BE14DC-4557-440F-970E-A9BB2DB71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823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6D4ED-6BAA-42B3-8ED4-C8064BC78C20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6BE14DC-4557-440F-970E-A9BB2DB71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242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6D4ED-6BAA-42B3-8ED4-C8064BC78C20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6BE14DC-4557-440F-970E-A9BB2DB71E0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659870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6D4ED-6BAA-42B3-8ED4-C8064BC78C20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6BE14DC-4557-440F-970E-A9BB2DB71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9143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6D4ED-6BAA-42B3-8ED4-C8064BC78C20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6BE14DC-4557-440F-970E-A9BB2DB71E0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2673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6D4ED-6BAA-42B3-8ED4-C8064BC78C20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6BE14DC-4557-440F-970E-A9BB2DB71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9076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6D4ED-6BAA-42B3-8ED4-C8064BC78C20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14DC-4557-440F-970E-A9BB2DB71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493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6D4ED-6BAA-42B3-8ED4-C8064BC78C20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14DC-4557-440F-970E-A9BB2DB71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657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6D4ED-6BAA-42B3-8ED4-C8064BC78C20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14DC-4557-440F-970E-A9BB2DB71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086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6D4ED-6BAA-42B3-8ED4-C8064BC78C20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6BE14DC-4557-440F-970E-A9BB2DB71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350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6D4ED-6BAA-42B3-8ED4-C8064BC78C20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6BE14DC-4557-440F-970E-A9BB2DB71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311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6D4ED-6BAA-42B3-8ED4-C8064BC78C20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6BE14DC-4557-440F-970E-A9BB2DB71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616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6D4ED-6BAA-42B3-8ED4-C8064BC78C20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14DC-4557-440F-970E-A9BB2DB71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235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6D4ED-6BAA-42B3-8ED4-C8064BC78C20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14DC-4557-440F-970E-A9BB2DB71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834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6D4ED-6BAA-42B3-8ED4-C8064BC78C20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14DC-4557-440F-970E-A9BB2DB71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543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6D4ED-6BAA-42B3-8ED4-C8064BC78C20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6BE14DC-4557-440F-970E-A9BB2DB71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4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6D4ED-6BAA-42B3-8ED4-C8064BC78C20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6BE14DC-4557-440F-970E-A9BB2DB71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039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Abnormal Behavior</a:t>
            </a:r>
            <a:br>
              <a:rPr lang="en-US" dirty="0"/>
            </a:br>
            <a:r>
              <a:rPr lang="en-US" dirty="0"/>
              <a:t>Warm-Ups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Unit 10 Outline</a:t>
            </a:r>
          </a:p>
          <a:p>
            <a:r>
              <a:rPr lang="en-US" dirty="0"/>
              <a:t>Chapter 3 and 14</a:t>
            </a:r>
          </a:p>
        </p:txBody>
      </p:sp>
    </p:spTree>
    <p:extLst>
      <p:ext uri="{BB962C8B-B14F-4D97-AF65-F5344CB8AC3E}">
        <p14:creationId xmlns:p14="http://schemas.microsoft.com/office/powerpoint/2010/main" val="42607328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3448" y="147077"/>
            <a:ext cx="8911687" cy="1280890"/>
          </a:xfrm>
        </p:spPr>
        <p:txBody>
          <a:bodyPr/>
          <a:lstStyle/>
          <a:p>
            <a:r>
              <a:rPr lang="en-US" dirty="0"/>
              <a:t>Chapter 14, Section 5+6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9600" y="749301"/>
            <a:ext cx="10312399" cy="61087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/>
              <a:t>If you missed class on Tuesday, complete this warm-up then fill in the “terms” column on the paper you picked up. Do not work on the back scenarios yet. This completes your make-up work for Tuesday</a:t>
            </a:r>
          </a:p>
          <a:p>
            <a:pPr>
              <a:buFont typeface="+mj-lt"/>
              <a:buAutoNum type="arabicPeriod"/>
            </a:pPr>
            <a:r>
              <a:rPr lang="en-US" sz="2400" dirty="0"/>
              <a:t>What are obsessions versus compulsions?</a:t>
            </a:r>
          </a:p>
          <a:p>
            <a:pPr>
              <a:buFont typeface="+mj-lt"/>
              <a:buAutoNum type="arabicPeriod"/>
            </a:pPr>
            <a:r>
              <a:rPr lang="en-US" sz="2400" dirty="0"/>
              <a:t>What are the common terms used for those with antisocial personality disorder?</a:t>
            </a:r>
          </a:p>
          <a:p>
            <a:pPr>
              <a:buFont typeface="+mj-lt"/>
              <a:buAutoNum type="arabicPeriod"/>
            </a:pPr>
            <a:r>
              <a:rPr lang="en-US" sz="2400" dirty="0"/>
              <a:t>How can those suffering from borderline personality disorder fall into a self-fulfilling prophecy of abandonment?</a:t>
            </a:r>
          </a:p>
          <a:p>
            <a:pPr>
              <a:buFont typeface="+mj-lt"/>
              <a:buAutoNum type="arabicPeriod"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Today’s warm-up for Section 6:</a:t>
            </a:r>
          </a:p>
          <a:p>
            <a:pPr>
              <a:buFont typeface="+mj-lt"/>
              <a:buAutoNum type="arabicPeriod"/>
            </a:pPr>
            <a:r>
              <a:rPr lang="en-US" sz="2400" dirty="0"/>
              <a:t>Name two gender differences for psychological disorders</a:t>
            </a:r>
          </a:p>
          <a:p>
            <a:pPr>
              <a:buFont typeface="+mj-lt"/>
              <a:buAutoNum type="arabicPeriod"/>
            </a:pPr>
            <a:r>
              <a:rPr lang="en-US" sz="2400" dirty="0"/>
              <a:t>What is at least one possible reason rates of schizophrenia vary around the world?</a:t>
            </a:r>
          </a:p>
          <a:p>
            <a:pPr>
              <a:buFont typeface="+mj-lt"/>
              <a:buAutoNum type="arabicPeriod"/>
            </a:pPr>
            <a:r>
              <a:rPr lang="en-US" sz="2400" dirty="0"/>
              <a:t>Name three culture-general symptoms</a:t>
            </a:r>
          </a:p>
          <a:p>
            <a:pPr>
              <a:buFont typeface="+mj-lt"/>
              <a:buAutoNum type="arabicPeriod"/>
            </a:pPr>
            <a:r>
              <a:rPr lang="en-US" sz="2400" dirty="0"/>
              <a:t>What is psychology student syndrome? How can you avoid it?</a:t>
            </a:r>
          </a:p>
          <a:p>
            <a:pPr marL="0" indent="0">
              <a:buNone/>
            </a:pPr>
            <a:r>
              <a:rPr lang="en-US" sz="2400" dirty="0"/>
              <a:t>-Test corrections for unit 9 are due on March 8</a:t>
            </a:r>
            <a:r>
              <a:rPr lang="en-US" sz="2400" baseline="30000" dirty="0"/>
              <a:t>th. </a:t>
            </a:r>
            <a:r>
              <a:rPr lang="en-US" sz="2400" dirty="0"/>
              <a:t>All late work for this quarter is due on Friday night!</a:t>
            </a:r>
          </a:p>
        </p:txBody>
      </p:sp>
    </p:spTree>
    <p:extLst>
      <p:ext uri="{BB962C8B-B14F-4D97-AF65-F5344CB8AC3E}">
        <p14:creationId xmlns:p14="http://schemas.microsoft.com/office/powerpoint/2010/main" val="15479263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ED7FD-5C72-4A39-8FCA-282CA901D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14, Section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A6D01F-9E14-4F05-AC3A-D3D71FBE1B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2800" dirty="0"/>
              <a:t>Name two gender differences for psychological disorders</a:t>
            </a:r>
          </a:p>
          <a:p>
            <a:pPr>
              <a:buFont typeface="+mj-lt"/>
              <a:buAutoNum type="arabicPeriod"/>
            </a:pPr>
            <a:r>
              <a:rPr lang="en-US" sz="2800" dirty="0"/>
              <a:t>What is at least one possible reason rates of schizophrenia vary around the world?</a:t>
            </a:r>
          </a:p>
          <a:p>
            <a:pPr>
              <a:buFont typeface="+mj-lt"/>
              <a:buAutoNum type="arabicPeriod"/>
            </a:pPr>
            <a:r>
              <a:rPr lang="en-US" sz="2800" dirty="0"/>
              <a:t>Name three culture-general symptoms</a:t>
            </a:r>
          </a:p>
          <a:p>
            <a:pPr>
              <a:buFont typeface="+mj-lt"/>
              <a:buAutoNum type="arabicPeriod"/>
            </a:pPr>
            <a:r>
              <a:rPr lang="en-US" sz="2800" dirty="0"/>
              <a:t>What is psychology student syndrome? How can you avoid it?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898611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D45AD-5C41-422C-A1D7-7CA183C74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Day!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0625C7-3B7E-4BF2-A074-2380B3AB16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/>
              <a:t>Put your phone in the phone pocket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Get out a separate sheet of paper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Begin filling out your answer sheet- write your name, write your ID number, bubble in your ID number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Put your name on the separate sheet of paper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The sooner you’re ready, the sooner we can start!</a:t>
            </a:r>
          </a:p>
          <a:p>
            <a:pPr marL="0" indent="0">
              <a:buNone/>
            </a:pPr>
            <a:r>
              <a:rPr lang="en-US" sz="2800" dirty="0"/>
              <a:t>You got this </a:t>
            </a:r>
            <a:r>
              <a:rPr lang="en-US" sz="2800" dirty="0">
                <a:sym typeface="Wingdings" panose="05000000000000000000" pitchFamily="2" charset="2"/>
              </a:rPr>
              <a:t> 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29427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3, Section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605528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en-US" sz="2400" dirty="0"/>
              <a:t>What relationships (specifically) exists between social media and stress?</a:t>
            </a:r>
          </a:p>
          <a:p>
            <a:pPr>
              <a:buFont typeface="+mj-lt"/>
              <a:buAutoNum type="arabicPeriod"/>
            </a:pPr>
            <a:r>
              <a:rPr lang="en-US" sz="2400" dirty="0"/>
              <a:t>Describe two of the following sources of stress: hassles, frustration, cataclysmic events, acculturative stress</a:t>
            </a:r>
          </a:p>
          <a:p>
            <a:pPr>
              <a:buFont typeface="+mj-lt"/>
              <a:buAutoNum type="arabicPeriod"/>
            </a:pPr>
            <a:r>
              <a:rPr lang="en-US" sz="2400" dirty="0"/>
              <a:t>What are the three stages of the GAS? </a:t>
            </a:r>
          </a:p>
          <a:p>
            <a:pPr>
              <a:buFont typeface="+mj-lt"/>
              <a:buAutoNum type="arabicPeriod"/>
            </a:pPr>
            <a:r>
              <a:rPr lang="en-US" sz="2400" dirty="0"/>
              <a:t>How do the SAM system and HPA axis work together for stress?</a:t>
            </a:r>
          </a:p>
          <a:p>
            <a:pPr>
              <a:buFont typeface="+mj-lt"/>
              <a:buAutoNum type="arabicPeriod"/>
            </a:pPr>
            <a:r>
              <a:rPr lang="en-US" sz="2400" dirty="0"/>
              <a:t>What are two effects of stress on cognitive functioning?</a:t>
            </a:r>
          </a:p>
        </p:txBody>
      </p:sp>
    </p:spTree>
    <p:extLst>
      <p:ext uri="{BB962C8B-B14F-4D97-AF65-F5344CB8AC3E}">
        <p14:creationId xmlns:p14="http://schemas.microsoft.com/office/powerpoint/2010/main" val="569095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3, Section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720241"/>
            <a:ext cx="8915400" cy="3777622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en-US" sz="3200" dirty="0"/>
              <a:t>What are two potential illnesses caused by chronic stress?</a:t>
            </a:r>
          </a:p>
          <a:p>
            <a:pPr>
              <a:buFont typeface="+mj-lt"/>
              <a:buAutoNum type="arabicPeriod"/>
            </a:pPr>
            <a:r>
              <a:rPr lang="en-US" sz="3200" dirty="0"/>
              <a:t>Why/how does PTSD causes its symptoms?</a:t>
            </a:r>
          </a:p>
          <a:p>
            <a:pPr>
              <a:buFont typeface="+mj-lt"/>
              <a:buAutoNum type="arabicPeriod"/>
            </a:pPr>
            <a:r>
              <a:rPr lang="en-US" sz="3200" dirty="0"/>
              <a:t>What are at least two ways to help someone who has PTSD?</a:t>
            </a:r>
          </a:p>
          <a:p>
            <a:pPr>
              <a:buFont typeface="+mj-lt"/>
              <a:buAutoNum type="arabicPeriod"/>
            </a:pPr>
            <a:r>
              <a:rPr lang="en-US" sz="2400" dirty="0"/>
              <a:t>Reminder- sleep </a:t>
            </a:r>
            <a:r>
              <a:rPr lang="en-US" sz="2400"/>
              <a:t>log analysis due on Friday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80574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A2961-DC2D-43EA-A339-009F6ACB2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3, Section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E4CB45-7078-438B-90E5-1877B563A4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2400" dirty="0"/>
              <a:t>Assess the validity of the two stress tests from yesterday. Explain your reasoning</a:t>
            </a:r>
          </a:p>
          <a:p>
            <a:pPr>
              <a:buFont typeface="+mj-lt"/>
              <a:buAutoNum type="arabicPeriod"/>
            </a:pPr>
            <a:r>
              <a:rPr lang="en-US" sz="2400" dirty="0"/>
              <a:t>What kind of situations do we normally use problem-focused coping skills for versus emotion-focused coping?</a:t>
            </a:r>
          </a:p>
          <a:p>
            <a:pPr>
              <a:buFont typeface="+mj-lt"/>
              <a:buAutoNum type="arabicPeriod"/>
            </a:pPr>
            <a:r>
              <a:rPr lang="en-US" sz="2400" dirty="0"/>
              <a:t>What is the purpose of defense mechanisms?</a:t>
            </a:r>
          </a:p>
          <a:p>
            <a:pPr>
              <a:buFont typeface="+mj-lt"/>
              <a:buAutoNum type="arabicPeriod"/>
            </a:pPr>
            <a:r>
              <a:rPr lang="en-US" sz="2400" dirty="0"/>
              <a:t>What are at least two of the positive “side effects” of people who have positive affect and optimism?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87351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3, Section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2800" dirty="0"/>
              <a:t>What physical effects does prolonged job stress have? </a:t>
            </a:r>
          </a:p>
          <a:p>
            <a:pPr>
              <a:buFont typeface="+mj-lt"/>
              <a:buAutoNum type="arabicPeriod"/>
            </a:pPr>
            <a:r>
              <a:rPr lang="en-US" sz="2800" dirty="0"/>
              <a:t>What other effects (name three) does job stress have?</a:t>
            </a:r>
          </a:p>
          <a:p>
            <a:pPr>
              <a:buFont typeface="+mj-lt"/>
              <a:buAutoNum type="arabicPeriod"/>
            </a:pPr>
            <a:r>
              <a:rPr lang="en-US" sz="2800" dirty="0"/>
              <a:t>What characteristics does job satisfaction have?</a:t>
            </a:r>
          </a:p>
          <a:p>
            <a:pPr>
              <a:buFont typeface="+mj-lt"/>
              <a:buAutoNum type="arabicPeriod"/>
            </a:pPr>
            <a:r>
              <a:rPr lang="en-US" sz="2800" dirty="0"/>
              <a:t>How can you reduce technostress?</a:t>
            </a:r>
          </a:p>
        </p:txBody>
      </p:sp>
    </p:spTree>
    <p:extLst>
      <p:ext uri="{BB962C8B-B14F-4D97-AF65-F5344CB8AC3E}">
        <p14:creationId xmlns:p14="http://schemas.microsoft.com/office/powerpoint/2010/main" val="3110638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14, Section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7128" y="2133600"/>
            <a:ext cx="9337484" cy="4422648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2800" dirty="0"/>
              <a:t>How do we define abnormal behavior? </a:t>
            </a:r>
          </a:p>
          <a:p>
            <a:pPr>
              <a:buFont typeface="+mj-lt"/>
              <a:buAutoNum type="arabicPeriod"/>
            </a:pPr>
            <a:r>
              <a:rPr lang="en-US" sz="2800" dirty="0"/>
              <a:t>How do psychologists differ </a:t>
            </a:r>
            <a:r>
              <a:rPr lang="en-US" sz="2800"/>
              <a:t>from psychiatrists </a:t>
            </a:r>
            <a:r>
              <a:rPr lang="en-US" sz="2800" dirty="0"/>
              <a:t>when assessing a psychological disorder?</a:t>
            </a:r>
          </a:p>
          <a:p>
            <a:pPr>
              <a:buFont typeface="+mj-lt"/>
              <a:buAutoNum type="arabicPeriod"/>
            </a:pPr>
            <a:r>
              <a:rPr lang="en-US" sz="2800" dirty="0"/>
              <a:t>What is the DSM?</a:t>
            </a:r>
          </a:p>
          <a:p>
            <a:pPr>
              <a:buFont typeface="+mj-lt"/>
              <a:buAutoNum type="arabicPeriod"/>
            </a:pPr>
            <a:r>
              <a:rPr lang="en-US" sz="2800" dirty="0"/>
              <a:t>Is insanity a legal or clinical term?</a:t>
            </a:r>
          </a:p>
          <a:p>
            <a:pPr>
              <a:buFont typeface="+mj-lt"/>
              <a:buAutoNum type="arabicPeriod"/>
            </a:pPr>
            <a:r>
              <a:rPr lang="en-US" sz="2800" dirty="0"/>
              <a:t>What happened (briefly) in Rosenhan’s study?</a:t>
            </a:r>
          </a:p>
        </p:txBody>
      </p:sp>
    </p:spTree>
    <p:extLst>
      <p:ext uri="{BB962C8B-B14F-4D97-AF65-F5344CB8AC3E}">
        <p14:creationId xmlns:p14="http://schemas.microsoft.com/office/powerpoint/2010/main" val="771212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14, Section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2400" dirty="0"/>
              <a:t>What are the characteristics of an anxiety disorder?</a:t>
            </a:r>
          </a:p>
          <a:p>
            <a:pPr>
              <a:buFont typeface="+mj-lt"/>
              <a:buAutoNum type="arabicPeriod"/>
            </a:pPr>
            <a:r>
              <a:rPr lang="en-US" sz="2400" dirty="0"/>
              <a:t>What is the difference between having a panic attack and having panic disorder?</a:t>
            </a:r>
          </a:p>
          <a:p>
            <a:pPr>
              <a:buFont typeface="+mj-lt"/>
              <a:buAutoNum type="arabicPeriod"/>
            </a:pPr>
            <a:r>
              <a:rPr lang="en-US" sz="2400" dirty="0"/>
              <a:t>What is agoraphobia?</a:t>
            </a:r>
          </a:p>
          <a:p>
            <a:pPr>
              <a:buFont typeface="+mj-lt"/>
              <a:buAutoNum type="arabicPeriod"/>
            </a:pPr>
            <a:r>
              <a:rPr lang="en-US" sz="2400" dirty="0"/>
              <a:t>What are the two major psychological factors that contribute to anxiety disorders? </a:t>
            </a:r>
          </a:p>
          <a:p>
            <a:pPr>
              <a:buFont typeface="+mj-lt"/>
              <a:buAutoNum type="arabicPeriod"/>
            </a:pPr>
            <a:r>
              <a:rPr lang="en-US" sz="2400" dirty="0"/>
              <a:t>What nervous system is involved in anxiety disorders?</a:t>
            </a:r>
          </a:p>
        </p:txBody>
      </p:sp>
    </p:spTree>
    <p:extLst>
      <p:ext uri="{BB962C8B-B14F-4D97-AF65-F5344CB8AC3E}">
        <p14:creationId xmlns:p14="http://schemas.microsoft.com/office/powerpoint/2010/main" val="212301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14, Section 3 and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1488" y="2133598"/>
            <a:ext cx="7460512" cy="4578097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2000" dirty="0"/>
              <a:t>What characterizes MDD from Bipolar?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What are two biological reasons for depressive and bipolar disorders?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What did Seligman identify as a psychological factor for mood disorders?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What five areas of a person’s normal functioning are affected by schizophrenia?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What is the difference between positive and negative schizophrenia symptoms?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What is the importance of the picture to the left?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934" y="1453150"/>
            <a:ext cx="3940646" cy="478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421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14, Section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1693" y="2126512"/>
            <a:ext cx="9505508" cy="4338682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3200" dirty="0"/>
              <a:t>What are obsessions versus compulsions?</a:t>
            </a:r>
          </a:p>
          <a:p>
            <a:pPr>
              <a:buFont typeface="+mj-lt"/>
              <a:buAutoNum type="arabicPeriod"/>
            </a:pPr>
            <a:r>
              <a:rPr lang="en-US" sz="3200" dirty="0"/>
              <a:t>What are the common terms used for those with antisocial personality disorder?</a:t>
            </a:r>
          </a:p>
          <a:p>
            <a:pPr>
              <a:buFont typeface="+mj-lt"/>
              <a:buAutoNum type="arabicPeriod"/>
            </a:pPr>
            <a:r>
              <a:rPr lang="en-US" sz="3200" dirty="0"/>
              <a:t>How can those suffering from borderline personality disorder fall into a self-fulfilling prophecy of abandonment?</a:t>
            </a:r>
          </a:p>
        </p:txBody>
      </p:sp>
    </p:spTree>
    <p:extLst>
      <p:ext uri="{BB962C8B-B14F-4D97-AF65-F5344CB8AC3E}">
        <p14:creationId xmlns:p14="http://schemas.microsoft.com/office/powerpoint/2010/main" val="246131705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447</TotalTime>
  <Words>689</Words>
  <Application>Microsoft Office PowerPoint</Application>
  <PresentationFormat>Widescreen</PresentationFormat>
  <Paragraphs>71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Wisp</vt:lpstr>
      <vt:lpstr>Abnormal Behavior Warm-Ups</vt:lpstr>
      <vt:lpstr>Chapter 3, Section 1</vt:lpstr>
      <vt:lpstr>Chapter 3, Section 2</vt:lpstr>
      <vt:lpstr>Chapter 3, Section 3</vt:lpstr>
      <vt:lpstr>Chapter 3, Section 4</vt:lpstr>
      <vt:lpstr>Chapter 14, Section 1</vt:lpstr>
      <vt:lpstr>Chapter 14, Section 2</vt:lpstr>
      <vt:lpstr>Chapter 14, Section 3 and 4</vt:lpstr>
      <vt:lpstr>Chapter 14, Section 5</vt:lpstr>
      <vt:lpstr>Chapter 14, Section 5+6</vt:lpstr>
      <vt:lpstr>Chapter 14, Section 6</vt:lpstr>
      <vt:lpstr>Test Day!</vt:lpstr>
    </vt:vector>
  </TitlesOfParts>
  <Company>Chandler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Abnormal Behavior Warm-Ups</dc:title>
  <dc:creator>Reynolds, Allison</dc:creator>
  <cp:lastModifiedBy>Reynolds, Allison</cp:lastModifiedBy>
  <cp:revision>46</cp:revision>
  <dcterms:created xsi:type="dcterms:W3CDTF">2019-02-19T21:59:15Z</dcterms:created>
  <dcterms:modified xsi:type="dcterms:W3CDTF">2022-03-03T14:42:34Z</dcterms:modified>
</cp:coreProperties>
</file>