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71"/>
  </p:notesMasterIdLst>
  <p:sldIdLst>
    <p:sldId id="256" r:id="rId2"/>
    <p:sldId id="264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5" r:id="rId11"/>
    <p:sldId id="281" r:id="rId12"/>
    <p:sldId id="300" r:id="rId13"/>
    <p:sldId id="278" r:id="rId14"/>
    <p:sldId id="280" r:id="rId15"/>
    <p:sldId id="279" r:id="rId16"/>
    <p:sldId id="282" r:id="rId17"/>
    <p:sldId id="291" r:id="rId18"/>
    <p:sldId id="283" r:id="rId19"/>
    <p:sldId id="334" r:id="rId20"/>
    <p:sldId id="284" r:id="rId21"/>
    <p:sldId id="285" r:id="rId22"/>
    <p:sldId id="290" r:id="rId23"/>
    <p:sldId id="286" r:id="rId24"/>
    <p:sldId id="287" r:id="rId25"/>
    <p:sldId id="301" r:id="rId26"/>
    <p:sldId id="298" r:id="rId27"/>
    <p:sldId id="288" r:id="rId28"/>
    <p:sldId id="302" r:id="rId29"/>
    <p:sldId id="289" r:id="rId30"/>
    <p:sldId id="292" r:id="rId31"/>
    <p:sldId id="294" r:id="rId32"/>
    <p:sldId id="295" r:id="rId33"/>
    <p:sldId id="296" r:id="rId34"/>
    <p:sldId id="297" r:id="rId35"/>
    <p:sldId id="299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35" r:id="rId44"/>
    <p:sldId id="312" r:id="rId45"/>
    <p:sldId id="318" r:id="rId46"/>
    <p:sldId id="319" r:id="rId47"/>
    <p:sldId id="320" r:id="rId48"/>
    <p:sldId id="321" r:id="rId49"/>
    <p:sldId id="324" r:id="rId50"/>
    <p:sldId id="336" r:id="rId51"/>
    <p:sldId id="313" r:id="rId52"/>
    <p:sldId id="322" r:id="rId53"/>
    <p:sldId id="323" r:id="rId54"/>
    <p:sldId id="314" r:id="rId55"/>
    <p:sldId id="315" r:id="rId56"/>
    <p:sldId id="316" r:id="rId57"/>
    <p:sldId id="317" r:id="rId58"/>
    <p:sldId id="325" r:id="rId59"/>
    <p:sldId id="339" r:id="rId60"/>
    <p:sldId id="326" r:id="rId61"/>
    <p:sldId id="327" r:id="rId62"/>
    <p:sldId id="328" r:id="rId63"/>
    <p:sldId id="329" r:id="rId64"/>
    <p:sldId id="330" r:id="rId65"/>
    <p:sldId id="337" r:id="rId66"/>
    <p:sldId id="332" r:id="rId67"/>
    <p:sldId id="338" r:id="rId68"/>
    <p:sldId id="333" r:id="rId69"/>
    <p:sldId id="331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3:05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32,'142'3,"157"-7,-195-10,-64 7,66-3,773 11,-841 2,-1 2,0 1,0 1,0 3,64 24,-66-20,2-2,-1-1,1-2,1-2,59 5,-82-12,300-5,-196-10,26-2,-11 2,-92 8,63-2,-49 6,56-10,-58 5,69 0,-30 9,-66-1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3:07.0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1,'721'0,"-694"0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3:10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2,'5'3,"-1"1,1-1,0 0,0-1,0 1,0-1,0 0,0 0,1 0,-1-1,1 0,8 1,74 1,-64-3,64 2,173-6,-164-11,-65 8,58-3,-66 9,266 4,-268 0,0 1,-1 1,35 14,-35-12,0 0,0-2,0 0,25 2,94 9,-73-8,71 1,833-10,-944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3:13.6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0 128,'21'-2,"-2"0,1-2,0 0,-1-2,0 0,0-1,0-1,26-15,-25 12,1 2,0 0,0 1,1 0,0 2,31-4,286 6,-172 7,-106-2,120 16,-30-2,-96-12,55 11,-62-7,0-3,95-3,26 0,-140 3,0 2,49 15,-51-13,1 0,-1-2,36 3,32-8,-68-1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7-27T19:13:16.7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36,'84'0,"135"-19,-117 9,1 4,112 8,-61 0,-34 4,144 24,-108-9,-57-12,53 8,139 23,-115-18,163 18,489-4,-795-36,173-10,-178 7,-1-2,1-1,-1-1,0-1,34-16,-20 6,1 1,1 3,1 1,0 2,0 2,74-5,-84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673BC-1BBC-4B4B-9793-0CA46DCA570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F2A8E-2036-40A5-9C57-C6808DF98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1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_NuZDaR46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Randi Exposes Uri Geller and Peter </a:t>
            </a:r>
            <a:r>
              <a:rPr lang="en-US" dirty="0" err="1"/>
              <a:t>Popoff</a:t>
            </a:r>
            <a:r>
              <a:rPr lang="en-US"/>
              <a:t> </a:t>
            </a:r>
            <a:r>
              <a:rPr lang="en-US">
                <a:hlinkClick r:id="rId3"/>
              </a:rPr>
              <a:t>https://www.youtube.com/watch?v=x_NuZDaR46I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F2A8E-2036-40A5-9C57-C6808DF98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8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 &amp; Assignment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sseelleeccttiioonn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how you draw the sample of people for your study from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population.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aassssiiggnnmmeenntt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how you assign the sample that you draw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groups or treatments in your study.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possible to have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 and assignment in a study. Let's say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drew a random sample of 100 clients from a population list of 1000 current clients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organization. That is random sampling. Now, let's say you randomly assign 50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 clients to get some new additional treatment and the other 50 to be controls.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That's random assignment.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also possible to have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one of these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(random selection or random assignment)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not the other in a study. For instance, if you do not randomly draw the 100 cases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your list of 1000 but instead just take the first 100 on the list, you do not have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selection. But you could still randomly assign this nonrandom sample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treatment versus control. Or, you could randomly select 100 from your list of 1000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nonrandomly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(haphazardly) assign them to treatment or control.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And, it's possible to have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neither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 nor random assignment. In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 nonequivalent groups design in education you might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nonrandomly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choose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5th grade classes to be in your study. This is nonrandom selection. Then,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arbitrarily assign one to get the new educational program and the other to be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control. This is nonrandom (or nonequivalent) assignment.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 is related to sampling. Therefore it is most related to the external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validity (or generalizability) of your results. After all, we would randomly sample so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our research participants better represent the larger group from which they're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drawn. Random assignment is most related to design. In fact, when we randomly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 participants to treatments we have, by definition, an experimental design.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Therefore, random assignment is most related to internal validity. After all, we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randomly assign in order to help assure that our treatment groups are similar to each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(i.e., equivalent) prior to the treatment.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Copyright ï¿½2006, William M.K.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Trochim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All Rights Reserved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Purchase a printed copy of the Research Methods Knowledge Base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Last Revised: 10/20/2006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Random Selection &amp; Assignment http://www.socialresearchmethods.net/kb/random.php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6843-01CC-4E43-80A1-067A0534F03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4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https://www.youtube.com/watch?v=hAJlAuEo7Ac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F2A8E-2036-40A5-9C57-C6808DF98E9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8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4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920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1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33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9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4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1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31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21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C9190-DED9-48B2-9BBC-4DE3C527BCB3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3D33E-721D-4161-AAB4-1BCD3D1EE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62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3mrZ0b8LH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3vGGf-ZIk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eb.randi.org/" TargetMode="External"/><Relationship Id="rId4" Type="http://schemas.openxmlformats.org/officeDocument/2006/relationships/hyperlink" Target="https://www.youtube.com/watch?v=x_NuZDaR46I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2.png"/><Relationship Id="rId2" Type="http://schemas.openxmlformats.org/officeDocument/2006/relationships/image" Target="../media/image37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customXml" Target="../ink/ink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f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f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f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f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f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https://www.mathsisfun.com/data/standard-deviation.html#WhySquar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Scientific Foundations of Psychology</a:t>
            </a:r>
            <a:br>
              <a:rPr lang="en-US" dirty="0"/>
            </a:br>
            <a:r>
              <a:rPr lang="en-US" dirty="0"/>
              <a:t>Chapter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History and Approaches</a:t>
            </a:r>
          </a:p>
          <a:p>
            <a:r>
              <a:rPr lang="en-US"/>
              <a:t>Research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Origins of Psychology: Approaches and perspectives of Psychology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1, Section 1b, pages 5-12</a:t>
            </a:r>
          </a:p>
        </p:txBody>
      </p:sp>
    </p:spTree>
    <p:extLst>
      <p:ext uri="{BB962C8B-B14F-4D97-AF65-F5344CB8AC3E}">
        <p14:creationId xmlns:p14="http://schemas.microsoft.com/office/powerpoint/2010/main" val="358332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Psychology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33700" y="1855304"/>
            <a:ext cx="9258300" cy="48188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800" dirty="0"/>
              <a:t>A. Early years</a:t>
            </a:r>
          </a:p>
          <a:p>
            <a:pPr lvl="1"/>
            <a:r>
              <a:rPr lang="en-US" sz="2400" dirty="0"/>
              <a:t>Structuralism</a:t>
            </a:r>
          </a:p>
          <a:p>
            <a:pPr lvl="1"/>
            <a:r>
              <a:rPr lang="en-US" sz="2400" dirty="0"/>
              <a:t>Functionalism</a:t>
            </a:r>
          </a:p>
          <a:p>
            <a:pPr lvl="1"/>
            <a:r>
              <a:rPr lang="en-US" sz="2400" dirty="0"/>
              <a:t>Behaviorism</a:t>
            </a:r>
          </a:p>
          <a:p>
            <a:pPr marL="0" indent="0">
              <a:buNone/>
            </a:pPr>
            <a:r>
              <a:rPr lang="en-US" sz="2800" dirty="0"/>
              <a:t>B. Later years</a:t>
            </a:r>
          </a:p>
          <a:p>
            <a:pPr lvl="1"/>
            <a:r>
              <a:rPr lang="en-US" sz="2400" dirty="0"/>
              <a:t>Psychoanalytic/psychodynamic</a:t>
            </a:r>
          </a:p>
          <a:p>
            <a:pPr lvl="1"/>
            <a:r>
              <a:rPr lang="en-US" sz="2400" dirty="0"/>
              <a:t>Humanism</a:t>
            </a:r>
          </a:p>
          <a:p>
            <a:pPr lvl="1"/>
            <a:r>
              <a:rPr lang="en-US" sz="2400" dirty="0"/>
              <a:t>Inheritable traits </a:t>
            </a:r>
          </a:p>
          <a:p>
            <a:pPr lvl="1"/>
            <a:r>
              <a:rPr lang="en-US" sz="2400" dirty="0"/>
              <a:t>Gestalt</a:t>
            </a:r>
          </a:p>
          <a:p>
            <a:pPr marL="0" indent="0">
              <a:buNone/>
            </a:pPr>
            <a:r>
              <a:rPr lang="en-US" sz="2800" dirty="0"/>
              <a:t>C. More contemporary approaches</a:t>
            </a:r>
          </a:p>
          <a:p>
            <a:pPr lvl="1"/>
            <a:r>
              <a:rPr lang="en-US" sz="2400" dirty="0"/>
              <a:t>Evolutionary</a:t>
            </a:r>
          </a:p>
          <a:p>
            <a:pPr lvl="1"/>
            <a:r>
              <a:rPr lang="en-US" sz="2400" dirty="0"/>
              <a:t>Biological</a:t>
            </a:r>
          </a:p>
          <a:p>
            <a:pPr lvl="1"/>
            <a:r>
              <a:rPr lang="en-US" sz="2400" dirty="0"/>
              <a:t>Developmental </a:t>
            </a:r>
          </a:p>
          <a:p>
            <a:pPr lvl="1"/>
            <a:r>
              <a:rPr lang="en-US" sz="2400" dirty="0"/>
              <a:t>Cognitive</a:t>
            </a:r>
          </a:p>
          <a:p>
            <a:pPr lvl="1"/>
            <a:r>
              <a:rPr lang="en-US" sz="2400" dirty="0"/>
              <a:t>Sociocultural  </a:t>
            </a:r>
          </a:p>
          <a:p>
            <a:pPr lvl="1"/>
            <a:r>
              <a:rPr lang="en-US" sz="2400" dirty="0"/>
              <a:t>Biopsychosocial</a:t>
            </a:r>
          </a:p>
        </p:txBody>
      </p:sp>
    </p:spTree>
    <p:extLst>
      <p:ext uri="{BB962C8B-B14F-4D97-AF65-F5344CB8AC3E}">
        <p14:creationId xmlns:p14="http://schemas.microsoft.com/office/powerpoint/2010/main" val="187923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43" y="2097088"/>
            <a:ext cx="4598783" cy="3651504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/>
              <a:t>Dorothea Dix</a:t>
            </a:r>
          </a:p>
          <a:p>
            <a:r>
              <a:rPr lang="en-US" sz="2800" i="1" dirty="0"/>
              <a:t>1802-1887</a:t>
            </a:r>
          </a:p>
          <a:p>
            <a:r>
              <a:rPr lang="en-US" sz="2800" i="1" dirty="0"/>
              <a:t>W</a:t>
            </a:r>
            <a:r>
              <a:rPr lang="en-US" sz="2800" dirty="0"/>
              <a:t>orked towards bettering the environment, improving conditions for psychological institutions, and changing the negative reputation of these populations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132" y="1852539"/>
            <a:ext cx="3450502" cy="41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7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Structuralism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i="1" dirty="0"/>
              <a:t>Wilhelm Wundt- </a:t>
            </a:r>
            <a:r>
              <a:rPr lang="en-US" sz="2800" dirty="0"/>
              <a:t>considered the father of psychology and 1</a:t>
            </a:r>
            <a:r>
              <a:rPr lang="en-US" sz="2800" baseline="30000" dirty="0"/>
              <a:t>st</a:t>
            </a:r>
            <a:r>
              <a:rPr lang="en-US" sz="2800" dirty="0"/>
              <a:t> modern psychologist</a:t>
            </a:r>
          </a:p>
          <a:p>
            <a:r>
              <a:rPr lang="en-US" sz="2800" dirty="0"/>
              <a:t>Established 1</a:t>
            </a:r>
            <a:r>
              <a:rPr lang="en-US" sz="2800" baseline="30000" dirty="0"/>
              <a:t>st</a:t>
            </a:r>
            <a:r>
              <a:rPr lang="en-US" sz="2800" dirty="0"/>
              <a:t> psychology lab in Germany in 1879</a:t>
            </a:r>
          </a:p>
          <a:p>
            <a:r>
              <a:rPr lang="en-US" sz="2800" dirty="0"/>
              <a:t>Introspection</a:t>
            </a:r>
            <a:r>
              <a:rPr lang="en-US" sz="2800" i="1" dirty="0"/>
              <a:t>- </a:t>
            </a:r>
            <a:r>
              <a:rPr lang="en-US" sz="2800" dirty="0"/>
              <a:t>a method of </a:t>
            </a:r>
          </a:p>
          <a:p>
            <a:pPr marL="0" indent="0">
              <a:buNone/>
            </a:pPr>
            <a:r>
              <a:rPr lang="en-US" sz="2800" dirty="0"/>
              <a:t>self-observation in which participants </a:t>
            </a:r>
          </a:p>
          <a:p>
            <a:pPr marL="0" indent="0">
              <a:buNone/>
            </a:pPr>
            <a:r>
              <a:rPr lang="en-US" sz="2800" dirty="0"/>
              <a:t>report their thoughts and feelings</a:t>
            </a:r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41" y="4264151"/>
            <a:ext cx="2343512" cy="25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0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Functionalism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483" y="2221117"/>
            <a:ext cx="5703306" cy="3651504"/>
          </a:xfrm>
        </p:spPr>
        <p:txBody>
          <a:bodyPr>
            <a:noAutofit/>
          </a:bodyPr>
          <a:lstStyle/>
          <a:p>
            <a:r>
              <a:rPr lang="en-US" sz="2800" dirty="0"/>
              <a:t>William James- 1</a:t>
            </a:r>
            <a:r>
              <a:rPr lang="en-US" sz="2800" baseline="30000" dirty="0"/>
              <a:t>st</a:t>
            </a:r>
            <a:r>
              <a:rPr lang="en-US" sz="2800" dirty="0"/>
              <a:t> American-born psychologist</a:t>
            </a:r>
          </a:p>
          <a:p>
            <a:r>
              <a:rPr lang="en-US" sz="2800" dirty="0"/>
              <a:t>Father of American psychology</a:t>
            </a:r>
          </a:p>
          <a:p>
            <a:r>
              <a:rPr lang="en-US" sz="2800" dirty="0"/>
              <a:t>How do organisms use their perceptual abilities to function and adapt to their environments (the function of consciousness)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79" y="2001779"/>
            <a:ext cx="2892432" cy="3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71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Structuralism vs. Functionalism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Structuralism-</a:t>
            </a:r>
            <a:r>
              <a:rPr lang="en-US" sz="2000" b="1" i="1" dirty="0"/>
              <a:t> </a:t>
            </a:r>
            <a:r>
              <a:rPr lang="en-US" sz="2000" dirty="0"/>
              <a:t>focus on the basic elements that make up conscious mental experiences</a:t>
            </a:r>
          </a:p>
          <a:p>
            <a:pPr lvl="1"/>
            <a:r>
              <a:rPr lang="en-US" sz="1800" i="1" dirty="0"/>
              <a:t>Wilhelm Wundt and Edward </a:t>
            </a:r>
            <a:r>
              <a:rPr lang="en-US" sz="1800" i="1" dirty="0" err="1"/>
              <a:t>Titchener</a:t>
            </a:r>
            <a:endParaRPr lang="en-US" sz="1800" i="1" dirty="0"/>
          </a:p>
          <a:p>
            <a:pPr lvl="1"/>
            <a:r>
              <a:rPr lang="en-US" sz="1800" dirty="0"/>
              <a:t>Identify the elements of thoughts, then determine how these elements combine to form the whole experience</a:t>
            </a:r>
          </a:p>
          <a:p>
            <a:pPr lvl="1"/>
            <a:r>
              <a:rPr lang="en-US" sz="1800" dirty="0"/>
              <a:t>Self-observation led to disagreement, cannot study animals, failed except for leading to study scientifically </a:t>
            </a:r>
          </a:p>
          <a:p>
            <a:r>
              <a:rPr lang="en-US" sz="2000" b="1" dirty="0"/>
              <a:t>Functionalism- </a:t>
            </a:r>
            <a:r>
              <a:rPr lang="en-US" sz="2000" dirty="0"/>
              <a:t>how the mind functions to adapt human and nonhumans to the environment</a:t>
            </a:r>
          </a:p>
          <a:p>
            <a:pPr lvl="1"/>
            <a:r>
              <a:rPr lang="en-US" sz="1800" i="1" dirty="0"/>
              <a:t>William James</a:t>
            </a:r>
          </a:p>
          <a:p>
            <a:pPr lvl="1"/>
            <a:r>
              <a:rPr lang="en-US" sz="1800" dirty="0"/>
              <a:t>Ask why do we have the emotion of anger? What function does it serve? How does it help us adapt to the environment?</a:t>
            </a:r>
          </a:p>
          <a:p>
            <a:pPr lvl="1"/>
            <a:r>
              <a:rPr lang="en-US" sz="1800" dirty="0"/>
              <a:t>Narrowed the focus of psychology to dealing with mental processes</a:t>
            </a:r>
          </a:p>
        </p:txBody>
      </p:sp>
    </p:spTree>
    <p:extLst>
      <p:ext uri="{BB962C8B-B14F-4D97-AF65-F5344CB8AC3E}">
        <p14:creationId xmlns:p14="http://schemas.microsoft.com/office/powerpoint/2010/main" val="281378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Behaviorism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268" y="1977883"/>
            <a:ext cx="9905999" cy="3541714"/>
          </a:xfrm>
        </p:spPr>
        <p:txBody>
          <a:bodyPr>
            <a:noAutofit/>
          </a:bodyPr>
          <a:lstStyle/>
          <a:p>
            <a:r>
              <a:rPr lang="en-US" dirty="0"/>
              <a:t>Analyzes how organisms learn or modify their behavior based on their response to events in the environment</a:t>
            </a:r>
          </a:p>
          <a:p>
            <a:r>
              <a:rPr lang="en-US" dirty="0"/>
              <a:t>Objective, observable environmental influences on overt behavior</a:t>
            </a:r>
          </a:p>
          <a:p>
            <a:r>
              <a:rPr lang="en-US" i="1" dirty="0"/>
              <a:t>John B. Watson- </a:t>
            </a:r>
            <a:r>
              <a:rPr lang="en-US" dirty="0"/>
              <a:t>founder </a:t>
            </a:r>
          </a:p>
          <a:p>
            <a:r>
              <a:rPr lang="en-US" i="1" dirty="0"/>
              <a:t>Ivan Pavlov </a:t>
            </a:r>
            <a:r>
              <a:rPr lang="en-US" dirty="0"/>
              <a:t>(famous dog salivation experiment) </a:t>
            </a:r>
          </a:p>
          <a:p>
            <a:r>
              <a:rPr lang="en-US" dirty="0"/>
              <a:t>Stimuli and responses</a:t>
            </a:r>
          </a:p>
          <a:p>
            <a:r>
              <a:rPr lang="en-US" dirty="0"/>
              <a:t>Often nonhuman subjects, but transfers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68" y="3495221"/>
            <a:ext cx="4216652" cy="33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1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 Behaviorism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182" y="1842081"/>
            <a:ext cx="9905999" cy="3541714"/>
          </a:xfrm>
        </p:spPr>
        <p:txBody>
          <a:bodyPr>
            <a:normAutofit/>
          </a:bodyPr>
          <a:lstStyle/>
          <a:p>
            <a:r>
              <a:rPr lang="en-US" sz="2800" i="1" dirty="0"/>
              <a:t>John B. Watson- </a:t>
            </a:r>
            <a:r>
              <a:rPr lang="en-US" sz="2800" dirty="0"/>
              <a:t>studied only observable and measurable behavior</a:t>
            </a:r>
          </a:p>
          <a:p>
            <a:pPr lvl="1"/>
            <a:r>
              <a:rPr lang="en-US" sz="2400" dirty="0"/>
              <a:t>Based on Pavlov’s experiments</a:t>
            </a:r>
          </a:p>
          <a:p>
            <a:pPr lvl="1"/>
            <a:r>
              <a:rPr lang="en-US" sz="2400" dirty="0"/>
              <a:t>“Little Albert” experiment </a:t>
            </a:r>
          </a:p>
          <a:p>
            <a:r>
              <a:rPr lang="en-US" sz="2800" i="1" dirty="0"/>
              <a:t>B.F. Skinner- </a:t>
            </a:r>
            <a:r>
              <a:rPr lang="en-US" sz="2800" dirty="0"/>
              <a:t>studied conditioning, the concept of reinforcement, written in </a:t>
            </a:r>
            <a:r>
              <a:rPr lang="en-US" sz="2800" i="1" dirty="0"/>
              <a:t>Walden Two, </a:t>
            </a:r>
            <a:r>
              <a:rPr lang="en-US" sz="2800" dirty="0"/>
              <a:t>Skinner’s box with rat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289" y="4555322"/>
            <a:ext cx="3139693" cy="22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092" y="193005"/>
            <a:ext cx="9905998" cy="1478570"/>
          </a:xfrm>
        </p:spPr>
        <p:txBody>
          <a:bodyPr/>
          <a:lstStyle/>
          <a:p>
            <a:r>
              <a:rPr lang="en-US" dirty="0"/>
              <a:t>B. Psychoanalytic/Psychodynamic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537" y="1487786"/>
            <a:ext cx="6693934" cy="4134416"/>
          </a:xfrm>
        </p:spPr>
        <p:txBody>
          <a:bodyPr>
            <a:noAutofit/>
          </a:bodyPr>
          <a:lstStyle/>
          <a:p>
            <a:r>
              <a:rPr lang="en-US" i="1" dirty="0"/>
              <a:t>Sigmund Freud- </a:t>
            </a:r>
            <a:r>
              <a:rPr lang="en-US" dirty="0"/>
              <a:t>most famous psychologist</a:t>
            </a:r>
          </a:p>
          <a:p>
            <a:r>
              <a:rPr lang="en-US" dirty="0"/>
              <a:t>Introduced the idea that we are motivated by unconscious instincts and urges</a:t>
            </a:r>
          </a:p>
          <a:p>
            <a:pPr lvl="1"/>
            <a:r>
              <a:rPr lang="en-US" sz="1800" dirty="0"/>
              <a:t>Sex and aggression</a:t>
            </a:r>
          </a:p>
          <a:p>
            <a:pPr lvl="1"/>
            <a:r>
              <a:rPr lang="en-US" sz="1800" dirty="0"/>
              <a:t>Unaware of our true motives</a:t>
            </a:r>
          </a:p>
          <a:p>
            <a:r>
              <a:rPr lang="en-US" dirty="0"/>
              <a:t>Psychological problems are caused by a conflict between acceptable behavior and unacceptable, unconscious desires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to have patients lie on a couch and speak freely about their thoughts (free association)</a:t>
            </a:r>
          </a:p>
          <a:p>
            <a:r>
              <a:rPr lang="en-US" dirty="0"/>
              <a:t>Unconscious processes and unresolved past conflicts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138" y="1747319"/>
            <a:ext cx="2414952" cy="34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9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C09D-7A99-42CC-AEE1-718D2F161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the unconscious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48E92-EB83-4735-A2DD-CFE740DDE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How Big is the Unconscious Mind? - Horizon: Out of Control? </a:t>
            </a:r>
            <a:r>
              <a:rPr lang="en-US">
                <a:hlinkClick r:id="rId2"/>
              </a:rPr>
              <a:t>- BBC Two – YouTube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464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Psychology?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1, Section 1A, pages 1-4</a:t>
            </a:r>
          </a:p>
        </p:txBody>
      </p:sp>
    </p:spTree>
    <p:extLst>
      <p:ext uri="{BB962C8B-B14F-4D97-AF65-F5344CB8AC3E}">
        <p14:creationId xmlns:p14="http://schemas.microsoft.com/office/powerpoint/2010/main" val="365814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Humanistic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Realization of human potential and unique ability to make voluntary choices</a:t>
            </a:r>
          </a:p>
          <a:p>
            <a:r>
              <a:rPr lang="en-US" dirty="0"/>
              <a:t>Free will, self-actualization, and human nature as naturally positive and growth-seeking</a:t>
            </a:r>
          </a:p>
          <a:p>
            <a:r>
              <a:rPr lang="en-US" dirty="0"/>
              <a:t>Focuses on</a:t>
            </a:r>
          </a:p>
          <a:p>
            <a:pPr lvl="1"/>
            <a:r>
              <a:rPr lang="en-US" sz="1800" dirty="0"/>
              <a:t>Nonverbal experience</a:t>
            </a:r>
          </a:p>
          <a:p>
            <a:pPr lvl="1"/>
            <a:r>
              <a:rPr lang="en-US" sz="1800" dirty="0"/>
              <a:t>The unity of mind</a:t>
            </a:r>
          </a:p>
          <a:p>
            <a:pPr lvl="1"/>
            <a:r>
              <a:rPr lang="en-US" sz="1800" dirty="0"/>
              <a:t>Altered states of consciousness</a:t>
            </a:r>
          </a:p>
          <a:p>
            <a:r>
              <a:rPr lang="en-US" dirty="0"/>
              <a:t>Carl Rogers, Abraham Maslow</a:t>
            </a:r>
          </a:p>
          <a:p>
            <a:r>
              <a:rPr lang="en-US" dirty="0"/>
              <a:t>Influenced currently popular positive psychology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594" y="142226"/>
            <a:ext cx="2976924" cy="2107261"/>
          </a:xfrm>
          <a:prstGeom prst="rect">
            <a:avLst/>
          </a:prstGeom>
        </p:spPr>
      </p:pic>
      <p:pic>
        <p:nvPicPr>
          <p:cNvPr id="5" name="Shape 171" descr="nnhzlxbj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0048" y="4825497"/>
            <a:ext cx="2424469" cy="1698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402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Inheritable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Sir Frances Galton- introduces idea of inheritable traits</a:t>
            </a:r>
          </a:p>
          <a:p>
            <a:r>
              <a:rPr lang="en-US" sz="2800" dirty="0"/>
              <a:t>Heredity influences a person’s abilities, character, and behavior</a:t>
            </a:r>
          </a:p>
          <a:p>
            <a:r>
              <a:rPr lang="en-US" sz="2800" dirty="0"/>
              <a:t>Started the nature (inheritable traits) versus nurture (environmental influences) debate</a:t>
            </a:r>
          </a:p>
          <a:p>
            <a:endParaRPr lang="en-US" sz="2800" dirty="0"/>
          </a:p>
          <a:p>
            <a:r>
              <a:rPr lang="en-US" sz="2800" dirty="0"/>
              <a:t>What is your opinion on how much nature versus nurture influences a person’s development?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530" y="275994"/>
            <a:ext cx="2097741" cy="214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63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B. Gestalt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717" y="2910917"/>
            <a:ext cx="9905999" cy="3541714"/>
          </a:xfrm>
        </p:spPr>
        <p:txBody>
          <a:bodyPr>
            <a:normAutofit/>
          </a:bodyPr>
          <a:lstStyle/>
          <a:p>
            <a:r>
              <a:rPr lang="en-US" dirty="0"/>
              <a:t>Studied how people perceive and experience objects as whole patterns</a:t>
            </a:r>
          </a:p>
          <a:p>
            <a:r>
              <a:rPr lang="en-US" dirty="0"/>
              <a:t>Emphasizes that the whole of anything is greater than its parts, we cannot deduce the value of the whole by just looking at the individual traits</a:t>
            </a:r>
          </a:p>
          <a:p>
            <a:r>
              <a:rPr lang="en-US" dirty="0"/>
              <a:t>Uses phenomenology- description of direct psychological experience, adding a humanistic approach</a:t>
            </a:r>
          </a:p>
          <a:p>
            <a:r>
              <a:rPr lang="en-US" dirty="0"/>
              <a:t>Max Wertheimer, Wolfgang Kohler, Kurt </a:t>
            </a:r>
            <a:r>
              <a:rPr lang="en-US" dirty="0" err="1"/>
              <a:t>Koffka</a:t>
            </a:r>
            <a:endParaRPr lang="en-US" dirty="0"/>
          </a:p>
        </p:txBody>
      </p:sp>
      <p:pic>
        <p:nvPicPr>
          <p:cNvPr id="4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7811" y="1573846"/>
            <a:ext cx="1350168" cy="13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43" y="236775"/>
            <a:ext cx="1350168" cy="13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371356" y="1526401"/>
            <a:ext cx="1350168" cy="13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43637" y="205309"/>
            <a:ext cx="1350168" cy="13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06204" y="1532958"/>
            <a:ext cx="1350168" cy="133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34" descr="j4xbtfvf[1]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57979" y="236775"/>
            <a:ext cx="1350168" cy="133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718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Evolutionary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Focuses on natural selection, adaptation, and evolution of behavior and mental processes</a:t>
            </a:r>
          </a:p>
          <a:p>
            <a:r>
              <a:rPr lang="en-US" sz="3600" dirty="0"/>
              <a:t>Based on Charles Darwin’s theory of evolution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9" y="259006"/>
            <a:ext cx="3604292" cy="18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89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Biological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504" y="2248277"/>
            <a:ext cx="5113887" cy="3651504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How physical and chemical changes in our bodies influence our behavior</a:t>
            </a:r>
          </a:p>
          <a:p>
            <a:r>
              <a:rPr lang="en-US" sz="3200" dirty="0"/>
              <a:t>Emphasizes genetics and other biological processes in the brain and other parts of the nervous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571" y="452849"/>
            <a:ext cx="2857500" cy="2038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88" y="3297789"/>
            <a:ext cx="3902987" cy="26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4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Developmental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64" y="2097088"/>
            <a:ext cx="7273955" cy="4143469"/>
          </a:xfrm>
        </p:spPr>
        <p:txBody>
          <a:bodyPr>
            <a:normAutofit fontScale="77500" lnSpcReduction="20000"/>
          </a:bodyPr>
          <a:lstStyle/>
          <a:p>
            <a:r>
              <a:rPr lang="en-US" sz="3200" i="1" dirty="0"/>
              <a:t>G. Stanley Hall </a:t>
            </a:r>
            <a:endParaRPr lang="en-US" sz="3200" dirty="0"/>
          </a:p>
          <a:p>
            <a:r>
              <a:rPr lang="en-US" sz="3200" dirty="0"/>
              <a:t>Considered the founder of child and educational psychology</a:t>
            </a:r>
          </a:p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Psychology Ph.D. in America, 1</a:t>
            </a:r>
            <a:r>
              <a:rPr lang="en-US" sz="3200" baseline="30000" dirty="0"/>
              <a:t>st</a:t>
            </a:r>
            <a:r>
              <a:rPr lang="en-US" sz="3200" dirty="0"/>
              <a:t> President of APA</a:t>
            </a:r>
          </a:p>
          <a:p>
            <a:r>
              <a:rPr lang="en-US" sz="3200" dirty="0"/>
              <a:t>Designed hundreds of questionnaires, recognizing their use in psychology </a:t>
            </a:r>
          </a:p>
          <a:p>
            <a:r>
              <a:rPr lang="en-US" sz="3200" dirty="0"/>
              <a:t>Significant developmental research in children </a:t>
            </a:r>
          </a:p>
          <a:p>
            <a:r>
              <a:rPr lang="en-US" sz="3200" dirty="0"/>
              <a:t>Mental growth proceeds by evolutionary stages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19" y="1603482"/>
            <a:ext cx="3347942" cy="43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08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Cognitive/Developmental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536" y="2021941"/>
            <a:ext cx="4906601" cy="3651504"/>
          </a:xfrm>
        </p:spPr>
        <p:txBody>
          <a:bodyPr>
            <a:noAutofit/>
          </a:bodyPr>
          <a:lstStyle/>
          <a:p>
            <a:r>
              <a:rPr lang="en-US" i="1" dirty="0"/>
              <a:t>Jean Piaget- </a:t>
            </a:r>
            <a:r>
              <a:rPr lang="en-US" dirty="0"/>
              <a:t>developmental psychology</a:t>
            </a:r>
          </a:p>
          <a:p>
            <a:r>
              <a:rPr lang="en-US" dirty="0"/>
              <a:t>Identified stages of cognitive development</a:t>
            </a:r>
          </a:p>
          <a:p>
            <a:r>
              <a:rPr lang="en-US" dirty="0"/>
              <a:t>Contributions include a theory of cognitive child development, detailed observational studies of cognition in children, and a series of tests to reveal cognitive abilities </a:t>
            </a:r>
          </a:p>
        </p:txBody>
      </p:sp>
      <p:pic>
        <p:nvPicPr>
          <p:cNvPr id="4" name="Content Placeholder 4" descr="Jean_Piaget_in_Ann_Arb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95" r="-31395"/>
          <a:stretch>
            <a:fillRect/>
          </a:stretch>
        </p:blipFill>
        <p:spPr>
          <a:xfrm>
            <a:off x="7206260" y="1271197"/>
            <a:ext cx="4594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33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037" y="484813"/>
            <a:ext cx="9905998" cy="1478570"/>
          </a:xfrm>
        </p:spPr>
        <p:txBody>
          <a:bodyPr/>
          <a:lstStyle/>
          <a:p>
            <a:r>
              <a:rPr lang="en-US" dirty="0"/>
              <a:t>C. Cognitive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Studies mental processes/information processing</a:t>
            </a:r>
          </a:p>
          <a:p>
            <a:r>
              <a:rPr lang="en-US" sz="3200" dirty="0"/>
              <a:t>How we process, store, retrieve, and use information and how thought processes influence our behavior</a:t>
            </a:r>
          </a:p>
          <a:p>
            <a:r>
              <a:rPr lang="en-US" sz="3200" dirty="0"/>
              <a:t>Thinking, feeling, learning, remembering, making judgements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63" y="545708"/>
            <a:ext cx="1885950" cy="1131570"/>
          </a:xfrm>
          <a:prstGeom prst="rect">
            <a:avLst/>
          </a:prstGeom>
        </p:spPr>
      </p:pic>
      <p:pic>
        <p:nvPicPr>
          <p:cNvPr id="5" name="Shape 178" descr="upp_w3rg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9771" y="259006"/>
            <a:ext cx="1714500" cy="1704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46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Sociocultural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Influence of cultural and ethnic similarities and differences on behavior and social functioning</a:t>
            </a:r>
          </a:p>
          <a:p>
            <a:r>
              <a:rPr lang="en-US" sz="3200" dirty="0"/>
              <a:t>Social interactions and cultural determinants of behavior and mental processes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455" y="4775090"/>
            <a:ext cx="38100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54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C. Biopsychosocial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054" y="2097088"/>
            <a:ext cx="5449809" cy="4004948"/>
          </a:xfrm>
        </p:spPr>
        <p:txBody>
          <a:bodyPr>
            <a:normAutofit/>
          </a:bodyPr>
          <a:lstStyle/>
          <a:p>
            <a:r>
              <a:rPr lang="en-US" sz="2800" dirty="0"/>
              <a:t>Most current approach</a:t>
            </a:r>
          </a:p>
          <a:p>
            <a:r>
              <a:rPr lang="en-US" sz="2800" dirty="0"/>
              <a:t>Combining the different approaches: biological processes, psychological factors, and social forces</a:t>
            </a:r>
          </a:p>
          <a:p>
            <a:r>
              <a:rPr lang="en-US" sz="2800" dirty="0"/>
              <a:t>All three forces affect and are affected by on another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92" y="1659773"/>
            <a:ext cx="4534639" cy="383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Psychology?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The </a:t>
            </a:r>
            <a:r>
              <a:rPr lang="en-US" i="1" u="sng" dirty="0"/>
              <a:t>scientific</a:t>
            </a:r>
            <a:r>
              <a:rPr lang="en-US" i="1" dirty="0"/>
              <a:t> study of </a:t>
            </a:r>
            <a:r>
              <a:rPr lang="en-US" i="1" u="sng" dirty="0"/>
              <a:t>behavior</a:t>
            </a:r>
            <a:r>
              <a:rPr lang="en-US" i="1" dirty="0"/>
              <a:t> and </a:t>
            </a:r>
            <a:r>
              <a:rPr lang="en-US" i="1" u="sng" dirty="0"/>
              <a:t>mental processes</a:t>
            </a:r>
          </a:p>
          <a:p>
            <a:r>
              <a:rPr lang="en-US" dirty="0" err="1"/>
              <a:t>Pseudopsychologies</a:t>
            </a:r>
            <a:endParaRPr lang="en-US" dirty="0"/>
          </a:p>
          <a:p>
            <a:pPr lvl="1"/>
            <a:r>
              <a:rPr lang="en-US" dirty="0"/>
              <a:t>Psychics, mediums, palmistry, </a:t>
            </a:r>
            <a:r>
              <a:rPr lang="en-US" dirty="0" err="1"/>
              <a:t>psychometry</a:t>
            </a:r>
            <a:r>
              <a:rPr lang="en-US" dirty="0"/>
              <a:t>, psychokinesis, astrology</a:t>
            </a:r>
          </a:p>
          <a:p>
            <a:r>
              <a:rPr lang="en-US" dirty="0"/>
              <a:t>It explains learning, remembering, communication, relating to others</a:t>
            </a:r>
          </a:p>
          <a:p>
            <a:r>
              <a:rPr lang="en-US" dirty="0"/>
              <a:t>Attempts to </a:t>
            </a:r>
            <a:r>
              <a:rPr lang="en" dirty="0">
                <a:ea typeface="Tahoma"/>
                <a:cs typeface="Tahoma"/>
                <a:sym typeface="Tahoma"/>
              </a:rPr>
              <a:t>understand, measure, and explain the nature of intelligence, motivation, and personality</a:t>
            </a:r>
          </a:p>
        </p:txBody>
      </p:sp>
    </p:spTree>
    <p:extLst>
      <p:ext uri="{BB962C8B-B14F-4D97-AF65-F5344CB8AC3E}">
        <p14:creationId xmlns:p14="http://schemas.microsoft.com/office/powerpoint/2010/main" val="4230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Approaches: Aggression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Behaviorists- we learn at an early age that it can be advantageous </a:t>
            </a:r>
          </a:p>
          <a:p>
            <a:r>
              <a:rPr lang="en-US" sz="2800" dirty="0"/>
              <a:t>Cognitive- thoughts contributing to aggressing</a:t>
            </a:r>
          </a:p>
          <a:p>
            <a:r>
              <a:rPr lang="en-US" sz="2800" dirty="0" err="1"/>
              <a:t>Biopsychologists</a:t>
            </a:r>
            <a:r>
              <a:rPr lang="en-US" sz="2800" dirty="0"/>
              <a:t>- results from neurotransmitters, hormones, and structures</a:t>
            </a:r>
          </a:p>
          <a:p>
            <a:r>
              <a:rPr lang="en-US" sz="2800" dirty="0"/>
              <a:t>Evolutionary- conveys a survival or reproductive advantage that evolved from successfully facing pressures</a:t>
            </a:r>
          </a:p>
        </p:txBody>
      </p:sp>
    </p:spTree>
    <p:extLst>
      <p:ext uri="{BB962C8B-B14F-4D97-AF65-F5344CB8AC3E}">
        <p14:creationId xmlns:p14="http://schemas.microsoft.com/office/powerpoint/2010/main" val="3105449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of Psychology: Psychology as a Profession</a:t>
            </a:r>
          </a:p>
        </p:txBody>
      </p:sp>
    </p:spTree>
    <p:extLst>
      <p:ext uri="{BB962C8B-B14F-4D97-AF65-F5344CB8AC3E}">
        <p14:creationId xmlns:p14="http://schemas.microsoft.com/office/powerpoint/2010/main" val="619656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/>
              <a:t>Biological-</a:t>
            </a:r>
            <a:r>
              <a:rPr lang="en-US" dirty="0"/>
              <a:t> neuroscience and studying the nerve cells, parts of the brain, and genetics</a:t>
            </a:r>
          </a:p>
          <a:p>
            <a:r>
              <a:rPr lang="en-US" u="sng" dirty="0"/>
              <a:t>Clinical-</a:t>
            </a:r>
            <a:r>
              <a:rPr lang="en-US" dirty="0"/>
              <a:t> diagnosis, cause, and treatment of disorders</a:t>
            </a:r>
          </a:p>
          <a:p>
            <a:r>
              <a:rPr lang="en-US" u="sng" dirty="0"/>
              <a:t>Counseling-</a:t>
            </a:r>
            <a:r>
              <a:rPr lang="en-US" dirty="0"/>
              <a:t> “normal” problems of adjustment</a:t>
            </a:r>
          </a:p>
          <a:p>
            <a:r>
              <a:rPr lang="en-US" u="sng" dirty="0"/>
              <a:t>Cognitive</a:t>
            </a:r>
            <a:r>
              <a:rPr lang="en-US" dirty="0"/>
              <a:t>- restructuring of thought processing</a:t>
            </a:r>
          </a:p>
          <a:p>
            <a:r>
              <a:rPr lang="en-US" u="sng" dirty="0"/>
              <a:t>Developmental-</a:t>
            </a:r>
            <a:r>
              <a:rPr lang="en-US" dirty="0"/>
              <a:t> the stages children to death</a:t>
            </a:r>
          </a:p>
          <a:p>
            <a:pPr lvl="1"/>
            <a:r>
              <a:rPr lang="en-US" dirty="0"/>
              <a:t>Studying emotional, cognitive, biological, personal, and social changes that occur as an individual matures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26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Application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dirty="0"/>
              <a:t>Educational-</a:t>
            </a:r>
            <a:r>
              <a:rPr lang="en-US" dirty="0"/>
              <a:t> concerned with helping students learn, creating different teaching methods</a:t>
            </a:r>
          </a:p>
          <a:p>
            <a:r>
              <a:rPr lang="en-US" u="sng" dirty="0"/>
              <a:t>Experimental</a:t>
            </a:r>
            <a:r>
              <a:rPr lang="en-US" dirty="0"/>
              <a:t>- studies sensation, perception, learning, motivation, and/or emotion in carefully controlled lab conditions</a:t>
            </a:r>
          </a:p>
          <a:p>
            <a:pPr lvl="1"/>
            <a:r>
              <a:rPr lang="en-US" dirty="0"/>
              <a:t>Monitored by the APA (American Psychological Association)</a:t>
            </a:r>
          </a:p>
          <a:p>
            <a:r>
              <a:rPr lang="en-US" u="sng" dirty="0"/>
              <a:t>Industrial/Organizational- </a:t>
            </a:r>
            <a:r>
              <a:rPr lang="en-US" dirty="0"/>
              <a:t>workplace productivity, impacts of technology, female vs. male leadership, applying principles of psychology to improve business</a:t>
            </a:r>
          </a:p>
        </p:txBody>
      </p:sp>
    </p:spTree>
    <p:extLst>
      <p:ext uri="{BB962C8B-B14F-4D97-AF65-F5344CB8AC3E}">
        <p14:creationId xmlns:p14="http://schemas.microsoft.com/office/powerpoint/2010/main" val="3873818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1" y="296433"/>
            <a:ext cx="7535062" cy="5892805"/>
          </a:xfrm>
        </p:spPr>
      </p:pic>
      <p:sp>
        <p:nvSpPr>
          <p:cNvPr id="4" name="Rectangle 3"/>
          <p:cNvSpPr/>
          <p:nvPr/>
        </p:nvSpPr>
        <p:spPr>
          <a:xfrm>
            <a:off x="4976271" y="6385886"/>
            <a:ext cx="6858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Compiled 2009 https://www.psychology.org/degrees/masters/#careers</a:t>
            </a:r>
          </a:p>
        </p:txBody>
      </p:sp>
    </p:spTree>
    <p:extLst>
      <p:ext uri="{BB962C8B-B14F-4D97-AF65-F5344CB8AC3E}">
        <p14:creationId xmlns:p14="http://schemas.microsoft.com/office/powerpoint/2010/main" val="1600139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520" y="-112337"/>
            <a:ext cx="4408361" cy="2208277"/>
          </a:xfrm>
        </p:spPr>
        <p:txBody>
          <a:bodyPr/>
          <a:lstStyle/>
          <a:p>
            <a:r>
              <a:rPr lang="en-US" dirty="0"/>
              <a:t>American Psychological Association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01" y="1950722"/>
            <a:ext cx="9355359" cy="490727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Scientific and professional organization representing psychology</a:t>
            </a:r>
          </a:p>
          <a:p>
            <a:r>
              <a:rPr lang="en-US" dirty="0"/>
              <a:t>Monitors all academic work within the field</a:t>
            </a:r>
          </a:p>
          <a:p>
            <a:r>
              <a:rPr lang="en-US" i="1" dirty="0"/>
              <a:t>Mary </a:t>
            </a:r>
            <a:r>
              <a:rPr lang="en-US" i="1" dirty="0" err="1"/>
              <a:t>Whiton</a:t>
            </a:r>
            <a:r>
              <a:rPr lang="en-US" i="1" dirty="0"/>
              <a:t> Calkins- </a:t>
            </a:r>
            <a:r>
              <a:rPr lang="en-US" dirty="0"/>
              <a:t>first female president</a:t>
            </a:r>
          </a:p>
          <a:p>
            <a:pPr lvl="1"/>
            <a:r>
              <a:rPr lang="en-US" dirty="0"/>
              <a:t>Studied under William James, Yale refused to give her Ph.D., fought discrimination</a:t>
            </a:r>
          </a:p>
          <a:p>
            <a:r>
              <a:rPr lang="en-US" i="1" dirty="0"/>
              <a:t>Margaret Floy Washburn- </a:t>
            </a:r>
            <a:r>
              <a:rPr lang="en-US" dirty="0"/>
              <a:t>wrote influential books, second female president of APA, first woman to receive Ph.D. in psychology</a:t>
            </a:r>
          </a:p>
          <a:p>
            <a:r>
              <a:rPr lang="en-US" i="1" dirty="0"/>
              <a:t>Francis Cecil Sumner- </a:t>
            </a: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African-American to earn a Ph.D. in psychology, chaired a leading psychology department</a:t>
            </a:r>
            <a:endParaRPr lang="en-US" i="1" dirty="0"/>
          </a:p>
          <a:p>
            <a:r>
              <a:rPr lang="en-US" i="1" dirty="0"/>
              <a:t>Kenneth B. Clark- </a:t>
            </a:r>
            <a:r>
              <a:rPr lang="en-US" dirty="0"/>
              <a:t>first African-American to be APA President</a:t>
            </a:r>
            <a:endParaRPr lang="en-US" i="1" dirty="0"/>
          </a:p>
          <a:p>
            <a:r>
              <a:rPr lang="en-US" i="1" dirty="0"/>
              <a:t>Mamie Clark- </a:t>
            </a:r>
            <a:r>
              <a:rPr lang="en-US" dirty="0"/>
              <a:t>African-American psychologist who worked with her husband (Kenneth B. Clark) to research the negative effects of prejudice (results directly influenced ruling of Brown v. Board of Education)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920" y="32881"/>
            <a:ext cx="1844078" cy="1917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55" y="340715"/>
            <a:ext cx="1539707" cy="2050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0615" y="2579570"/>
            <a:ext cx="1485493" cy="1740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560" y="4718199"/>
            <a:ext cx="2017427" cy="20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0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of psychology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1, Section 2, pages 13-19</a:t>
            </a:r>
          </a:p>
        </p:txBody>
      </p:sp>
    </p:spTree>
    <p:extLst>
      <p:ext uri="{BB962C8B-B14F-4D97-AF65-F5344CB8AC3E}">
        <p14:creationId xmlns:p14="http://schemas.microsoft.com/office/powerpoint/2010/main" val="35349029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vs. applied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Basic research-</a:t>
            </a:r>
            <a:r>
              <a:rPr lang="en-US" sz="4000" dirty="0"/>
              <a:t> knowledge for its own sake</a:t>
            </a:r>
          </a:p>
          <a:p>
            <a:r>
              <a:rPr lang="en-US" sz="4000" b="1" dirty="0"/>
              <a:t>Applied research- </a:t>
            </a:r>
            <a:r>
              <a:rPr lang="en-US" sz="4000" dirty="0"/>
              <a:t>using that knowledge to change existing world problems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3" t="35600" r="1567" b="14533"/>
          <a:stretch/>
        </p:blipFill>
        <p:spPr>
          <a:xfrm>
            <a:off x="8357616" y="4333956"/>
            <a:ext cx="2779776" cy="212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64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7"/>
            <a:ext cx="6941884" cy="3541714"/>
          </a:xfrm>
        </p:spPr>
        <p:txBody>
          <a:bodyPr>
            <a:noAutofit/>
          </a:bodyPr>
          <a:lstStyle/>
          <a:p>
            <a:r>
              <a:rPr lang="en-US" sz="2800" dirty="0"/>
              <a:t>Cycle of conducting an experiment</a:t>
            </a:r>
          </a:p>
          <a:p>
            <a:pPr lvl="1"/>
            <a:r>
              <a:rPr lang="en-US" sz="2400" dirty="0"/>
              <a:t>Lit review</a:t>
            </a:r>
            <a:r>
              <a:rPr lang="en-US" sz="2400" dirty="0">
                <a:sym typeface="Wingdings" panose="05000000000000000000" pitchFamily="2" charset="2"/>
              </a:rPr>
              <a:t> hypothesis research design statistical analysis peer-reviewed scientific journal theory</a:t>
            </a:r>
            <a:endParaRPr lang="en-US" sz="2400" dirty="0"/>
          </a:p>
          <a:p>
            <a:r>
              <a:rPr lang="en-US" sz="2800" dirty="0"/>
              <a:t>It is important to design an experiment that is able to be replicated</a:t>
            </a:r>
          </a:p>
          <a:p>
            <a:r>
              <a:rPr lang="en-US" sz="2800" b="1" dirty="0"/>
              <a:t>Meta-analysis</a:t>
            </a:r>
            <a:r>
              <a:rPr lang="en-US" sz="2800" dirty="0"/>
              <a:t> helps to come to a final conclusion when studies contradict each other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380238"/>
            <a:ext cx="4530370" cy="34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78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an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99977"/>
            <a:ext cx="7307643" cy="3541714"/>
          </a:xfrm>
        </p:spPr>
        <p:txBody>
          <a:bodyPr>
            <a:noAutofit/>
          </a:bodyPr>
          <a:lstStyle/>
          <a:p>
            <a:r>
              <a:rPr lang="en-US" sz="2800" dirty="0"/>
              <a:t>Must make hypothesis testable</a:t>
            </a:r>
          </a:p>
          <a:p>
            <a:r>
              <a:rPr lang="en-US" sz="2800" dirty="0"/>
              <a:t>Need to </a:t>
            </a:r>
            <a:r>
              <a:rPr lang="en-US" sz="2800" b="1" dirty="0"/>
              <a:t>operationally define </a:t>
            </a:r>
            <a:r>
              <a:rPr lang="en-US" sz="2800" dirty="0"/>
              <a:t>the variables in ways that are detailed and measurable</a:t>
            </a:r>
          </a:p>
          <a:p>
            <a:pPr lvl="1"/>
            <a:r>
              <a:rPr lang="en-US" sz="2400" dirty="0"/>
              <a:t>A clear definition on how a variable will be measured- what is love? What is success?</a:t>
            </a:r>
          </a:p>
          <a:p>
            <a:pPr lvl="1"/>
            <a:r>
              <a:rPr lang="en-US" sz="2400" dirty="0"/>
              <a:t>Allows replication </a:t>
            </a:r>
          </a:p>
          <a:p>
            <a:r>
              <a:rPr lang="en-US" sz="2800" dirty="0"/>
              <a:t>Experiments end with a theory- this is tested and retested to change over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0" y="71911"/>
            <a:ext cx="3134359" cy="3134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4776" y="3651731"/>
            <a:ext cx="3379502" cy="30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6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Randi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Uri Geller: </a:t>
            </a:r>
            <a:r>
              <a:rPr lang="en-US" dirty="0">
                <a:hlinkClick r:id="rId3"/>
              </a:rPr>
              <a:t>https://www.youtube.com/watch?v=N3vGGf-ZIkc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https://www.youtube.com/watch?v=x_NuZDaR46I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https://web.randi.org/</a:t>
            </a:r>
            <a:r>
              <a:rPr lang="en-US" dirty="0"/>
              <a:t>  </a:t>
            </a:r>
          </a:p>
          <a:p>
            <a:r>
              <a:rPr lang="en-US" dirty="0"/>
              <a:t>1964-2015</a:t>
            </a:r>
          </a:p>
          <a:p>
            <a:r>
              <a:rPr lang="en-US" dirty="0"/>
              <a:t>$1,000-$1,000,000</a:t>
            </a:r>
          </a:p>
        </p:txBody>
      </p:sp>
    </p:spTree>
    <p:extLst>
      <p:ext uri="{BB962C8B-B14F-4D97-AF65-F5344CB8AC3E}">
        <p14:creationId xmlns:p14="http://schemas.microsoft.com/office/powerpoint/2010/main" val="3261169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guidelines from the APA: </a:t>
            </a:r>
            <a:br>
              <a:rPr lang="en-US" dirty="0"/>
            </a:br>
            <a:r>
              <a:rPr lang="en-US" dirty="0"/>
              <a:t>human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949" y="2507897"/>
            <a:ext cx="5884228" cy="3541714"/>
          </a:xfrm>
        </p:spPr>
        <p:txBody>
          <a:bodyPr>
            <a:noAutofit/>
          </a:bodyPr>
          <a:lstStyle/>
          <a:p>
            <a:r>
              <a:rPr lang="en-US" sz="3200" dirty="0"/>
              <a:t>Informed consent</a:t>
            </a:r>
          </a:p>
          <a:p>
            <a:r>
              <a:rPr lang="en-US" sz="3200" dirty="0"/>
              <a:t>Voluntary participation</a:t>
            </a:r>
          </a:p>
          <a:p>
            <a:r>
              <a:rPr lang="en-US" sz="3200" dirty="0"/>
              <a:t>Restricted use of deception and debriefing</a:t>
            </a:r>
          </a:p>
          <a:p>
            <a:r>
              <a:rPr lang="en-US" sz="3200" dirty="0"/>
              <a:t>Confidentiality</a:t>
            </a:r>
          </a:p>
          <a:p>
            <a:r>
              <a:rPr lang="en-US" sz="3200" dirty="0"/>
              <a:t>Alternative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98" y="413113"/>
            <a:ext cx="1889379" cy="188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51" y="3204927"/>
            <a:ext cx="3719200" cy="3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55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Ethical guidelines from the APA:</a:t>
            </a:r>
            <a:br>
              <a:rPr lang="en-US" dirty="0"/>
            </a:br>
            <a:r>
              <a:rPr lang="en-US" dirty="0"/>
              <a:t>nonhuman participants (animals)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Beneficial for comparative psychology- animals can be studied for a long time and have aspects of their lives controlled that would be unethical on humans</a:t>
            </a:r>
          </a:p>
          <a:p>
            <a:r>
              <a:rPr lang="en-US" sz="3600" dirty="0"/>
              <a:t>Much advancement has been made with animal research for human and animal benefits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505514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41440"/>
            <a:ext cx="9905998" cy="1478570"/>
          </a:xfrm>
        </p:spPr>
        <p:txBody>
          <a:bodyPr/>
          <a:lstStyle/>
          <a:p>
            <a:r>
              <a:rPr lang="en-US" dirty="0"/>
              <a:t>Ethical guidelines from the APA: </a:t>
            </a:r>
            <a:br>
              <a:rPr lang="en-US" dirty="0"/>
            </a:br>
            <a:r>
              <a:rPr lang="en-US" dirty="0"/>
              <a:t>clients in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045" y="1684412"/>
            <a:ext cx="8068773" cy="3541714"/>
          </a:xfrm>
        </p:spPr>
        <p:txBody>
          <a:bodyPr>
            <a:noAutofit/>
          </a:bodyPr>
          <a:lstStyle/>
          <a:p>
            <a:r>
              <a:rPr lang="en-US" sz="2800" dirty="0"/>
              <a:t>In general, therapists must keep all information about a client private</a:t>
            </a:r>
          </a:p>
          <a:p>
            <a:r>
              <a:rPr lang="en-US" sz="2800" dirty="0"/>
              <a:t>They may break this in certain cases</a:t>
            </a:r>
          </a:p>
          <a:p>
            <a:pPr lvl="1"/>
            <a:r>
              <a:rPr lang="en-US" sz="2400" dirty="0"/>
              <a:t>The client threatens violence to themselves or others</a:t>
            </a:r>
          </a:p>
          <a:p>
            <a:pPr lvl="1"/>
            <a:r>
              <a:rPr lang="en-US" sz="2400" dirty="0"/>
              <a:t>A criminal case- abusing a child, etc.</a:t>
            </a:r>
          </a:p>
          <a:p>
            <a:r>
              <a:rPr lang="en-US" sz="2800" dirty="0"/>
              <a:t>Public safety comes first</a:t>
            </a:r>
          </a:p>
          <a:p>
            <a:endParaRPr lang="en-US" sz="2800" dirty="0"/>
          </a:p>
          <a:p>
            <a:r>
              <a:rPr lang="en-US" sz="2800" dirty="0"/>
              <a:t>Anyone who violates APA codes can face varying consequences</a:t>
            </a:r>
          </a:p>
        </p:txBody>
      </p:sp>
      <p:sp>
        <p:nvSpPr>
          <p:cNvPr id="4" name="AutoShape 2" descr="Image result for american dad psychology"/>
          <p:cNvSpPr>
            <a:spLocks noChangeAspect="1" noChangeArrowheads="1"/>
          </p:cNvSpPr>
          <p:nvPr/>
        </p:nvSpPr>
        <p:spPr bwMode="auto">
          <a:xfrm>
            <a:off x="155575" y="-2659063"/>
            <a:ext cx="318135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97" y="765289"/>
            <a:ext cx="3388151" cy="573799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CC453FA-74A2-230F-ADCE-8CCB520DD04D}"/>
                  </a:ext>
                </a:extLst>
              </p14:cNvPr>
              <p14:cNvContentPartPr/>
              <p14:nvPr/>
            </p14:nvContentPartPr>
            <p14:xfrm>
              <a:off x="9358444" y="2313716"/>
              <a:ext cx="1252080" cy="475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CC453FA-74A2-230F-ADCE-8CCB520DD0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4444" y="2205716"/>
                <a:ext cx="1359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FD1EA4-CF25-7121-D3AE-57A019F316D4}"/>
                  </a:ext>
                </a:extLst>
              </p14:cNvPr>
              <p14:cNvContentPartPr/>
              <p14:nvPr/>
            </p14:nvContentPartPr>
            <p14:xfrm>
              <a:off x="9979084" y="2471756"/>
              <a:ext cx="2700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FD1EA4-CF25-7121-D3AE-57A019F316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25444" y="2364116"/>
                <a:ext cx="377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8254E65-36AB-F85F-B737-39466C8307DF}"/>
                  </a:ext>
                </a:extLst>
              </p14:cNvPr>
              <p14:cNvContentPartPr/>
              <p14:nvPr/>
            </p14:nvContentPartPr>
            <p14:xfrm>
              <a:off x="9549964" y="4300196"/>
              <a:ext cx="958680" cy="3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8254E65-36AB-F85F-B737-39466C8307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95964" y="4192196"/>
                <a:ext cx="10663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4B4583-FB1E-6E18-EE37-BFF9D1AF7477}"/>
                  </a:ext>
                </a:extLst>
              </p14:cNvPr>
              <p14:cNvContentPartPr/>
              <p14:nvPr/>
            </p14:nvContentPartPr>
            <p14:xfrm>
              <a:off x="9640324" y="6128636"/>
              <a:ext cx="812160" cy="47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4B4583-FB1E-6E18-EE37-BFF9D1AF74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86324" y="6020996"/>
                <a:ext cx="919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24CDEA-1318-2574-EFC6-64713D796D20}"/>
                  </a:ext>
                </a:extLst>
              </p14:cNvPr>
              <p14:cNvContentPartPr/>
              <p14:nvPr/>
            </p14:nvContentPartPr>
            <p14:xfrm>
              <a:off x="9200044" y="6285956"/>
              <a:ext cx="1494000" cy="81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24CDEA-1318-2574-EFC6-64713D796D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46044" y="6178316"/>
                <a:ext cx="1601640" cy="29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5023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2FB6-ED10-44D1-BEF4-27C6A66F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B52E-65EF-4D46-8F78-3A53949EB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1, Section 3A, pages 20-25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3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Descriptive</a:t>
            </a:r>
          </a:p>
          <a:p>
            <a:r>
              <a:rPr lang="en-US" sz="4800" dirty="0"/>
              <a:t>Correlational</a:t>
            </a:r>
          </a:p>
          <a:p>
            <a:r>
              <a:rPr lang="en-US" sz="4800" dirty="0"/>
              <a:t>Biological</a:t>
            </a:r>
          </a:p>
          <a:p>
            <a:r>
              <a:rPr lang="en-US" sz="4800" dirty="0"/>
              <a:t>Experimental</a:t>
            </a:r>
          </a:p>
          <a:p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60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research- naturalistic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844708"/>
              </p:ext>
            </p:extLst>
          </p:nvPr>
        </p:nvGraphicFramePr>
        <p:xfrm>
          <a:off x="1141413" y="2249488"/>
          <a:ext cx="9906000" cy="43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000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Observing</a:t>
                      </a:r>
                      <a:r>
                        <a:rPr lang="en-US" sz="2400" baseline="0" dirty="0"/>
                        <a:t> and recording behavior and mental processes in the participant’s natural state or habitat without interfering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78643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882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Obtain data about a</a:t>
                      </a:r>
                      <a:r>
                        <a:rPr lang="en-US" sz="2800" baseline="0" dirty="0"/>
                        <a:t> natural behavior rather than lab 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Easier to collect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Allows descriptions as they occur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Difficult to stay unobtrusive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Time consuming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Lack of researcher</a:t>
                      </a:r>
                      <a:r>
                        <a:rPr lang="en-US" sz="2400" baseline="0" dirty="0"/>
                        <a:t>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Harder to study infrequent behavior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Researcher and participant biases (like experiment)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Cannot explain cause and effect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570" y="174738"/>
            <a:ext cx="2661184" cy="19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52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research-surveys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3058211"/>
              </p:ext>
            </p:extLst>
          </p:nvPr>
        </p:nvGraphicFramePr>
        <p:xfrm>
          <a:off x="1141413" y="2249488"/>
          <a:ext cx="9906000" cy="440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000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Questions a large sample of people to assess their behaviors and attitudes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78643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882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Gather data from wider</a:t>
                      </a:r>
                      <a:r>
                        <a:rPr lang="en-US" sz="2800" baseline="0" dirty="0"/>
                        <a:t> sample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Reliance on self-reported data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Potentially</a:t>
                      </a:r>
                      <a:r>
                        <a:rPr lang="en-US" sz="2800" baseline="0" dirty="0"/>
                        <a:t> dishonest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Cannot explain causation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aseline="0" dirty="0"/>
                        <a:t>Researcher and participant biases (like experiment)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  <p:sp>
        <p:nvSpPr>
          <p:cNvPr id="5" name="AutoShape 2" descr="Image result for surveys"/>
          <p:cNvSpPr>
            <a:spLocks noChangeAspect="1" noChangeArrowheads="1"/>
          </p:cNvSpPr>
          <p:nvPr/>
        </p:nvSpPr>
        <p:spPr bwMode="auto">
          <a:xfrm>
            <a:off x="155575" y="-1766888"/>
            <a:ext cx="62293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58" y="280988"/>
            <a:ext cx="2781300" cy="1647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48" y="465143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44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research- case studies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3" y="2305844"/>
            <a:ext cx="4572000" cy="34290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37642"/>
              </p:ext>
            </p:extLst>
          </p:nvPr>
        </p:nvGraphicFramePr>
        <p:xfrm>
          <a:off x="1141413" y="2249488"/>
          <a:ext cx="9906000" cy="436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000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In-depth study of a single research participant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78643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882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Can study a rare case that would be hard to study</a:t>
                      </a:r>
                      <a:r>
                        <a:rPr lang="en-US" sz="2800" baseline="0" dirty="0"/>
                        <a:t> with other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Gives detailed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Lack of generalizability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Inaccurate or biased recall</a:t>
                      </a:r>
                      <a:r>
                        <a:rPr lang="en-US" sz="2800" baseline="0" dirty="0"/>
                        <a:t> among participants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aseline="0" dirty="0"/>
                        <a:t>Researcher and participant biases (like experiment)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835" y="355156"/>
            <a:ext cx="2322576" cy="174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47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Correlational research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50" y="2586831"/>
            <a:ext cx="4048125" cy="286702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812530"/>
              </p:ext>
            </p:extLst>
          </p:nvPr>
        </p:nvGraphicFramePr>
        <p:xfrm>
          <a:off x="1141413" y="2249488"/>
          <a:ext cx="9906000" cy="4549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000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Researcher</a:t>
                      </a:r>
                      <a:r>
                        <a:rPr lang="en-US" sz="2400" baseline="0" dirty="0"/>
                        <a:t> observes or measures (without directly manipulating) two or more naturally occurring variables to find the relationships between them;</a:t>
                      </a:r>
                    </a:p>
                    <a:p>
                      <a:pPr algn="ctr"/>
                      <a:r>
                        <a:rPr lang="en-US" sz="2400" baseline="0" dirty="0"/>
                        <a:t>Identifies relationships and assess how well one variable predicts another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78643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882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Answers often asked questions for data and news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Help</a:t>
                      </a:r>
                      <a:r>
                        <a:rPr lang="en-US" sz="2400" baseline="0" dirty="0"/>
                        <a:t> learn a safer and more productive life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Clarify relationships that cannot be tested by other methods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/>
                        <a:t>Allows prediction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Correlation</a:t>
                      </a:r>
                      <a:r>
                        <a:rPr lang="en-US" sz="3200" baseline="0" dirty="0"/>
                        <a:t> is NOT causation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baseline="0" dirty="0"/>
                        <a:t>Confounding variables/third factor often involved but not measured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317" y="94969"/>
            <a:ext cx="2976628" cy="210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10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6056" y="1813942"/>
            <a:ext cx="4398264" cy="495261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Types of neuroimaging:</a:t>
            </a:r>
          </a:p>
          <a:p>
            <a:r>
              <a:rPr lang="en-US" dirty="0"/>
              <a:t>Brain dissection</a:t>
            </a:r>
          </a:p>
          <a:p>
            <a:r>
              <a:rPr lang="en-US" dirty="0"/>
              <a:t>Ablation/lesions</a:t>
            </a:r>
          </a:p>
          <a:p>
            <a:r>
              <a:rPr lang="en-US" dirty="0"/>
              <a:t>Observation/case studies</a:t>
            </a:r>
          </a:p>
          <a:p>
            <a:r>
              <a:rPr lang="en-US" dirty="0"/>
              <a:t>Electrical recordings (EEG)</a:t>
            </a:r>
          </a:p>
          <a:p>
            <a:r>
              <a:rPr lang="en-US" dirty="0"/>
              <a:t>Electrical stimulation of the brain (ESB)</a:t>
            </a:r>
          </a:p>
          <a:p>
            <a:r>
              <a:rPr lang="en-US" dirty="0"/>
              <a:t>Computed tomography (CT) scan</a:t>
            </a:r>
          </a:p>
          <a:p>
            <a:r>
              <a:rPr lang="en-US" dirty="0"/>
              <a:t>Positron emission tomography (PET) scan</a:t>
            </a:r>
          </a:p>
          <a:p>
            <a:r>
              <a:rPr lang="en-US" dirty="0"/>
              <a:t>Magnetic resonance imaging (MRI)</a:t>
            </a:r>
          </a:p>
          <a:p>
            <a:r>
              <a:rPr lang="en-US" dirty="0"/>
              <a:t>Functional magnetic resonance imaging (fMRI)</a:t>
            </a:r>
          </a:p>
          <a:p>
            <a:r>
              <a:rPr lang="en-US" dirty="0"/>
              <a:t>Transcranial magnetic stimulation (TMS)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502141"/>
              </p:ext>
            </p:extLst>
          </p:nvPr>
        </p:nvGraphicFramePr>
        <p:xfrm>
          <a:off x="1141413" y="2249488"/>
          <a:ext cx="5798884" cy="446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442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2899442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20694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Scientific studies</a:t>
                      </a:r>
                      <a:r>
                        <a:rPr lang="en-US" sz="2400" baseline="0" dirty="0"/>
                        <a:t> of the brain and other parts of the nervous system; identifies contributing biological factors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27697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5754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Most or all of the advantages of other</a:t>
                      </a:r>
                      <a:r>
                        <a:rPr lang="en-US" sz="2800" baseline="0" dirty="0"/>
                        <a:t> methods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fMRI shows brain</a:t>
                      </a:r>
                      <a:r>
                        <a:rPr lang="en-US" sz="2000" baseline="0" dirty="0"/>
                        <a:t> activity that could be caused by many different biological processes than what is being tested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/>
                        <a:t>Many or all of disadvantages of the other methods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521" y="118492"/>
            <a:ext cx="29718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4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69008"/>
          </a:xfrm>
        </p:spPr>
        <p:txBody>
          <a:bodyPr>
            <a:normAutofit lnSpcReduction="10000"/>
          </a:bodyPr>
          <a:lstStyle/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dirty="0"/>
              <a:t>Describe, explain, predict, change/influence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u="sng" dirty="0"/>
              <a:t>Description</a:t>
            </a:r>
            <a:r>
              <a:rPr lang="en" sz="2200" dirty="0"/>
              <a:t>- gather info about behavior and present conclusions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1800" dirty="0"/>
              <a:t>purely observational or correlational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u="sng" dirty="0"/>
              <a:t>Explanation</a:t>
            </a:r>
            <a:r>
              <a:rPr lang="en" sz="2200" dirty="0"/>
              <a:t>- explain why people behave as they do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-US" sz="1800" dirty="0"/>
              <a:t>A</a:t>
            </a:r>
            <a:r>
              <a:rPr lang="en" sz="1800" dirty="0"/>
              <a:t>ble to manipulate variables to explain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u="sng" dirty="0"/>
              <a:t>Prediction</a:t>
            </a:r>
            <a:r>
              <a:rPr lang="en" sz="2200" dirty="0"/>
              <a:t>- predict (from knowledge) what people will think or feel in different situations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u="sng" dirty="0"/>
              <a:t>Influence</a:t>
            </a:r>
            <a:r>
              <a:rPr lang="en" sz="2200" dirty="0"/>
              <a:t>- influence behaviors in helpful ways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 dirty="0"/>
              <a:t>Basic science-research for its own sake</a:t>
            </a:r>
          </a:p>
          <a:p>
            <a:pPr marL="914400" lvl="1" indent="-368300">
              <a:spcBef>
                <a:spcPts val="0"/>
              </a:spcBef>
              <a:buSzPct val="100000"/>
            </a:pPr>
            <a:r>
              <a:rPr lang="en" sz="2200" dirty="0"/>
              <a:t>Applied science- use psychological findings to solve immediate problems</a:t>
            </a:r>
          </a:p>
          <a:p>
            <a:pPr marL="457200" lvl="0" indent="-368300">
              <a:spcBef>
                <a:spcPts val="0"/>
              </a:spcBef>
              <a:buSzPct val="100000"/>
            </a:pPr>
            <a:r>
              <a:rPr lang="en" sz="2200" dirty="0"/>
              <a:t>All accomplished using the scientific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936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2FB6-ED10-44D1-BEF4-27C6A66F2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methods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6B52E-65EF-4D46-8F78-3A53949EB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1, Section 3B, pages 26-31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845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910575"/>
              </p:ext>
            </p:extLst>
          </p:nvPr>
        </p:nvGraphicFramePr>
        <p:xfrm>
          <a:off x="1141411" y="1905456"/>
          <a:ext cx="9906000" cy="4771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2221284888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930500876"/>
                    </a:ext>
                  </a:extLst>
                </a:gridCol>
              </a:tblGrid>
              <a:tr h="100072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carefully controlled</a:t>
                      </a:r>
                      <a:r>
                        <a:rPr lang="en-US" sz="2400" baseline="0" dirty="0"/>
                        <a:t> scientific procedure that involves manipulation of variables to </a:t>
                      </a:r>
                      <a:r>
                        <a:rPr lang="en-US" sz="2400" u="sng" baseline="0" dirty="0"/>
                        <a:t>determine cause and effect</a:t>
                      </a:r>
                      <a:endParaRPr lang="en-US" sz="2400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7576"/>
                  </a:ext>
                </a:extLst>
              </a:tr>
              <a:tr h="478643">
                <a:tc>
                  <a:txBody>
                    <a:bodyPr/>
                    <a:lstStyle/>
                    <a:p>
                      <a:r>
                        <a:rPr lang="en-US" dirty="0"/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765195"/>
                  </a:ext>
                </a:extLst>
              </a:tr>
              <a:tr h="288225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Most powerful method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Can isolate</a:t>
                      </a:r>
                      <a:r>
                        <a:rPr lang="en-US" sz="2800" baseline="0" dirty="0"/>
                        <a:t> causing factor (IV)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Only way to show causation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/>
                        <a:t>Can identify cause and effect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Ethical concerns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Practical limitations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Lab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Experimenter bias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Ethnocentrism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Sample bias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Participant bias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i="1" dirty="0"/>
                        <a:t>Confounding</a:t>
                      </a:r>
                      <a:r>
                        <a:rPr lang="en-US" sz="2400" i="1" baseline="0" dirty="0"/>
                        <a:t> variables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6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5542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assignment vs. random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20240"/>
            <a:ext cx="5798884" cy="4773167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Random selection/sampling- </a:t>
            </a:r>
            <a:r>
              <a:rPr lang="en-US" dirty="0"/>
              <a:t>how you draw the sample of people for your study from a population</a:t>
            </a:r>
          </a:p>
          <a:p>
            <a:pPr lvl="1"/>
            <a:r>
              <a:rPr lang="en-US" dirty="0"/>
              <a:t>Relates to </a:t>
            </a:r>
            <a:r>
              <a:rPr lang="en-US" i="1" dirty="0"/>
              <a:t>external validity (generalizability) </a:t>
            </a:r>
            <a:r>
              <a:rPr lang="en-US" dirty="0"/>
              <a:t>of your results</a:t>
            </a:r>
          </a:p>
          <a:p>
            <a:pPr lvl="1"/>
            <a:r>
              <a:rPr lang="en-US" dirty="0"/>
              <a:t>If done, it allows to better represent the larger group</a:t>
            </a:r>
          </a:p>
          <a:p>
            <a:r>
              <a:rPr lang="en-US" b="1" dirty="0"/>
              <a:t>Random assignment- </a:t>
            </a:r>
            <a:r>
              <a:rPr lang="en-US" dirty="0"/>
              <a:t>how you assign the sample that you draw to different groups or treatments in your study </a:t>
            </a:r>
          </a:p>
          <a:p>
            <a:pPr lvl="1"/>
            <a:r>
              <a:rPr lang="en-US" dirty="0"/>
              <a:t>Relates to </a:t>
            </a:r>
            <a:r>
              <a:rPr lang="en-US" i="1" dirty="0"/>
              <a:t>internal validity </a:t>
            </a:r>
          </a:p>
          <a:p>
            <a:pPr lvl="1"/>
            <a:r>
              <a:rPr lang="en-US" dirty="0"/>
              <a:t>If done, helps to make sure our treatment/experimental groups are similar to each other before treatment </a:t>
            </a:r>
          </a:p>
          <a:p>
            <a:r>
              <a:rPr lang="en-US" b="1" dirty="0"/>
              <a:t>Can have neither, one, or both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365" y="2407984"/>
            <a:ext cx="4506247" cy="33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22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vs. stratified sample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91891" y="5412231"/>
            <a:ext cx="4878391" cy="99568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Random sample- </a:t>
            </a:r>
            <a:r>
              <a:rPr lang="en-US" dirty="0"/>
              <a:t>everyone has an equal chance of getting picked</a:t>
            </a:r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70282" y="4233895"/>
            <a:ext cx="4646602" cy="823912"/>
          </a:xfrm>
        </p:spPr>
        <p:txBody>
          <a:bodyPr>
            <a:normAutofit/>
          </a:bodyPr>
          <a:lstStyle/>
          <a:p>
            <a:r>
              <a:rPr lang="en-US" b="1" cap="none" dirty="0">
                <a:effectLst/>
              </a:rPr>
              <a:t>Stratified sample-</a:t>
            </a:r>
            <a:r>
              <a:rPr lang="en-US" cap="none" dirty="0">
                <a:effectLst/>
              </a:rPr>
              <a:t> representative of various subgroups of the population </a:t>
            </a:r>
            <a:endParaRPr lang="en-US" b="1" cap="none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00808" y="5057807"/>
            <a:ext cx="4875210" cy="14801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People are put into mutually exclusive, non-overlapping groups, then chosen randomly from each group. Each group is represented in final sample.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026" y="2032654"/>
            <a:ext cx="2735318" cy="30251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t="9323" r="-1"/>
          <a:stretch/>
        </p:blipFill>
        <p:spPr>
          <a:xfrm>
            <a:off x="6694952" y="1609298"/>
            <a:ext cx="3797262" cy="262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64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433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Independent variable- </a:t>
            </a:r>
            <a:r>
              <a:rPr lang="en-US" dirty="0"/>
              <a:t>the factor that is being changed by the experimenter, applied to the experimental group</a:t>
            </a:r>
          </a:p>
          <a:p>
            <a:r>
              <a:rPr lang="en-US" b="1" dirty="0"/>
              <a:t>Dependent variable- </a:t>
            </a:r>
            <a:r>
              <a:rPr lang="en-US" dirty="0"/>
              <a:t>the factor that is being measured by the experimenter to see if it changed by the IV</a:t>
            </a:r>
          </a:p>
          <a:p>
            <a:r>
              <a:rPr lang="en-US" b="1" dirty="0"/>
              <a:t>Experimental group- </a:t>
            </a:r>
            <a:r>
              <a:rPr lang="en-US" dirty="0"/>
              <a:t>gets the IV</a:t>
            </a:r>
          </a:p>
          <a:p>
            <a:r>
              <a:rPr lang="en-US" b="1" dirty="0"/>
              <a:t>Control group- </a:t>
            </a:r>
            <a:r>
              <a:rPr lang="en-US" dirty="0"/>
              <a:t>does not get the IV, may be given placebo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Goal- Does the IV cause the predicted change in the DV? Did I prove or disprove my hypothesis?</a:t>
            </a:r>
          </a:p>
        </p:txBody>
      </p:sp>
    </p:spTree>
    <p:extLst>
      <p:ext uri="{BB962C8B-B14F-4D97-AF65-F5344CB8AC3E}">
        <p14:creationId xmlns:p14="http://schemas.microsoft.com/office/powerpoint/2010/main" val="1381277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Confounding variable- </a:t>
            </a:r>
            <a:r>
              <a:rPr lang="en-US" sz="2800" dirty="0"/>
              <a:t>variables that you cannot control for (e.g. age)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Operational definitions- </a:t>
            </a:r>
            <a:r>
              <a:rPr lang="en-US" sz="2800" dirty="0"/>
              <a:t>important for replication</a:t>
            </a:r>
          </a:p>
          <a:p>
            <a:pPr lvl="1"/>
            <a:r>
              <a:rPr lang="en-US" sz="2400" dirty="0"/>
              <a:t>in behavioral research, operational definitions are important for measuring accurately</a:t>
            </a:r>
          </a:p>
        </p:txBody>
      </p:sp>
    </p:spTree>
    <p:extLst>
      <p:ext uri="{BB962C8B-B14F-4D97-AF65-F5344CB8AC3E}">
        <p14:creationId xmlns:p14="http://schemas.microsoft.com/office/powerpoint/2010/main" val="2642733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92024"/>
            <a:ext cx="9905998" cy="1478570"/>
          </a:xfrm>
        </p:spPr>
        <p:txBody>
          <a:bodyPr/>
          <a:lstStyle/>
          <a:p>
            <a:r>
              <a:rPr lang="en-US" dirty="0"/>
              <a:t>Researcher problems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12" y="1913412"/>
            <a:ext cx="7385876" cy="3541714"/>
          </a:xfrm>
        </p:spPr>
        <p:txBody>
          <a:bodyPr>
            <a:noAutofit/>
          </a:bodyPr>
          <a:lstStyle/>
          <a:p>
            <a:r>
              <a:rPr lang="en-US" b="1" dirty="0"/>
              <a:t>Experimenter bias- </a:t>
            </a:r>
            <a:r>
              <a:rPr lang="en-US" dirty="0"/>
              <a:t>the researcher influences the results in the expected/hypothesized direction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Fix it with single or double blind studies, placebos</a:t>
            </a:r>
          </a:p>
          <a:p>
            <a:pPr lvl="1"/>
            <a:r>
              <a:rPr lang="en-US" dirty="0"/>
              <a:t>Example- Clever Hans horse </a:t>
            </a:r>
          </a:p>
          <a:p>
            <a:r>
              <a:rPr lang="en-US" b="1" dirty="0"/>
              <a:t>Ethnocentrism- </a:t>
            </a:r>
            <a:r>
              <a:rPr lang="en-US" dirty="0"/>
              <a:t>believing that one’s culture is typical of all cultures or viewing one’s own culture as central and correct, then judging others on this standard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Fix it with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Wingdings" panose="05000000000000000000" pitchFamily="2" charset="2"/>
              </a:rPr>
              <a:t>cross cultural sampling- conduct experiment in multiple cultures</a:t>
            </a: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88" y="1114074"/>
            <a:ext cx="4254606" cy="2169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6" y="3574077"/>
            <a:ext cx="2631215" cy="30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10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problems 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8989" y="1936040"/>
            <a:ext cx="7545259" cy="3541714"/>
          </a:xfrm>
        </p:spPr>
        <p:txBody>
          <a:bodyPr>
            <a:noAutofit/>
          </a:bodyPr>
          <a:lstStyle/>
          <a:p>
            <a:r>
              <a:rPr lang="en-US" b="1" dirty="0"/>
              <a:t>Sample bias-</a:t>
            </a:r>
            <a:r>
              <a:rPr lang="en-US" dirty="0"/>
              <a:t> when research participants are not representative of the larger population</a:t>
            </a:r>
          </a:p>
          <a:p>
            <a:pPr lvl="1"/>
            <a:r>
              <a:rPr lang="en-US" sz="1800" dirty="0"/>
              <a:t>Fix it with</a:t>
            </a:r>
            <a:r>
              <a:rPr lang="en-US" sz="1800" dirty="0">
                <a:sym typeface="Wingdings" panose="05000000000000000000" pitchFamily="2" charset="2"/>
              </a:rPr>
              <a:t> random/representative sampling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Fix it with random assignment</a:t>
            </a:r>
            <a:endParaRPr lang="en-US" sz="1800" dirty="0"/>
          </a:p>
          <a:p>
            <a:r>
              <a:rPr lang="en-US" b="1" dirty="0"/>
              <a:t>Participant bias- </a:t>
            </a:r>
            <a:r>
              <a:rPr lang="en-US" dirty="0"/>
              <a:t>when experiment conditions influence the participant’s behavior or mental processes</a:t>
            </a:r>
          </a:p>
          <a:p>
            <a:pPr lvl="1"/>
            <a:r>
              <a:rPr lang="en-US" sz="1800" dirty="0"/>
              <a:t>Fix it with</a:t>
            </a:r>
            <a:r>
              <a:rPr lang="en-US" sz="1800" dirty="0">
                <a:sym typeface="Wingdings" panose="05000000000000000000" pitchFamily="2" charset="2"/>
              </a:rPr>
              <a:t> anonymous participation, guarantees for privacy/confidentiality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Fix it with double blind studies/placebos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Fix it with deception (often seen as unethical)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Social desirability response</a:t>
            </a:r>
            <a:endParaRPr lang="en-US" sz="1800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7" y="1742503"/>
            <a:ext cx="2853685" cy="2020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3900502"/>
            <a:ext cx="2543175" cy="28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151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concepts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C0B7B4-85B7-1F13-EB91-D95DA1764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A-1 – A-10 </a:t>
            </a:r>
          </a:p>
        </p:txBody>
      </p:sp>
    </p:spTree>
    <p:extLst>
      <p:ext uri="{BB962C8B-B14F-4D97-AF65-F5344CB8AC3E}">
        <p14:creationId xmlns:p14="http://schemas.microsoft.com/office/powerpoint/2010/main" val="597359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4FE4F8-AF24-85E0-36FD-D2EB092E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643"/>
            <a:ext cx="9905998" cy="1478570"/>
          </a:xfrm>
        </p:spPr>
        <p:txBody>
          <a:bodyPr/>
          <a:lstStyle/>
          <a:p>
            <a:r>
              <a:rPr lang="en-US" dirty="0"/>
              <a:t>Types of Graphs</a:t>
            </a:r>
          </a:p>
        </p:txBody>
      </p:sp>
      <p:pic>
        <p:nvPicPr>
          <p:cNvPr id="1026" name="Picture 2" descr="Charts &amp; Graphs – CGS Psychology Blog: Mrs Harris &amp; Miss D'Cruz">
            <a:extLst>
              <a:ext uri="{FF2B5EF4-FFF2-40B4-BE49-F238E27FC236}">
                <a16:creationId xmlns:a16="http://schemas.microsoft.com/office/drawing/2014/main" id="{91886801-CCBB-C9A3-8D8C-2B6A7FC910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53" y="1478183"/>
            <a:ext cx="4773550" cy="47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3E17F8-BF97-F9CE-6EED-33FA042F3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335" y="-13066"/>
            <a:ext cx="3762375" cy="31908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103CA-7321-0480-1C61-50D8BFF12915}"/>
              </a:ext>
            </a:extLst>
          </p:cNvPr>
          <p:cNvSpPr txBox="1"/>
          <p:nvPr/>
        </p:nvSpPr>
        <p:spPr>
          <a:xfrm>
            <a:off x="6557442" y="206515"/>
            <a:ext cx="3861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Scatterplot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B6B743-BA0B-5146-E675-1954BD9F2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097" y="1095374"/>
            <a:ext cx="403564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3F78D-23C8-305A-EAB3-CB5E30B31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702" y="4225342"/>
            <a:ext cx="5069132" cy="263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58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" sz="4400" dirty="0"/>
              <a:t>Imagine that you are a psychologist and a patient has arrived at your office to discuss their problem (shyness). Using the four goals of psychology, outline a possible plan to help the patient. Your plan should meet all the goals.</a:t>
            </a:r>
          </a:p>
        </p:txBody>
      </p:sp>
    </p:spTree>
    <p:extLst>
      <p:ext uri="{BB962C8B-B14F-4D97-AF65-F5344CB8AC3E}">
        <p14:creationId xmlns:p14="http://schemas.microsoft.com/office/powerpoint/2010/main" val="1210512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 vs. 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2249486"/>
            <a:ext cx="4672584" cy="4261041"/>
          </a:xfrm>
        </p:spPr>
        <p:txBody>
          <a:bodyPr>
            <a:noAutofit/>
          </a:bodyPr>
          <a:lstStyle/>
          <a:p>
            <a:r>
              <a:rPr lang="en-US" sz="2800" b="1" dirty="0"/>
              <a:t>Descriptive statistics- </a:t>
            </a:r>
            <a:r>
              <a:rPr lang="en-US" sz="2800" dirty="0"/>
              <a:t>used only to describe the sample or summarize information about the sample</a:t>
            </a:r>
          </a:p>
          <a:p>
            <a:r>
              <a:rPr lang="en-US" sz="2800" b="1" dirty="0"/>
              <a:t>Inferential statistics- </a:t>
            </a:r>
            <a:r>
              <a:rPr lang="en-US" sz="2800" dirty="0"/>
              <a:t>used to make inferences or generalizations about the broader population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38" y="4315968"/>
            <a:ext cx="3796073" cy="2423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86" y="1894141"/>
            <a:ext cx="429577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883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statistics: </a:t>
            </a:r>
            <a:br>
              <a:rPr lang="en-US" dirty="0"/>
            </a:br>
            <a:r>
              <a:rPr lang="en-US" dirty="0"/>
              <a:t>Analyzing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" sz="3200" b="1" dirty="0"/>
              <a:t>Frequency distribution- </a:t>
            </a:r>
            <a:r>
              <a:rPr lang="en" sz="3200" dirty="0"/>
              <a:t>an arrangement of data that indicates how often a particular score or observation occurs</a:t>
            </a:r>
          </a:p>
          <a:p>
            <a:endParaRPr lang="en" sz="3200" dirty="0"/>
          </a:p>
          <a:p>
            <a:r>
              <a:rPr lang="en-US" sz="3200" b="1" dirty="0"/>
              <a:t>N</a:t>
            </a:r>
            <a:r>
              <a:rPr lang="en" sz="3200" b="1" dirty="0"/>
              <a:t>ormal curve- </a:t>
            </a:r>
            <a:r>
              <a:rPr lang="en" sz="3200" dirty="0"/>
              <a:t>bell-shaped, symmetrical frequency distribution graph of normally distributed data</a:t>
            </a:r>
          </a:p>
          <a:p>
            <a:endParaRPr lang="en-US" dirty="0"/>
          </a:p>
        </p:txBody>
      </p:sp>
      <p:pic>
        <p:nvPicPr>
          <p:cNvPr id="6" name="Shape 19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98703" y="290914"/>
            <a:ext cx="2147375" cy="180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7915" y="5257331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185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statistics:</a:t>
            </a:r>
            <a:br>
              <a:rPr lang="en-US" dirty="0"/>
            </a:br>
            <a:r>
              <a:rPr lang="en-US" dirty="0"/>
              <a:t>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64" y="2249487"/>
            <a:ext cx="6621715" cy="3541714"/>
          </a:xfrm>
        </p:spPr>
        <p:txBody>
          <a:bodyPr>
            <a:normAutofit/>
          </a:bodyPr>
          <a:lstStyle/>
          <a:p>
            <a:r>
              <a:rPr lang="en-US" sz="3600" dirty="0"/>
              <a:t>A number that describes something about the “average” score of a distribution</a:t>
            </a:r>
          </a:p>
          <a:p>
            <a:r>
              <a:rPr lang="en-US" sz="3600" dirty="0"/>
              <a:t>Mean, median, mode</a:t>
            </a:r>
          </a:p>
        </p:txBody>
      </p:sp>
      <p:sp>
        <p:nvSpPr>
          <p:cNvPr id="4" name="AutoShape 2" descr="Image result for measures of central tendency"/>
          <p:cNvSpPr>
            <a:spLocks noChangeAspect="1" noChangeArrowheads="1"/>
          </p:cNvSpPr>
          <p:nvPr/>
        </p:nvSpPr>
        <p:spPr bwMode="auto">
          <a:xfrm>
            <a:off x="155575" y="-1004888"/>
            <a:ext cx="2800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337" y="2339559"/>
            <a:ext cx="3701474" cy="27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975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statistics: </a:t>
            </a:r>
            <a:br>
              <a:rPr lang="en-US" dirty="0"/>
            </a:br>
            <a:r>
              <a:rPr lang="en-US" dirty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87305"/>
          </a:xfrm>
        </p:spPr>
        <p:txBody>
          <a:bodyPr>
            <a:normAutofit/>
          </a:bodyPr>
          <a:lstStyle/>
          <a:p>
            <a:r>
              <a:rPr lang="en" sz="2800" b="1" dirty="0"/>
              <a:t>Variability-</a:t>
            </a:r>
            <a:r>
              <a:rPr lang="en" sz="2800" dirty="0"/>
              <a:t> a measure of difference, or spread of data; aka the range</a:t>
            </a:r>
          </a:p>
          <a:p>
            <a:r>
              <a:rPr lang="en" sz="2800" b="1" dirty="0"/>
              <a:t>Standard deviation- </a:t>
            </a:r>
            <a:r>
              <a:rPr lang="en" sz="2800" dirty="0"/>
              <a:t>a measure of variability that describes the average distance of every score from the mean</a:t>
            </a:r>
          </a:p>
          <a:p>
            <a:pPr lvl="1"/>
            <a:r>
              <a:rPr lang="en" sz="2400" dirty="0"/>
              <a:t>Scores above the mean will have a positive deviation, below will have a negative deviation</a:t>
            </a:r>
          </a:p>
          <a:p>
            <a:pPr lvl="1"/>
            <a:r>
              <a:rPr lang="en" sz="2400" dirty="0"/>
              <a:t>If distribution is spread out, deviation is large; if bunched up, it is small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07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statistics: </a:t>
            </a:r>
            <a:br>
              <a:rPr lang="en-US" dirty="0"/>
            </a:br>
            <a:r>
              <a:rPr lang="en-US" dirty="0"/>
              <a:t>Standard deviation</a:t>
            </a:r>
          </a:p>
        </p:txBody>
      </p:sp>
      <p:pic>
        <p:nvPicPr>
          <p:cNvPr id="4" name="Shape 2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8304" y="2029968"/>
            <a:ext cx="5852215" cy="442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2891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E9C8-7A9F-0E1F-5E6D-2C030441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6041" y="618518"/>
            <a:ext cx="3281003" cy="1478570"/>
          </a:xfrm>
        </p:spPr>
        <p:txBody>
          <a:bodyPr anchor="b">
            <a:normAutofit/>
          </a:bodyPr>
          <a:lstStyle/>
          <a:p>
            <a:r>
              <a:rPr lang="en-US" sz="2800" dirty="0"/>
              <a:t>Standard Deviation Graph</a:t>
            </a:r>
          </a:p>
        </p:txBody>
      </p:sp>
      <p:sp>
        <p:nvSpPr>
          <p:cNvPr id="1033" name="Round Diagonal Corner Rectangle 11">
            <a:extLst>
              <a:ext uri="{FF2B5EF4-FFF2-40B4-BE49-F238E27FC236}">
                <a16:creationId xmlns:a16="http://schemas.microsoft.com/office/drawing/2014/main" id="{03756949-AC79-48CD-A920-B0FE10D23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49" y="808057"/>
            <a:ext cx="6752461" cy="5234394"/>
          </a:xfrm>
          <a:prstGeom prst="round2DiagRect">
            <a:avLst>
              <a:gd name="adj1" fmla="val 7418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Make a Bell Curve in Excel (Step-by-step Guide)">
            <a:extLst>
              <a:ext uri="{FF2B5EF4-FFF2-40B4-BE49-F238E27FC236}">
                <a16:creationId xmlns:a16="http://schemas.microsoft.com/office/drawing/2014/main" id="{E6FEDE9C-43F4-AD50-8722-BD697F626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8988" y="1882893"/>
            <a:ext cx="6112382" cy="30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F472B202-8392-5762-3D1C-3210B42D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041" y="2249487"/>
            <a:ext cx="3281004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normal distribution forms a bell-shaped curve</a:t>
            </a:r>
          </a:p>
          <a:p>
            <a:r>
              <a:rPr lang="en-US" dirty="0"/>
              <a:t>In a normal distribution, 2/3 of the scores lie between one standard deviation above and one standard deviation below the mean</a:t>
            </a:r>
          </a:p>
        </p:txBody>
      </p:sp>
    </p:spTree>
    <p:extLst>
      <p:ext uri="{BB962C8B-B14F-4D97-AF65-F5344CB8AC3E}">
        <p14:creationId xmlns:p14="http://schemas.microsoft.com/office/powerpoint/2010/main" val="16675941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statistics:</a:t>
            </a:r>
            <a:br>
              <a:rPr lang="en-US" dirty="0"/>
            </a:br>
            <a:r>
              <a:rPr lang="en-US" dirty="0"/>
              <a:t>Correlation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425633"/>
          </a:xfrm>
        </p:spPr>
        <p:txBody>
          <a:bodyPr>
            <a:normAutofit fontScale="92500" lnSpcReduction="10000"/>
          </a:bodyPr>
          <a:lstStyle/>
          <a:p>
            <a:r>
              <a:rPr lang="en" dirty="0"/>
              <a:t>Describes the direction and strength of the relationship between two sets of variables </a:t>
            </a:r>
          </a:p>
          <a:p>
            <a:r>
              <a:rPr lang="en" dirty="0"/>
              <a:t>Correlation is the degree of relatedness</a:t>
            </a:r>
          </a:p>
          <a:p>
            <a:r>
              <a:rPr lang="en" dirty="0"/>
              <a:t>Usually the Pearson correlation coefficient </a:t>
            </a:r>
            <a:r>
              <a:rPr lang="en" i="1" dirty="0"/>
              <a:t>r</a:t>
            </a:r>
          </a:p>
          <a:p>
            <a:pPr lvl="1"/>
            <a:r>
              <a:rPr lang="en" dirty="0"/>
              <a:t>(+) indicates positive </a:t>
            </a:r>
          </a:p>
          <a:p>
            <a:pPr lvl="1"/>
            <a:r>
              <a:rPr lang="en" dirty="0"/>
              <a:t>(-) indicates inverse/negative relationships</a:t>
            </a:r>
            <a:endParaRPr lang="en" i="1" dirty="0"/>
          </a:p>
          <a:p>
            <a:r>
              <a:rPr lang="en" dirty="0"/>
              <a:t>From -1 to +1</a:t>
            </a:r>
          </a:p>
          <a:p>
            <a:pPr lvl="1"/>
            <a:r>
              <a:rPr lang="en" dirty="0"/>
              <a:t>± 0.60 to ±1.0 is strong</a:t>
            </a:r>
          </a:p>
          <a:p>
            <a:pPr lvl="1"/>
            <a:r>
              <a:rPr lang="en" dirty="0"/>
              <a:t>±0.30 to ± 0.60 is moderate</a:t>
            </a:r>
          </a:p>
          <a:p>
            <a:pPr lvl="1"/>
            <a:r>
              <a:rPr lang="en" dirty="0"/>
              <a:t>0 to ± 0.30 is weak</a:t>
            </a:r>
          </a:p>
          <a:p>
            <a:pPr lvl="1"/>
            <a:r>
              <a:rPr lang="en" dirty="0"/>
              <a:t>1 is a perfect correlation and rare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099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43F98-5BE5-2A80-EB37-CCA9B3457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0D2B6D-E888-E425-CEFB-2E8232431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33" y="296069"/>
            <a:ext cx="6534033" cy="3912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019ED0-4260-0653-C037-B7352F326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62" y="2991261"/>
            <a:ext cx="5140569" cy="367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075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361625"/>
          </a:xfrm>
        </p:spPr>
        <p:txBody>
          <a:bodyPr>
            <a:normAutofit/>
          </a:bodyPr>
          <a:lstStyle/>
          <a:p>
            <a:r>
              <a:rPr lang="en" sz="2800" dirty="0"/>
              <a:t>Numerical methods used to determine whether research data support a hypothesis or whether results were due to chance</a:t>
            </a:r>
          </a:p>
          <a:p>
            <a:r>
              <a:rPr lang="en-US" sz="2800" b="1" dirty="0"/>
              <a:t>S</a:t>
            </a:r>
            <a:r>
              <a:rPr lang="en" sz="2800" b="1"/>
              <a:t>tatistical significance- </a:t>
            </a:r>
            <a:r>
              <a:rPr lang="en" sz="2800"/>
              <a:t>evaluates </a:t>
            </a:r>
            <a:r>
              <a:rPr lang="en" sz="2800" dirty="0"/>
              <a:t>the likelihood that results were due to chance</a:t>
            </a:r>
          </a:p>
          <a:p>
            <a:pPr lvl="1"/>
            <a:r>
              <a:rPr lang="en" sz="2400" dirty="0"/>
              <a:t>Limit is set by researcher</a:t>
            </a:r>
          </a:p>
          <a:p>
            <a:pPr lvl="1"/>
            <a:r>
              <a:rPr lang="en" sz="2400" dirty="0"/>
              <a:t>If researcher says the probability that their results were due to chance is less than 1-5% (0.01-0.05), it is considered statistically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9765889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935800"/>
          </a:xfrm>
        </p:spPr>
        <p:txBody>
          <a:bodyPr>
            <a:normAutofit/>
          </a:bodyPr>
          <a:lstStyle/>
          <a:p>
            <a:r>
              <a:rPr lang="en-US" dirty="0"/>
              <a:t>How to calculate standard deviation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22376"/>
            <a:ext cx="10745788" cy="6044183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Decide if you want to figure out </a:t>
            </a:r>
            <a:r>
              <a:rPr lang="en-US" u="sng" dirty="0"/>
              <a:t>population standard deviation </a:t>
            </a:r>
            <a:r>
              <a:rPr lang="en-US" dirty="0"/>
              <a:t>or </a:t>
            </a:r>
            <a:r>
              <a:rPr lang="en-US" u="sng" dirty="0"/>
              <a:t>sample standard deviation</a:t>
            </a:r>
            <a:r>
              <a:rPr lang="en-US" dirty="0"/>
              <a:t>- ask yourself if you are focusing on just your people in your study or if you want to generalize to the whole population? </a:t>
            </a:r>
          </a:p>
          <a:p>
            <a:pPr lvl="1"/>
            <a:r>
              <a:rPr lang="en-US" dirty="0"/>
              <a:t>Focusing on just your participants</a:t>
            </a:r>
            <a:r>
              <a:rPr lang="en-US" dirty="0">
                <a:sym typeface="Wingdings" panose="05000000000000000000" pitchFamily="2" charset="2"/>
              </a:rPr>
              <a:t> population standard deviation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Want to generalize to whole population of your participant demographics sample standard deviation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Standard deviation is signified by Greek symbol </a:t>
            </a:r>
            <a:r>
              <a:rPr lang="el-GR" b="1" dirty="0"/>
              <a:t>σ</a:t>
            </a:r>
            <a:r>
              <a:rPr lang="en-US" b="1" dirty="0"/>
              <a:t> (sigma)</a:t>
            </a:r>
            <a:r>
              <a:rPr lang="en-US" dirty="0"/>
              <a:t> and is calculated by finding the square root of the variance.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 population standard deviation, to find the </a:t>
            </a:r>
            <a:r>
              <a:rPr lang="en-US" i="1" dirty="0"/>
              <a:t>variance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the mean (you already have this from the front page table)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the squared difference: For each number (each group member’s data), subtract the mean and square the result  (the squared differences)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Find the average of the squared differences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the square root of the variance= the standard deviation</a:t>
            </a:r>
          </a:p>
          <a:p>
            <a:r>
              <a:rPr lang="en-US" dirty="0"/>
              <a:t>*If sample standard deviation, use same calculations, but divide by N-1 instead</a:t>
            </a:r>
          </a:p>
          <a:p>
            <a:pPr lvl="1"/>
            <a:r>
              <a:rPr lang="en-US" dirty="0"/>
              <a:t>When you have "N" data values that are:</a:t>
            </a:r>
          </a:p>
          <a:p>
            <a:pPr lvl="2"/>
            <a:r>
              <a:rPr lang="en-US" b="1" dirty="0"/>
              <a:t>The Population</a:t>
            </a:r>
            <a:r>
              <a:rPr lang="en-US" dirty="0"/>
              <a:t>: divide by </a:t>
            </a:r>
            <a:r>
              <a:rPr lang="en-US" b="1" dirty="0"/>
              <a:t>N</a:t>
            </a:r>
            <a:r>
              <a:rPr lang="en-US" dirty="0"/>
              <a:t> when calculating Variance (like we did)</a:t>
            </a:r>
          </a:p>
          <a:p>
            <a:pPr lvl="2"/>
            <a:r>
              <a:rPr lang="en-US" b="1" dirty="0"/>
              <a:t>Sample</a:t>
            </a:r>
            <a:r>
              <a:rPr lang="en-US" dirty="0"/>
              <a:t>: divide by </a:t>
            </a:r>
            <a:r>
              <a:rPr lang="en-US" b="1" dirty="0"/>
              <a:t>N-1</a:t>
            </a:r>
            <a:r>
              <a:rPr lang="en-US" dirty="0"/>
              <a:t> when calculating Variance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https://www.mathsisfun.com/data/standard-deviation.html#WhySquare</a:t>
            </a:r>
            <a:r>
              <a:rPr lang="en-US" dirty="0"/>
              <a:t>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93" y="486591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Psychology- </a:t>
            </a:r>
            <a:br>
              <a:rPr lang="en-US" dirty="0"/>
            </a:br>
            <a:r>
              <a:rPr lang="en-US" dirty="0"/>
              <a:t>The Beginnings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Psyche (mind) and logos (word)</a:t>
            </a:r>
          </a:p>
          <a:p>
            <a:r>
              <a:rPr lang="en" dirty="0"/>
              <a:t>GREEKS- studied behavior; people are rational</a:t>
            </a:r>
          </a:p>
          <a:p>
            <a:r>
              <a:rPr lang="en" dirty="0"/>
              <a:t>FOUR HUMORS- Hippocrates; an imbalance of the humors (phlegm, blood, black bile, yellow bile) caused sickness</a:t>
            </a:r>
          </a:p>
          <a:p>
            <a:r>
              <a:rPr lang="en" dirty="0"/>
              <a:t>RENAISSANCE- experimentation through observation</a:t>
            </a:r>
          </a:p>
          <a:p>
            <a:r>
              <a:rPr lang="en" dirty="0"/>
              <a:t>17th CENTURY PHILOSOPHERS- Descartes introduces dualism (mind and body are separate)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951" y="194327"/>
            <a:ext cx="2409320" cy="31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Psychology vs. Psychiatry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PSYCHOLOGY studies the mind and behavior of humans and animals</a:t>
            </a:r>
          </a:p>
          <a:p>
            <a:pPr lvl="1"/>
            <a:r>
              <a:rPr lang="en-US" dirty="0"/>
              <a:t>C</a:t>
            </a:r>
            <a:r>
              <a:rPr lang="en" dirty="0"/>
              <a:t>annot prescribe medication</a:t>
            </a:r>
          </a:p>
          <a:p>
            <a:r>
              <a:rPr lang="en" dirty="0"/>
              <a:t>PSYCHIATRY is a specialty of medicine that deals with mental, emotional, or behavioral disorders</a:t>
            </a:r>
          </a:p>
          <a:p>
            <a:pPr lvl="1"/>
            <a:r>
              <a:rPr lang="en-US" dirty="0"/>
              <a:t>C</a:t>
            </a:r>
            <a:r>
              <a:rPr lang="en" dirty="0"/>
              <a:t>an prescribe medication</a:t>
            </a:r>
          </a:p>
          <a:p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820" y="4575076"/>
            <a:ext cx="4575160" cy="188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74" y="4502899"/>
            <a:ext cx="3502277" cy="19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210" y="284567"/>
            <a:ext cx="7713647" cy="64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1246</TotalTime>
  <Words>3653</Words>
  <Application>Microsoft Office PowerPoint</Application>
  <PresentationFormat>Widescreen</PresentationFormat>
  <Paragraphs>431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Tw Cen MT</vt:lpstr>
      <vt:lpstr>Circuit</vt:lpstr>
      <vt:lpstr>Scientific Foundations of Psychology Chapter 1</vt:lpstr>
      <vt:lpstr>What is Psychology?</vt:lpstr>
      <vt:lpstr>What is Psychology?</vt:lpstr>
      <vt:lpstr>The Randi Challenge</vt:lpstr>
      <vt:lpstr>Goals of Psychology</vt:lpstr>
      <vt:lpstr>Question </vt:lpstr>
      <vt:lpstr>History of Psychology-  The Beginnings</vt:lpstr>
      <vt:lpstr>Psychology vs. Psychiatry</vt:lpstr>
      <vt:lpstr>PowerPoint Presentation</vt:lpstr>
      <vt:lpstr>Origins of Psychology: Approaches and perspectives of Psychology</vt:lpstr>
      <vt:lpstr>History of Psychology</vt:lpstr>
      <vt:lpstr>History of Psychology</vt:lpstr>
      <vt:lpstr>A. Structuralism</vt:lpstr>
      <vt:lpstr>A. Functionalism </vt:lpstr>
      <vt:lpstr>A. Structuralism vs. Functionalism</vt:lpstr>
      <vt:lpstr>A. Behaviorism</vt:lpstr>
      <vt:lpstr>A. Behaviorism continued</vt:lpstr>
      <vt:lpstr>B. Psychoanalytic/Psychodynamic </vt:lpstr>
      <vt:lpstr>How big is the unconscious mind</vt:lpstr>
      <vt:lpstr>B. Humanistic</vt:lpstr>
      <vt:lpstr>B. Inheritable Traits</vt:lpstr>
      <vt:lpstr>B. Gestalt</vt:lpstr>
      <vt:lpstr>C. Evolutionary</vt:lpstr>
      <vt:lpstr>C. Biological</vt:lpstr>
      <vt:lpstr>C. Developmental</vt:lpstr>
      <vt:lpstr>C. Cognitive/Developmental</vt:lpstr>
      <vt:lpstr>C. Cognitive</vt:lpstr>
      <vt:lpstr>C. Sociocultural</vt:lpstr>
      <vt:lpstr>C. Biopsychosocial </vt:lpstr>
      <vt:lpstr>Example of Approaches: Aggression</vt:lpstr>
      <vt:lpstr>Application of Psychology: Psychology as a Profession</vt:lpstr>
      <vt:lpstr>Psychology Application</vt:lpstr>
      <vt:lpstr>Psychology Application continued</vt:lpstr>
      <vt:lpstr>PowerPoint Presentation</vt:lpstr>
      <vt:lpstr>American Psychological Association</vt:lpstr>
      <vt:lpstr>The science of psychology</vt:lpstr>
      <vt:lpstr>Basic vs. applied</vt:lpstr>
      <vt:lpstr>The scientific method</vt:lpstr>
      <vt:lpstr>Within an experiment</vt:lpstr>
      <vt:lpstr>Ethical guidelines from the APA:  human participants</vt:lpstr>
      <vt:lpstr>Ethical guidelines from the APA: nonhuman participants (animals)</vt:lpstr>
      <vt:lpstr>Ethical guidelines from the APA:  clients in therapy</vt:lpstr>
      <vt:lpstr>Research methods</vt:lpstr>
      <vt:lpstr>Types of research</vt:lpstr>
      <vt:lpstr>Descriptive research- naturalistic observation</vt:lpstr>
      <vt:lpstr>Descriptive research-surveys</vt:lpstr>
      <vt:lpstr>Descriptive research- case studies </vt:lpstr>
      <vt:lpstr>Correlational research</vt:lpstr>
      <vt:lpstr>Biological research</vt:lpstr>
      <vt:lpstr>Research methods</vt:lpstr>
      <vt:lpstr>Experimental research</vt:lpstr>
      <vt:lpstr>Random assignment vs. random selection</vt:lpstr>
      <vt:lpstr>Random vs. stratified sample</vt:lpstr>
      <vt:lpstr>Experimental research</vt:lpstr>
      <vt:lpstr>Experimental research</vt:lpstr>
      <vt:lpstr>Researcher problems and solutions</vt:lpstr>
      <vt:lpstr>Participant problems and solutions</vt:lpstr>
      <vt:lpstr>Statistical concepts</vt:lpstr>
      <vt:lpstr>Types of Graphs</vt:lpstr>
      <vt:lpstr>Descriptive statistics vs. inferential statistics</vt:lpstr>
      <vt:lpstr>Descriptive statistics:  Analyzing data</vt:lpstr>
      <vt:lpstr>Descriptive statistics: Measures of central tendency</vt:lpstr>
      <vt:lpstr>Descriptive statistics:  Measures of variability</vt:lpstr>
      <vt:lpstr>Descriptive statistics:  Standard deviation</vt:lpstr>
      <vt:lpstr>Standard Deviation Graph</vt:lpstr>
      <vt:lpstr>Descriptive statistics: Correlation coefficients</vt:lpstr>
      <vt:lpstr>PowerPoint Presentation</vt:lpstr>
      <vt:lpstr>Inferential statistics</vt:lpstr>
      <vt:lpstr>How to calculate standard deviation 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 Chapter 1</dc:title>
  <dc:creator>Reynolds, Allison</dc:creator>
  <cp:lastModifiedBy>Reynolds, Allison</cp:lastModifiedBy>
  <cp:revision>65</cp:revision>
  <dcterms:created xsi:type="dcterms:W3CDTF">2018-07-30T18:31:21Z</dcterms:created>
  <dcterms:modified xsi:type="dcterms:W3CDTF">2022-08-08T17:13:08Z</dcterms:modified>
</cp:coreProperties>
</file>