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6" r:id="rId70"/>
    <p:sldId id="327" r:id="rId7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8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8C30B65-8706-4D5E-859A-09B3672CB855}"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E045EA-6A66-46D6-9A57-B1A4DC72DA5D}" type="slidenum">
              <a:rPr lang="en-US" smtClean="0"/>
              <a:t>‹#›</a:t>
            </a:fld>
            <a:endParaRPr lang="en-US"/>
          </a:p>
        </p:txBody>
      </p:sp>
    </p:spTree>
    <p:extLst>
      <p:ext uri="{BB962C8B-B14F-4D97-AF65-F5344CB8AC3E}">
        <p14:creationId xmlns:p14="http://schemas.microsoft.com/office/powerpoint/2010/main" val="1744556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C30B65-8706-4D5E-859A-09B3672CB855}" type="datetimeFigureOut">
              <a:rPr lang="en-US" smtClean="0"/>
              <a:t>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E045EA-6A66-46D6-9A57-B1A4DC72DA5D}" type="slidenum">
              <a:rPr lang="en-US" smtClean="0"/>
              <a:t>‹#›</a:t>
            </a:fld>
            <a:endParaRPr lang="en-US"/>
          </a:p>
        </p:txBody>
      </p:sp>
    </p:spTree>
    <p:extLst>
      <p:ext uri="{BB962C8B-B14F-4D97-AF65-F5344CB8AC3E}">
        <p14:creationId xmlns:p14="http://schemas.microsoft.com/office/powerpoint/2010/main" val="408325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C30B65-8706-4D5E-859A-09B3672CB855}"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E045EA-6A66-46D6-9A57-B1A4DC72DA5D}" type="slidenum">
              <a:rPr lang="en-US" smtClean="0"/>
              <a:t>‹#›</a:t>
            </a:fld>
            <a:endParaRPr lang="en-US"/>
          </a:p>
        </p:txBody>
      </p:sp>
    </p:spTree>
    <p:extLst>
      <p:ext uri="{BB962C8B-B14F-4D97-AF65-F5344CB8AC3E}">
        <p14:creationId xmlns:p14="http://schemas.microsoft.com/office/powerpoint/2010/main" val="4559662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C30B65-8706-4D5E-859A-09B3672CB855}"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E045EA-6A66-46D6-9A57-B1A4DC72DA5D}"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2445816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C30B65-8706-4D5E-859A-09B3672CB855}"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E045EA-6A66-46D6-9A57-B1A4DC72DA5D}" type="slidenum">
              <a:rPr lang="en-US" smtClean="0"/>
              <a:t>‹#›</a:t>
            </a:fld>
            <a:endParaRPr lang="en-US"/>
          </a:p>
        </p:txBody>
      </p:sp>
    </p:spTree>
    <p:extLst>
      <p:ext uri="{BB962C8B-B14F-4D97-AF65-F5344CB8AC3E}">
        <p14:creationId xmlns:p14="http://schemas.microsoft.com/office/powerpoint/2010/main" val="3425038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8C30B65-8706-4D5E-859A-09B3672CB855}" type="datetimeFigureOut">
              <a:rPr lang="en-US" smtClean="0"/>
              <a:t>1/21/2016</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E045EA-6A66-46D6-9A57-B1A4DC72DA5D}" type="slidenum">
              <a:rPr lang="en-US" smtClean="0"/>
              <a:t>‹#›</a:t>
            </a:fld>
            <a:endParaRPr lang="en-US"/>
          </a:p>
        </p:txBody>
      </p:sp>
    </p:spTree>
    <p:extLst>
      <p:ext uri="{BB962C8B-B14F-4D97-AF65-F5344CB8AC3E}">
        <p14:creationId xmlns:p14="http://schemas.microsoft.com/office/powerpoint/2010/main" val="7556695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8C30B65-8706-4D5E-859A-09B3672CB855}" type="datetimeFigureOut">
              <a:rPr lang="en-US" smtClean="0"/>
              <a:t>1/21/2016</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E045EA-6A66-46D6-9A57-B1A4DC72DA5D}" type="slidenum">
              <a:rPr lang="en-US" smtClean="0"/>
              <a:t>‹#›</a:t>
            </a:fld>
            <a:endParaRPr lang="en-US"/>
          </a:p>
        </p:txBody>
      </p:sp>
    </p:spTree>
    <p:extLst>
      <p:ext uri="{BB962C8B-B14F-4D97-AF65-F5344CB8AC3E}">
        <p14:creationId xmlns:p14="http://schemas.microsoft.com/office/powerpoint/2010/main" val="10454514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C30B65-8706-4D5E-859A-09B3672CB855}"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E045EA-6A66-46D6-9A57-B1A4DC72DA5D}" type="slidenum">
              <a:rPr lang="en-US" smtClean="0"/>
              <a:t>‹#›</a:t>
            </a:fld>
            <a:endParaRPr lang="en-US"/>
          </a:p>
        </p:txBody>
      </p:sp>
    </p:spTree>
    <p:extLst>
      <p:ext uri="{BB962C8B-B14F-4D97-AF65-F5344CB8AC3E}">
        <p14:creationId xmlns:p14="http://schemas.microsoft.com/office/powerpoint/2010/main" val="19849989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C30B65-8706-4D5E-859A-09B3672CB855}"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E045EA-6A66-46D6-9A57-B1A4DC72DA5D}" type="slidenum">
              <a:rPr lang="en-US" smtClean="0"/>
              <a:t>‹#›</a:t>
            </a:fld>
            <a:endParaRPr lang="en-US"/>
          </a:p>
        </p:txBody>
      </p:sp>
    </p:spTree>
    <p:extLst>
      <p:ext uri="{BB962C8B-B14F-4D97-AF65-F5344CB8AC3E}">
        <p14:creationId xmlns:p14="http://schemas.microsoft.com/office/powerpoint/2010/main" val="205184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28C30B65-8706-4D5E-859A-09B3672CB855}"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E045EA-6A66-46D6-9A57-B1A4DC72DA5D}" type="slidenum">
              <a:rPr lang="en-US" smtClean="0"/>
              <a:t>‹#›</a:t>
            </a:fld>
            <a:endParaRPr lang="en-US"/>
          </a:p>
        </p:txBody>
      </p:sp>
    </p:spTree>
    <p:extLst>
      <p:ext uri="{BB962C8B-B14F-4D97-AF65-F5344CB8AC3E}">
        <p14:creationId xmlns:p14="http://schemas.microsoft.com/office/powerpoint/2010/main" val="1739414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C30B65-8706-4D5E-859A-09B3672CB855}"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E045EA-6A66-46D6-9A57-B1A4DC72DA5D}" type="slidenum">
              <a:rPr lang="en-US" smtClean="0"/>
              <a:t>‹#›</a:t>
            </a:fld>
            <a:endParaRPr lang="en-US"/>
          </a:p>
        </p:txBody>
      </p:sp>
    </p:spTree>
    <p:extLst>
      <p:ext uri="{BB962C8B-B14F-4D97-AF65-F5344CB8AC3E}">
        <p14:creationId xmlns:p14="http://schemas.microsoft.com/office/powerpoint/2010/main" val="178013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8C30B65-8706-4D5E-859A-09B3672CB855}" type="datetimeFigureOut">
              <a:rPr lang="en-US" smtClean="0"/>
              <a:t>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E045EA-6A66-46D6-9A57-B1A4DC72DA5D}" type="slidenum">
              <a:rPr lang="en-US" smtClean="0"/>
              <a:t>‹#›</a:t>
            </a:fld>
            <a:endParaRPr lang="en-US"/>
          </a:p>
        </p:txBody>
      </p:sp>
    </p:spTree>
    <p:extLst>
      <p:ext uri="{BB962C8B-B14F-4D97-AF65-F5344CB8AC3E}">
        <p14:creationId xmlns:p14="http://schemas.microsoft.com/office/powerpoint/2010/main" val="2976060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8C30B65-8706-4D5E-859A-09B3672CB855}" type="datetimeFigureOut">
              <a:rPr lang="en-US" smtClean="0"/>
              <a:t>1/21/2016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E045EA-6A66-46D6-9A57-B1A4DC72DA5D}" type="slidenum">
              <a:rPr lang="en-US" smtClean="0"/>
              <a:t>‹#›</a:t>
            </a:fld>
            <a:endParaRPr lang="en-US"/>
          </a:p>
        </p:txBody>
      </p:sp>
    </p:spTree>
    <p:extLst>
      <p:ext uri="{BB962C8B-B14F-4D97-AF65-F5344CB8AC3E}">
        <p14:creationId xmlns:p14="http://schemas.microsoft.com/office/powerpoint/2010/main" val="2820901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28C30B65-8706-4D5E-859A-09B3672CB855}" type="datetimeFigureOut">
              <a:rPr lang="en-US" smtClean="0"/>
              <a:t>1/21/2016</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98E045EA-6A66-46D6-9A57-B1A4DC72DA5D}" type="slidenum">
              <a:rPr lang="en-US" smtClean="0"/>
              <a:t>‹#›</a:t>
            </a:fld>
            <a:endParaRPr lang="en-US"/>
          </a:p>
        </p:txBody>
      </p:sp>
    </p:spTree>
    <p:extLst>
      <p:ext uri="{BB962C8B-B14F-4D97-AF65-F5344CB8AC3E}">
        <p14:creationId xmlns:p14="http://schemas.microsoft.com/office/powerpoint/2010/main" val="2207242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8C30B65-8706-4D5E-859A-09B3672CB855}" type="datetimeFigureOut">
              <a:rPr lang="en-US" smtClean="0"/>
              <a:t>1/21/2016</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98E045EA-6A66-46D6-9A57-B1A4DC72DA5D}" type="slidenum">
              <a:rPr lang="en-US" smtClean="0"/>
              <a:t>‹#›</a:t>
            </a:fld>
            <a:endParaRPr lang="en-US"/>
          </a:p>
        </p:txBody>
      </p:sp>
    </p:spTree>
    <p:extLst>
      <p:ext uri="{BB962C8B-B14F-4D97-AF65-F5344CB8AC3E}">
        <p14:creationId xmlns:p14="http://schemas.microsoft.com/office/powerpoint/2010/main" val="3460397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28C30B65-8706-4D5E-859A-09B3672CB855}" type="datetimeFigureOut">
              <a:rPr lang="en-US" smtClean="0"/>
              <a:t>1/21/2016</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98E045EA-6A66-46D6-9A57-B1A4DC72DA5D}" type="slidenum">
              <a:rPr lang="en-US" smtClean="0"/>
              <a:t>‹#›</a:t>
            </a:fld>
            <a:endParaRPr lang="en-US"/>
          </a:p>
        </p:txBody>
      </p:sp>
    </p:spTree>
    <p:extLst>
      <p:ext uri="{BB962C8B-B14F-4D97-AF65-F5344CB8AC3E}">
        <p14:creationId xmlns:p14="http://schemas.microsoft.com/office/powerpoint/2010/main" val="1610197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C30B65-8706-4D5E-859A-09B3672CB855}" type="datetimeFigureOut">
              <a:rPr lang="en-US" smtClean="0"/>
              <a:t>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E045EA-6A66-46D6-9A57-B1A4DC72DA5D}" type="slidenum">
              <a:rPr lang="en-US" smtClean="0"/>
              <a:t>‹#›</a:t>
            </a:fld>
            <a:endParaRPr lang="en-US"/>
          </a:p>
        </p:txBody>
      </p:sp>
    </p:spTree>
    <p:extLst>
      <p:ext uri="{BB962C8B-B14F-4D97-AF65-F5344CB8AC3E}">
        <p14:creationId xmlns:p14="http://schemas.microsoft.com/office/powerpoint/2010/main" val="1450377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8C30B65-8706-4D5E-859A-09B3672CB855}" type="datetimeFigureOut">
              <a:rPr lang="en-US" smtClean="0"/>
              <a:t>1/21/2016</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8E045EA-6A66-46D6-9A57-B1A4DC72DA5D}" type="slidenum">
              <a:rPr lang="en-US" smtClean="0"/>
              <a:t>‹#›</a:t>
            </a:fld>
            <a:endParaRPr lang="en-US"/>
          </a:p>
        </p:txBody>
      </p:sp>
    </p:spTree>
    <p:extLst>
      <p:ext uri="{BB962C8B-B14F-4D97-AF65-F5344CB8AC3E}">
        <p14:creationId xmlns:p14="http://schemas.microsoft.com/office/powerpoint/2010/main" val="1354855883"/>
      </p:ext>
    </p:extLst>
  </p:cSld>
  <p:clrMap bg1="dk1" tx1="lt1" bg2="dk2" tx2="lt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 id="2147483782"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blog.prepscholar.com/subject-verb-agreement-for-act-english"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blog.prepscholar.com/pronoun-case-on-act-english-tips-and-practice-question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blog.prepscholar.com/pronoun-agreement-on-act-english-tips-and-practic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blog.prepscholar.com/subject-verb-agreement-for-act-english" TargetMode="External"/><Relationship Id="rId2" Type="http://schemas.openxmlformats.org/officeDocument/2006/relationships/hyperlink" Target="http://blog.prepscholar.com/verb-tenses-and-forms-on-act-english-grammar-rule-strategy"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blog.prepscholar.com/punctuation-on-act-english-apostrophes-colons-and-mor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blog.prepscholar.com/act-english-word-choice-and-diction-errors"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blog.prepscholar.com/everything-you-need-to-know-about-commas-for-the-act"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blog.prepscholar.com/all-the-act-idioms-you-need-complete-list"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blog.prepscholar.com/run-on-sentences-fragments-act-english-grammar-rule"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blog.prepscholar.com/run-on-sentences-fragments-act-english-grammar-rule"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blog.prepscholar.com/parallel-structure-for-act-english"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blog.prepscholar.com/faulty-modifiers-on-act-english-grammar-rule"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blog.prepscholar.com/relevance-questions-on-act-english-strategies-practice"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blog.prepscholar.com/author-main-goal-act-english-question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blog.prepscholar.com/transition-questions-on-act-english-strategies-and-practice"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blog.prepscholar.com/macro-logic-in-act-english-sentence-and-paragraph-order"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blog.prepscholar.com/wordiness-and-redundancy-in-act-english-tips-and-practice"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blog.prepscholar.com/act-english-formality-strategies-tips"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ACT PREP</a:t>
            </a:r>
            <a:endParaRPr lang="en-US" dirty="0"/>
          </a:p>
        </p:txBody>
      </p:sp>
      <p:sp>
        <p:nvSpPr>
          <p:cNvPr id="3" name="Subtitle 2"/>
          <p:cNvSpPr>
            <a:spLocks noGrp="1"/>
          </p:cNvSpPr>
          <p:nvPr>
            <p:ph type="subTitle" idx="1"/>
          </p:nvPr>
        </p:nvSpPr>
        <p:spPr/>
        <p:txBody>
          <a:bodyPr/>
          <a:lstStyle/>
          <a:p>
            <a:r>
              <a:rPr lang="en-US" dirty="0" smtClean="0"/>
              <a:t>English Section</a:t>
            </a:r>
            <a:endParaRPr lang="en-US" dirty="0"/>
          </a:p>
        </p:txBody>
      </p:sp>
    </p:spTree>
    <p:extLst>
      <p:ext uri="{BB962C8B-B14F-4D97-AF65-F5344CB8AC3E}">
        <p14:creationId xmlns:p14="http://schemas.microsoft.com/office/powerpoint/2010/main" val="3700604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Subject/Verb Agreement</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sz="2800" u="sng" dirty="0">
                <a:hlinkClick r:id="rId2"/>
              </a:rPr>
              <a:t>Nouns and verbs</a:t>
            </a:r>
            <a:r>
              <a:rPr lang="en-US" sz="2800" dirty="0"/>
              <a:t> are both parts of speech with number: they are written differently if they refer to just one thing or multiple things. One </a:t>
            </a:r>
            <a:r>
              <a:rPr lang="en-US" sz="2800" u="sng" dirty="0"/>
              <a:t>dog runs</a:t>
            </a:r>
            <a:r>
              <a:rPr lang="en-US" sz="2800" dirty="0"/>
              <a:t> fast, for example, but two </a:t>
            </a:r>
            <a:r>
              <a:rPr lang="en-US" sz="2800" u="sng" dirty="0"/>
              <a:t>dogs run</a:t>
            </a:r>
            <a:r>
              <a:rPr lang="en-US" sz="2800" dirty="0"/>
              <a:t> fast. Number agreement just means that the noun and the verb have the same number (singular or plural</a:t>
            </a:r>
            <a:r>
              <a:rPr lang="en-US" sz="2800" dirty="0" smtClean="0"/>
              <a:t>).</a:t>
            </a:r>
          </a:p>
          <a:p>
            <a:endParaRPr lang="en-US" sz="2800" dirty="0"/>
          </a:p>
          <a:p>
            <a:r>
              <a:rPr lang="en-US" sz="2800" dirty="0" smtClean="0"/>
              <a:t>Lets try it! </a:t>
            </a:r>
            <a:endParaRPr lang="en-US" sz="2800"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5018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102660"/>
            <a:ext cx="8946541" cy="5145740"/>
          </a:xfrm>
        </p:spPr>
        <p:txBody>
          <a:bodyPr/>
          <a:lstStyle/>
          <a:p>
            <a:r>
              <a:rPr lang="en-US" sz="3200" dirty="0"/>
              <a:t>Error: The </a:t>
            </a:r>
            <a:r>
              <a:rPr lang="en-US" sz="3200" u="sng" dirty="0"/>
              <a:t>writing</a:t>
            </a:r>
            <a:r>
              <a:rPr lang="en-US" sz="3200" dirty="0"/>
              <a:t> in those paragraphs </a:t>
            </a:r>
            <a:r>
              <a:rPr lang="en-US" sz="3200" u="sng" dirty="0"/>
              <a:t>are</a:t>
            </a:r>
            <a:r>
              <a:rPr lang="en-US" sz="3200" dirty="0"/>
              <a:t> absolutely horrible.</a:t>
            </a:r>
          </a:p>
          <a:p>
            <a:r>
              <a:rPr lang="en-US" sz="3200" dirty="0"/>
              <a:t>Error: There </a:t>
            </a:r>
            <a:r>
              <a:rPr lang="en-US" sz="3200" u="sng" dirty="0"/>
              <a:t>was</a:t>
            </a:r>
            <a:r>
              <a:rPr lang="en-US" sz="3200" dirty="0"/>
              <a:t> a </a:t>
            </a:r>
            <a:r>
              <a:rPr lang="en-US" sz="3200" u="sng" dirty="0"/>
              <a:t>doctor and a crew of nurses</a:t>
            </a:r>
            <a:r>
              <a:rPr lang="en-US" sz="3200" dirty="0"/>
              <a:t> in the emergency room with me during my surgery.</a:t>
            </a:r>
          </a:p>
          <a:p>
            <a:r>
              <a:rPr lang="en-US" sz="3200" dirty="0"/>
              <a:t>Error: Mr. Peterson is trying to do yard work but a </a:t>
            </a:r>
            <a:r>
              <a:rPr lang="en-US" sz="3200" u="sng" dirty="0"/>
              <a:t>swarm</a:t>
            </a:r>
            <a:r>
              <a:rPr lang="en-US" sz="3200" dirty="0"/>
              <a:t> of bees </a:t>
            </a:r>
            <a:r>
              <a:rPr lang="en-US" sz="3200" u="sng" dirty="0"/>
              <a:t>keep</a:t>
            </a:r>
            <a:r>
              <a:rPr lang="en-US" sz="3200" dirty="0"/>
              <a:t> distracting him.</a:t>
            </a:r>
          </a:p>
          <a:p>
            <a:pPr marL="0" indent="0">
              <a:buNone/>
            </a:pPr>
            <a:endParaRPr lang="en-US" dirty="0"/>
          </a:p>
        </p:txBody>
      </p:sp>
    </p:spTree>
    <p:extLst>
      <p:ext uri="{BB962C8B-B14F-4D97-AF65-F5344CB8AC3E}">
        <p14:creationId xmlns:p14="http://schemas.microsoft.com/office/powerpoint/2010/main" val="2886888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699248"/>
            <a:ext cx="8946541" cy="5549152"/>
          </a:xfrm>
        </p:spPr>
        <p:txBody>
          <a:bodyPr>
            <a:normAutofit/>
          </a:bodyPr>
          <a:lstStyle/>
          <a:p>
            <a:r>
              <a:rPr lang="en-US" sz="3200" dirty="0"/>
              <a:t>Corrected: The </a:t>
            </a:r>
            <a:r>
              <a:rPr lang="en-US" sz="3200" u="sng" dirty="0"/>
              <a:t>writing</a:t>
            </a:r>
            <a:r>
              <a:rPr lang="en-US" sz="3200" dirty="0"/>
              <a:t> (</a:t>
            </a:r>
            <a:r>
              <a:rPr lang="en-US" sz="3200" i="1" dirty="0"/>
              <a:t>singular</a:t>
            </a:r>
            <a:r>
              <a:rPr lang="en-US" sz="3200" dirty="0"/>
              <a:t>) in those paragraphs </a:t>
            </a:r>
            <a:r>
              <a:rPr lang="en-US" sz="3200" u="sng" dirty="0"/>
              <a:t>is</a:t>
            </a:r>
            <a:r>
              <a:rPr lang="en-US" sz="3200" dirty="0"/>
              <a:t> (</a:t>
            </a:r>
            <a:r>
              <a:rPr lang="en-US" sz="3200" i="1" dirty="0"/>
              <a:t>singular</a:t>
            </a:r>
            <a:r>
              <a:rPr lang="en-US" sz="3200" dirty="0"/>
              <a:t>) absolutely horrible.</a:t>
            </a:r>
          </a:p>
          <a:p>
            <a:r>
              <a:rPr lang="en-US" sz="3200" dirty="0"/>
              <a:t>Corrected: There </a:t>
            </a:r>
            <a:r>
              <a:rPr lang="en-US" sz="3200" u="sng" dirty="0"/>
              <a:t>were</a:t>
            </a:r>
            <a:r>
              <a:rPr lang="en-US" sz="3200" dirty="0"/>
              <a:t> (</a:t>
            </a:r>
            <a:r>
              <a:rPr lang="en-US" sz="3200" i="1" dirty="0"/>
              <a:t>plural</a:t>
            </a:r>
            <a:r>
              <a:rPr lang="en-US" sz="3200" dirty="0"/>
              <a:t>) a </a:t>
            </a:r>
            <a:r>
              <a:rPr lang="en-US" sz="3200" u="sng" dirty="0"/>
              <a:t>doctor and two nurses</a:t>
            </a:r>
            <a:r>
              <a:rPr lang="en-US" sz="3200" dirty="0"/>
              <a:t> (</a:t>
            </a:r>
            <a:r>
              <a:rPr lang="en-US" sz="3200" i="1" dirty="0"/>
              <a:t>plural</a:t>
            </a:r>
            <a:r>
              <a:rPr lang="en-US" sz="3200" dirty="0"/>
              <a:t>) in the emergency room with me during my surgery.</a:t>
            </a:r>
          </a:p>
          <a:p>
            <a:r>
              <a:rPr lang="en-US" sz="3200" dirty="0"/>
              <a:t>Corrected: Mr. Peterson is trying to do yard work but a </a:t>
            </a:r>
            <a:r>
              <a:rPr lang="en-US" sz="3200" u="sng" dirty="0"/>
              <a:t>swarm</a:t>
            </a:r>
            <a:r>
              <a:rPr lang="en-US" sz="3200" dirty="0"/>
              <a:t> (</a:t>
            </a:r>
            <a:r>
              <a:rPr lang="en-US" sz="3200" i="1" dirty="0"/>
              <a:t>singular</a:t>
            </a:r>
            <a:r>
              <a:rPr lang="en-US" sz="3200" dirty="0"/>
              <a:t>) of bees </a:t>
            </a:r>
            <a:r>
              <a:rPr lang="en-US" sz="3200" u="sng" dirty="0"/>
              <a:t>keeps</a:t>
            </a:r>
            <a:r>
              <a:rPr lang="en-US" sz="3200" dirty="0"/>
              <a:t> (</a:t>
            </a:r>
            <a:r>
              <a:rPr lang="en-US" sz="3200" i="1" dirty="0"/>
              <a:t>singular</a:t>
            </a:r>
            <a:r>
              <a:rPr lang="en-US" sz="3200" dirty="0"/>
              <a:t>) distracting him.</a:t>
            </a:r>
          </a:p>
          <a:p>
            <a:endParaRPr lang="en-US" dirty="0"/>
          </a:p>
        </p:txBody>
      </p:sp>
    </p:spTree>
    <p:extLst>
      <p:ext uri="{BB962C8B-B14F-4D97-AF65-F5344CB8AC3E}">
        <p14:creationId xmlns:p14="http://schemas.microsoft.com/office/powerpoint/2010/main" val="32221296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Pronouns</a:t>
            </a:r>
            <a:endParaRPr lang="en-US"/>
          </a:p>
        </p:txBody>
      </p:sp>
      <p:sp>
        <p:nvSpPr>
          <p:cNvPr id="3" name="Content Placeholder 2"/>
          <p:cNvSpPr>
            <a:spLocks noGrp="1"/>
          </p:cNvSpPr>
          <p:nvPr>
            <p:ph idx="1"/>
          </p:nvPr>
        </p:nvSpPr>
        <p:spPr/>
        <p:txBody>
          <a:bodyPr/>
          <a:lstStyle/>
          <a:p>
            <a:r>
              <a:rPr lang="en-US" sz="3200" dirty="0"/>
              <a:t>A pronoun is a noun that can stand in for another noun. For example, the pronoun "she" can stand in for "the woman" or "Queen Elizabeth." But, unlike nouns, pronouns change their form if they're used in different ways. These are the ways that pronouns are tested on the ACT.</a:t>
            </a:r>
          </a:p>
          <a:p>
            <a:pPr marL="0" indent="0">
              <a:buNone/>
            </a:pPr>
            <a:endParaRPr lang="en-US" dirty="0"/>
          </a:p>
        </p:txBody>
      </p:sp>
    </p:spTree>
    <p:extLst>
      <p:ext uri="{BB962C8B-B14F-4D97-AF65-F5344CB8AC3E}">
        <p14:creationId xmlns:p14="http://schemas.microsoft.com/office/powerpoint/2010/main" val="34421473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Subject vs. Object Pronouns</a:t>
            </a:r>
            <a:r>
              <a:rPr lang="en-US" dirty="0"/>
              <a:t/>
            </a:r>
            <a:br>
              <a:rPr lang="en-US" dirty="0"/>
            </a:br>
            <a:endParaRPr lang="en-US" dirty="0"/>
          </a:p>
        </p:txBody>
      </p:sp>
      <p:sp>
        <p:nvSpPr>
          <p:cNvPr id="3" name="Content Placeholder 2"/>
          <p:cNvSpPr>
            <a:spLocks noGrp="1"/>
          </p:cNvSpPr>
          <p:nvPr>
            <p:ph idx="1"/>
          </p:nvPr>
        </p:nvSpPr>
        <p:spPr>
          <a:xfrm>
            <a:off x="1103312" y="1264024"/>
            <a:ext cx="8946541" cy="4984375"/>
          </a:xfrm>
        </p:spPr>
        <p:txBody>
          <a:bodyPr>
            <a:noAutofit/>
          </a:bodyPr>
          <a:lstStyle/>
          <a:p>
            <a:r>
              <a:rPr lang="en-US" sz="2400" dirty="0"/>
              <a:t>Nouns, in relation to verbs, can be </a:t>
            </a:r>
            <a:r>
              <a:rPr lang="en-US" sz="2400" u="sng" dirty="0">
                <a:hlinkClick r:id="rId2"/>
              </a:rPr>
              <a:t>subjects or objects</a:t>
            </a:r>
            <a:r>
              <a:rPr lang="en-US" sz="2400" dirty="0"/>
              <a:t>. Subjects "do" verbs and objects have verbs "done" to them: a dog (the subject noun) chases (the verb) its tail (the object noun).</a:t>
            </a:r>
          </a:p>
          <a:p>
            <a:r>
              <a:rPr lang="en-US" sz="2400" dirty="0"/>
              <a:t>Regular nouns like </a:t>
            </a:r>
            <a:r>
              <a:rPr lang="en-US" sz="2400" i="1" dirty="0"/>
              <a:t>dog</a:t>
            </a:r>
            <a:r>
              <a:rPr lang="en-US" sz="2400" dirty="0"/>
              <a:t> or </a:t>
            </a:r>
            <a:r>
              <a:rPr lang="en-US" sz="2400" i="1" dirty="0"/>
              <a:t>tail</a:t>
            </a:r>
            <a:r>
              <a:rPr lang="en-US" sz="2400" dirty="0"/>
              <a:t> do not change depending on whether they are subjects or objects, but most pronouns do. For example, in the phrase "she likes him," the woman is the subject, so the pronoun is </a:t>
            </a:r>
            <a:r>
              <a:rPr lang="en-US" sz="2400" i="1" dirty="0"/>
              <a:t>she</a:t>
            </a:r>
            <a:r>
              <a:rPr lang="en-US" sz="2400" dirty="0"/>
              <a:t>; in the phrase "he likes her," the woman is the object, so the pronoun is </a:t>
            </a:r>
            <a:r>
              <a:rPr lang="en-US" sz="2400" i="1" dirty="0"/>
              <a:t>her</a:t>
            </a:r>
            <a:r>
              <a:rPr lang="en-US" sz="2400" dirty="0"/>
              <a:t>.</a:t>
            </a:r>
          </a:p>
          <a:p>
            <a:endParaRPr lang="en-US" sz="2400" dirty="0" smtClean="0"/>
          </a:p>
          <a:p>
            <a:r>
              <a:rPr lang="en-US" sz="2400" dirty="0" smtClean="0"/>
              <a:t>Lets try! </a:t>
            </a:r>
            <a:endParaRPr lang="en-US" sz="2400" dirty="0"/>
          </a:p>
        </p:txBody>
      </p:sp>
    </p:spTree>
    <p:extLst>
      <p:ext uri="{BB962C8B-B14F-4D97-AF65-F5344CB8AC3E}">
        <p14:creationId xmlns:p14="http://schemas.microsoft.com/office/powerpoint/2010/main" val="94469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200" dirty="0"/>
              <a:t>Error: </a:t>
            </a:r>
            <a:r>
              <a:rPr lang="en-US" sz="3200" b="1" dirty="0"/>
              <a:t>Me</a:t>
            </a:r>
            <a:r>
              <a:rPr lang="en-US" sz="3200" dirty="0"/>
              <a:t> and my parents ate dinner.</a:t>
            </a:r>
          </a:p>
          <a:p>
            <a:r>
              <a:rPr lang="en-US" sz="3200" dirty="0"/>
              <a:t>Error: The tourists asked my friends and</a:t>
            </a:r>
            <a:r>
              <a:rPr lang="en-US" sz="3200" b="1" dirty="0"/>
              <a:t> I</a:t>
            </a:r>
            <a:r>
              <a:rPr lang="en-US" sz="3200" dirty="0"/>
              <a:t> for directions.</a:t>
            </a:r>
          </a:p>
          <a:p>
            <a:r>
              <a:rPr lang="en-US" sz="3200" dirty="0"/>
              <a:t>Error: The Girl Scouts sold cookies to my sister and </a:t>
            </a:r>
            <a:r>
              <a:rPr lang="en-US" sz="3200" b="1" dirty="0"/>
              <a:t>I</a:t>
            </a:r>
            <a:r>
              <a:rPr lang="en-US" sz="3200" dirty="0"/>
              <a:t>.</a:t>
            </a:r>
          </a:p>
          <a:p>
            <a:pPr marL="0" indent="0">
              <a:buNone/>
            </a:pPr>
            <a:endParaRPr lang="en-US" dirty="0"/>
          </a:p>
        </p:txBody>
      </p:sp>
    </p:spTree>
    <p:extLst>
      <p:ext uri="{BB962C8B-B14F-4D97-AF65-F5344CB8AC3E}">
        <p14:creationId xmlns:p14="http://schemas.microsoft.com/office/powerpoint/2010/main" val="20313757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021976"/>
            <a:ext cx="8946541" cy="5226423"/>
          </a:xfrm>
        </p:spPr>
        <p:txBody>
          <a:bodyPr>
            <a:normAutofit/>
          </a:bodyPr>
          <a:lstStyle/>
          <a:p>
            <a:r>
              <a:rPr lang="en-US" sz="2800" dirty="0"/>
              <a:t>Corrected: My parents and </a:t>
            </a:r>
            <a:r>
              <a:rPr lang="en-US" sz="2800" b="1" dirty="0"/>
              <a:t>I</a:t>
            </a:r>
            <a:r>
              <a:rPr lang="en-US" sz="2800" dirty="0"/>
              <a:t> ate dinner.</a:t>
            </a:r>
          </a:p>
          <a:p>
            <a:r>
              <a:rPr lang="en-US" sz="2800" dirty="0"/>
              <a:t>Corrected: The tourists asked my friends and</a:t>
            </a:r>
            <a:r>
              <a:rPr lang="en-US" sz="2800" b="1" dirty="0"/>
              <a:t> me</a:t>
            </a:r>
            <a:r>
              <a:rPr lang="en-US" sz="2800" dirty="0"/>
              <a:t> for directions.</a:t>
            </a:r>
          </a:p>
          <a:p>
            <a:r>
              <a:rPr lang="en-US" sz="2800" dirty="0"/>
              <a:t>Corrected: The Girl Scouts sold cookies to my sister and </a:t>
            </a:r>
            <a:r>
              <a:rPr lang="en-US" sz="2800" b="1" dirty="0"/>
              <a:t>me</a:t>
            </a:r>
            <a:r>
              <a:rPr lang="en-US" sz="2800" dirty="0"/>
              <a:t>.</a:t>
            </a:r>
          </a:p>
          <a:p>
            <a:r>
              <a:rPr lang="en-US" sz="2800" i="1" dirty="0"/>
              <a:t>Note above that all of the examples pair the faulty pronoun with another noun. This is almost always how the harder ACT pronoun questions test this skill.</a:t>
            </a:r>
            <a:endParaRPr lang="en-US" sz="2800" dirty="0"/>
          </a:p>
          <a:p>
            <a:pPr marL="0" indent="0">
              <a:buNone/>
            </a:pPr>
            <a:endParaRPr lang="en-US" dirty="0"/>
          </a:p>
        </p:txBody>
      </p:sp>
    </p:spTree>
    <p:extLst>
      <p:ext uri="{BB962C8B-B14F-4D97-AF65-F5344CB8AC3E}">
        <p14:creationId xmlns:p14="http://schemas.microsoft.com/office/powerpoint/2010/main" val="17261039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That vs Who</a:t>
            </a:r>
            <a:endParaRPr lang="en-US" dirty="0"/>
          </a:p>
        </p:txBody>
      </p:sp>
      <p:sp>
        <p:nvSpPr>
          <p:cNvPr id="3" name="Content Placeholder 2"/>
          <p:cNvSpPr>
            <a:spLocks noGrp="1"/>
          </p:cNvSpPr>
          <p:nvPr>
            <p:ph idx="1"/>
          </p:nvPr>
        </p:nvSpPr>
        <p:spPr/>
        <p:txBody>
          <a:bodyPr>
            <a:normAutofit/>
          </a:bodyPr>
          <a:lstStyle/>
          <a:p>
            <a:r>
              <a:rPr lang="en-US" sz="3600" dirty="0"/>
              <a:t>This concept is simple: </a:t>
            </a:r>
            <a:r>
              <a:rPr lang="en-US" sz="3600" i="1" dirty="0"/>
              <a:t>who</a:t>
            </a:r>
            <a:r>
              <a:rPr lang="en-US" sz="3600" dirty="0"/>
              <a:t> is the pronoun for a person or people, and </a:t>
            </a:r>
            <a:r>
              <a:rPr lang="en-US" sz="3600" i="1" dirty="0"/>
              <a:t>that</a:t>
            </a:r>
            <a:r>
              <a:rPr lang="en-US" sz="3600" dirty="0"/>
              <a:t> is the pronoun for everything else.</a:t>
            </a:r>
          </a:p>
          <a:p>
            <a:endParaRPr lang="en-US" sz="3600" dirty="0" smtClean="0"/>
          </a:p>
          <a:p>
            <a:r>
              <a:rPr lang="en-US" sz="3600" dirty="0" smtClean="0"/>
              <a:t>Let’s try! </a:t>
            </a:r>
            <a:endParaRPr lang="en-US" sz="3600" dirty="0"/>
          </a:p>
        </p:txBody>
      </p:sp>
    </p:spTree>
    <p:extLst>
      <p:ext uri="{BB962C8B-B14F-4D97-AF65-F5344CB8AC3E}">
        <p14:creationId xmlns:p14="http://schemas.microsoft.com/office/powerpoint/2010/main" val="2158921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995082"/>
            <a:ext cx="8946541" cy="5253317"/>
          </a:xfrm>
        </p:spPr>
        <p:txBody>
          <a:bodyPr/>
          <a:lstStyle/>
          <a:p>
            <a:r>
              <a:rPr lang="en-US" sz="2800" dirty="0"/>
              <a:t>Error: The </a:t>
            </a:r>
            <a:r>
              <a:rPr lang="en-US" sz="2800" u="sng" dirty="0"/>
              <a:t>coach</a:t>
            </a:r>
            <a:r>
              <a:rPr lang="en-US" sz="2800" dirty="0"/>
              <a:t> is the person </a:t>
            </a:r>
            <a:r>
              <a:rPr lang="en-US" sz="2800" u="sng" dirty="0"/>
              <a:t>that</a:t>
            </a:r>
            <a:r>
              <a:rPr lang="en-US" sz="2800" dirty="0"/>
              <a:t> is in charge of the team's schedule</a:t>
            </a:r>
            <a:r>
              <a:rPr lang="en-US" sz="2800" dirty="0" smtClean="0"/>
              <a:t>.</a:t>
            </a:r>
          </a:p>
          <a:p>
            <a:r>
              <a:rPr lang="en-US" sz="2800" dirty="0"/>
              <a:t>Error: The elephant is the animal </a:t>
            </a:r>
            <a:r>
              <a:rPr lang="en-US" sz="2800" u="sng" dirty="0"/>
              <a:t>who</a:t>
            </a:r>
            <a:r>
              <a:rPr lang="en-US" sz="2800" dirty="0"/>
              <a:t> asks for the most treats.</a:t>
            </a:r>
          </a:p>
          <a:p>
            <a:r>
              <a:rPr lang="en-US" sz="2800" dirty="0"/>
              <a:t>Error: The corporation is </a:t>
            </a:r>
            <a:r>
              <a:rPr lang="en-US" sz="2800" u="sng" dirty="0"/>
              <a:t>who</a:t>
            </a:r>
            <a:r>
              <a:rPr lang="en-US" sz="2800" dirty="0"/>
              <a:t> owns this land.</a:t>
            </a:r>
          </a:p>
          <a:p>
            <a:pPr marL="0" indent="0">
              <a:buNone/>
            </a:pPr>
            <a:endParaRPr lang="en-US" dirty="0"/>
          </a:p>
        </p:txBody>
      </p:sp>
    </p:spTree>
    <p:extLst>
      <p:ext uri="{BB962C8B-B14F-4D97-AF65-F5344CB8AC3E}">
        <p14:creationId xmlns:p14="http://schemas.microsoft.com/office/powerpoint/2010/main" val="35857323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129554"/>
            <a:ext cx="8946541" cy="5118846"/>
          </a:xfrm>
        </p:spPr>
        <p:txBody>
          <a:bodyPr/>
          <a:lstStyle/>
          <a:p>
            <a:r>
              <a:rPr lang="en-US" sz="3200" dirty="0"/>
              <a:t>Corrected: The </a:t>
            </a:r>
            <a:r>
              <a:rPr lang="en-US" sz="3200" u="sng" dirty="0"/>
              <a:t>coach</a:t>
            </a:r>
            <a:r>
              <a:rPr lang="en-US" sz="3200" dirty="0"/>
              <a:t> is the person </a:t>
            </a:r>
            <a:r>
              <a:rPr lang="en-US" sz="3200" u="sng" dirty="0"/>
              <a:t>who</a:t>
            </a:r>
            <a:r>
              <a:rPr lang="en-US" sz="3200" dirty="0"/>
              <a:t> is in charge of the team's schedule.</a:t>
            </a:r>
          </a:p>
          <a:p>
            <a:r>
              <a:rPr lang="en-US" sz="3200" dirty="0"/>
              <a:t>Corrected: The elephant is the animal </a:t>
            </a:r>
            <a:r>
              <a:rPr lang="en-US" sz="3200" u="sng" dirty="0"/>
              <a:t>that</a:t>
            </a:r>
            <a:r>
              <a:rPr lang="en-US" sz="3200" dirty="0"/>
              <a:t> asks for the most treats.</a:t>
            </a:r>
          </a:p>
          <a:p>
            <a:r>
              <a:rPr lang="en-US" sz="3200" dirty="0"/>
              <a:t>Corrected: The corporation is </a:t>
            </a:r>
            <a:r>
              <a:rPr lang="en-US" sz="3200" u="sng" dirty="0"/>
              <a:t>what</a:t>
            </a:r>
            <a:r>
              <a:rPr lang="en-US" sz="3200" dirty="0"/>
              <a:t> owns this land.</a:t>
            </a:r>
          </a:p>
          <a:p>
            <a:pPr marL="0" indent="0">
              <a:buNone/>
            </a:pPr>
            <a:endParaRPr lang="en-US" dirty="0"/>
          </a:p>
        </p:txBody>
      </p:sp>
    </p:spTree>
    <p:extLst>
      <p:ext uri="{BB962C8B-B14F-4D97-AF65-F5344CB8AC3E}">
        <p14:creationId xmlns:p14="http://schemas.microsoft.com/office/powerpoint/2010/main" val="411241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Quick Overview</a:t>
            </a:r>
            <a:r>
              <a:rPr lang="en-US" dirty="0"/>
              <a:t/>
            </a:r>
            <a:br>
              <a:rPr lang="en-US" dirty="0"/>
            </a:br>
            <a:endParaRPr lang="en-US" dirty="0"/>
          </a:p>
        </p:txBody>
      </p:sp>
      <p:sp>
        <p:nvSpPr>
          <p:cNvPr id="3" name="Content Placeholder 2"/>
          <p:cNvSpPr>
            <a:spLocks noGrp="1"/>
          </p:cNvSpPr>
          <p:nvPr>
            <p:ph idx="1"/>
          </p:nvPr>
        </p:nvSpPr>
        <p:spPr>
          <a:xfrm>
            <a:off x="1313083" y="1377284"/>
            <a:ext cx="8946541" cy="4742328"/>
          </a:xfrm>
        </p:spPr>
        <p:txBody>
          <a:bodyPr/>
          <a:lstStyle/>
          <a:p>
            <a:r>
              <a:rPr lang="en-US" sz="2400" b="1" dirty="0"/>
              <a:t>Usage</a:t>
            </a:r>
            <a:r>
              <a:rPr lang="en-US" sz="2400" dirty="0"/>
              <a:t> and </a:t>
            </a:r>
            <a:r>
              <a:rPr lang="en-US" sz="2400" b="1" dirty="0"/>
              <a:t>Rhetoric</a:t>
            </a:r>
            <a:r>
              <a:rPr lang="en-US" sz="2400" dirty="0"/>
              <a:t>. </a:t>
            </a:r>
            <a:endParaRPr lang="en-US" sz="2400" dirty="0" smtClean="0"/>
          </a:p>
          <a:p>
            <a:pPr marL="0" indent="0">
              <a:buNone/>
            </a:pPr>
            <a:endParaRPr lang="en-US" sz="2400" dirty="0"/>
          </a:p>
          <a:p>
            <a:r>
              <a:rPr lang="en-US" sz="2400" b="1" dirty="0"/>
              <a:t>Usage skills</a:t>
            </a:r>
            <a:r>
              <a:rPr lang="en-US" sz="2400" dirty="0"/>
              <a:t> are what you classically call "Grammar Rules," such as punctuation, subject/verb agreement, verb tenses</a:t>
            </a:r>
            <a:r>
              <a:rPr lang="en-US" sz="2400" dirty="0" smtClean="0"/>
              <a:t>.</a:t>
            </a:r>
          </a:p>
          <a:p>
            <a:pPr marL="0" indent="0">
              <a:buNone/>
            </a:pPr>
            <a:endParaRPr lang="en-US" sz="2400" dirty="0"/>
          </a:p>
          <a:p>
            <a:r>
              <a:rPr lang="en-US" sz="2400" dirty="0"/>
              <a:t>Rhetorical skills have to do with style, organization, and writing logic. You'll need to learn how to organize sentences in a paragraph, how to connect two ideas together logically, and how to sequence paragraphs together</a:t>
            </a:r>
            <a:r>
              <a:rPr lang="en-US" sz="2400" dirty="0" smtClean="0"/>
              <a:t>.</a:t>
            </a:r>
            <a:endParaRPr lang="en-US" sz="2400" dirty="0"/>
          </a:p>
        </p:txBody>
      </p:sp>
    </p:spTree>
    <p:extLst>
      <p:ext uri="{BB962C8B-B14F-4D97-AF65-F5344CB8AC3E}">
        <p14:creationId xmlns:p14="http://schemas.microsoft.com/office/powerpoint/2010/main" val="16743000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Person: 1</a:t>
            </a:r>
            <a:r>
              <a:rPr lang="en-US" b="1" baseline="30000" dirty="0"/>
              <a:t>st</a:t>
            </a:r>
            <a:r>
              <a:rPr lang="en-US" b="1" dirty="0"/>
              <a:t>, 2</a:t>
            </a:r>
            <a:r>
              <a:rPr lang="en-US" b="1" baseline="30000" dirty="0"/>
              <a:t>nd</a:t>
            </a:r>
            <a:r>
              <a:rPr lang="en-US" b="1" dirty="0"/>
              <a:t>, and 3</a:t>
            </a:r>
            <a:r>
              <a:rPr lang="en-US" b="1" baseline="30000" dirty="0"/>
              <a:t>rd</a:t>
            </a:r>
            <a:r>
              <a:rPr lang="en-US" dirty="0"/>
              <a:t/>
            </a:r>
            <a:br>
              <a:rPr lang="en-US" dirty="0"/>
            </a:br>
            <a:endParaRPr lang="en-US" dirty="0"/>
          </a:p>
        </p:txBody>
      </p:sp>
      <p:sp>
        <p:nvSpPr>
          <p:cNvPr id="3" name="Content Placeholder 2"/>
          <p:cNvSpPr>
            <a:spLocks noGrp="1"/>
          </p:cNvSpPr>
          <p:nvPr>
            <p:ph idx="1"/>
          </p:nvPr>
        </p:nvSpPr>
        <p:spPr>
          <a:xfrm>
            <a:off x="1103312" y="1506072"/>
            <a:ext cx="8946541" cy="4742328"/>
          </a:xfrm>
        </p:spPr>
        <p:txBody>
          <a:bodyPr/>
          <a:lstStyle/>
          <a:p>
            <a:r>
              <a:rPr lang="en-US" sz="2400" dirty="0"/>
              <a:t>When we use pronouns more than once in a sentence, we have to use the </a:t>
            </a:r>
            <a:r>
              <a:rPr lang="en-US" sz="2400" u="sng" dirty="0">
                <a:hlinkClick r:id="rId2"/>
              </a:rPr>
              <a:t>same </a:t>
            </a:r>
            <a:r>
              <a:rPr lang="en-US" sz="2400" i="1" u="sng" dirty="0">
                <a:hlinkClick r:id="rId2"/>
              </a:rPr>
              <a:t>person</a:t>
            </a:r>
            <a:r>
              <a:rPr lang="en-US" sz="2400" u="sng" dirty="0">
                <a:hlinkClick r:id="rId2"/>
              </a:rPr>
              <a:t>, or perspective</a:t>
            </a:r>
            <a:r>
              <a:rPr lang="en-US" sz="2400" i="1" dirty="0"/>
              <a:t>,</a:t>
            </a:r>
            <a:r>
              <a:rPr lang="en-US" sz="2400" dirty="0"/>
              <a:t> throughout</a:t>
            </a:r>
            <a:r>
              <a:rPr lang="en-US" sz="2400" dirty="0" smtClean="0"/>
              <a:t>.</a:t>
            </a:r>
          </a:p>
          <a:p>
            <a:pPr marL="0" indent="0">
              <a:buNone/>
            </a:pPr>
            <a:endParaRPr lang="en-US" sz="2400" dirty="0" smtClean="0"/>
          </a:p>
          <a:p>
            <a:r>
              <a:rPr lang="en-US" sz="2400" dirty="0" smtClean="0"/>
              <a:t>For </a:t>
            </a:r>
            <a:r>
              <a:rPr lang="en-US" sz="2400" dirty="0"/>
              <a:t>reference, 1</a:t>
            </a:r>
            <a:r>
              <a:rPr lang="en-US" sz="2400" baseline="30000" dirty="0"/>
              <a:t>st</a:t>
            </a:r>
            <a:r>
              <a:rPr lang="en-US" sz="2400" dirty="0"/>
              <a:t> person is </a:t>
            </a:r>
            <a:r>
              <a:rPr lang="en-US" sz="2400" i="1" dirty="0"/>
              <a:t>I</a:t>
            </a:r>
            <a:r>
              <a:rPr lang="en-US" sz="2400" dirty="0"/>
              <a:t> or </a:t>
            </a:r>
            <a:r>
              <a:rPr lang="en-US" sz="2400" i="1" dirty="0"/>
              <a:t>me</a:t>
            </a:r>
            <a:r>
              <a:rPr lang="en-US" sz="2400" dirty="0"/>
              <a:t>, 2</a:t>
            </a:r>
            <a:r>
              <a:rPr lang="en-US" sz="2400" baseline="30000" dirty="0"/>
              <a:t>nd</a:t>
            </a:r>
            <a:r>
              <a:rPr lang="en-US" sz="2400" dirty="0"/>
              <a:t> person is </a:t>
            </a:r>
            <a:r>
              <a:rPr lang="en-US" sz="2400" i="1" dirty="0"/>
              <a:t>you</a:t>
            </a:r>
            <a:r>
              <a:rPr lang="en-US" sz="2400" dirty="0"/>
              <a:t>, and 3</a:t>
            </a:r>
            <a:r>
              <a:rPr lang="en-US" sz="2400" baseline="30000" dirty="0"/>
              <a:t>rd</a:t>
            </a:r>
            <a:r>
              <a:rPr lang="en-US" sz="2400" dirty="0"/>
              <a:t> person is </a:t>
            </a:r>
            <a:r>
              <a:rPr lang="en-US" sz="2400" i="1" dirty="0"/>
              <a:t>he</a:t>
            </a:r>
            <a:r>
              <a:rPr lang="en-US" sz="2400" dirty="0"/>
              <a:t> or </a:t>
            </a:r>
            <a:r>
              <a:rPr lang="en-US" sz="2400" i="1" dirty="0"/>
              <a:t>she</a:t>
            </a:r>
            <a:r>
              <a:rPr lang="en-US" sz="2400" dirty="0" smtClean="0"/>
              <a:t>.</a:t>
            </a:r>
          </a:p>
          <a:p>
            <a:endParaRPr lang="en-US" sz="2400" dirty="0"/>
          </a:p>
          <a:p>
            <a:r>
              <a:rPr lang="en-US" sz="2400" dirty="0" smtClean="0"/>
              <a:t>Lets Try!</a:t>
            </a:r>
            <a:endParaRPr lang="en-US" sz="2400" dirty="0"/>
          </a:p>
          <a:p>
            <a:endParaRPr lang="en-US" dirty="0"/>
          </a:p>
        </p:txBody>
      </p:sp>
    </p:spTree>
    <p:extLst>
      <p:ext uri="{BB962C8B-B14F-4D97-AF65-F5344CB8AC3E}">
        <p14:creationId xmlns:p14="http://schemas.microsoft.com/office/powerpoint/2010/main" val="34825839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048872"/>
            <a:ext cx="8946541" cy="5199528"/>
          </a:xfrm>
        </p:spPr>
        <p:txBody>
          <a:bodyPr/>
          <a:lstStyle/>
          <a:p>
            <a:r>
              <a:rPr lang="en-US" sz="3200" dirty="0"/>
              <a:t>Error: If </a:t>
            </a:r>
            <a:r>
              <a:rPr lang="en-US" sz="3200" u="sng" dirty="0"/>
              <a:t>a person</a:t>
            </a:r>
            <a:r>
              <a:rPr lang="en-US" sz="3200" dirty="0"/>
              <a:t> wants to succeed in corporate life, </a:t>
            </a:r>
            <a:r>
              <a:rPr lang="en-US" sz="3200" u="sng" dirty="0"/>
              <a:t>you have</a:t>
            </a:r>
            <a:r>
              <a:rPr lang="en-US" sz="3200" dirty="0"/>
              <a:t> to know the rules of the game.</a:t>
            </a:r>
          </a:p>
          <a:p>
            <a:r>
              <a:rPr lang="en-US" sz="3200" dirty="0"/>
              <a:t>Error: </a:t>
            </a:r>
            <a:r>
              <a:rPr lang="en-US" sz="3200" u="sng" dirty="0"/>
              <a:t>Everyone</a:t>
            </a:r>
            <a:r>
              <a:rPr lang="en-US" sz="3200" dirty="0"/>
              <a:t> should make </a:t>
            </a:r>
            <a:r>
              <a:rPr lang="en-US" sz="3200" u="sng" dirty="0"/>
              <a:t>their</a:t>
            </a:r>
            <a:r>
              <a:rPr lang="en-US" sz="3200" dirty="0"/>
              <a:t> own decision.</a:t>
            </a:r>
          </a:p>
          <a:p>
            <a:r>
              <a:rPr lang="en-US" sz="3200" dirty="0"/>
              <a:t>Error: </a:t>
            </a:r>
            <a:r>
              <a:rPr lang="en-US" sz="3200" u="sng" dirty="0"/>
              <a:t>Every student</a:t>
            </a:r>
            <a:r>
              <a:rPr lang="en-US" sz="3200" dirty="0"/>
              <a:t> must study hard if </a:t>
            </a:r>
            <a:r>
              <a:rPr lang="en-US" sz="3200" u="sng" dirty="0"/>
              <a:t>they want</a:t>
            </a:r>
            <a:r>
              <a:rPr lang="en-US" sz="3200" dirty="0"/>
              <a:t> good grades.</a:t>
            </a:r>
          </a:p>
          <a:p>
            <a:pPr marL="0" indent="0">
              <a:buNone/>
            </a:pPr>
            <a:endParaRPr lang="en-US" dirty="0"/>
          </a:p>
        </p:txBody>
      </p:sp>
    </p:spTree>
    <p:extLst>
      <p:ext uri="{BB962C8B-B14F-4D97-AF65-F5344CB8AC3E}">
        <p14:creationId xmlns:p14="http://schemas.microsoft.com/office/powerpoint/2010/main" val="27188035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484094"/>
            <a:ext cx="8946541" cy="5764305"/>
          </a:xfrm>
        </p:spPr>
        <p:txBody>
          <a:bodyPr>
            <a:normAutofit/>
          </a:bodyPr>
          <a:lstStyle/>
          <a:p>
            <a:r>
              <a:rPr lang="en-US" sz="2600" dirty="0"/>
              <a:t>Corrected: If a person wants to succeed in corporate life,</a:t>
            </a:r>
            <a:r>
              <a:rPr lang="en-US" sz="2600" u="sng" dirty="0"/>
              <a:t> she has</a:t>
            </a:r>
            <a:r>
              <a:rPr lang="en-US" sz="2600" dirty="0"/>
              <a:t> to know the rules of the game.</a:t>
            </a:r>
          </a:p>
          <a:p>
            <a:r>
              <a:rPr lang="en-US" sz="2600" dirty="0"/>
              <a:t>Corrected: </a:t>
            </a:r>
            <a:r>
              <a:rPr lang="en-US" sz="2600" u="sng" dirty="0"/>
              <a:t>Everyone</a:t>
            </a:r>
            <a:r>
              <a:rPr lang="en-US" sz="2600" dirty="0"/>
              <a:t> should make </a:t>
            </a:r>
            <a:r>
              <a:rPr lang="en-US" sz="2600" u="sng" dirty="0"/>
              <a:t>his</a:t>
            </a:r>
            <a:r>
              <a:rPr lang="en-US" sz="2600" dirty="0"/>
              <a:t> own decision.</a:t>
            </a:r>
          </a:p>
          <a:p>
            <a:r>
              <a:rPr lang="en-US" sz="2600" dirty="0"/>
              <a:t>Corrected: </a:t>
            </a:r>
            <a:r>
              <a:rPr lang="en-US" sz="2600" u="sng" dirty="0"/>
              <a:t>Every student</a:t>
            </a:r>
            <a:r>
              <a:rPr lang="en-US" sz="2600" dirty="0"/>
              <a:t> must study hard if </a:t>
            </a:r>
            <a:r>
              <a:rPr lang="en-US" sz="2600" u="sng" dirty="0"/>
              <a:t>she wants</a:t>
            </a:r>
            <a:r>
              <a:rPr lang="en-US" sz="2600" dirty="0"/>
              <a:t> good grades.</a:t>
            </a:r>
          </a:p>
          <a:p>
            <a:endParaRPr lang="en-US" sz="2600" dirty="0" smtClean="0"/>
          </a:p>
          <a:p>
            <a:r>
              <a:rPr lang="en-US" sz="2600" i="1" dirty="0"/>
              <a:t>Note, in the second example, that the error is the commonly-used "their" to mean a singular noun (everyone). These singular nouns that seem plural (such as nobody, anyone, and each person), as well as "their" instead of the singular "he" or "his," are often tested in the hardest pronoun questions.</a:t>
            </a:r>
            <a:endParaRPr lang="en-US" sz="2600" dirty="0"/>
          </a:p>
          <a:p>
            <a:pPr marL="0" indent="0">
              <a:buNone/>
            </a:pPr>
            <a:endParaRPr lang="en-US" dirty="0"/>
          </a:p>
        </p:txBody>
      </p:sp>
    </p:spTree>
    <p:extLst>
      <p:ext uri="{BB962C8B-B14F-4D97-AF65-F5344CB8AC3E}">
        <p14:creationId xmlns:p14="http://schemas.microsoft.com/office/powerpoint/2010/main" val="34877442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Ambiguous Reference</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sz="3200" dirty="0"/>
              <a:t>Wherever there is a pronoun, it should be obvious what the pronoun is "standing in" for.</a:t>
            </a:r>
          </a:p>
          <a:p>
            <a:endParaRPr lang="en-US" sz="3200" dirty="0" smtClean="0"/>
          </a:p>
          <a:p>
            <a:r>
              <a:rPr lang="en-US" sz="3200" dirty="0" smtClean="0"/>
              <a:t>Let’s try it!</a:t>
            </a:r>
            <a:endParaRPr lang="en-US" sz="3200" dirty="0"/>
          </a:p>
        </p:txBody>
      </p:sp>
    </p:spTree>
    <p:extLst>
      <p:ext uri="{BB962C8B-B14F-4D97-AF65-F5344CB8AC3E}">
        <p14:creationId xmlns:p14="http://schemas.microsoft.com/office/powerpoint/2010/main" val="33183588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156448"/>
            <a:ext cx="8946541" cy="5091952"/>
          </a:xfrm>
        </p:spPr>
        <p:txBody>
          <a:bodyPr/>
          <a:lstStyle/>
          <a:p>
            <a:r>
              <a:rPr lang="en-US" sz="2800" dirty="0"/>
              <a:t>Error: Ethel told Lucy that </a:t>
            </a:r>
            <a:r>
              <a:rPr lang="en-US" sz="2800" u="sng" dirty="0"/>
              <a:t>her</a:t>
            </a:r>
            <a:r>
              <a:rPr lang="en-US" sz="2800" dirty="0"/>
              <a:t> pie was wonderful.</a:t>
            </a:r>
          </a:p>
          <a:p>
            <a:r>
              <a:rPr lang="en-US" sz="2800" dirty="0"/>
              <a:t>Error: The files arranged by the temporary workers were out of order, so we sent </a:t>
            </a:r>
            <a:r>
              <a:rPr lang="en-US" sz="2800" u="sng" dirty="0"/>
              <a:t>them</a:t>
            </a:r>
            <a:r>
              <a:rPr lang="en-US" sz="2800" dirty="0"/>
              <a:t> back to the main office.</a:t>
            </a:r>
          </a:p>
          <a:p>
            <a:r>
              <a:rPr lang="en-US" sz="2800" dirty="0"/>
              <a:t>Error: Once Nora and Elise go to live with their husbands, </a:t>
            </a:r>
            <a:r>
              <a:rPr lang="en-US" sz="2800" u="sng" dirty="0"/>
              <a:t>they</a:t>
            </a:r>
            <a:r>
              <a:rPr lang="en-US" sz="2800" dirty="0"/>
              <a:t> have to convert to </a:t>
            </a:r>
            <a:r>
              <a:rPr lang="en-US" sz="2800" u="sng" dirty="0"/>
              <a:t>their</a:t>
            </a:r>
            <a:r>
              <a:rPr lang="en-US" sz="2800" dirty="0"/>
              <a:t> ways of living.</a:t>
            </a:r>
          </a:p>
          <a:p>
            <a:pPr marL="0" indent="0">
              <a:buNone/>
            </a:pPr>
            <a:endParaRPr lang="en-US" dirty="0"/>
          </a:p>
        </p:txBody>
      </p:sp>
    </p:spTree>
    <p:extLst>
      <p:ext uri="{BB962C8B-B14F-4D97-AF65-F5344CB8AC3E}">
        <p14:creationId xmlns:p14="http://schemas.microsoft.com/office/powerpoint/2010/main" val="40851439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510988"/>
            <a:ext cx="8946541" cy="5737411"/>
          </a:xfrm>
        </p:spPr>
        <p:txBody>
          <a:bodyPr/>
          <a:lstStyle/>
          <a:p>
            <a:r>
              <a:rPr lang="en-US" sz="3200" dirty="0"/>
              <a:t>Corrected: Ethel told Lucy that </a:t>
            </a:r>
            <a:r>
              <a:rPr lang="en-US" sz="3200" u="sng" dirty="0"/>
              <a:t>Lucy's</a:t>
            </a:r>
            <a:r>
              <a:rPr lang="en-US" sz="3200" dirty="0"/>
              <a:t> pie was wonderful.</a:t>
            </a:r>
          </a:p>
          <a:p>
            <a:r>
              <a:rPr lang="en-US" sz="3200" dirty="0"/>
              <a:t>Corrected: The files arranged by the temporary workers were out of order, so we sent </a:t>
            </a:r>
            <a:r>
              <a:rPr lang="en-US" sz="3200" u="sng" dirty="0"/>
              <a:t>the files</a:t>
            </a:r>
            <a:r>
              <a:rPr lang="en-US" sz="3200" dirty="0"/>
              <a:t> back to the main office.</a:t>
            </a:r>
          </a:p>
          <a:p>
            <a:r>
              <a:rPr lang="en-US" sz="3200" dirty="0"/>
              <a:t>Corrected: Once Nora and Elise go to live with their husbands, </a:t>
            </a:r>
            <a:r>
              <a:rPr lang="en-US" sz="3200" u="sng" dirty="0"/>
              <a:t>the husbands</a:t>
            </a:r>
            <a:r>
              <a:rPr lang="en-US" sz="3200" dirty="0"/>
              <a:t> have to convert to </a:t>
            </a:r>
            <a:r>
              <a:rPr lang="en-US" sz="3200" u="sng" dirty="0"/>
              <a:t>their wives'</a:t>
            </a:r>
            <a:r>
              <a:rPr lang="en-US" sz="3200" dirty="0"/>
              <a:t> ways of living.</a:t>
            </a:r>
          </a:p>
          <a:p>
            <a:pPr marL="0" indent="0">
              <a:buNone/>
            </a:pPr>
            <a:endParaRPr lang="en-US" dirty="0"/>
          </a:p>
        </p:txBody>
      </p:sp>
    </p:spTree>
    <p:extLst>
      <p:ext uri="{BB962C8B-B14F-4D97-AF65-F5344CB8AC3E}">
        <p14:creationId xmlns:p14="http://schemas.microsoft.com/office/powerpoint/2010/main" val="32574435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Verb Forms: Tense and Agreement</a:t>
            </a:r>
            <a:r>
              <a:rPr lang="en-US" dirty="0"/>
              <a:t/>
            </a:r>
            <a:br>
              <a:rPr lang="en-US" dirty="0"/>
            </a:br>
            <a:endParaRPr lang="en-US" dirty="0"/>
          </a:p>
        </p:txBody>
      </p:sp>
      <p:sp>
        <p:nvSpPr>
          <p:cNvPr id="3" name="Content Placeholder 2"/>
          <p:cNvSpPr>
            <a:spLocks noGrp="1"/>
          </p:cNvSpPr>
          <p:nvPr>
            <p:ph idx="1"/>
          </p:nvPr>
        </p:nvSpPr>
        <p:spPr/>
        <p:txBody>
          <a:bodyPr/>
          <a:lstStyle/>
          <a:p>
            <a:r>
              <a:rPr lang="en-US" sz="3200" dirty="0"/>
              <a:t>There are 2 main issues with verbs tested on the ACT: </a:t>
            </a:r>
            <a:r>
              <a:rPr lang="en-US" sz="3200" u="sng" dirty="0">
                <a:hlinkClick r:id="rId2"/>
              </a:rPr>
              <a:t>verb tense</a:t>
            </a:r>
            <a:r>
              <a:rPr lang="en-US" sz="3200" dirty="0"/>
              <a:t> and </a:t>
            </a:r>
            <a:r>
              <a:rPr lang="en-US" sz="3200" u="sng" dirty="0">
                <a:hlinkClick r:id="rId3"/>
              </a:rPr>
              <a:t>subject-verb agreement</a:t>
            </a:r>
            <a:r>
              <a:rPr lang="en-US" sz="3200" dirty="0"/>
              <a:t>. The subject is the noun that "does" the verb (below, the subject of the sentences is </a:t>
            </a:r>
            <a:r>
              <a:rPr lang="en-US" sz="3200" i="1" dirty="0"/>
              <a:t>they</a:t>
            </a:r>
            <a:r>
              <a:rPr lang="en-US" sz="3200" dirty="0"/>
              <a:t>.)</a:t>
            </a:r>
          </a:p>
          <a:p>
            <a:pPr marL="0" indent="0">
              <a:buNone/>
            </a:pPr>
            <a:endParaRPr lang="en-US" dirty="0"/>
          </a:p>
        </p:txBody>
      </p:sp>
    </p:spTree>
    <p:extLst>
      <p:ext uri="{BB962C8B-B14F-4D97-AF65-F5344CB8AC3E}">
        <p14:creationId xmlns:p14="http://schemas.microsoft.com/office/powerpoint/2010/main" val="33680140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Verb Tense</a:t>
            </a:r>
            <a:endParaRPr lang="en-US" dirty="0"/>
          </a:p>
        </p:txBody>
      </p:sp>
      <p:sp>
        <p:nvSpPr>
          <p:cNvPr id="3" name="Content Placeholder 2"/>
          <p:cNvSpPr>
            <a:spLocks noGrp="1"/>
          </p:cNvSpPr>
          <p:nvPr>
            <p:ph idx="1"/>
          </p:nvPr>
        </p:nvSpPr>
        <p:spPr>
          <a:xfrm>
            <a:off x="1103312" y="1129553"/>
            <a:ext cx="8946541" cy="5513293"/>
          </a:xfrm>
        </p:spPr>
        <p:txBody>
          <a:bodyPr>
            <a:normAutofit/>
          </a:bodyPr>
          <a:lstStyle/>
          <a:p>
            <a:r>
              <a:rPr lang="en-US" dirty="0"/>
              <a:t>There are six basic verb tenses, two for each time period:</a:t>
            </a:r>
          </a:p>
          <a:p>
            <a:pPr lvl="1"/>
            <a:r>
              <a:rPr lang="en-US" sz="2000" dirty="0"/>
              <a:t>Simple Present: </a:t>
            </a:r>
            <a:r>
              <a:rPr lang="en-US" sz="2000" i="1" dirty="0"/>
              <a:t>They sing.</a:t>
            </a:r>
            <a:endParaRPr lang="en-US" sz="2000" dirty="0"/>
          </a:p>
          <a:p>
            <a:pPr lvl="1"/>
            <a:r>
              <a:rPr lang="en-US" sz="2000" dirty="0"/>
              <a:t>Present Perfect: </a:t>
            </a:r>
            <a:r>
              <a:rPr lang="en-US" sz="2000" i="1" dirty="0"/>
              <a:t>They have sung.</a:t>
            </a:r>
            <a:endParaRPr lang="en-US" sz="2000" dirty="0"/>
          </a:p>
          <a:p>
            <a:pPr lvl="1"/>
            <a:r>
              <a:rPr lang="en-US" sz="2000" dirty="0"/>
              <a:t>Simple Past: </a:t>
            </a:r>
            <a:r>
              <a:rPr lang="en-US" sz="2000" i="1" dirty="0"/>
              <a:t>They sang.</a:t>
            </a:r>
            <a:endParaRPr lang="en-US" sz="2000" dirty="0"/>
          </a:p>
          <a:p>
            <a:pPr lvl="1"/>
            <a:r>
              <a:rPr lang="en-US" sz="2000" dirty="0"/>
              <a:t>Past Perfect: </a:t>
            </a:r>
            <a:r>
              <a:rPr lang="en-US" sz="2000" i="1" dirty="0"/>
              <a:t>They had sung.</a:t>
            </a:r>
            <a:endParaRPr lang="en-US" sz="2000" dirty="0"/>
          </a:p>
          <a:p>
            <a:pPr lvl="1"/>
            <a:r>
              <a:rPr lang="en-US" sz="2000" dirty="0"/>
              <a:t>Future: </a:t>
            </a:r>
            <a:r>
              <a:rPr lang="en-US" sz="2000" i="1" dirty="0"/>
              <a:t>They will sing.</a:t>
            </a:r>
            <a:endParaRPr lang="en-US" sz="2000" dirty="0"/>
          </a:p>
          <a:p>
            <a:pPr lvl="1"/>
            <a:r>
              <a:rPr lang="en-US" sz="2000" dirty="0"/>
              <a:t>Future Perfect: </a:t>
            </a:r>
            <a:r>
              <a:rPr lang="en-US" sz="2000" i="1" dirty="0"/>
              <a:t>They will have sung.</a:t>
            </a:r>
            <a:endParaRPr lang="en-US" sz="2000" dirty="0"/>
          </a:p>
          <a:p>
            <a:r>
              <a:rPr lang="en-US" dirty="0"/>
              <a:t>All of these tenses are created out of three forms of "to sing": </a:t>
            </a:r>
            <a:r>
              <a:rPr lang="en-US" i="1" dirty="0"/>
              <a:t>sing</a:t>
            </a:r>
            <a:r>
              <a:rPr lang="en-US" dirty="0"/>
              <a:t> (present), </a:t>
            </a:r>
            <a:r>
              <a:rPr lang="en-US" i="1" dirty="0"/>
              <a:t>sang</a:t>
            </a:r>
            <a:r>
              <a:rPr lang="en-US" dirty="0"/>
              <a:t> (past), and </a:t>
            </a:r>
            <a:r>
              <a:rPr lang="en-US" i="1" dirty="0"/>
              <a:t>sung</a:t>
            </a:r>
            <a:r>
              <a:rPr lang="en-US" dirty="0"/>
              <a:t> (past participle). As you can see, some of the correct verb forms are created by adding forms of the words "have" and "do." The idea is to keep verbs in a single sentence within the same time period.</a:t>
            </a:r>
          </a:p>
          <a:p>
            <a:endParaRPr lang="en-US" dirty="0"/>
          </a:p>
        </p:txBody>
      </p:sp>
    </p:spTree>
    <p:extLst>
      <p:ext uri="{BB962C8B-B14F-4D97-AF65-F5344CB8AC3E}">
        <p14:creationId xmlns:p14="http://schemas.microsoft.com/office/powerpoint/2010/main" val="22257896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376518"/>
            <a:ext cx="8946541" cy="5871881"/>
          </a:xfrm>
        </p:spPr>
        <p:txBody>
          <a:bodyPr>
            <a:normAutofit/>
          </a:bodyPr>
          <a:lstStyle/>
          <a:p>
            <a:r>
              <a:rPr lang="en-US" sz="2200" dirty="0"/>
              <a:t>Error: The boy </a:t>
            </a:r>
            <a:r>
              <a:rPr lang="en-US" sz="2200" u="sng" dirty="0"/>
              <a:t>insisted</a:t>
            </a:r>
            <a:r>
              <a:rPr lang="en-US" sz="2200" dirty="0"/>
              <a:t> that he </a:t>
            </a:r>
            <a:r>
              <a:rPr lang="en-US" sz="2200" u="sng" dirty="0"/>
              <a:t>has paid</a:t>
            </a:r>
            <a:r>
              <a:rPr lang="en-US" sz="2200" dirty="0"/>
              <a:t> for the candy bars.</a:t>
            </a:r>
          </a:p>
          <a:p>
            <a:r>
              <a:rPr lang="en-US" sz="2200" dirty="0"/>
              <a:t>Corrected: The boy </a:t>
            </a:r>
            <a:r>
              <a:rPr lang="en-US" sz="2200" u="sng" dirty="0"/>
              <a:t>insisted</a:t>
            </a:r>
            <a:r>
              <a:rPr lang="en-US" sz="2200" dirty="0"/>
              <a:t> </a:t>
            </a:r>
            <a:r>
              <a:rPr lang="en-US" sz="2200" i="1" dirty="0"/>
              <a:t>(past)</a:t>
            </a:r>
            <a:r>
              <a:rPr lang="en-US" sz="2200" dirty="0"/>
              <a:t> that he </a:t>
            </a:r>
            <a:r>
              <a:rPr lang="en-US" sz="2200" u="sng" dirty="0"/>
              <a:t>had paid</a:t>
            </a:r>
            <a:r>
              <a:rPr lang="en-US" sz="2200" dirty="0"/>
              <a:t> </a:t>
            </a:r>
            <a:r>
              <a:rPr lang="en-US" sz="2200" i="1" dirty="0"/>
              <a:t>(past perfect)</a:t>
            </a:r>
            <a:r>
              <a:rPr lang="en-US" sz="2200" dirty="0"/>
              <a:t> for the candy bars.</a:t>
            </a:r>
          </a:p>
          <a:p>
            <a:r>
              <a:rPr lang="en-US" sz="2200" dirty="0"/>
              <a:t> </a:t>
            </a:r>
          </a:p>
          <a:p>
            <a:r>
              <a:rPr lang="en-US" sz="2200" dirty="0"/>
              <a:t>Error: The doctor </a:t>
            </a:r>
            <a:r>
              <a:rPr lang="en-US" sz="2200" u="sng" dirty="0"/>
              <a:t>suggested</a:t>
            </a:r>
            <a:r>
              <a:rPr lang="en-US" sz="2200" dirty="0"/>
              <a:t> bed rest for the patient, who </a:t>
            </a:r>
            <a:r>
              <a:rPr lang="en-US" sz="2200" u="sng" dirty="0"/>
              <a:t>suffers</a:t>
            </a:r>
            <a:r>
              <a:rPr lang="en-US" sz="2200" dirty="0"/>
              <a:t> from a bad cold.</a:t>
            </a:r>
          </a:p>
          <a:p>
            <a:r>
              <a:rPr lang="en-US" sz="2200" dirty="0"/>
              <a:t>Corrected: The doctor </a:t>
            </a:r>
            <a:r>
              <a:rPr lang="en-US" sz="2200" u="sng" dirty="0"/>
              <a:t>suggested</a:t>
            </a:r>
            <a:r>
              <a:rPr lang="en-US" sz="2200" dirty="0"/>
              <a:t> (</a:t>
            </a:r>
            <a:r>
              <a:rPr lang="en-US" sz="2200" i="1" dirty="0"/>
              <a:t>past</a:t>
            </a:r>
            <a:r>
              <a:rPr lang="en-US" sz="2200" dirty="0"/>
              <a:t>) bed rest for the patient, who </a:t>
            </a:r>
            <a:r>
              <a:rPr lang="en-US" sz="2200" u="sng" dirty="0"/>
              <a:t>suffered</a:t>
            </a:r>
            <a:r>
              <a:rPr lang="en-US" sz="2200" dirty="0"/>
              <a:t> (</a:t>
            </a:r>
            <a:r>
              <a:rPr lang="en-US" sz="2200" i="1" dirty="0"/>
              <a:t>past</a:t>
            </a:r>
            <a:r>
              <a:rPr lang="en-US" sz="2200" dirty="0"/>
              <a:t>) from a bad cold.</a:t>
            </a:r>
          </a:p>
          <a:p>
            <a:r>
              <a:rPr lang="en-US" sz="2200" dirty="0"/>
              <a:t> </a:t>
            </a:r>
          </a:p>
          <a:p>
            <a:r>
              <a:rPr lang="en-US" sz="2200" dirty="0"/>
              <a:t>Error: I </a:t>
            </a:r>
            <a:r>
              <a:rPr lang="en-US" sz="2200" u="sng" dirty="0"/>
              <a:t>told</a:t>
            </a:r>
            <a:r>
              <a:rPr lang="en-US" sz="2200" dirty="0"/>
              <a:t> him that he </a:t>
            </a:r>
            <a:r>
              <a:rPr lang="en-US" sz="2200" u="sng" dirty="0"/>
              <a:t>can</a:t>
            </a:r>
            <a:r>
              <a:rPr lang="en-US" sz="2200" dirty="0"/>
              <a:t> drop by any time and I </a:t>
            </a:r>
            <a:r>
              <a:rPr lang="en-US" sz="2200" u="sng" dirty="0"/>
              <a:t>will</a:t>
            </a:r>
            <a:r>
              <a:rPr lang="en-US" sz="2200" dirty="0"/>
              <a:t> be happy to help him.</a:t>
            </a:r>
          </a:p>
          <a:p>
            <a:r>
              <a:rPr lang="en-US" sz="2200" dirty="0"/>
              <a:t>Corrected: I </a:t>
            </a:r>
            <a:r>
              <a:rPr lang="en-US" sz="2200" u="sng" dirty="0"/>
              <a:t>told</a:t>
            </a:r>
            <a:r>
              <a:rPr lang="en-US" sz="2200" dirty="0"/>
              <a:t> (</a:t>
            </a:r>
            <a:r>
              <a:rPr lang="en-US" sz="2200" i="1" dirty="0"/>
              <a:t>past</a:t>
            </a:r>
            <a:r>
              <a:rPr lang="en-US" sz="2200" dirty="0"/>
              <a:t>) him that he </a:t>
            </a:r>
            <a:r>
              <a:rPr lang="en-US" sz="2200" u="sng" dirty="0"/>
              <a:t>could</a:t>
            </a:r>
            <a:r>
              <a:rPr lang="en-US" sz="2200" dirty="0"/>
              <a:t> (</a:t>
            </a:r>
            <a:r>
              <a:rPr lang="en-US" sz="2200" i="1" dirty="0"/>
              <a:t>past</a:t>
            </a:r>
            <a:r>
              <a:rPr lang="en-US" sz="2200" dirty="0"/>
              <a:t>) drop by any time and I </a:t>
            </a:r>
            <a:r>
              <a:rPr lang="en-US" sz="2200" u="sng" dirty="0"/>
              <a:t>would</a:t>
            </a:r>
            <a:r>
              <a:rPr lang="en-US" sz="2200" dirty="0"/>
              <a:t> (</a:t>
            </a:r>
            <a:r>
              <a:rPr lang="en-US" sz="2200" i="1" dirty="0"/>
              <a:t>past</a:t>
            </a:r>
            <a:r>
              <a:rPr lang="en-US" sz="2200" dirty="0"/>
              <a:t>) be happy to help him.</a:t>
            </a:r>
          </a:p>
          <a:p>
            <a:endParaRPr lang="en-US" dirty="0"/>
          </a:p>
        </p:txBody>
      </p:sp>
    </p:spTree>
    <p:extLst>
      <p:ext uri="{BB962C8B-B14F-4D97-AF65-F5344CB8AC3E}">
        <p14:creationId xmlns:p14="http://schemas.microsoft.com/office/powerpoint/2010/main" val="26406944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 Agreement</a:t>
            </a:r>
            <a:endParaRPr lang="en-US" dirty="0"/>
          </a:p>
        </p:txBody>
      </p:sp>
      <p:sp>
        <p:nvSpPr>
          <p:cNvPr id="3" name="Content Placeholder 2"/>
          <p:cNvSpPr>
            <a:spLocks noGrp="1"/>
          </p:cNvSpPr>
          <p:nvPr>
            <p:ph idx="1"/>
          </p:nvPr>
        </p:nvSpPr>
        <p:spPr/>
        <p:txBody>
          <a:bodyPr/>
          <a:lstStyle/>
          <a:p>
            <a:r>
              <a:rPr lang="en-US" sz="2800" dirty="0"/>
              <a:t>Nouns and verbs are both parts of speech with number: they are written differently if they refer to just one thing or multiple things. One </a:t>
            </a:r>
            <a:r>
              <a:rPr lang="en-US" sz="2800" u="sng" dirty="0"/>
              <a:t>dog runs</a:t>
            </a:r>
            <a:r>
              <a:rPr lang="en-US" sz="2800" dirty="0"/>
              <a:t> fast, for example, but two </a:t>
            </a:r>
            <a:r>
              <a:rPr lang="en-US" sz="2800" u="sng" dirty="0"/>
              <a:t>dogs run</a:t>
            </a:r>
            <a:r>
              <a:rPr lang="en-US" sz="2800" dirty="0"/>
              <a:t> fast.</a:t>
            </a:r>
          </a:p>
          <a:p>
            <a:r>
              <a:rPr lang="en-US" sz="2800" dirty="0"/>
              <a:t>Number agreement just means that the noun and the verb have the same number (singular or plural).</a:t>
            </a:r>
          </a:p>
          <a:p>
            <a:pPr marL="0" indent="0">
              <a:buNone/>
            </a:pPr>
            <a:endParaRPr lang="en-US" dirty="0"/>
          </a:p>
        </p:txBody>
      </p:sp>
    </p:spTree>
    <p:extLst>
      <p:ext uri="{BB962C8B-B14F-4D97-AF65-F5344CB8AC3E}">
        <p14:creationId xmlns:p14="http://schemas.microsoft.com/office/powerpoint/2010/main" val="904908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Punctuation</a:t>
            </a:r>
            <a:endParaRPr lang="en-US" dirty="0"/>
          </a:p>
        </p:txBody>
      </p:sp>
      <p:sp>
        <p:nvSpPr>
          <p:cNvPr id="3" name="Content Placeholder 2"/>
          <p:cNvSpPr>
            <a:spLocks noGrp="1"/>
          </p:cNvSpPr>
          <p:nvPr>
            <p:ph idx="1"/>
          </p:nvPr>
        </p:nvSpPr>
        <p:spPr/>
        <p:txBody>
          <a:bodyPr/>
          <a:lstStyle/>
          <a:p>
            <a:r>
              <a:rPr lang="en-US" sz="3200" dirty="0"/>
              <a:t>The ACT only tests very specific uses of </a:t>
            </a:r>
            <a:r>
              <a:rPr lang="en-US" sz="3200" u="sng" dirty="0">
                <a:hlinkClick r:id="rId2"/>
              </a:rPr>
              <a:t>certain kinds of punctuation</a:t>
            </a:r>
            <a:r>
              <a:rPr lang="en-US" sz="3200" dirty="0"/>
              <a:t>. Those rules, and only those rules, are detailed below.</a:t>
            </a:r>
          </a:p>
          <a:p>
            <a:pPr marL="0" indent="0">
              <a:buNone/>
            </a:pPr>
            <a:endParaRPr lang="en-US" dirty="0"/>
          </a:p>
        </p:txBody>
      </p:sp>
    </p:spTree>
    <p:extLst>
      <p:ext uri="{BB962C8B-B14F-4D97-AF65-F5344CB8AC3E}">
        <p14:creationId xmlns:p14="http://schemas.microsoft.com/office/powerpoint/2010/main" val="12826902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537882"/>
            <a:ext cx="8946541" cy="5710517"/>
          </a:xfrm>
        </p:spPr>
        <p:txBody>
          <a:bodyPr>
            <a:normAutofit/>
          </a:bodyPr>
          <a:lstStyle/>
          <a:p>
            <a:r>
              <a:rPr lang="en-US" b="1" dirty="0"/>
              <a:t>Examples</a:t>
            </a:r>
            <a:endParaRPr lang="en-US" dirty="0"/>
          </a:p>
          <a:p>
            <a:r>
              <a:rPr lang="en-US" dirty="0"/>
              <a:t>Error: The </a:t>
            </a:r>
            <a:r>
              <a:rPr lang="en-US" u="sng" dirty="0"/>
              <a:t>writing</a:t>
            </a:r>
            <a:r>
              <a:rPr lang="en-US" dirty="0"/>
              <a:t> in those paragraphs </a:t>
            </a:r>
            <a:r>
              <a:rPr lang="en-US" u="sng" dirty="0"/>
              <a:t>are</a:t>
            </a:r>
            <a:r>
              <a:rPr lang="en-US" dirty="0"/>
              <a:t> absolutely horrible.</a:t>
            </a:r>
          </a:p>
          <a:p>
            <a:r>
              <a:rPr lang="en-US" dirty="0"/>
              <a:t>Corrected: The </a:t>
            </a:r>
            <a:r>
              <a:rPr lang="en-US" u="sng" dirty="0"/>
              <a:t>writing</a:t>
            </a:r>
            <a:r>
              <a:rPr lang="en-US" dirty="0"/>
              <a:t> (</a:t>
            </a:r>
            <a:r>
              <a:rPr lang="en-US" i="1" dirty="0"/>
              <a:t>singular</a:t>
            </a:r>
            <a:r>
              <a:rPr lang="en-US" dirty="0"/>
              <a:t>) in those paragraphs </a:t>
            </a:r>
            <a:r>
              <a:rPr lang="en-US" u="sng" dirty="0"/>
              <a:t>is</a:t>
            </a:r>
            <a:r>
              <a:rPr lang="en-US" dirty="0"/>
              <a:t> (</a:t>
            </a:r>
            <a:r>
              <a:rPr lang="en-US" i="1" dirty="0"/>
              <a:t>singular</a:t>
            </a:r>
            <a:r>
              <a:rPr lang="en-US" dirty="0"/>
              <a:t>) absolutely horrible.</a:t>
            </a:r>
          </a:p>
          <a:p>
            <a:endParaRPr lang="en-US" dirty="0"/>
          </a:p>
          <a:p>
            <a:r>
              <a:rPr lang="en-US" dirty="0"/>
              <a:t>Error: There </a:t>
            </a:r>
            <a:r>
              <a:rPr lang="en-US" u="sng" dirty="0"/>
              <a:t>was</a:t>
            </a:r>
            <a:r>
              <a:rPr lang="en-US" dirty="0"/>
              <a:t> a </a:t>
            </a:r>
            <a:r>
              <a:rPr lang="en-US" u="sng" dirty="0"/>
              <a:t>doctor and a crew of nurses</a:t>
            </a:r>
            <a:r>
              <a:rPr lang="en-US" dirty="0"/>
              <a:t> in the emergency room with me during my surgery.</a:t>
            </a:r>
          </a:p>
          <a:p>
            <a:r>
              <a:rPr lang="en-US" dirty="0"/>
              <a:t>Corrected: There </a:t>
            </a:r>
            <a:r>
              <a:rPr lang="en-US" u="sng" dirty="0"/>
              <a:t>were</a:t>
            </a:r>
            <a:r>
              <a:rPr lang="en-US" dirty="0"/>
              <a:t> (</a:t>
            </a:r>
            <a:r>
              <a:rPr lang="en-US" i="1" dirty="0"/>
              <a:t>plural</a:t>
            </a:r>
            <a:r>
              <a:rPr lang="en-US" dirty="0"/>
              <a:t>) a </a:t>
            </a:r>
            <a:r>
              <a:rPr lang="en-US" u="sng" dirty="0"/>
              <a:t>doctor and a crew of nurses</a:t>
            </a:r>
            <a:r>
              <a:rPr lang="en-US" dirty="0"/>
              <a:t> (</a:t>
            </a:r>
            <a:r>
              <a:rPr lang="en-US" i="1" dirty="0"/>
              <a:t>plural</a:t>
            </a:r>
            <a:r>
              <a:rPr lang="en-US" dirty="0"/>
              <a:t>) in the emergency room with me during my surgery.</a:t>
            </a:r>
          </a:p>
          <a:p>
            <a:endParaRPr lang="en-US" dirty="0"/>
          </a:p>
          <a:p>
            <a:r>
              <a:rPr lang="en-US" dirty="0"/>
              <a:t>Error: Mr. Peterson is trying to do yard work but a </a:t>
            </a:r>
            <a:r>
              <a:rPr lang="en-US" u="sng" dirty="0"/>
              <a:t>swarm</a:t>
            </a:r>
            <a:r>
              <a:rPr lang="en-US" dirty="0"/>
              <a:t> of bees </a:t>
            </a:r>
            <a:r>
              <a:rPr lang="en-US" u="sng" dirty="0"/>
              <a:t>keep</a:t>
            </a:r>
            <a:r>
              <a:rPr lang="en-US" dirty="0"/>
              <a:t> distracting him.</a:t>
            </a:r>
          </a:p>
          <a:p>
            <a:r>
              <a:rPr lang="en-US" dirty="0"/>
              <a:t>Corrected: Mr. Peterson is trying to do yard work but a </a:t>
            </a:r>
            <a:r>
              <a:rPr lang="en-US" u="sng" dirty="0"/>
              <a:t>swarm</a:t>
            </a:r>
            <a:r>
              <a:rPr lang="en-US" dirty="0"/>
              <a:t> (</a:t>
            </a:r>
            <a:r>
              <a:rPr lang="en-US" i="1" dirty="0"/>
              <a:t>singular</a:t>
            </a:r>
            <a:r>
              <a:rPr lang="en-US" dirty="0"/>
              <a:t>) of bees </a:t>
            </a:r>
            <a:r>
              <a:rPr lang="en-US" u="sng" dirty="0"/>
              <a:t>keeps</a:t>
            </a:r>
            <a:r>
              <a:rPr lang="en-US" dirty="0"/>
              <a:t> (</a:t>
            </a:r>
            <a:r>
              <a:rPr lang="en-US" i="1" dirty="0"/>
              <a:t>singular</a:t>
            </a:r>
            <a:r>
              <a:rPr lang="en-US" dirty="0"/>
              <a:t>) distracting him.</a:t>
            </a:r>
          </a:p>
          <a:p>
            <a:endParaRPr lang="en-US" dirty="0"/>
          </a:p>
        </p:txBody>
      </p:sp>
    </p:spTree>
    <p:extLst>
      <p:ext uri="{BB962C8B-B14F-4D97-AF65-F5344CB8AC3E}">
        <p14:creationId xmlns:p14="http://schemas.microsoft.com/office/powerpoint/2010/main" val="10244056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Comparison</a:t>
            </a:r>
            <a:r>
              <a:rPr lang="en-US" dirty="0"/>
              <a:t/>
            </a:r>
            <a:br>
              <a:rPr lang="en-US" dirty="0"/>
            </a:br>
            <a:endParaRPr lang="en-US" dirty="0"/>
          </a:p>
        </p:txBody>
      </p:sp>
      <p:sp>
        <p:nvSpPr>
          <p:cNvPr id="3" name="Content Placeholder 2"/>
          <p:cNvSpPr>
            <a:spLocks noGrp="1"/>
          </p:cNvSpPr>
          <p:nvPr>
            <p:ph idx="1"/>
          </p:nvPr>
        </p:nvSpPr>
        <p:spPr>
          <a:xfrm>
            <a:off x="1103312" y="1290918"/>
            <a:ext cx="8946541" cy="4957481"/>
          </a:xfrm>
        </p:spPr>
        <p:txBody>
          <a:bodyPr>
            <a:normAutofit/>
          </a:bodyPr>
          <a:lstStyle/>
          <a:p>
            <a:r>
              <a:rPr lang="en-US" sz="2400" dirty="0"/>
              <a:t>These are pretty simple. Comparisons between </a:t>
            </a:r>
            <a:r>
              <a:rPr lang="en-US" sz="2400" b="1" dirty="0"/>
              <a:t>two things</a:t>
            </a:r>
            <a:r>
              <a:rPr lang="en-US" sz="2400" dirty="0"/>
              <a:t> are formed by the construction</a:t>
            </a:r>
            <a:r>
              <a:rPr lang="en-US" sz="2400" i="1" dirty="0"/>
              <a:t> "</a:t>
            </a:r>
            <a:r>
              <a:rPr lang="en-US" sz="2400" dirty="0"/>
              <a:t>x is </a:t>
            </a:r>
            <a:r>
              <a:rPr lang="en-US" sz="2400" i="1" dirty="0"/>
              <a:t>more/less [adjective]/[adjective]-</a:t>
            </a:r>
            <a:r>
              <a:rPr lang="en-US" sz="2400" i="1" dirty="0" err="1"/>
              <a:t>er</a:t>
            </a:r>
            <a:r>
              <a:rPr lang="en-US" sz="2400" i="1" dirty="0"/>
              <a:t> </a:t>
            </a:r>
            <a:r>
              <a:rPr lang="en-US" sz="2400" dirty="0"/>
              <a:t>than y.</a:t>
            </a:r>
            <a:r>
              <a:rPr lang="en-US" sz="2400" i="1" dirty="0"/>
              <a:t>"</a:t>
            </a:r>
            <a:r>
              <a:rPr lang="en-US" sz="2400" dirty="0"/>
              <a:t> For example, </a:t>
            </a:r>
            <a:r>
              <a:rPr lang="en-US" sz="2400" i="1" dirty="0"/>
              <a:t>Bill </a:t>
            </a:r>
            <a:r>
              <a:rPr lang="en-US" sz="2400" i="1" u="sng" dirty="0"/>
              <a:t>is more friendly than</a:t>
            </a:r>
            <a:r>
              <a:rPr lang="en-US" sz="2400" i="1" dirty="0"/>
              <a:t> Louis.</a:t>
            </a:r>
            <a:endParaRPr lang="en-US" sz="2400" dirty="0"/>
          </a:p>
          <a:p>
            <a:r>
              <a:rPr lang="en-US" sz="2400" dirty="0"/>
              <a:t>Comparisons between</a:t>
            </a:r>
            <a:r>
              <a:rPr lang="en-US" sz="2400" b="1" dirty="0"/>
              <a:t> three or more things, </a:t>
            </a:r>
            <a:r>
              <a:rPr lang="en-US" sz="2400" dirty="0"/>
              <a:t>however</a:t>
            </a:r>
            <a:r>
              <a:rPr lang="en-US" sz="2400" b="1" dirty="0"/>
              <a:t>,</a:t>
            </a:r>
            <a:r>
              <a:rPr lang="en-US" sz="2400" dirty="0"/>
              <a:t> are formed by the construction "x is </a:t>
            </a:r>
            <a:r>
              <a:rPr lang="en-US" sz="2400" i="1" dirty="0"/>
              <a:t>the most [adjective]/[adjective]-</a:t>
            </a:r>
            <a:r>
              <a:rPr lang="en-US" sz="2400" i="1" dirty="0" err="1"/>
              <a:t>est</a:t>
            </a:r>
            <a:r>
              <a:rPr lang="en-US" sz="2400" i="1" dirty="0"/>
              <a:t> </a:t>
            </a:r>
            <a:r>
              <a:rPr lang="en-US" sz="2400" dirty="0"/>
              <a:t>of the [things]." For example, </a:t>
            </a:r>
            <a:r>
              <a:rPr lang="en-US" sz="2400" i="1" dirty="0"/>
              <a:t>Lucy </a:t>
            </a:r>
            <a:r>
              <a:rPr lang="en-US" sz="2400" i="1" u="sng" dirty="0"/>
              <a:t>was the most adept</a:t>
            </a:r>
            <a:r>
              <a:rPr lang="en-US" sz="2400" i="1" dirty="0"/>
              <a:t> student in the class</a:t>
            </a:r>
            <a:r>
              <a:rPr lang="en-US" sz="2400" dirty="0"/>
              <a:t> or </a:t>
            </a:r>
            <a:r>
              <a:rPr lang="en-US" sz="2400" i="1" dirty="0"/>
              <a:t>The cheetah </a:t>
            </a:r>
            <a:r>
              <a:rPr lang="en-US" sz="2400" i="1" u="sng" dirty="0"/>
              <a:t>is the fastest</a:t>
            </a:r>
            <a:r>
              <a:rPr lang="en-US" sz="2400" i="1" dirty="0"/>
              <a:t> land animal.</a:t>
            </a:r>
            <a:endParaRPr lang="en-US" sz="2400" dirty="0"/>
          </a:p>
          <a:p>
            <a:r>
              <a:rPr lang="en-US" sz="2400" dirty="0"/>
              <a:t>The ACT tests this skill by mismatching the types of comparison:</a:t>
            </a:r>
          </a:p>
          <a:p>
            <a:pPr marL="0" indent="0">
              <a:buNone/>
            </a:pPr>
            <a:endParaRPr lang="en-US" dirty="0"/>
          </a:p>
        </p:txBody>
      </p:sp>
    </p:spTree>
    <p:extLst>
      <p:ext uri="{BB962C8B-B14F-4D97-AF65-F5344CB8AC3E}">
        <p14:creationId xmlns:p14="http://schemas.microsoft.com/office/powerpoint/2010/main" val="10873893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a:t>Error: Between butterflies and spiders, butterflies are </a:t>
            </a:r>
            <a:r>
              <a:rPr lang="en-US" sz="2400" u="sng" dirty="0"/>
              <a:t>the most</a:t>
            </a:r>
            <a:r>
              <a:rPr lang="en-US" sz="2400" dirty="0"/>
              <a:t> admired by humans</a:t>
            </a:r>
            <a:r>
              <a:rPr lang="en-US" sz="2400" dirty="0" smtClean="0"/>
              <a:t>.</a:t>
            </a:r>
          </a:p>
          <a:p>
            <a:pPr marL="0" indent="0">
              <a:buNone/>
            </a:pPr>
            <a:endParaRPr lang="en-US" sz="2400" dirty="0"/>
          </a:p>
          <a:p>
            <a:r>
              <a:rPr lang="en-US" sz="2400" dirty="0"/>
              <a:t>Error: Cheetahs are the </a:t>
            </a:r>
            <a:r>
              <a:rPr lang="en-US" sz="2400" u="sng" dirty="0"/>
              <a:t>faster</a:t>
            </a:r>
            <a:r>
              <a:rPr lang="en-US" sz="2400" dirty="0"/>
              <a:t> of all land mammals.</a:t>
            </a:r>
          </a:p>
          <a:p>
            <a:pPr marL="0" indent="0">
              <a:buNone/>
            </a:pPr>
            <a:endParaRPr lang="en-US" sz="2400" dirty="0"/>
          </a:p>
          <a:p>
            <a:r>
              <a:rPr lang="en-US" sz="2400" dirty="0"/>
              <a:t>Error: Nationalists think theirs is the </a:t>
            </a:r>
            <a:r>
              <a:rPr lang="en-US" sz="2400" u="sng" dirty="0"/>
              <a:t>better</a:t>
            </a:r>
            <a:r>
              <a:rPr lang="en-US" sz="2400" dirty="0"/>
              <a:t> nation of all.</a:t>
            </a:r>
          </a:p>
          <a:p>
            <a:endParaRPr lang="en-US" dirty="0"/>
          </a:p>
        </p:txBody>
      </p:sp>
    </p:spTree>
    <p:extLst>
      <p:ext uri="{BB962C8B-B14F-4D97-AF65-F5344CB8AC3E}">
        <p14:creationId xmlns:p14="http://schemas.microsoft.com/office/powerpoint/2010/main" val="36461608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075766"/>
            <a:ext cx="8946541" cy="5172634"/>
          </a:xfrm>
        </p:spPr>
        <p:txBody>
          <a:bodyPr/>
          <a:lstStyle/>
          <a:p>
            <a:r>
              <a:rPr lang="en-US" sz="2400" dirty="0"/>
              <a:t>Corrected: Between butterflies and spiders, butterflies are </a:t>
            </a:r>
            <a:r>
              <a:rPr lang="en-US" sz="2400" u="sng" dirty="0"/>
              <a:t>more</a:t>
            </a:r>
            <a:r>
              <a:rPr lang="en-US" sz="2400" dirty="0"/>
              <a:t> admired by </a:t>
            </a:r>
            <a:r>
              <a:rPr lang="en-US" sz="2400" dirty="0" smtClean="0"/>
              <a:t>humans.</a:t>
            </a:r>
          </a:p>
          <a:p>
            <a:pPr marL="0" indent="0">
              <a:buNone/>
            </a:pPr>
            <a:endParaRPr lang="en-US" sz="2400" dirty="0"/>
          </a:p>
          <a:p>
            <a:r>
              <a:rPr lang="en-US" sz="2400" dirty="0"/>
              <a:t>Corrected: Cheetahs are the </a:t>
            </a:r>
            <a:r>
              <a:rPr lang="en-US" sz="2400" u="sng" dirty="0"/>
              <a:t>fastest</a:t>
            </a:r>
            <a:r>
              <a:rPr lang="en-US" sz="2400" dirty="0"/>
              <a:t> of all land mammals</a:t>
            </a:r>
            <a:r>
              <a:rPr lang="en-US" sz="2400" dirty="0" smtClean="0"/>
              <a:t>.</a:t>
            </a:r>
          </a:p>
          <a:p>
            <a:pPr marL="0" indent="0">
              <a:buNone/>
            </a:pPr>
            <a:endParaRPr lang="en-US" sz="2400" dirty="0"/>
          </a:p>
          <a:p>
            <a:r>
              <a:rPr lang="en-US" sz="2400" dirty="0"/>
              <a:t>Corrected: Nationalists think theirs is the </a:t>
            </a:r>
            <a:r>
              <a:rPr lang="en-US" sz="2400" u="sng" dirty="0"/>
              <a:t>best</a:t>
            </a:r>
            <a:r>
              <a:rPr lang="en-US" sz="2400" dirty="0"/>
              <a:t> nation of all.</a:t>
            </a:r>
          </a:p>
          <a:p>
            <a:pPr marL="0" indent="0">
              <a:buNone/>
            </a:pPr>
            <a:endParaRPr lang="en-US" dirty="0"/>
          </a:p>
        </p:txBody>
      </p:sp>
    </p:spTree>
    <p:extLst>
      <p:ext uri="{BB962C8B-B14F-4D97-AF65-F5344CB8AC3E}">
        <p14:creationId xmlns:p14="http://schemas.microsoft.com/office/powerpoint/2010/main" val="21875407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Word Choice</a:t>
            </a:r>
            <a:r>
              <a:rPr lang="en-US" dirty="0"/>
              <a:t/>
            </a:r>
            <a:br>
              <a:rPr lang="en-US" dirty="0"/>
            </a:br>
            <a:endParaRPr lang="en-US" dirty="0"/>
          </a:p>
        </p:txBody>
      </p:sp>
      <p:sp>
        <p:nvSpPr>
          <p:cNvPr id="3" name="Content Placeholder 2"/>
          <p:cNvSpPr>
            <a:spLocks noGrp="1"/>
          </p:cNvSpPr>
          <p:nvPr>
            <p:ph idx="1"/>
          </p:nvPr>
        </p:nvSpPr>
        <p:spPr/>
        <p:txBody>
          <a:bodyPr/>
          <a:lstStyle/>
          <a:p>
            <a:r>
              <a:rPr lang="en-US" sz="3200" dirty="0"/>
              <a:t>These questions are about </a:t>
            </a:r>
            <a:r>
              <a:rPr lang="en-US" sz="3200" u="sng" dirty="0">
                <a:hlinkClick r:id="rId2"/>
              </a:rPr>
              <a:t>commonly confused words</a:t>
            </a:r>
            <a:r>
              <a:rPr lang="en-US" sz="3200" dirty="0"/>
              <a:t>. Just memorize which is which.</a:t>
            </a:r>
          </a:p>
          <a:p>
            <a:endParaRPr lang="en-US" dirty="0"/>
          </a:p>
        </p:txBody>
      </p:sp>
    </p:spTree>
    <p:extLst>
      <p:ext uri="{BB962C8B-B14F-4D97-AF65-F5344CB8AC3E}">
        <p14:creationId xmlns:p14="http://schemas.microsoft.com/office/powerpoint/2010/main" val="4068825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Its vs. It’s</a:t>
            </a:r>
            <a:r>
              <a:rPr lang="en-US" dirty="0"/>
              <a:t/>
            </a:r>
            <a:br>
              <a:rPr lang="en-US" dirty="0"/>
            </a:br>
            <a:endParaRPr lang="en-US" dirty="0"/>
          </a:p>
        </p:txBody>
      </p:sp>
      <p:sp>
        <p:nvSpPr>
          <p:cNvPr id="3" name="Content Placeholder 2"/>
          <p:cNvSpPr>
            <a:spLocks noGrp="1"/>
          </p:cNvSpPr>
          <p:nvPr>
            <p:ph idx="1"/>
          </p:nvPr>
        </p:nvSpPr>
        <p:spPr/>
        <p:txBody>
          <a:bodyPr/>
          <a:lstStyle/>
          <a:p>
            <a:r>
              <a:rPr lang="en-US" sz="3200" b="1" i="1" dirty="0"/>
              <a:t>It's</a:t>
            </a:r>
            <a:r>
              <a:rPr lang="en-US" sz="3200" dirty="0"/>
              <a:t> is short for </a:t>
            </a:r>
            <a:r>
              <a:rPr lang="en-US" sz="3200" i="1" dirty="0"/>
              <a:t>it is</a:t>
            </a:r>
            <a:r>
              <a:rPr lang="en-US" sz="3200" dirty="0"/>
              <a:t> or </a:t>
            </a:r>
            <a:r>
              <a:rPr lang="en-US" sz="3200" i="1" dirty="0"/>
              <a:t>it has</a:t>
            </a:r>
            <a:r>
              <a:rPr lang="en-US" sz="3200" dirty="0"/>
              <a:t>.</a:t>
            </a:r>
          </a:p>
          <a:p>
            <a:r>
              <a:rPr lang="en-US" sz="3200" i="1" u="sng" dirty="0"/>
              <a:t>It's</a:t>
            </a:r>
            <a:r>
              <a:rPr lang="en-US" sz="3200" i="1" dirty="0"/>
              <a:t> too late.</a:t>
            </a:r>
            <a:endParaRPr lang="en-US" sz="3200" dirty="0"/>
          </a:p>
          <a:p>
            <a:r>
              <a:rPr lang="en-US" sz="3200" b="1" i="1" dirty="0"/>
              <a:t>Its </a:t>
            </a:r>
            <a:r>
              <a:rPr lang="en-US" sz="3200" i="1" dirty="0"/>
              <a:t>shows possession,</a:t>
            </a:r>
            <a:r>
              <a:rPr lang="en-US" sz="3200" dirty="0"/>
              <a:t> like </a:t>
            </a:r>
            <a:r>
              <a:rPr lang="en-US" sz="3200" i="1" dirty="0"/>
              <a:t>his</a:t>
            </a:r>
            <a:r>
              <a:rPr lang="en-US" sz="3200" dirty="0"/>
              <a:t> and </a:t>
            </a:r>
            <a:r>
              <a:rPr lang="en-US" sz="3200" i="1" dirty="0"/>
              <a:t>her</a:t>
            </a:r>
            <a:r>
              <a:rPr lang="en-US" sz="3200" dirty="0"/>
              <a:t>.</a:t>
            </a:r>
          </a:p>
          <a:p>
            <a:r>
              <a:rPr lang="en-US" sz="3200" i="1" dirty="0"/>
              <a:t>These are </a:t>
            </a:r>
            <a:r>
              <a:rPr lang="en-US" sz="3200" i="1" u="sng" dirty="0"/>
              <a:t>its</a:t>
            </a:r>
            <a:r>
              <a:rPr lang="en-US" sz="3200" i="1" dirty="0"/>
              <a:t> footprints.</a:t>
            </a:r>
            <a:endParaRPr lang="en-US" sz="3200" dirty="0"/>
          </a:p>
          <a:p>
            <a:pPr marL="0" indent="0">
              <a:buNone/>
            </a:pPr>
            <a:endParaRPr lang="en-US" dirty="0"/>
          </a:p>
        </p:txBody>
      </p:sp>
    </p:spTree>
    <p:extLst>
      <p:ext uri="{BB962C8B-B14F-4D97-AF65-F5344CB8AC3E}">
        <p14:creationId xmlns:p14="http://schemas.microsoft.com/office/powerpoint/2010/main" val="13802401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Their vs. There vs. They’re</a:t>
            </a:r>
            <a:r>
              <a:rPr lang="en-US" dirty="0"/>
              <a:t/>
            </a:r>
            <a:br>
              <a:rPr lang="en-US" dirty="0"/>
            </a:br>
            <a:endParaRPr lang="en-US" dirty="0"/>
          </a:p>
        </p:txBody>
      </p:sp>
      <p:sp>
        <p:nvSpPr>
          <p:cNvPr id="3" name="Content Placeholder 2"/>
          <p:cNvSpPr>
            <a:spLocks noGrp="1"/>
          </p:cNvSpPr>
          <p:nvPr>
            <p:ph idx="1"/>
          </p:nvPr>
        </p:nvSpPr>
        <p:spPr/>
        <p:txBody>
          <a:bodyPr/>
          <a:lstStyle/>
          <a:p>
            <a:r>
              <a:rPr lang="en-US" sz="2400" b="1" i="1" dirty="0"/>
              <a:t>There</a:t>
            </a:r>
            <a:r>
              <a:rPr lang="en-US" sz="2400" b="1" dirty="0"/>
              <a:t> refers to a place. </a:t>
            </a:r>
            <a:endParaRPr lang="en-US" sz="2400" dirty="0"/>
          </a:p>
          <a:p>
            <a:r>
              <a:rPr lang="en-US" sz="2400" i="1" u="sng" dirty="0"/>
              <a:t>There</a:t>
            </a:r>
            <a:r>
              <a:rPr lang="en-US" sz="2400" i="1" dirty="0"/>
              <a:t> is a terrarium in the first building; it is over </a:t>
            </a:r>
            <a:r>
              <a:rPr lang="en-US" sz="2400" i="1" u="sng" dirty="0"/>
              <a:t>there</a:t>
            </a:r>
            <a:r>
              <a:rPr lang="en-US" sz="2400" i="1" dirty="0"/>
              <a:t>.</a:t>
            </a:r>
            <a:endParaRPr lang="en-US" sz="2400" dirty="0"/>
          </a:p>
          <a:p>
            <a:r>
              <a:rPr lang="en-US" sz="2400" b="1" i="1" dirty="0"/>
              <a:t>They're</a:t>
            </a:r>
            <a:r>
              <a:rPr lang="en-US" sz="2400" b="1" dirty="0"/>
              <a:t> is a contraction of </a:t>
            </a:r>
            <a:r>
              <a:rPr lang="en-US" sz="2400" b="1" i="1" dirty="0"/>
              <a:t>they are</a:t>
            </a:r>
            <a:r>
              <a:rPr lang="en-US" sz="2400" b="1" dirty="0"/>
              <a:t>.</a:t>
            </a:r>
            <a:endParaRPr lang="en-US" sz="2400" dirty="0"/>
          </a:p>
          <a:p>
            <a:r>
              <a:rPr lang="en-US" sz="2400" i="1" u="sng" dirty="0"/>
              <a:t>They're</a:t>
            </a:r>
            <a:r>
              <a:rPr lang="en-US" sz="2400" i="1" dirty="0"/>
              <a:t> not in this building.</a:t>
            </a:r>
            <a:endParaRPr lang="en-US" sz="2400" dirty="0"/>
          </a:p>
          <a:p>
            <a:r>
              <a:rPr lang="en-US" sz="2400" b="1" i="1" dirty="0"/>
              <a:t>Their</a:t>
            </a:r>
            <a:r>
              <a:rPr lang="en-US" sz="2400" b="1" dirty="0"/>
              <a:t> is the possessive pronoun.</a:t>
            </a:r>
            <a:endParaRPr lang="en-US" sz="2400" dirty="0"/>
          </a:p>
          <a:p>
            <a:r>
              <a:rPr lang="en-US" sz="2400" i="1" u="sng" dirty="0"/>
              <a:t>Their</a:t>
            </a:r>
            <a:r>
              <a:rPr lang="en-US" sz="2400" i="1" dirty="0"/>
              <a:t> house is on the next street.</a:t>
            </a:r>
            <a:endParaRPr lang="en-US" sz="2400" dirty="0"/>
          </a:p>
          <a:p>
            <a:pPr marL="0" indent="0">
              <a:buNone/>
            </a:pPr>
            <a:endParaRPr lang="en-US" dirty="0"/>
          </a:p>
        </p:txBody>
      </p:sp>
    </p:spTree>
    <p:extLst>
      <p:ext uri="{BB962C8B-B14F-4D97-AF65-F5344CB8AC3E}">
        <p14:creationId xmlns:p14="http://schemas.microsoft.com/office/powerpoint/2010/main" val="4432564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To</a:t>
            </a:r>
            <a:r>
              <a:rPr lang="en-US" b="1" dirty="0"/>
              <a:t> vs. </a:t>
            </a:r>
            <a:r>
              <a:rPr lang="en-US" b="1" i="1" dirty="0"/>
              <a:t>Too</a:t>
            </a:r>
            <a:r>
              <a:rPr lang="en-US" b="1" dirty="0"/>
              <a:t> vs. </a:t>
            </a:r>
            <a:r>
              <a:rPr lang="en-US" b="1" i="1" dirty="0"/>
              <a:t>Two</a:t>
            </a:r>
            <a:r>
              <a:rPr lang="en-US" dirty="0"/>
              <a:t/>
            </a:r>
            <a:br>
              <a:rPr lang="en-US" dirty="0"/>
            </a:br>
            <a:endParaRPr lang="en-US" dirty="0"/>
          </a:p>
        </p:txBody>
      </p:sp>
      <p:sp>
        <p:nvSpPr>
          <p:cNvPr id="3" name="Content Placeholder 2"/>
          <p:cNvSpPr>
            <a:spLocks noGrp="1"/>
          </p:cNvSpPr>
          <p:nvPr>
            <p:ph idx="1"/>
          </p:nvPr>
        </p:nvSpPr>
        <p:spPr/>
        <p:txBody>
          <a:bodyPr/>
          <a:lstStyle/>
          <a:p>
            <a:r>
              <a:rPr lang="en-US" sz="2400" b="1" i="1" dirty="0"/>
              <a:t>Two</a:t>
            </a:r>
            <a:r>
              <a:rPr lang="en-US" sz="2400" b="1" dirty="0"/>
              <a:t> is a number. </a:t>
            </a:r>
            <a:endParaRPr lang="en-US" sz="2400" dirty="0"/>
          </a:p>
          <a:p>
            <a:r>
              <a:rPr lang="en-US" sz="2400" i="1" dirty="0"/>
              <a:t>There were </a:t>
            </a:r>
            <a:r>
              <a:rPr lang="en-US" sz="2400" i="1" u="sng" dirty="0"/>
              <a:t>two</a:t>
            </a:r>
            <a:r>
              <a:rPr lang="en-US" sz="2400" i="1" dirty="0"/>
              <a:t> books on the table.</a:t>
            </a:r>
            <a:endParaRPr lang="en-US" sz="2400" dirty="0"/>
          </a:p>
          <a:p>
            <a:r>
              <a:rPr lang="en-US" sz="2400" b="1" i="1" dirty="0"/>
              <a:t>Too</a:t>
            </a:r>
            <a:r>
              <a:rPr lang="en-US" sz="2400" b="1" dirty="0"/>
              <a:t> means "more than enough" and "also."</a:t>
            </a:r>
            <a:endParaRPr lang="en-US" sz="2400" dirty="0"/>
          </a:p>
          <a:p>
            <a:r>
              <a:rPr lang="en-US" sz="2400" i="1" dirty="0"/>
              <a:t>After we got our dinner for free, they gave us </a:t>
            </a:r>
            <a:r>
              <a:rPr lang="en-US" sz="2400" i="1" u="sng" dirty="0"/>
              <a:t>too</a:t>
            </a:r>
            <a:r>
              <a:rPr lang="en-US" sz="2400" i="1" dirty="0"/>
              <a:t> much ice cream for dessert, </a:t>
            </a:r>
            <a:r>
              <a:rPr lang="en-US" sz="2400" i="1" u="sng" dirty="0"/>
              <a:t>too</a:t>
            </a:r>
            <a:r>
              <a:rPr lang="en-US" sz="2400" i="1" dirty="0"/>
              <a:t>!"</a:t>
            </a:r>
            <a:endParaRPr lang="en-US" sz="2400" dirty="0"/>
          </a:p>
          <a:p>
            <a:r>
              <a:rPr lang="en-US" sz="2400" b="1" dirty="0"/>
              <a:t>To indicates direction and action.</a:t>
            </a:r>
            <a:endParaRPr lang="en-US" sz="2400" dirty="0"/>
          </a:p>
          <a:p>
            <a:r>
              <a:rPr lang="en-US" sz="2400" i="1" dirty="0"/>
              <a:t>We're going </a:t>
            </a:r>
            <a:r>
              <a:rPr lang="en-US" sz="2400" i="1" u="sng" dirty="0"/>
              <a:t>to</a:t>
            </a:r>
            <a:r>
              <a:rPr lang="en-US" sz="2400" i="1" dirty="0"/>
              <a:t> the park </a:t>
            </a:r>
            <a:r>
              <a:rPr lang="en-US" sz="2400" i="1" u="sng" dirty="0"/>
              <a:t>to</a:t>
            </a:r>
            <a:r>
              <a:rPr lang="en-US" sz="2400" i="1" dirty="0"/>
              <a:t> play basketball.</a:t>
            </a:r>
            <a:endParaRPr lang="en-US" sz="2400" dirty="0"/>
          </a:p>
          <a:p>
            <a:endParaRPr lang="en-US" dirty="0"/>
          </a:p>
        </p:txBody>
      </p:sp>
    </p:spTree>
    <p:extLst>
      <p:ext uri="{BB962C8B-B14F-4D97-AF65-F5344CB8AC3E}">
        <p14:creationId xmlns:p14="http://schemas.microsoft.com/office/powerpoint/2010/main" val="225832467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Then</a:t>
            </a:r>
            <a:r>
              <a:rPr lang="en-US" b="1" dirty="0"/>
              <a:t> vs. </a:t>
            </a:r>
            <a:r>
              <a:rPr lang="en-US" b="1" i="1" dirty="0"/>
              <a:t>Than</a:t>
            </a:r>
            <a:r>
              <a:rPr lang="en-US" dirty="0"/>
              <a:t/>
            </a:r>
            <a:br>
              <a:rPr lang="en-US" dirty="0"/>
            </a:br>
            <a:endParaRPr lang="en-US" dirty="0"/>
          </a:p>
        </p:txBody>
      </p:sp>
      <p:sp>
        <p:nvSpPr>
          <p:cNvPr id="3" name="Content Placeholder 2"/>
          <p:cNvSpPr>
            <a:spLocks noGrp="1"/>
          </p:cNvSpPr>
          <p:nvPr>
            <p:ph idx="1"/>
          </p:nvPr>
        </p:nvSpPr>
        <p:spPr/>
        <p:txBody>
          <a:bodyPr/>
          <a:lstStyle/>
          <a:p>
            <a:r>
              <a:rPr lang="en-US" sz="2800" i="1" dirty="0"/>
              <a:t>Then</a:t>
            </a:r>
            <a:r>
              <a:rPr lang="en-US" sz="2800" dirty="0"/>
              <a:t> is mainly an adverb, often used to situate actions in time.</a:t>
            </a:r>
          </a:p>
          <a:p>
            <a:r>
              <a:rPr lang="en-US" sz="2800" i="1" dirty="0"/>
              <a:t>That was </a:t>
            </a:r>
            <a:r>
              <a:rPr lang="en-US" sz="2800" i="1" u="sng" dirty="0"/>
              <a:t>then</a:t>
            </a:r>
            <a:r>
              <a:rPr lang="en-US" sz="2800" i="1" dirty="0"/>
              <a:t>; this is now.</a:t>
            </a:r>
            <a:endParaRPr lang="en-US" sz="2800" dirty="0"/>
          </a:p>
          <a:p>
            <a:r>
              <a:rPr lang="en-US" sz="2800" i="1" dirty="0"/>
              <a:t>Than</a:t>
            </a:r>
            <a:r>
              <a:rPr lang="en-US" sz="2800" dirty="0"/>
              <a:t> is a conjunction used mainly in making comparisons.</a:t>
            </a:r>
          </a:p>
          <a:p>
            <a:r>
              <a:rPr lang="en-US" sz="2800" i="1" dirty="0"/>
              <a:t>Shaq is taller </a:t>
            </a:r>
            <a:r>
              <a:rPr lang="en-US" sz="2800" i="1" u="sng" dirty="0"/>
              <a:t>than</a:t>
            </a:r>
            <a:r>
              <a:rPr lang="en-US" sz="2800" i="1" dirty="0"/>
              <a:t> Kobe.</a:t>
            </a:r>
            <a:endParaRPr lang="en-US" sz="2800" dirty="0"/>
          </a:p>
          <a:p>
            <a:pPr marL="0" indent="0">
              <a:buNone/>
            </a:pPr>
            <a:endParaRPr lang="en-US" dirty="0"/>
          </a:p>
        </p:txBody>
      </p:sp>
    </p:spTree>
    <p:extLst>
      <p:ext uri="{BB962C8B-B14F-4D97-AF65-F5344CB8AC3E}">
        <p14:creationId xmlns:p14="http://schemas.microsoft.com/office/powerpoint/2010/main" val="19872991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"Might have" vs. "Might of"</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sz="2800" dirty="0"/>
              <a:t>"Might have" is correct. "Might of" is not.</a:t>
            </a:r>
          </a:p>
          <a:p>
            <a:r>
              <a:rPr lang="en-US" sz="2800" i="1" dirty="0"/>
              <a:t>She </a:t>
            </a:r>
            <a:r>
              <a:rPr lang="en-US" sz="2800" i="1" u="sng" dirty="0"/>
              <a:t>might have</a:t>
            </a:r>
            <a:r>
              <a:rPr lang="en-US" sz="2800" i="1" dirty="0"/>
              <a:t> gotten lost.</a:t>
            </a:r>
            <a:endParaRPr lang="en-US" sz="2800" dirty="0"/>
          </a:p>
          <a:p>
            <a:endParaRPr lang="en-US" sz="2800" dirty="0" smtClean="0"/>
          </a:p>
          <a:p>
            <a:r>
              <a:rPr lang="en-US" sz="2800" dirty="0" smtClean="0"/>
              <a:t>This is the same for should of or </a:t>
            </a:r>
            <a:r>
              <a:rPr lang="en-US" sz="2800" dirty="0" err="1" smtClean="0"/>
              <a:t>shoulda</a:t>
            </a:r>
            <a:r>
              <a:rPr lang="en-US" sz="2800" dirty="0" smtClean="0"/>
              <a:t>. </a:t>
            </a:r>
            <a:r>
              <a:rPr lang="en-US" sz="2800" dirty="0" err="1" smtClean="0"/>
              <a:t>Shoulda</a:t>
            </a:r>
            <a:r>
              <a:rPr lang="en-US" sz="2800" dirty="0" smtClean="0"/>
              <a:t> is not a word.</a:t>
            </a:r>
          </a:p>
          <a:p>
            <a:endParaRPr lang="en-US" sz="2800" dirty="0"/>
          </a:p>
          <a:p>
            <a:r>
              <a:rPr lang="en-US" sz="2800" dirty="0" smtClean="0"/>
              <a:t>Same with could of/</a:t>
            </a:r>
            <a:r>
              <a:rPr lang="en-US" sz="2800" dirty="0" err="1" smtClean="0"/>
              <a:t>coulda</a:t>
            </a:r>
            <a:endParaRPr lang="en-US" sz="2800" dirty="0"/>
          </a:p>
        </p:txBody>
      </p:sp>
    </p:spTree>
    <p:extLst>
      <p:ext uri="{BB962C8B-B14F-4D97-AF65-F5344CB8AC3E}">
        <p14:creationId xmlns:p14="http://schemas.microsoft.com/office/powerpoint/2010/main" val="9638792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Commas</a:t>
            </a:r>
            <a:r>
              <a:rPr lang="en-US" dirty="0"/>
              <a:t/>
            </a:r>
            <a:br>
              <a:rPr lang="en-US" dirty="0"/>
            </a:br>
            <a:endParaRPr lang="en-US" dirty="0"/>
          </a:p>
        </p:txBody>
      </p:sp>
      <p:sp>
        <p:nvSpPr>
          <p:cNvPr id="3" name="Content Placeholder 2"/>
          <p:cNvSpPr>
            <a:spLocks noGrp="1"/>
          </p:cNvSpPr>
          <p:nvPr>
            <p:ph idx="1"/>
          </p:nvPr>
        </p:nvSpPr>
        <p:spPr>
          <a:xfrm>
            <a:off x="1103312" y="1156448"/>
            <a:ext cx="8946541" cy="5091952"/>
          </a:xfrm>
        </p:spPr>
        <p:txBody>
          <a:bodyPr>
            <a:normAutofit/>
          </a:bodyPr>
          <a:lstStyle/>
          <a:p>
            <a:r>
              <a:rPr lang="en-US" sz="2200" u="sng" dirty="0">
                <a:hlinkClick r:id="rId2"/>
              </a:rPr>
              <a:t>Use commas</a:t>
            </a:r>
            <a:r>
              <a:rPr lang="en-US" sz="2200" dirty="0"/>
              <a:t> to separate words and word groups in a simple series of three or more items.</a:t>
            </a:r>
          </a:p>
          <a:p>
            <a:r>
              <a:rPr lang="en-US" sz="2200" i="1" dirty="0"/>
              <a:t>We had coffee, cheese, crackers and grapes.</a:t>
            </a:r>
            <a:endParaRPr lang="en-US" sz="2200" dirty="0"/>
          </a:p>
          <a:p>
            <a:r>
              <a:rPr lang="en-US" sz="2200" dirty="0"/>
              <a:t>Use a comma to separate two adjectives when the adjectives are interchangeable.</a:t>
            </a:r>
          </a:p>
          <a:p>
            <a:r>
              <a:rPr lang="en-US" sz="2200" i="1" dirty="0"/>
              <a:t>It was a vibrant, massive painting.</a:t>
            </a:r>
            <a:endParaRPr lang="en-US" sz="2200" dirty="0"/>
          </a:p>
          <a:p>
            <a:r>
              <a:rPr lang="en-US" sz="2200" dirty="0"/>
              <a:t>When starting a sentence with a dependent clause, use a comma after it.</a:t>
            </a:r>
          </a:p>
          <a:p>
            <a:r>
              <a:rPr lang="en-US" sz="2200" i="1" dirty="0"/>
              <a:t>When Jim studied in the library for his chemistry quiz, it was very quiet.</a:t>
            </a:r>
            <a:endParaRPr lang="en-US" sz="2200" dirty="0"/>
          </a:p>
          <a:p>
            <a:r>
              <a:rPr lang="en-US" sz="2200" dirty="0"/>
              <a:t>Use commas to set off nonessential parts of the sentence.</a:t>
            </a:r>
          </a:p>
          <a:p>
            <a:r>
              <a:rPr lang="en-US" sz="2200" i="1" dirty="0"/>
              <a:t>The woman, </a:t>
            </a:r>
            <a:r>
              <a:rPr lang="en-US" sz="2200" i="1" u="sng" dirty="0"/>
              <a:t>knowing it was late</a:t>
            </a:r>
            <a:r>
              <a:rPr lang="en-US" sz="2200" i="1" dirty="0"/>
              <a:t>, hurried home.</a:t>
            </a:r>
            <a:endParaRPr lang="en-US" sz="2200" dirty="0"/>
          </a:p>
          <a:p>
            <a:endParaRPr lang="en-US" dirty="0"/>
          </a:p>
        </p:txBody>
      </p:sp>
    </p:spTree>
    <p:extLst>
      <p:ext uri="{BB962C8B-B14F-4D97-AF65-F5344CB8AC3E}">
        <p14:creationId xmlns:p14="http://schemas.microsoft.com/office/powerpoint/2010/main" val="38177900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Idioms</a:t>
            </a:r>
            <a:endParaRPr lang="en-US" dirty="0"/>
          </a:p>
        </p:txBody>
      </p:sp>
      <p:sp>
        <p:nvSpPr>
          <p:cNvPr id="3" name="Content Placeholder 2"/>
          <p:cNvSpPr>
            <a:spLocks noGrp="1"/>
          </p:cNvSpPr>
          <p:nvPr>
            <p:ph idx="1"/>
          </p:nvPr>
        </p:nvSpPr>
        <p:spPr/>
        <p:txBody>
          <a:bodyPr/>
          <a:lstStyle/>
          <a:p>
            <a:r>
              <a:rPr lang="en-US" sz="2800" u="sng" dirty="0">
                <a:hlinkClick r:id="rId2"/>
              </a:rPr>
              <a:t>Idioms</a:t>
            </a:r>
            <a:r>
              <a:rPr lang="en-US" sz="2800" dirty="0"/>
              <a:t> are expressions that mean something different than the actual words they use, such as "rain cats and dogs" or "kick the bucket." But in English we also have short phrases made of words that always go together, and these are also tested on the ACT.</a:t>
            </a:r>
          </a:p>
          <a:p>
            <a:pPr marL="0" indent="0">
              <a:buNone/>
            </a:pPr>
            <a:endParaRPr lang="en-US" dirty="0"/>
          </a:p>
        </p:txBody>
      </p:sp>
    </p:spTree>
    <p:extLst>
      <p:ext uri="{BB962C8B-B14F-4D97-AF65-F5344CB8AC3E}">
        <p14:creationId xmlns:p14="http://schemas.microsoft.com/office/powerpoint/2010/main" val="203394182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645460"/>
            <a:ext cx="8946541" cy="5602940"/>
          </a:xfrm>
        </p:spPr>
        <p:txBody>
          <a:bodyPr/>
          <a:lstStyle/>
          <a:p>
            <a:r>
              <a:rPr lang="en-US" sz="2400" b="1" dirty="0"/>
              <a:t>Examples</a:t>
            </a:r>
            <a:endParaRPr lang="en-US" sz="2400" dirty="0"/>
          </a:p>
          <a:p>
            <a:r>
              <a:rPr lang="en-US" sz="2400" dirty="0"/>
              <a:t>Error: Maria </a:t>
            </a:r>
            <a:r>
              <a:rPr lang="en-US" sz="2400" u="sng" dirty="0"/>
              <a:t>stumbled in</a:t>
            </a:r>
            <a:r>
              <a:rPr lang="en-US" sz="2400" dirty="0"/>
              <a:t> her old rocking horse in the garage.</a:t>
            </a:r>
          </a:p>
          <a:p>
            <a:r>
              <a:rPr lang="en-US" sz="2400" dirty="0"/>
              <a:t>Corrected: Maria </a:t>
            </a:r>
            <a:r>
              <a:rPr lang="en-US" sz="2400" u="sng" dirty="0"/>
              <a:t>stumbled upon</a:t>
            </a:r>
            <a:r>
              <a:rPr lang="en-US" sz="2400" dirty="0"/>
              <a:t> her old rocking horse in the garage.</a:t>
            </a:r>
          </a:p>
          <a:p>
            <a:pPr marL="0" indent="0">
              <a:buNone/>
            </a:pPr>
            <a:endParaRPr lang="en-US" sz="2400" dirty="0"/>
          </a:p>
          <a:p>
            <a:r>
              <a:rPr lang="en-US" sz="2400" dirty="0"/>
              <a:t>Error: Loud guard dogs </a:t>
            </a:r>
            <a:r>
              <a:rPr lang="en-US" sz="2400" u="sng" dirty="0"/>
              <a:t>keep</a:t>
            </a:r>
            <a:r>
              <a:rPr lang="en-US" sz="2400" dirty="0"/>
              <a:t> burglars </a:t>
            </a:r>
            <a:r>
              <a:rPr lang="en-US" sz="2400" u="sng" dirty="0"/>
              <a:t>in bay</a:t>
            </a:r>
            <a:r>
              <a:rPr lang="en-US" sz="2400" dirty="0"/>
              <a:t>.</a:t>
            </a:r>
          </a:p>
          <a:p>
            <a:r>
              <a:rPr lang="en-US" sz="2400" dirty="0"/>
              <a:t>Corrected: Loud guard dogs </a:t>
            </a:r>
            <a:r>
              <a:rPr lang="en-US" sz="2400" u="sng" dirty="0"/>
              <a:t>keep</a:t>
            </a:r>
            <a:r>
              <a:rPr lang="en-US" sz="2400" dirty="0"/>
              <a:t> burglars </a:t>
            </a:r>
            <a:r>
              <a:rPr lang="en-US" sz="2400" u="sng" dirty="0"/>
              <a:t>at bay</a:t>
            </a:r>
            <a:r>
              <a:rPr lang="en-US" sz="2400" dirty="0"/>
              <a:t>.</a:t>
            </a:r>
          </a:p>
          <a:p>
            <a:endParaRPr lang="en-US" sz="2400" dirty="0"/>
          </a:p>
          <a:p>
            <a:r>
              <a:rPr lang="en-US" sz="2400" dirty="0"/>
              <a:t>Error: Arturo and I </a:t>
            </a:r>
            <a:r>
              <a:rPr lang="en-US" sz="2400" u="sng" dirty="0"/>
              <a:t>happened for</a:t>
            </a:r>
            <a:r>
              <a:rPr lang="en-US" sz="2400" dirty="0"/>
              <a:t> meet at the library.</a:t>
            </a:r>
          </a:p>
          <a:p>
            <a:r>
              <a:rPr lang="en-US" sz="2400" dirty="0"/>
              <a:t>Corrected: Arturo and I </a:t>
            </a:r>
            <a:r>
              <a:rPr lang="en-US" sz="2400" u="sng" dirty="0"/>
              <a:t>happened to</a:t>
            </a:r>
            <a:r>
              <a:rPr lang="en-US" sz="2400" dirty="0"/>
              <a:t> meet at the library.</a:t>
            </a:r>
          </a:p>
          <a:p>
            <a:endParaRPr lang="en-US" dirty="0"/>
          </a:p>
        </p:txBody>
      </p:sp>
    </p:spTree>
    <p:extLst>
      <p:ext uri="{BB962C8B-B14F-4D97-AF65-F5344CB8AC3E}">
        <p14:creationId xmlns:p14="http://schemas.microsoft.com/office/powerpoint/2010/main" val="387213765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Verbal Phrases</a:t>
            </a:r>
            <a:r>
              <a:rPr lang="en-US" dirty="0"/>
              <a:t/>
            </a:r>
            <a:br>
              <a:rPr lang="en-US" dirty="0"/>
            </a:br>
            <a:endParaRPr lang="en-US" dirty="0"/>
          </a:p>
        </p:txBody>
      </p:sp>
      <p:sp>
        <p:nvSpPr>
          <p:cNvPr id="3" name="Content Placeholder 2"/>
          <p:cNvSpPr>
            <a:spLocks noGrp="1"/>
          </p:cNvSpPr>
          <p:nvPr>
            <p:ph idx="1"/>
          </p:nvPr>
        </p:nvSpPr>
        <p:spPr/>
        <p:txBody>
          <a:bodyPr/>
          <a:lstStyle/>
          <a:p>
            <a:r>
              <a:rPr lang="en-US" sz="2800" dirty="0"/>
              <a:t>The ACT particularly loves one type of idiom: verbal phrases, which are verb + preposition pairs. They always want to know if you know which is the correct preposition, as in the incorrect sentences below.</a:t>
            </a:r>
          </a:p>
          <a:p>
            <a:pPr marL="0" indent="0">
              <a:buNone/>
            </a:pPr>
            <a:endParaRPr lang="en-US" dirty="0"/>
          </a:p>
        </p:txBody>
      </p:sp>
    </p:spTree>
    <p:extLst>
      <p:ext uri="{BB962C8B-B14F-4D97-AF65-F5344CB8AC3E}">
        <p14:creationId xmlns:p14="http://schemas.microsoft.com/office/powerpoint/2010/main" val="123599387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510988"/>
            <a:ext cx="8946541" cy="5737411"/>
          </a:xfrm>
        </p:spPr>
        <p:txBody>
          <a:bodyPr/>
          <a:lstStyle/>
          <a:p>
            <a:r>
              <a:rPr lang="en-US" sz="2400" b="1" dirty="0"/>
              <a:t>Examples</a:t>
            </a:r>
            <a:endParaRPr lang="en-US" sz="2400" dirty="0"/>
          </a:p>
          <a:p>
            <a:r>
              <a:rPr lang="en-US" sz="2400" dirty="0"/>
              <a:t>Error: The show was </a:t>
            </a:r>
            <a:r>
              <a:rPr lang="en-US" sz="2400" u="sng" dirty="0"/>
              <a:t>followed on</a:t>
            </a:r>
            <a:r>
              <a:rPr lang="en-US" sz="2400" dirty="0"/>
              <a:t> an encore.</a:t>
            </a:r>
          </a:p>
          <a:p>
            <a:r>
              <a:rPr lang="en-US" sz="2400" dirty="0"/>
              <a:t>Corrected: The show was </a:t>
            </a:r>
            <a:r>
              <a:rPr lang="en-US" sz="2400" u="sng" dirty="0"/>
              <a:t>followed by</a:t>
            </a:r>
            <a:r>
              <a:rPr lang="en-US" sz="2400" dirty="0"/>
              <a:t> an encore.</a:t>
            </a:r>
          </a:p>
          <a:p>
            <a:pPr marL="0" indent="0">
              <a:buNone/>
            </a:pPr>
            <a:endParaRPr lang="en-US" sz="2400" dirty="0"/>
          </a:p>
          <a:p>
            <a:r>
              <a:rPr lang="en-US" sz="2400" dirty="0"/>
              <a:t>Error: She is </a:t>
            </a:r>
            <a:r>
              <a:rPr lang="en-US" sz="2400" u="sng" dirty="0"/>
              <a:t>responsible of</a:t>
            </a:r>
            <a:r>
              <a:rPr lang="en-US" sz="2400" dirty="0"/>
              <a:t> returning her library books.</a:t>
            </a:r>
          </a:p>
          <a:p>
            <a:r>
              <a:rPr lang="en-US" sz="2400" dirty="0"/>
              <a:t>Corrected: She is </a:t>
            </a:r>
            <a:r>
              <a:rPr lang="en-US" sz="2400" u="sng" dirty="0"/>
              <a:t>responsible for</a:t>
            </a:r>
            <a:r>
              <a:rPr lang="en-US" sz="2400" dirty="0"/>
              <a:t> returning her library books.</a:t>
            </a:r>
          </a:p>
          <a:p>
            <a:pPr marL="0" indent="0">
              <a:buNone/>
            </a:pPr>
            <a:endParaRPr lang="en-US" sz="2400" dirty="0"/>
          </a:p>
          <a:p>
            <a:r>
              <a:rPr lang="en-US" sz="2400" dirty="0"/>
              <a:t>Error: One should </a:t>
            </a:r>
            <a:r>
              <a:rPr lang="en-US" sz="2400" u="sng" dirty="0"/>
              <a:t>refrain for</a:t>
            </a:r>
            <a:r>
              <a:rPr lang="en-US" sz="2400" dirty="0"/>
              <a:t> texting while driving.</a:t>
            </a:r>
          </a:p>
          <a:p>
            <a:r>
              <a:rPr lang="en-US" sz="2400" dirty="0"/>
              <a:t>Corrected: One should </a:t>
            </a:r>
            <a:r>
              <a:rPr lang="en-US" sz="2400" u="sng" dirty="0"/>
              <a:t>refrain from</a:t>
            </a:r>
            <a:r>
              <a:rPr lang="en-US" sz="2400" dirty="0"/>
              <a:t> texting while driving.</a:t>
            </a:r>
          </a:p>
          <a:p>
            <a:pPr marL="0" indent="0">
              <a:buNone/>
            </a:pPr>
            <a:endParaRPr lang="en-US" dirty="0"/>
          </a:p>
        </p:txBody>
      </p:sp>
    </p:spTree>
    <p:extLst>
      <p:ext uri="{BB962C8B-B14F-4D97-AF65-F5344CB8AC3E}">
        <p14:creationId xmlns:p14="http://schemas.microsoft.com/office/powerpoint/2010/main" val="370330646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57517"/>
          </a:xfrm>
        </p:spPr>
        <p:txBody>
          <a:bodyPr/>
          <a:lstStyle/>
          <a:p>
            <a:r>
              <a:rPr lang="en-US" sz="3600" b="1" dirty="0"/>
              <a:t>Sentence Fragments &amp; Run-on Sentences</a:t>
            </a:r>
            <a:r>
              <a:rPr lang="en-US" dirty="0"/>
              <a:t/>
            </a:r>
            <a:br>
              <a:rPr lang="en-US" dirty="0"/>
            </a:br>
            <a:endParaRPr lang="en-US" dirty="0"/>
          </a:p>
        </p:txBody>
      </p:sp>
      <p:sp>
        <p:nvSpPr>
          <p:cNvPr id="3" name="Content Placeholder 2"/>
          <p:cNvSpPr>
            <a:spLocks noGrp="1"/>
          </p:cNvSpPr>
          <p:nvPr>
            <p:ph idx="1"/>
          </p:nvPr>
        </p:nvSpPr>
        <p:spPr>
          <a:xfrm>
            <a:off x="1103312" y="1210236"/>
            <a:ext cx="8946541" cy="5038164"/>
          </a:xfrm>
        </p:spPr>
        <p:txBody>
          <a:bodyPr/>
          <a:lstStyle/>
          <a:p>
            <a:r>
              <a:rPr lang="en-US" sz="2200" dirty="0"/>
              <a:t>Sentences are made up of groups of words that are called clauses. There are two types of clauses: </a:t>
            </a:r>
            <a:r>
              <a:rPr lang="en-US" sz="2200" b="1" dirty="0"/>
              <a:t>independent</a:t>
            </a:r>
            <a:r>
              <a:rPr lang="en-US" sz="2200" dirty="0"/>
              <a:t> (can be a complete sentence) and </a:t>
            </a:r>
            <a:r>
              <a:rPr lang="en-US" sz="2200" b="1" dirty="0"/>
              <a:t>dependent</a:t>
            </a:r>
            <a:r>
              <a:rPr lang="en-US" sz="2200" dirty="0"/>
              <a:t> (must be attached to an independent clause in order to be a complete sentence).</a:t>
            </a:r>
          </a:p>
          <a:p>
            <a:r>
              <a:rPr lang="en-US" sz="2200" dirty="0"/>
              <a:t>An independent clause has a </a:t>
            </a:r>
            <a:r>
              <a:rPr lang="en-US" sz="2200" b="1" dirty="0"/>
              <a:t>subject-verb pair</a:t>
            </a:r>
            <a:r>
              <a:rPr lang="en-US" sz="2200" dirty="0"/>
              <a:t> and does not start with a word or phrase that makes the clause dependent, such as "when" or "because" (as in example 3 below).</a:t>
            </a:r>
          </a:p>
          <a:p>
            <a:r>
              <a:rPr lang="en-US" sz="2200" dirty="0"/>
              <a:t>In the examples below, the subjects are underlined and the verbs are in bold.</a:t>
            </a:r>
          </a:p>
          <a:p>
            <a:r>
              <a:rPr lang="en-US" sz="2200" b="1" dirty="0"/>
              <a:t>A </a:t>
            </a:r>
            <a:r>
              <a:rPr lang="en-US" sz="2200" b="1" u="sng" dirty="0">
                <a:hlinkClick r:id="rId2"/>
              </a:rPr>
              <a:t>Sentence Fragment</a:t>
            </a:r>
            <a:r>
              <a:rPr lang="en-US" sz="2200" dirty="0"/>
              <a:t> is a sentence made of anything less than an independent clause. To fix it, we add an independent clause.</a:t>
            </a:r>
          </a:p>
          <a:p>
            <a:pPr marL="0" indent="0">
              <a:buNone/>
            </a:pPr>
            <a:endParaRPr lang="en-US" dirty="0"/>
          </a:p>
        </p:txBody>
      </p:sp>
    </p:spTree>
    <p:extLst>
      <p:ext uri="{BB962C8B-B14F-4D97-AF65-F5344CB8AC3E}">
        <p14:creationId xmlns:p14="http://schemas.microsoft.com/office/powerpoint/2010/main" val="376860760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618566"/>
            <a:ext cx="8946541" cy="5629834"/>
          </a:xfrm>
        </p:spPr>
        <p:txBody>
          <a:bodyPr/>
          <a:lstStyle/>
          <a:p>
            <a:r>
              <a:rPr lang="en-US" sz="2800" dirty="0"/>
              <a:t>Fragment: Such as electrical, chemical, and industrial engineering</a:t>
            </a:r>
            <a:r>
              <a:rPr lang="en-US" sz="2800" dirty="0" smtClean="0"/>
              <a:t>.</a:t>
            </a:r>
          </a:p>
          <a:p>
            <a:endParaRPr lang="en-US" sz="2800" dirty="0"/>
          </a:p>
          <a:p>
            <a:r>
              <a:rPr lang="en-US" sz="2800" dirty="0"/>
              <a:t>Fragment: Saving her team at a time when they needed her</a:t>
            </a:r>
            <a:r>
              <a:rPr lang="en-US" sz="2800" dirty="0" smtClean="0"/>
              <a:t>.</a:t>
            </a:r>
          </a:p>
          <a:p>
            <a:pPr marL="0" indent="0">
              <a:buNone/>
            </a:pPr>
            <a:endParaRPr lang="en-US" sz="2800" dirty="0"/>
          </a:p>
          <a:p>
            <a:r>
              <a:rPr lang="en-US" sz="2800" dirty="0"/>
              <a:t>Fragment: Because the one I have now isn't working out too well.</a:t>
            </a:r>
          </a:p>
          <a:p>
            <a:endParaRPr lang="en-US" dirty="0"/>
          </a:p>
        </p:txBody>
      </p:sp>
    </p:spTree>
    <p:extLst>
      <p:ext uri="{BB962C8B-B14F-4D97-AF65-F5344CB8AC3E}">
        <p14:creationId xmlns:p14="http://schemas.microsoft.com/office/powerpoint/2010/main" val="15862511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457200"/>
            <a:ext cx="8946541" cy="5791199"/>
          </a:xfrm>
        </p:spPr>
        <p:txBody>
          <a:bodyPr/>
          <a:lstStyle/>
          <a:p>
            <a:r>
              <a:rPr lang="en-US" sz="2400" dirty="0"/>
              <a:t>Corrected: There </a:t>
            </a:r>
            <a:r>
              <a:rPr lang="en-US" sz="2400" b="1" dirty="0"/>
              <a:t>are</a:t>
            </a:r>
            <a:r>
              <a:rPr lang="en-US" sz="2400" dirty="0"/>
              <a:t> </a:t>
            </a:r>
            <a:r>
              <a:rPr lang="en-US" sz="2400" u="sng" dirty="0"/>
              <a:t>many STEM careers</a:t>
            </a:r>
            <a:r>
              <a:rPr lang="en-US" sz="2400" dirty="0"/>
              <a:t>, such as electrical, chemical, and industrial engineering</a:t>
            </a:r>
            <a:r>
              <a:rPr lang="en-US" sz="2400" dirty="0" smtClean="0"/>
              <a:t>.</a:t>
            </a:r>
          </a:p>
          <a:p>
            <a:endParaRPr lang="en-US" sz="2400" dirty="0"/>
          </a:p>
          <a:p>
            <a:r>
              <a:rPr lang="en-US" sz="2400" dirty="0"/>
              <a:t>Corrected: The </a:t>
            </a:r>
            <a:r>
              <a:rPr lang="en-US" sz="2400" u="sng" dirty="0"/>
              <a:t>goalie</a:t>
            </a:r>
            <a:r>
              <a:rPr lang="en-US" sz="2400" dirty="0"/>
              <a:t> </a:t>
            </a:r>
            <a:r>
              <a:rPr lang="en-US" sz="2400" b="1" dirty="0"/>
              <a:t>was saving</a:t>
            </a:r>
            <a:r>
              <a:rPr lang="en-US" sz="2400" dirty="0"/>
              <a:t> her team at a time when they needed her</a:t>
            </a:r>
            <a:r>
              <a:rPr lang="en-US" sz="2400" dirty="0" smtClean="0"/>
              <a:t>.</a:t>
            </a:r>
          </a:p>
          <a:p>
            <a:endParaRPr lang="en-US" sz="2400" dirty="0"/>
          </a:p>
          <a:p>
            <a:r>
              <a:rPr lang="en-US" sz="2400" dirty="0"/>
              <a:t>Corrected: </a:t>
            </a:r>
            <a:r>
              <a:rPr lang="en-US" sz="2400" u="sng" dirty="0"/>
              <a:t>I</a:t>
            </a:r>
            <a:r>
              <a:rPr lang="en-US" sz="2400" dirty="0"/>
              <a:t> </a:t>
            </a:r>
            <a:r>
              <a:rPr lang="en-US" sz="2400" b="1" dirty="0"/>
              <a:t>need</a:t>
            </a:r>
            <a:r>
              <a:rPr lang="en-US" sz="2400" dirty="0"/>
              <a:t> a new roommate, because </a:t>
            </a:r>
            <a:r>
              <a:rPr lang="en-US" sz="2400" u="sng" dirty="0"/>
              <a:t>the one</a:t>
            </a:r>
            <a:r>
              <a:rPr lang="en-US" sz="2400" dirty="0"/>
              <a:t> I have now </a:t>
            </a:r>
            <a:r>
              <a:rPr lang="en-US" sz="2400" b="1" dirty="0"/>
              <a:t>isn't working out </a:t>
            </a:r>
            <a:r>
              <a:rPr lang="en-US" sz="2400" dirty="0"/>
              <a:t>too well.</a:t>
            </a:r>
          </a:p>
          <a:p>
            <a:pPr marL="0" indent="0">
              <a:buNone/>
            </a:pPr>
            <a:endParaRPr lang="en-US" dirty="0"/>
          </a:p>
        </p:txBody>
      </p:sp>
    </p:spTree>
    <p:extLst>
      <p:ext uri="{BB962C8B-B14F-4D97-AF65-F5344CB8AC3E}">
        <p14:creationId xmlns:p14="http://schemas.microsoft.com/office/powerpoint/2010/main" val="77230172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618566"/>
            <a:ext cx="8946541" cy="5629834"/>
          </a:xfrm>
        </p:spPr>
        <p:txBody>
          <a:bodyPr/>
          <a:lstStyle/>
          <a:p>
            <a:r>
              <a:rPr lang="en-US" sz="2400" b="1" dirty="0"/>
              <a:t>A </a:t>
            </a:r>
            <a:r>
              <a:rPr lang="en-US" sz="2400" b="1" u="sng" dirty="0">
                <a:hlinkClick r:id="rId2"/>
              </a:rPr>
              <a:t>Run-on Sentence</a:t>
            </a:r>
            <a:r>
              <a:rPr lang="en-US" sz="2400" dirty="0"/>
              <a:t> is made of multiple independent clauses joined by only a comma or no punctuation at all. It can be fixed with a comma and conjunction (example 1 below), a joining word (</a:t>
            </a:r>
            <a:r>
              <a:rPr lang="en-US" sz="2400" i="1" dirty="0"/>
              <a:t>and</a:t>
            </a:r>
            <a:r>
              <a:rPr lang="en-US" sz="2400" dirty="0"/>
              <a:t> or </a:t>
            </a:r>
            <a:r>
              <a:rPr lang="en-US" sz="2400" i="1" dirty="0"/>
              <a:t>because</a:t>
            </a:r>
            <a:r>
              <a:rPr lang="en-US" sz="2400" dirty="0"/>
              <a:t>) (example 2 below), or a semicolon (example 3 below).</a:t>
            </a:r>
          </a:p>
          <a:p>
            <a:r>
              <a:rPr lang="en-US" sz="2400" dirty="0"/>
              <a:t>Run-on sentence: My favorite Mediterranean </a:t>
            </a:r>
            <a:r>
              <a:rPr lang="en-US" sz="2400" u="sng" dirty="0"/>
              <a:t>spread</a:t>
            </a:r>
            <a:r>
              <a:rPr lang="en-US" sz="2400" dirty="0"/>
              <a:t> </a:t>
            </a:r>
            <a:r>
              <a:rPr lang="en-US" sz="2400" b="1" dirty="0"/>
              <a:t>is</a:t>
            </a:r>
            <a:r>
              <a:rPr lang="en-US" sz="2400" dirty="0"/>
              <a:t> hummus </a:t>
            </a:r>
            <a:r>
              <a:rPr lang="en-US" sz="2400" u="sng" dirty="0"/>
              <a:t>it</a:t>
            </a:r>
            <a:r>
              <a:rPr lang="en-US" sz="2400" dirty="0"/>
              <a:t> </a:t>
            </a:r>
            <a:r>
              <a:rPr lang="en-US" sz="2400" b="1" dirty="0"/>
              <a:t>is</a:t>
            </a:r>
            <a:r>
              <a:rPr lang="en-US" sz="2400" dirty="0"/>
              <a:t> very garlicky.</a:t>
            </a:r>
          </a:p>
          <a:p>
            <a:r>
              <a:rPr lang="en-US" sz="2400" dirty="0"/>
              <a:t>Run-on sentence: </a:t>
            </a:r>
            <a:r>
              <a:rPr lang="en-US" sz="2400" u="sng" dirty="0"/>
              <a:t>I </a:t>
            </a:r>
            <a:r>
              <a:rPr lang="en-US" sz="2400" b="1" dirty="0"/>
              <a:t>rushed</a:t>
            </a:r>
            <a:r>
              <a:rPr lang="en-US" sz="2400" dirty="0"/>
              <a:t> out to the shop, </a:t>
            </a:r>
            <a:r>
              <a:rPr lang="en-US" sz="2400" u="sng" dirty="0"/>
              <a:t>I</a:t>
            </a:r>
            <a:r>
              <a:rPr lang="en-US" sz="2400" dirty="0"/>
              <a:t> </a:t>
            </a:r>
            <a:r>
              <a:rPr lang="en-US" sz="2400" b="1" dirty="0"/>
              <a:t>had</a:t>
            </a:r>
            <a:r>
              <a:rPr lang="en-US" sz="2400" dirty="0"/>
              <a:t> no milk left.</a:t>
            </a:r>
          </a:p>
          <a:p>
            <a:r>
              <a:rPr lang="en-US" sz="2400" dirty="0"/>
              <a:t>Run-on sentence: </a:t>
            </a:r>
            <a:r>
              <a:rPr lang="en-US" sz="2400" u="sng" dirty="0"/>
              <a:t>Mary</a:t>
            </a:r>
            <a:r>
              <a:rPr lang="en-US" sz="2400" dirty="0"/>
              <a:t> </a:t>
            </a:r>
            <a:r>
              <a:rPr lang="en-US" sz="2400" b="1" dirty="0"/>
              <a:t>likes</a:t>
            </a:r>
            <a:r>
              <a:rPr lang="en-US" sz="2400" dirty="0"/>
              <a:t> dogs </a:t>
            </a:r>
            <a:r>
              <a:rPr lang="en-US" sz="2400" u="sng" dirty="0"/>
              <a:t>she</a:t>
            </a:r>
            <a:r>
              <a:rPr lang="en-US" sz="2400" dirty="0"/>
              <a:t> </a:t>
            </a:r>
            <a:r>
              <a:rPr lang="en-US" sz="2400" b="1" dirty="0"/>
              <a:t>has</a:t>
            </a:r>
            <a:r>
              <a:rPr lang="en-US" sz="2400" dirty="0"/>
              <a:t> a beagle.</a:t>
            </a:r>
          </a:p>
          <a:p>
            <a:pPr marL="0" indent="0">
              <a:buNone/>
            </a:pPr>
            <a:endParaRPr lang="en-US" dirty="0"/>
          </a:p>
        </p:txBody>
      </p:sp>
    </p:spTree>
    <p:extLst>
      <p:ext uri="{BB962C8B-B14F-4D97-AF65-F5344CB8AC3E}">
        <p14:creationId xmlns:p14="http://schemas.microsoft.com/office/powerpoint/2010/main" val="177859430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645460"/>
            <a:ext cx="8946541" cy="5602940"/>
          </a:xfrm>
        </p:spPr>
        <p:txBody>
          <a:bodyPr>
            <a:normAutofit/>
          </a:bodyPr>
          <a:lstStyle/>
          <a:p>
            <a:r>
              <a:rPr lang="en-US" sz="2800" dirty="0"/>
              <a:t>Corrected: My favorite Mediterranean </a:t>
            </a:r>
            <a:r>
              <a:rPr lang="en-US" sz="2800" u="sng" dirty="0"/>
              <a:t>spread</a:t>
            </a:r>
            <a:r>
              <a:rPr lang="en-US" sz="2800" dirty="0"/>
              <a:t> </a:t>
            </a:r>
            <a:r>
              <a:rPr lang="en-US" sz="2800" b="1" dirty="0"/>
              <a:t>is</a:t>
            </a:r>
            <a:r>
              <a:rPr lang="en-US" sz="2800" dirty="0"/>
              <a:t> hummus, as </a:t>
            </a:r>
            <a:r>
              <a:rPr lang="en-US" sz="2800" u="sng" dirty="0"/>
              <a:t>it</a:t>
            </a:r>
            <a:r>
              <a:rPr lang="en-US" sz="2800" dirty="0"/>
              <a:t> </a:t>
            </a:r>
            <a:r>
              <a:rPr lang="en-US" sz="2800" b="1" dirty="0"/>
              <a:t>is</a:t>
            </a:r>
            <a:r>
              <a:rPr lang="en-US" sz="2800" dirty="0"/>
              <a:t> very garlicky.</a:t>
            </a:r>
          </a:p>
          <a:p>
            <a:r>
              <a:rPr lang="en-US" sz="2800" dirty="0"/>
              <a:t>Corrected: </a:t>
            </a:r>
            <a:r>
              <a:rPr lang="en-US" sz="2800" u="sng" dirty="0"/>
              <a:t>I </a:t>
            </a:r>
            <a:r>
              <a:rPr lang="en-US" sz="2800" b="1" dirty="0"/>
              <a:t>rushed</a:t>
            </a:r>
            <a:r>
              <a:rPr lang="en-US" sz="2800" dirty="0"/>
              <a:t> out to the shop because </a:t>
            </a:r>
            <a:r>
              <a:rPr lang="en-US" sz="2800" u="sng" dirty="0"/>
              <a:t>I</a:t>
            </a:r>
            <a:r>
              <a:rPr lang="en-US" sz="2800" dirty="0"/>
              <a:t> </a:t>
            </a:r>
            <a:r>
              <a:rPr lang="en-US" sz="2800" b="1" dirty="0"/>
              <a:t>had</a:t>
            </a:r>
            <a:r>
              <a:rPr lang="en-US" sz="2800" dirty="0"/>
              <a:t> no milk left.</a:t>
            </a:r>
          </a:p>
          <a:p>
            <a:r>
              <a:rPr lang="en-US" sz="2800" dirty="0"/>
              <a:t>Corrected: </a:t>
            </a:r>
            <a:r>
              <a:rPr lang="en-US" sz="2800" u="sng" dirty="0"/>
              <a:t>Mary</a:t>
            </a:r>
            <a:r>
              <a:rPr lang="en-US" sz="2800" dirty="0"/>
              <a:t> </a:t>
            </a:r>
            <a:r>
              <a:rPr lang="en-US" sz="2800" b="1" dirty="0"/>
              <a:t>likes</a:t>
            </a:r>
            <a:r>
              <a:rPr lang="en-US" sz="2800" dirty="0"/>
              <a:t> dogs; </a:t>
            </a:r>
            <a:r>
              <a:rPr lang="en-US" sz="2800" u="sng" dirty="0"/>
              <a:t>she</a:t>
            </a:r>
            <a:r>
              <a:rPr lang="en-US" sz="2800" dirty="0"/>
              <a:t> </a:t>
            </a:r>
            <a:r>
              <a:rPr lang="en-US" sz="2800" b="1" dirty="0"/>
              <a:t>has</a:t>
            </a:r>
            <a:r>
              <a:rPr lang="en-US" sz="2800" dirty="0"/>
              <a:t> a beagle.</a:t>
            </a:r>
          </a:p>
          <a:p>
            <a:pPr marL="0" indent="0">
              <a:buNone/>
            </a:pPr>
            <a:endParaRPr lang="en-US" sz="2400" dirty="0"/>
          </a:p>
        </p:txBody>
      </p:sp>
    </p:spTree>
    <p:extLst>
      <p:ext uri="{BB962C8B-B14F-4D97-AF65-F5344CB8AC3E}">
        <p14:creationId xmlns:p14="http://schemas.microsoft.com/office/powerpoint/2010/main" val="15812006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Parallel Construction</a:t>
            </a:r>
            <a:r>
              <a:rPr lang="en-US" dirty="0"/>
              <a:t/>
            </a:r>
            <a:br>
              <a:rPr lang="en-US" dirty="0"/>
            </a:br>
            <a:endParaRPr lang="en-US" dirty="0"/>
          </a:p>
        </p:txBody>
      </p:sp>
      <p:sp>
        <p:nvSpPr>
          <p:cNvPr id="3" name="Content Placeholder 2"/>
          <p:cNvSpPr>
            <a:spLocks noGrp="1"/>
          </p:cNvSpPr>
          <p:nvPr>
            <p:ph idx="1"/>
          </p:nvPr>
        </p:nvSpPr>
        <p:spPr/>
        <p:txBody>
          <a:bodyPr/>
          <a:lstStyle/>
          <a:p>
            <a:r>
              <a:rPr lang="en-US" sz="2800" u="sng" dirty="0">
                <a:hlinkClick r:id="rId2"/>
              </a:rPr>
              <a:t>Parallel construction</a:t>
            </a:r>
            <a:r>
              <a:rPr lang="en-US" sz="2800" dirty="0"/>
              <a:t> is when we present a list of things all in the same way. For example, if two things in a list are adverbs, the third should also be an adverb. If two things in a list are "to [verb]," then the other should also be in the form "to [verb]." To fix it, we just phrase all of the items in the list the same way.</a:t>
            </a:r>
          </a:p>
          <a:p>
            <a:pPr marL="0" indent="0">
              <a:buNone/>
            </a:pPr>
            <a:endParaRPr lang="en-US" dirty="0"/>
          </a:p>
        </p:txBody>
      </p:sp>
    </p:spTree>
    <p:extLst>
      <p:ext uri="{BB962C8B-B14F-4D97-AF65-F5344CB8AC3E}">
        <p14:creationId xmlns:p14="http://schemas.microsoft.com/office/powerpoint/2010/main" val="38689870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Apostrophes</a:t>
            </a:r>
            <a:endParaRPr lang="en-US" dirty="0"/>
          </a:p>
        </p:txBody>
      </p:sp>
      <p:sp>
        <p:nvSpPr>
          <p:cNvPr id="3" name="Content Placeholder 2"/>
          <p:cNvSpPr>
            <a:spLocks noGrp="1"/>
          </p:cNvSpPr>
          <p:nvPr>
            <p:ph idx="1"/>
          </p:nvPr>
        </p:nvSpPr>
        <p:spPr>
          <a:xfrm>
            <a:off x="1103312" y="1264024"/>
            <a:ext cx="8946541" cy="4984375"/>
          </a:xfrm>
        </p:spPr>
        <p:txBody>
          <a:bodyPr>
            <a:normAutofit/>
          </a:bodyPr>
          <a:lstStyle/>
          <a:p>
            <a:r>
              <a:rPr lang="en-US" sz="2200" b="1" dirty="0"/>
              <a:t>To form possessives of nouns:</a:t>
            </a:r>
            <a:endParaRPr lang="en-US" sz="2200" dirty="0"/>
          </a:p>
          <a:p>
            <a:r>
              <a:rPr lang="en-US" sz="2200" i="1" dirty="0"/>
              <a:t>Laura's hat</a:t>
            </a:r>
            <a:endParaRPr lang="en-US" sz="2200" dirty="0"/>
          </a:p>
          <a:p>
            <a:r>
              <a:rPr lang="en-US" sz="2200" i="1" dirty="0"/>
              <a:t>The kids' toys</a:t>
            </a:r>
            <a:endParaRPr lang="en-US" sz="2200" dirty="0"/>
          </a:p>
          <a:p>
            <a:r>
              <a:rPr lang="en-US" sz="2200" i="1" dirty="0"/>
              <a:t>The tree's leaves</a:t>
            </a:r>
            <a:endParaRPr lang="en-US" sz="2200" dirty="0"/>
          </a:p>
          <a:p>
            <a:r>
              <a:rPr lang="en-US" sz="2200" dirty="0"/>
              <a:t>Note that the </a:t>
            </a:r>
            <a:r>
              <a:rPr lang="en-US" sz="2200" b="1" dirty="0"/>
              <a:t>singular possessive</a:t>
            </a:r>
            <a:r>
              <a:rPr lang="en-US" sz="2200" dirty="0"/>
              <a:t> Laura's has the </a:t>
            </a:r>
            <a:r>
              <a:rPr lang="en-US" sz="2200" b="1" dirty="0"/>
              <a:t>apostrophe before the</a:t>
            </a:r>
            <a:r>
              <a:rPr lang="en-US" sz="2200" b="1" i="1" dirty="0"/>
              <a:t> s</a:t>
            </a:r>
            <a:r>
              <a:rPr lang="en-US" sz="2200" b="1" dirty="0"/>
              <a:t>, </a:t>
            </a:r>
            <a:r>
              <a:rPr lang="en-US" sz="2200" dirty="0"/>
              <a:t>while the </a:t>
            </a:r>
            <a:r>
              <a:rPr lang="en-US" sz="2200" b="1" dirty="0"/>
              <a:t>plural possessive</a:t>
            </a:r>
            <a:r>
              <a:rPr lang="en-US" sz="2200" dirty="0"/>
              <a:t> kids' has the </a:t>
            </a:r>
            <a:r>
              <a:rPr lang="en-US" sz="2200" b="1" dirty="0"/>
              <a:t>apostrophe after the </a:t>
            </a:r>
            <a:r>
              <a:rPr lang="en-US" sz="2200" b="1" i="1" dirty="0"/>
              <a:t>s</a:t>
            </a:r>
            <a:r>
              <a:rPr lang="en-US" sz="2200" b="1" dirty="0"/>
              <a:t>.</a:t>
            </a:r>
            <a:endParaRPr lang="en-US" sz="2200" dirty="0"/>
          </a:p>
          <a:p>
            <a:r>
              <a:rPr lang="en-US" sz="2200" b="1" dirty="0"/>
              <a:t>To create contractions (show the omission of letters):</a:t>
            </a:r>
            <a:endParaRPr lang="en-US" sz="2200" dirty="0"/>
          </a:p>
          <a:p>
            <a:r>
              <a:rPr lang="en-US" sz="2200" i="1" dirty="0"/>
              <a:t>There's a clown.</a:t>
            </a:r>
            <a:endParaRPr lang="en-US" sz="2200" dirty="0"/>
          </a:p>
          <a:p>
            <a:r>
              <a:rPr lang="en-US" sz="2200" i="1" dirty="0"/>
              <a:t>You'd love it.</a:t>
            </a:r>
            <a:endParaRPr lang="en-US" sz="2200" dirty="0"/>
          </a:p>
          <a:p>
            <a:r>
              <a:rPr lang="en-US" sz="2200" i="1" dirty="0"/>
              <a:t>Who's there?</a:t>
            </a:r>
            <a:endParaRPr lang="en-US" sz="2200" dirty="0"/>
          </a:p>
          <a:p>
            <a:endParaRPr lang="en-US" dirty="0"/>
          </a:p>
        </p:txBody>
      </p:sp>
    </p:spTree>
    <p:extLst>
      <p:ext uri="{BB962C8B-B14F-4D97-AF65-F5344CB8AC3E}">
        <p14:creationId xmlns:p14="http://schemas.microsoft.com/office/powerpoint/2010/main" val="119914177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618566"/>
            <a:ext cx="8946541" cy="5629834"/>
          </a:xfrm>
        </p:spPr>
        <p:txBody>
          <a:bodyPr/>
          <a:lstStyle/>
          <a:p>
            <a:r>
              <a:rPr lang="en-US" b="1" dirty="0"/>
              <a:t>Examples</a:t>
            </a:r>
            <a:endParaRPr lang="en-US" dirty="0"/>
          </a:p>
          <a:p>
            <a:r>
              <a:rPr lang="en-US" dirty="0"/>
              <a:t>Error: The couple bought the concert tickets, arrived at the theater, and </a:t>
            </a:r>
            <a:r>
              <a:rPr lang="en-US" u="sng" dirty="0"/>
              <a:t>went about finding their seats</a:t>
            </a:r>
            <a:r>
              <a:rPr lang="en-US" dirty="0"/>
              <a:t>.</a:t>
            </a:r>
          </a:p>
          <a:p>
            <a:r>
              <a:rPr lang="en-US" dirty="0"/>
              <a:t>Corrected: The couple bought the concert tickets, arrived at the theater, and </a:t>
            </a:r>
            <a:r>
              <a:rPr lang="en-US" u="sng" dirty="0"/>
              <a:t>found their seats</a:t>
            </a:r>
            <a:r>
              <a:rPr lang="en-US" dirty="0"/>
              <a:t>.</a:t>
            </a:r>
          </a:p>
          <a:p>
            <a:endParaRPr lang="en-US" dirty="0"/>
          </a:p>
          <a:p>
            <a:r>
              <a:rPr lang="en-US" dirty="0"/>
              <a:t>Error: The deer moved carefully, quietly and</a:t>
            </a:r>
            <a:r>
              <a:rPr lang="en-US" u="sng" dirty="0"/>
              <a:t> in a way that was slow</a:t>
            </a:r>
            <a:r>
              <a:rPr lang="en-US" dirty="0"/>
              <a:t>.</a:t>
            </a:r>
          </a:p>
          <a:p>
            <a:r>
              <a:rPr lang="en-US" dirty="0"/>
              <a:t>Corrected: The deer moved carefully, quietly and </a:t>
            </a:r>
            <a:r>
              <a:rPr lang="en-US" u="sng" dirty="0"/>
              <a:t>slowly</a:t>
            </a:r>
            <a:r>
              <a:rPr lang="en-US" dirty="0"/>
              <a:t>.</a:t>
            </a:r>
          </a:p>
          <a:p>
            <a:endParaRPr lang="en-US" dirty="0"/>
          </a:p>
          <a:p>
            <a:r>
              <a:rPr lang="en-US" dirty="0"/>
              <a:t>Error: Peeling hazelnuts requires skill, patience and </a:t>
            </a:r>
            <a:r>
              <a:rPr lang="en-US" u="sng" dirty="0"/>
              <a:t>the ability to persevere</a:t>
            </a:r>
            <a:r>
              <a:rPr lang="en-US" dirty="0"/>
              <a:t>.</a:t>
            </a:r>
          </a:p>
          <a:p>
            <a:r>
              <a:rPr lang="en-US" dirty="0"/>
              <a:t>Corrected: Peeling hazelnuts requires skill, patience and </a:t>
            </a:r>
            <a:r>
              <a:rPr lang="en-US" u="sng" dirty="0"/>
              <a:t>perseverance</a:t>
            </a:r>
            <a:r>
              <a:rPr lang="en-US" dirty="0"/>
              <a:t>.</a:t>
            </a:r>
          </a:p>
          <a:p>
            <a:pPr marL="0" indent="0">
              <a:buNone/>
            </a:pPr>
            <a:endParaRPr lang="en-US" dirty="0"/>
          </a:p>
        </p:txBody>
      </p:sp>
    </p:spTree>
    <p:extLst>
      <p:ext uri="{BB962C8B-B14F-4D97-AF65-F5344CB8AC3E}">
        <p14:creationId xmlns:p14="http://schemas.microsoft.com/office/powerpoint/2010/main" val="401832387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Faulty Modifier</a:t>
            </a:r>
            <a:r>
              <a:rPr lang="en-US" dirty="0"/>
              <a:t/>
            </a:r>
            <a:br>
              <a:rPr lang="en-US" dirty="0"/>
            </a:br>
            <a:endParaRPr lang="en-US" dirty="0"/>
          </a:p>
        </p:txBody>
      </p:sp>
      <p:sp>
        <p:nvSpPr>
          <p:cNvPr id="3" name="Content Placeholder 2"/>
          <p:cNvSpPr>
            <a:spLocks noGrp="1"/>
          </p:cNvSpPr>
          <p:nvPr>
            <p:ph idx="1"/>
          </p:nvPr>
        </p:nvSpPr>
        <p:spPr/>
        <p:txBody>
          <a:bodyPr/>
          <a:lstStyle/>
          <a:p>
            <a:r>
              <a:rPr lang="en-US" sz="2800" dirty="0"/>
              <a:t>A modifier is a word or phrase that describes (a.k.a. modifies) something. There are two kinds of </a:t>
            </a:r>
            <a:r>
              <a:rPr lang="en-US" sz="2800" u="sng" dirty="0">
                <a:hlinkClick r:id="rId2"/>
              </a:rPr>
              <a:t>modifier problems tested on the ACT</a:t>
            </a:r>
            <a:r>
              <a:rPr lang="en-US" sz="2800" dirty="0"/>
              <a:t>: </a:t>
            </a:r>
            <a:r>
              <a:rPr lang="en-US" sz="2800" i="1" dirty="0"/>
              <a:t>dangling modifiers</a:t>
            </a:r>
            <a:r>
              <a:rPr lang="en-US" sz="2800" dirty="0"/>
              <a:t> and </a:t>
            </a:r>
            <a:r>
              <a:rPr lang="en-US" sz="2800" i="1" dirty="0"/>
              <a:t>misplaced modifiers.</a:t>
            </a:r>
            <a:endParaRPr lang="en-US" sz="2800" dirty="0"/>
          </a:p>
          <a:p>
            <a:pPr marL="0" indent="0">
              <a:buNone/>
            </a:pPr>
            <a:endParaRPr lang="en-US" dirty="0"/>
          </a:p>
        </p:txBody>
      </p:sp>
    </p:spTree>
    <p:extLst>
      <p:ext uri="{BB962C8B-B14F-4D97-AF65-F5344CB8AC3E}">
        <p14:creationId xmlns:p14="http://schemas.microsoft.com/office/powerpoint/2010/main" val="353907072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Dangling Modifier</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sz="2400" dirty="0"/>
              <a:t>A dangling modifier is a modifier that begins a sentence, has a comma after it, and has the noun it describes NOT placed after the comma. In the first example below, for example, the modifier is "coating the sidewalk," and it describes the snow. Since "we" is the first word after the comma, not "snow," "coating the sidewalk" is a dangling modifier. Modifiers are underlined, while nouns being modified are in bold.</a:t>
            </a:r>
          </a:p>
          <a:p>
            <a:endParaRPr lang="en-US" sz="2400" dirty="0"/>
          </a:p>
        </p:txBody>
      </p:sp>
    </p:spTree>
    <p:extLst>
      <p:ext uri="{BB962C8B-B14F-4D97-AF65-F5344CB8AC3E}">
        <p14:creationId xmlns:p14="http://schemas.microsoft.com/office/powerpoint/2010/main" val="220174889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699248"/>
            <a:ext cx="8946541" cy="5549152"/>
          </a:xfrm>
        </p:spPr>
        <p:txBody>
          <a:bodyPr/>
          <a:lstStyle/>
          <a:p>
            <a:r>
              <a:rPr lang="en-US" sz="2400" dirty="0"/>
              <a:t>Error: </a:t>
            </a:r>
            <a:r>
              <a:rPr lang="en-US" sz="2400" u="sng" dirty="0"/>
              <a:t>Coating the sidewalk</a:t>
            </a:r>
            <a:r>
              <a:rPr lang="en-US" sz="2400" dirty="0"/>
              <a:t>, </a:t>
            </a:r>
            <a:r>
              <a:rPr lang="en-US" sz="2400" b="1" dirty="0"/>
              <a:t>we</a:t>
            </a:r>
            <a:r>
              <a:rPr lang="en-US" sz="2400" dirty="0"/>
              <a:t> trudged through the heavy snow</a:t>
            </a:r>
            <a:r>
              <a:rPr lang="en-US" sz="2400" dirty="0" smtClean="0"/>
              <a:t>.</a:t>
            </a:r>
          </a:p>
          <a:p>
            <a:pPr marL="0" indent="0">
              <a:buNone/>
            </a:pPr>
            <a:endParaRPr lang="en-US" sz="2400" dirty="0"/>
          </a:p>
          <a:p>
            <a:r>
              <a:rPr lang="en-US" sz="2400" dirty="0"/>
              <a:t>Error: </a:t>
            </a:r>
            <a:r>
              <a:rPr lang="en-US" sz="2400" u="sng" dirty="0"/>
              <a:t>Long and tangled</a:t>
            </a:r>
            <a:r>
              <a:rPr lang="en-US" sz="2400" dirty="0"/>
              <a:t>, </a:t>
            </a:r>
            <a:r>
              <a:rPr lang="en-US" sz="2400" b="1" dirty="0"/>
              <a:t>it</a:t>
            </a:r>
            <a:r>
              <a:rPr lang="en-US" sz="2400" dirty="0"/>
              <a:t> was difficult to comb the child's hair</a:t>
            </a:r>
            <a:r>
              <a:rPr lang="en-US" sz="2400" dirty="0" smtClean="0"/>
              <a:t>.</a:t>
            </a:r>
          </a:p>
          <a:p>
            <a:pPr marL="0" indent="0">
              <a:buNone/>
            </a:pPr>
            <a:endParaRPr lang="en-US" sz="2400" dirty="0"/>
          </a:p>
          <a:p>
            <a:r>
              <a:rPr lang="en-US" sz="2400" dirty="0"/>
              <a:t>Error: </a:t>
            </a:r>
            <a:r>
              <a:rPr lang="en-US" sz="2400" u="sng" dirty="0"/>
              <a:t>Exhausted and weak</a:t>
            </a:r>
            <a:r>
              <a:rPr lang="en-US" sz="2400" dirty="0"/>
              <a:t>, </a:t>
            </a:r>
            <a:r>
              <a:rPr lang="en-US" sz="2400" b="1" dirty="0"/>
              <a:t>the soldiers' uniforms</a:t>
            </a:r>
            <a:r>
              <a:rPr lang="en-US" sz="2400" dirty="0"/>
              <a:t> were covered in frost.</a:t>
            </a:r>
          </a:p>
          <a:p>
            <a:endParaRPr lang="en-US" dirty="0"/>
          </a:p>
        </p:txBody>
      </p:sp>
    </p:spTree>
    <p:extLst>
      <p:ext uri="{BB962C8B-B14F-4D97-AF65-F5344CB8AC3E}">
        <p14:creationId xmlns:p14="http://schemas.microsoft.com/office/powerpoint/2010/main" val="150623264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Misplaced Modifier</a:t>
            </a:r>
            <a:r>
              <a:rPr lang="en-US" dirty="0"/>
              <a:t/>
            </a:r>
            <a:br>
              <a:rPr lang="en-US" dirty="0"/>
            </a:br>
            <a:endParaRPr lang="en-US" dirty="0"/>
          </a:p>
        </p:txBody>
      </p:sp>
      <p:sp>
        <p:nvSpPr>
          <p:cNvPr id="3" name="Content Placeholder 2"/>
          <p:cNvSpPr>
            <a:spLocks noGrp="1"/>
          </p:cNvSpPr>
          <p:nvPr>
            <p:ph idx="1"/>
          </p:nvPr>
        </p:nvSpPr>
        <p:spPr/>
        <p:txBody>
          <a:bodyPr/>
          <a:lstStyle/>
          <a:p>
            <a:r>
              <a:rPr lang="en-US" sz="2800" dirty="0"/>
              <a:t>A misplaced modifier is a modifier that's not close enough to the thing it describes, so it looks like it's describing the wrong thing. In the first example below, for example, the modifier "on the sale rack" seems to be describing how the jacket fits the </a:t>
            </a:r>
            <a:r>
              <a:rPr lang="en-US" sz="2800" i="1" dirty="0"/>
              <a:t>rack</a:t>
            </a:r>
            <a:r>
              <a:rPr lang="en-US" sz="2800" dirty="0"/>
              <a:t>, which isn't right. To correct it, we move the modifier closer to the noun it describes</a:t>
            </a:r>
            <a:r>
              <a:rPr lang="en-US" dirty="0"/>
              <a:t>.</a:t>
            </a:r>
          </a:p>
          <a:p>
            <a:pPr marL="0" indent="0">
              <a:buNone/>
            </a:pPr>
            <a:endParaRPr lang="en-US" dirty="0"/>
          </a:p>
        </p:txBody>
      </p:sp>
    </p:spTree>
    <p:extLst>
      <p:ext uri="{BB962C8B-B14F-4D97-AF65-F5344CB8AC3E}">
        <p14:creationId xmlns:p14="http://schemas.microsoft.com/office/powerpoint/2010/main" val="158338151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645460"/>
            <a:ext cx="8946541" cy="5602940"/>
          </a:xfrm>
        </p:spPr>
        <p:txBody>
          <a:bodyPr/>
          <a:lstStyle/>
          <a:p>
            <a:r>
              <a:rPr lang="en-US" sz="2400" dirty="0"/>
              <a:t>Error: The jacket was too small </a:t>
            </a:r>
            <a:r>
              <a:rPr lang="en-US" sz="2400" u="sng" dirty="0"/>
              <a:t>on the sale rack</a:t>
            </a:r>
            <a:r>
              <a:rPr lang="en-US" sz="2400" dirty="0"/>
              <a:t>.</a:t>
            </a:r>
          </a:p>
          <a:p>
            <a:r>
              <a:rPr lang="en-US" sz="2400" dirty="0"/>
              <a:t>Corrected: The jacket </a:t>
            </a:r>
            <a:r>
              <a:rPr lang="en-US" sz="2400" u="sng" dirty="0"/>
              <a:t>on the sale rack</a:t>
            </a:r>
            <a:r>
              <a:rPr lang="en-US" sz="2400" dirty="0"/>
              <a:t> was too small.</a:t>
            </a:r>
          </a:p>
          <a:p>
            <a:pPr marL="0" indent="0">
              <a:buNone/>
            </a:pPr>
            <a:endParaRPr lang="en-US" sz="2400" dirty="0"/>
          </a:p>
          <a:p>
            <a:r>
              <a:rPr lang="en-US" sz="2400" dirty="0"/>
              <a:t>Error: Ray wore his one collared shirt to the job interview, </a:t>
            </a:r>
            <a:r>
              <a:rPr lang="en-US" sz="2400" u="sng" dirty="0"/>
              <a:t>which was stained with mustard.</a:t>
            </a:r>
            <a:endParaRPr lang="en-US" sz="2400" dirty="0"/>
          </a:p>
          <a:p>
            <a:r>
              <a:rPr lang="en-US" sz="2400" dirty="0"/>
              <a:t>Corrected: Ray wore his one collared shirt, </a:t>
            </a:r>
            <a:r>
              <a:rPr lang="en-US" sz="2400" u="sng" dirty="0"/>
              <a:t>which was stained with mustard,</a:t>
            </a:r>
            <a:r>
              <a:rPr lang="en-US" sz="2400" dirty="0"/>
              <a:t> to the job interview.</a:t>
            </a:r>
          </a:p>
          <a:p>
            <a:pPr marL="0" indent="0">
              <a:buNone/>
            </a:pPr>
            <a:r>
              <a:rPr lang="en-US" sz="2400" dirty="0"/>
              <a:t> </a:t>
            </a:r>
          </a:p>
          <a:p>
            <a:r>
              <a:rPr lang="en-US" sz="2400" dirty="0"/>
              <a:t>Error: She handed out brownies to children </a:t>
            </a:r>
            <a:r>
              <a:rPr lang="en-US" sz="2400" u="sng" dirty="0"/>
              <a:t>wrapped in foil</a:t>
            </a:r>
            <a:r>
              <a:rPr lang="en-US" sz="2400" dirty="0"/>
              <a:t>.</a:t>
            </a:r>
          </a:p>
          <a:p>
            <a:r>
              <a:rPr lang="en-US" sz="2400" dirty="0"/>
              <a:t>Corrected: She handed out brownies </a:t>
            </a:r>
            <a:r>
              <a:rPr lang="en-US" sz="2400" u="sng" dirty="0"/>
              <a:t>wrapped in foil</a:t>
            </a:r>
            <a:r>
              <a:rPr lang="en-US" sz="2400" dirty="0"/>
              <a:t> to children.</a:t>
            </a:r>
          </a:p>
          <a:p>
            <a:endParaRPr lang="en-US" dirty="0"/>
          </a:p>
        </p:txBody>
      </p:sp>
    </p:spTree>
    <p:extLst>
      <p:ext uri="{BB962C8B-B14F-4D97-AF65-F5344CB8AC3E}">
        <p14:creationId xmlns:p14="http://schemas.microsoft.com/office/powerpoint/2010/main" val="363747746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RHETORICAL SKILLS</a:t>
            </a:r>
            <a:r>
              <a:rPr lang="en-US" dirty="0"/>
              <a:t/>
            </a:r>
            <a:br>
              <a:rPr lang="en-US" dirty="0"/>
            </a:br>
            <a:endParaRPr lang="en-US" dirty="0"/>
          </a:p>
        </p:txBody>
      </p:sp>
      <p:sp>
        <p:nvSpPr>
          <p:cNvPr id="3" name="Content Placeholder 2"/>
          <p:cNvSpPr>
            <a:spLocks noGrp="1"/>
          </p:cNvSpPr>
          <p:nvPr>
            <p:ph idx="1"/>
          </p:nvPr>
        </p:nvSpPr>
        <p:spPr/>
        <p:txBody>
          <a:bodyPr/>
          <a:lstStyle/>
          <a:p>
            <a:r>
              <a:rPr lang="en-US" sz="3200" dirty="0"/>
              <a:t>We're now going to cover the Rhetorical skills you need for ACT English. Where Usage skills tend to focus on smaller subparts of a sentence, </a:t>
            </a:r>
            <a:r>
              <a:rPr lang="en-US" sz="3200" b="1" dirty="0"/>
              <a:t>Rhetorical skills</a:t>
            </a:r>
            <a:r>
              <a:rPr lang="en-US" sz="3200" dirty="0"/>
              <a:t> broaden the scope to consider how sentences are constructed, and how sentences fit together with each other.</a:t>
            </a:r>
          </a:p>
          <a:p>
            <a:pPr marL="0" indent="0">
              <a:buNone/>
            </a:pPr>
            <a:endParaRPr lang="en-US" dirty="0"/>
          </a:p>
        </p:txBody>
      </p:sp>
    </p:spTree>
    <p:extLst>
      <p:ext uri="{BB962C8B-B14F-4D97-AF65-F5344CB8AC3E}">
        <p14:creationId xmlns:p14="http://schemas.microsoft.com/office/powerpoint/2010/main" val="2454431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0"/>
            <a:ext cx="9404723" cy="1400530"/>
          </a:xfrm>
        </p:spPr>
        <p:txBody>
          <a:bodyPr/>
          <a:lstStyle/>
          <a:p>
            <a:r>
              <a:rPr lang="en-US" b="1" dirty="0"/>
              <a:t>Relevance</a:t>
            </a:r>
            <a:endParaRPr lang="en-US" dirty="0"/>
          </a:p>
        </p:txBody>
      </p:sp>
      <p:sp>
        <p:nvSpPr>
          <p:cNvPr id="3" name="Content Placeholder 2"/>
          <p:cNvSpPr>
            <a:spLocks noGrp="1"/>
          </p:cNvSpPr>
          <p:nvPr>
            <p:ph idx="1"/>
          </p:nvPr>
        </p:nvSpPr>
        <p:spPr>
          <a:xfrm>
            <a:off x="1103312" y="753035"/>
            <a:ext cx="8946541" cy="6104965"/>
          </a:xfrm>
        </p:spPr>
        <p:txBody>
          <a:bodyPr>
            <a:normAutofit/>
          </a:bodyPr>
          <a:lstStyle/>
          <a:p>
            <a:r>
              <a:rPr lang="en-US" sz="2100" dirty="0" smtClean="0"/>
              <a:t>This skill is deciding what the passage is about and </a:t>
            </a:r>
            <a:r>
              <a:rPr lang="en-US" sz="2100" u="sng" dirty="0" smtClean="0">
                <a:hlinkClick r:id="rId2"/>
              </a:rPr>
              <a:t>whether a certain detail belongs in that category or not</a:t>
            </a:r>
            <a:r>
              <a:rPr lang="en-US" sz="2100" dirty="0" smtClean="0"/>
              <a:t>. Which sentences, if any, are irrelevant in the paragraph below?</a:t>
            </a:r>
          </a:p>
          <a:p>
            <a:r>
              <a:rPr lang="en-US" sz="2100" dirty="0" smtClean="0"/>
              <a:t>[1] My uncle explained to me that bonsai cultivation was part of our ancestors’ culture that could remain with me for my whole life. [2] He said that bonsai as old as Hoshi didn’t need much maintenance, but he would teach me what I needed to know. [3] He added that I could easily do everything necessary for Hoshi's care in my dorm room. [4] It’s funny to think that Hoshi is older than my great grandparents. Bonsai are grown from parts of normal-sized trees that are kept small by pruning and planting in small pots. [5] They thrive in only partial sunlight but need to be pruned several times per year and kept in temperatures that stay well above freezing year-round. [6] Bonsai also require careful watering, and Hoshi in particular needs to live outside in the summer to get the best light and inside in the winter because of the cold.</a:t>
            </a:r>
          </a:p>
          <a:p>
            <a:endParaRPr lang="en-US" dirty="0"/>
          </a:p>
        </p:txBody>
      </p:sp>
    </p:spTree>
    <p:extLst>
      <p:ext uri="{BB962C8B-B14F-4D97-AF65-F5344CB8AC3E}">
        <p14:creationId xmlns:p14="http://schemas.microsoft.com/office/powerpoint/2010/main" val="148022251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you said Sentence 4 is irrelevant, you're correct. The paragraph is all about bonsai </a:t>
            </a:r>
            <a:r>
              <a:rPr lang="en-US" i="1" dirty="0"/>
              <a:t>cultivation</a:t>
            </a:r>
            <a:r>
              <a:rPr lang="en-US" dirty="0"/>
              <a:t>, and Sentence 4 is about the </a:t>
            </a:r>
            <a:r>
              <a:rPr lang="en-US" i="1" dirty="0"/>
              <a:t>age</a:t>
            </a:r>
            <a:r>
              <a:rPr lang="en-US" dirty="0"/>
              <a:t> of bonsai trees.</a:t>
            </a:r>
            <a:br>
              <a:rPr lang="en-US" dirty="0"/>
            </a:br>
            <a:endParaRPr lang="en-US" dirty="0"/>
          </a:p>
        </p:txBody>
      </p:sp>
    </p:spTree>
    <p:extLst>
      <p:ext uri="{BB962C8B-B14F-4D97-AF65-F5344CB8AC3E}">
        <p14:creationId xmlns:p14="http://schemas.microsoft.com/office/powerpoint/2010/main" val="222952635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291353"/>
            <a:ext cx="9404723" cy="1400530"/>
          </a:xfrm>
        </p:spPr>
        <p:txBody>
          <a:bodyPr/>
          <a:lstStyle/>
          <a:p>
            <a:r>
              <a:rPr lang="en-US" b="1" dirty="0"/>
              <a:t>Author Intent</a:t>
            </a:r>
            <a:r>
              <a:rPr lang="en-US" dirty="0"/>
              <a:t/>
            </a:r>
            <a:br>
              <a:rPr lang="en-US" dirty="0"/>
            </a:br>
            <a:endParaRPr lang="en-US" dirty="0"/>
          </a:p>
        </p:txBody>
      </p:sp>
      <p:sp>
        <p:nvSpPr>
          <p:cNvPr id="3" name="Content Placeholder 2"/>
          <p:cNvSpPr>
            <a:spLocks noGrp="1"/>
          </p:cNvSpPr>
          <p:nvPr>
            <p:ph idx="1"/>
          </p:nvPr>
        </p:nvSpPr>
        <p:spPr>
          <a:xfrm>
            <a:off x="1103312" y="1102660"/>
            <a:ext cx="8946541" cy="5145740"/>
          </a:xfrm>
        </p:spPr>
        <p:txBody>
          <a:bodyPr>
            <a:normAutofit/>
          </a:bodyPr>
          <a:lstStyle/>
          <a:p>
            <a:r>
              <a:rPr lang="en-US" sz="2200" dirty="0"/>
              <a:t>For this skill, we need to be able to </a:t>
            </a:r>
            <a:r>
              <a:rPr lang="en-US" sz="2200" u="sng" dirty="0">
                <a:hlinkClick r:id="rId2"/>
              </a:rPr>
              <a:t>identify the writer's topic, point, or goal</a:t>
            </a:r>
            <a:r>
              <a:rPr lang="en-US" sz="2200" dirty="0"/>
              <a:t>, and the ways she achieves it.</a:t>
            </a:r>
          </a:p>
          <a:p>
            <a:r>
              <a:rPr lang="en-US" sz="2200" dirty="0"/>
              <a:t>There are many names for the Sun, like the ancient Egyptians' </a:t>
            </a:r>
            <a:r>
              <a:rPr lang="en-US" sz="2200" dirty="0" err="1"/>
              <a:t>Aten</a:t>
            </a:r>
            <a:r>
              <a:rPr lang="en-US" sz="2200" dirty="0"/>
              <a:t>. They saw it as either the body or the eye of the god Ra, who was the source and symbol of all life. In ancient Egyptian mythology, it was believed that Ra’s tears and sweat were the origin of humanity, and so the Egyptians sometimes called themselves the “Cattle of Ra.” This personification illustrates how closely connected we feel to the Sun, even to the extent that we give it a face, a name, and a unique personality. Even the Sun, it turns out, isn’t immune to our impulse to personify the things upon which we depend.</a:t>
            </a:r>
          </a:p>
          <a:p>
            <a:r>
              <a:rPr lang="en-US" sz="2200" dirty="0"/>
              <a:t>What is the writer's point, or goal, in the above paragraph? </a:t>
            </a:r>
            <a:endParaRPr lang="en-US" sz="2200" dirty="0"/>
          </a:p>
        </p:txBody>
      </p:sp>
    </p:spTree>
    <p:extLst>
      <p:ext uri="{BB962C8B-B14F-4D97-AF65-F5344CB8AC3E}">
        <p14:creationId xmlns:p14="http://schemas.microsoft.com/office/powerpoint/2010/main" val="20153611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Colons</a:t>
            </a:r>
            <a:r>
              <a:rPr lang="en-US" dirty="0"/>
              <a:t/>
            </a:r>
            <a:br>
              <a:rPr lang="en-US" dirty="0"/>
            </a:br>
            <a:endParaRPr lang="en-US" dirty="0"/>
          </a:p>
        </p:txBody>
      </p:sp>
      <p:sp>
        <p:nvSpPr>
          <p:cNvPr id="3" name="Content Placeholder 2"/>
          <p:cNvSpPr>
            <a:spLocks noGrp="1"/>
          </p:cNvSpPr>
          <p:nvPr>
            <p:ph idx="1"/>
          </p:nvPr>
        </p:nvSpPr>
        <p:spPr/>
        <p:txBody>
          <a:bodyPr/>
          <a:lstStyle/>
          <a:p>
            <a:r>
              <a:rPr lang="en-US" sz="3200" dirty="0"/>
              <a:t>Use a colon after an independent clause when it is followed by a list, a quotation, appositive, or other idea directly related to the independent clause.</a:t>
            </a:r>
          </a:p>
          <a:p>
            <a:r>
              <a:rPr lang="en-US" sz="3200" i="1" dirty="0"/>
              <a:t>The vote was unanimous: the older candidate had won.</a:t>
            </a:r>
            <a:endParaRPr lang="en-US" sz="3200" dirty="0"/>
          </a:p>
          <a:p>
            <a:endParaRPr lang="en-US" dirty="0"/>
          </a:p>
        </p:txBody>
      </p:sp>
    </p:spTree>
    <p:extLst>
      <p:ext uri="{BB962C8B-B14F-4D97-AF65-F5344CB8AC3E}">
        <p14:creationId xmlns:p14="http://schemas.microsoft.com/office/powerpoint/2010/main" val="215122930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correct answer is something along the lines of "the idea of Ra shows that people personify objects they depend on."</a:t>
            </a:r>
            <a:endParaRPr lang="en-US" dirty="0"/>
          </a:p>
        </p:txBody>
      </p:sp>
    </p:spTree>
    <p:extLst>
      <p:ext uri="{BB962C8B-B14F-4D97-AF65-F5344CB8AC3E}">
        <p14:creationId xmlns:p14="http://schemas.microsoft.com/office/powerpoint/2010/main" val="197835912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Organization: Transitional Logic</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The ACT wants to test our ability to </a:t>
            </a:r>
            <a:r>
              <a:rPr lang="en-US" u="sng" dirty="0">
                <a:hlinkClick r:id="rId2"/>
              </a:rPr>
              <a:t>transition between ideas</a:t>
            </a:r>
            <a:r>
              <a:rPr lang="en-US" dirty="0"/>
              <a:t>: within a sentence, a paragraph, or a whole essay.</a:t>
            </a:r>
          </a:p>
          <a:p>
            <a:r>
              <a:rPr lang="en-US" b="1" dirty="0"/>
              <a:t>Examples</a:t>
            </a:r>
            <a:endParaRPr lang="en-US" dirty="0"/>
          </a:p>
          <a:p>
            <a:r>
              <a:rPr lang="en-US" dirty="0"/>
              <a:t>Error: All through high school, we were inseparable; </a:t>
            </a:r>
            <a:r>
              <a:rPr lang="en-US" u="sng" dirty="0"/>
              <a:t>however</a:t>
            </a:r>
            <a:r>
              <a:rPr lang="en-US" dirty="0"/>
              <a:t>, even our parents eventually became friends.</a:t>
            </a:r>
          </a:p>
          <a:p>
            <a:r>
              <a:rPr lang="en-US" dirty="0"/>
              <a:t>Corrected: All through high school, we were inseparable; </a:t>
            </a:r>
            <a:r>
              <a:rPr lang="en-US" u="sng" dirty="0"/>
              <a:t>in fact</a:t>
            </a:r>
            <a:r>
              <a:rPr lang="en-US" dirty="0"/>
              <a:t>, even our parents eventually became friends.</a:t>
            </a:r>
          </a:p>
          <a:p>
            <a:pPr marL="0" indent="0">
              <a:buNone/>
            </a:pPr>
            <a:endParaRPr lang="en-US" dirty="0"/>
          </a:p>
        </p:txBody>
      </p:sp>
    </p:spTree>
    <p:extLst>
      <p:ext uri="{BB962C8B-B14F-4D97-AF65-F5344CB8AC3E}">
        <p14:creationId xmlns:p14="http://schemas.microsoft.com/office/powerpoint/2010/main" val="339234722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618566"/>
            <a:ext cx="8946541" cy="5629834"/>
          </a:xfrm>
        </p:spPr>
        <p:txBody>
          <a:bodyPr/>
          <a:lstStyle/>
          <a:p>
            <a:r>
              <a:rPr lang="en-US" sz="2400" dirty="0"/>
              <a:t>Error: The painting is a fascinating work because, by representing women in such a novel way, it questions both representational art and traditional notions of femininity. </a:t>
            </a:r>
            <a:r>
              <a:rPr lang="en-US" sz="2400" u="sng" dirty="0"/>
              <a:t>Nonetheless</a:t>
            </a:r>
            <a:r>
              <a:rPr lang="en-US" sz="2400" dirty="0"/>
              <a:t>, most critics agree that it is a groundbreaking work in the development of both cubism and modern art as a whole.</a:t>
            </a:r>
          </a:p>
          <a:p>
            <a:r>
              <a:rPr lang="en-US" sz="2400" dirty="0"/>
              <a:t>Corrected: The painting is a fascinating work because, by representing women in such a novel way, it questions both representational art and traditional notions of femininity. </a:t>
            </a:r>
            <a:r>
              <a:rPr lang="en-US" sz="2400" u="sng" dirty="0"/>
              <a:t>Indeed</a:t>
            </a:r>
            <a:r>
              <a:rPr lang="en-US" sz="2400" dirty="0"/>
              <a:t>, most critics agree that it is a groundbreaking work in the development of both cubism and modern art as a whole.</a:t>
            </a:r>
          </a:p>
          <a:p>
            <a:endParaRPr lang="en-US" dirty="0"/>
          </a:p>
        </p:txBody>
      </p:sp>
    </p:spTree>
    <p:extLst>
      <p:ext uri="{BB962C8B-B14F-4D97-AF65-F5344CB8AC3E}">
        <p14:creationId xmlns:p14="http://schemas.microsoft.com/office/powerpoint/2010/main" val="82697021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Organization: Macro Logic</a:t>
            </a:r>
            <a:r>
              <a:rPr lang="en-US" dirty="0"/>
              <a:t/>
            </a:r>
            <a:br>
              <a:rPr lang="en-US" dirty="0"/>
            </a:br>
            <a:endParaRPr lang="en-US" dirty="0"/>
          </a:p>
        </p:txBody>
      </p:sp>
      <p:sp>
        <p:nvSpPr>
          <p:cNvPr id="3" name="Content Placeholder 2"/>
          <p:cNvSpPr>
            <a:spLocks noGrp="1"/>
          </p:cNvSpPr>
          <p:nvPr>
            <p:ph idx="1"/>
          </p:nvPr>
        </p:nvSpPr>
        <p:spPr>
          <a:xfrm>
            <a:off x="1103312" y="1371600"/>
            <a:ext cx="8946541" cy="4876799"/>
          </a:xfrm>
        </p:spPr>
        <p:txBody>
          <a:bodyPr/>
          <a:lstStyle/>
          <a:p>
            <a:r>
              <a:rPr lang="en-US" sz="2200" u="sng" dirty="0">
                <a:hlinkClick r:id="rId2"/>
              </a:rPr>
              <a:t>Macro-logic</a:t>
            </a:r>
            <a:r>
              <a:rPr lang="en-US" sz="2200" dirty="0"/>
              <a:t> is the skill of putting the parts of an essay in the right order. Fortunately, on the ACT, there are tons of clues as to what order sentences and paragraphs should go in. Can you spot the out-of-place sentence(s) in the passage below?</a:t>
            </a:r>
          </a:p>
          <a:p>
            <a:r>
              <a:rPr lang="en-US" sz="2200" i="1" dirty="0"/>
              <a:t>[1] He wore a sailor’s uniform and used papers given to him by a free black sailor, showed his ingenuity and courage. [2] After a number of previous failed attempts, Douglass finally escaped to freedom. [3] He took two boats and two trains to get from Havre de Grace, Maryland to a </a:t>
            </a:r>
            <a:r>
              <a:rPr lang="en-US" sz="2200" i="1" dirty="0" err="1"/>
              <a:t>safehouse</a:t>
            </a:r>
            <a:r>
              <a:rPr lang="en-US" sz="2200" i="1" dirty="0"/>
              <a:t> in New York City, completing his journey to freedom in less than twenty four hours. [4] He received the uniform from Anna Murray, a free black woman in Baltimore who later became his wife. </a:t>
            </a:r>
            <a:endParaRPr lang="en-US" sz="2200" dirty="0"/>
          </a:p>
          <a:p>
            <a:pPr marL="0" indent="0">
              <a:buNone/>
            </a:pPr>
            <a:endParaRPr lang="en-US" dirty="0"/>
          </a:p>
        </p:txBody>
      </p:sp>
    </p:spTree>
    <p:extLst>
      <p:ext uri="{BB962C8B-B14F-4D97-AF65-F5344CB8AC3E}">
        <p14:creationId xmlns:p14="http://schemas.microsoft.com/office/powerpoint/2010/main" val="21738837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you said Sentence 4 is out of place, you were right. It should go after Sentence 1.</a:t>
            </a:r>
            <a:br>
              <a:rPr lang="en-US" dirty="0"/>
            </a:br>
            <a:endParaRPr lang="en-US" b="1" dirty="0"/>
          </a:p>
        </p:txBody>
      </p:sp>
    </p:spTree>
    <p:extLst>
      <p:ext uri="{BB962C8B-B14F-4D97-AF65-F5344CB8AC3E}">
        <p14:creationId xmlns:p14="http://schemas.microsoft.com/office/powerpoint/2010/main" val="63068145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Conciseness and Redundancy</a:t>
            </a:r>
            <a:r>
              <a:rPr lang="en-US" dirty="0"/>
              <a:t/>
            </a:r>
            <a:br>
              <a:rPr lang="en-US" dirty="0"/>
            </a:br>
            <a:endParaRPr lang="en-US" dirty="0"/>
          </a:p>
        </p:txBody>
      </p:sp>
      <p:sp>
        <p:nvSpPr>
          <p:cNvPr id="3" name="Content Placeholder 2"/>
          <p:cNvSpPr>
            <a:spLocks noGrp="1"/>
          </p:cNvSpPr>
          <p:nvPr>
            <p:ph idx="1"/>
          </p:nvPr>
        </p:nvSpPr>
        <p:spPr/>
        <p:txBody>
          <a:bodyPr/>
          <a:lstStyle/>
          <a:p>
            <a:r>
              <a:rPr lang="en-US" sz="2800" dirty="0"/>
              <a:t>There are times when saying something twice is needed: for emphasis, to review a difficult topic, or to explain something more clearly. None of these apply on the ACT. The two ways this skill is tested on the ACT is through </a:t>
            </a:r>
            <a:r>
              <a:rPr lang="en-US" sz="2800" u="sng" dirty="0">
                <a:hlinkClick r:id="rId2"/>
              </a:rPr>
              <a:t>wordy sentences and redundant sentences</a:t>
            </a:r>
            <a:r>
              <a:rPr lang="en-US" sz="2800" dirty="0"/>
              <a:t>. They're related, but different.</a:t>
            </a:r>
          </a:p>
          <a:p>
            <a:endParaRPr lang="en-US" dirty="0"/>
          </a:p>
        </p:txBody>
      </p:sp>
    </p:spTree>
    <p:extLst>
      <p:ext uri="{BB962C8B-B14F-4D97-AF65-F5344CB8AC3E}">
        <p14:creationId xmlns:p14="http://schemas.microsoft.com/office/powerpoint/2010/main" val="213300459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210671"/>
            <a:ext cx="9404723" cy="1400530"/>
          </a:xfrm>
        </p:spPr>
        <p:txBody>
          <a:bodyPr/>
          <a:lstStyle/>
          <a:p>
            <a:r>
              <a:rPr lang="en-US" b="1" dirty="0"/>
              <a:t>Wordy Sentences</a:t>
            </a:r>
            <a:r>
              <a:rPr lang="en-US" dirty="0"/>
              <a:t/>
            </a:r>
            <a:br>
              <a:rPr lang="en-US" dirty="0"/>
            </a:br>
            <a:endParaRPr lang="en-US" dirty="0"/>
          </a:p>
        </p:txBody>
      </p:sp>
      <p:sp>
        <p:nvSpPr>
          <p:cNvPr id="3" name="Content Placeholder 2"/>
          <p:cNvSpPr>
            <a:spLocks noGrp="1"/>
          </p:cNvSpPr>
          <p:nvPr>
            <p:ph idx="1"/>
          </p:nvPr>
        </p:nvSpPr>
        <p:spPr>
          <a:xfrm>
            <a:off x="1103312" y="887506"/>
            <a:ext cx="8946541" cy="5360894"/>
          </a:xfrm>
        </p:spPr>
        <p:txBody>
          <a:bodyPr>
            <a:normAutofit/>
          </a:bodyPr>
          <a:lstStyle/>
          <a:p>
            <a:r>
              <a:rPr lang="en-US" b="1" dirty="0"/>
              <a:t>Examples</a:t>
            </a:r>
            <a:endParaRPr lang="en-US" dirty="0"/>
          </a:p>
          <a:p>
            <a:r>
              <a:rPr lang="en-US" dirty="0"/>
              <a:t>Error: To travel around Berlin, we have the option of choosing many different transport systems; among them are the U-</a:t>
            </a:r>
            <a:r>
              <a:rPr lang="en-US" dirty="0" err="1"/>
              <a:t>Bahn</a:t>
            </a:r>
            <a:r>
              <a:rPr lang="en-US" dirty="0"/>
              <a:t>, or the underground rail system similar to New York’s Subway, and the tram, which is another form of transport that involves railways that have tracks on the streets.</a:t>
            </a:r>
          </a:p>
          <a:p>
            <a:r>
              <a:rPr lang="en-US" dirty="0"/>
              <a:t>Corrected: To travel around Berlin, we might take the U-</a:t>
            </a:r>
            <a:r>
              <a:rPr lang="en-US" dirty="0" err="1"/>
              <a:t>Bahn</a:t>
            </a:r>
            <a:r>
              <a:rPr lang="en-US" dirty="0"/>
              <a:t>, or subway; we could also take the tram.</a:t>
            </a:r>
          </a:p>
          <a:p>
            <a:r>
              <a:rPr lang="en-US" dirty="0"/>
              <a:t> </a:t>
            </a:r>
          </a:p>
          <a:p>
            <a:r>
              <a:rPr lang="en-US" dirty="0"/>
              <a:t>Error: High-quality learning environments are a necessary precondition for facilitation and enhancement of the ongoing learning process.</a:t>
            </a:r>
          </a:p>
          <a:p>
            <a:r>
              <a:rPr lang="en-US" dirty="0"/>
              <a:t>Corrected: Good schools enable people to learn more.</a:t>
            </a:r>
          </a:p>
          <a:p>
            <a:endParaRPr lang="en-US" dirty="0"/>
          </a:p>
        </p:txBody>
      </p:sp>
    </p:spTree>
    <p:extLst>
      <p:ext uri="{BB962C8B-B14F-4D97-AF65-F5344CB8AC3E}">
        <p14:creationId xmlns:p14="http://schemas.microsoft.com/office/powerpoint/2010/main" val="63791502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Redundant Sentences</a:t>
            </a:r>
            <a:endParaRPr lang="en-US" dirty="0"/>
          </a:p>
        </p:txBody>
      </p:sp>
      <p:sp>
        <p:nvSpPr>
          <p:cNvPr id="3" name="Content Placeholder 2"/>
          <p:cNvSpPr>
            <a:spLocks noGrp="1"/>
          </p:cNvSpPr>
          <p:nvPr>
            <p:ph idx="1"/>
          </p:nvPr>
        </p:nvSpPr>
        <p:spPr>
          <a:xfrm>
            <a:off x="1103312" y="1344706"/>
            <a:ext cx="8946541" cy="4903693"/>
          </a:xfrm>
        </p:spPr>
        <p:txBody>
          <a:bodyPr>
            <a:normAutofit/>
          </a:bodyPr>
          <a:lstStyle/>
          <a:p>
            <a:r>
              <a:rPr lang="en-US" sz="2400" b="1" dirty="0"/>
              <a:t>Examples</a:t>
            </a:r>
            <a:endParaRPr lang="en-US" sz="2400" dirty="0"/>
          </a:p>
          <a:p>
            <a:r>
              <a:rPr lang="en-US" sz="2400" dirty="0"/>
              <a:t>Error: Many </a:t>
            </a:r>
            <a:r>
              <a:rPr lang="en-US" sz="2400" u="sng" dirty="0"/>
              <a:t>uneducated</a:t>
            </a:r>
            <a:r>
              <a:rPr lang="en-US" sz="2400" dirty="0"/>
              <a:t> citizens </a:t>
            </a:r>
            <a:r>
              <a:rPr lang="en-US" sz="2400" u="sng" dirty="0"/>
              <a:t>who have never attended school</a:t>
            </a:r>
            <a:r>
              <a:rPr lang="en-US" sz="2400" dirty="0"/>
              <a:t> continue to vote for better schools.</a:t>
            </a:r>
          </a:p>
          <a:p>
            <a:r>
              <a:rPr lang="en-US" sz="2400" dirty="0"/>
              <a:t>Corrected: Many </a:t>
            </a:r>
            <a:r>
              <a:rPr lang="en-US" sz="2400" u="sng" dirty="0"/>
              <a:t>uneducated</a:t>
            </a:r>
            <a:r>
              <a:rPr lang="en-US" sz="2400" dirty="0"/>
              <a:t> citizens continue to vote for better schools</a:t>
            </a:r>
            <a:r>
              <a:rPr lang="en-US" sz="2400" dirty="0" smtClean="0"/>
              <a:t>.</a:t>
            </a:r>
          </a:p>
          <a:p>
            <a:pPr marL="0" indent="0">
              <a:buNone/>
            </a:pPr>
            <a:endParaRPr lang="en-US" sz="2400" dirty="0"/>
          </a:p>
          <a:p>
            <a:r>
              <a:rPr lang="en-US" sz="2400" dirty="0"/>
              <a:t>Error: The eye </a:t>
            </a:r>
            <a:r>
              <a:rPr lang="en-US" sz="2400" u="sng" dirty="0"/>
              <a:t>of a storm</a:t>
            </a:r>
            <a:r>
              <a:rPr lang="en-US" sz="2400" dirty="0"/>
              <a:t> is a region of mostly calm weather found at the center </a:t>
            </a:r>
            <a:r>
              <a:rPr lang="en-US" sz="2400" u="sng" dirty="0"/>
              <a:t>of a tropical cyclone.</a:t>
            </a:r>
            <a:endParaRPr lang="en-US" sz="2400" dirty="0"/>
          </a:p>
          <a:p>
            <a:r>
              <a:rPr lang="en-US" sz="2400" dirty="0"/>
              <a:t>Corrected: The eye is a region of mostly calm weather found at the center </a:t>
            </a:r>
            <a:r>
              <a:rPr lang="en-US" sz="2400" u="sng" dirty="0"/>
              <a:t>of a tropical cyclone.</a:t>
            </a:r>
            <a:endParaRPr lang="en-US" sz="2400" dirty="0"/>
          </a:p>
          <a:p>
            <a:endParaRPr lang="en-US" dirty="0"/>
          </a:p>
        </p:txBody>
      </p:sp>
    </p:spTree>
    <p:extLst>
      <p:ext uri="{BB962C8B-B14F-4D97-AF65-F5344CB8AC3E}">
        <p14:creationId xmlns:p14="http://schemas.microsoft.com/office/powerpoint/2010/main" val="166818701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Formality and Tone</a:t>
            </a:r>
            <a:endParaRPr lang="en-US" dirty="0"/>
          </a:p>
        </p:txBody>
      </p:sp>
      <p:sp>
        <p:nvSpPr>
          <p:cNvPr id="3" name="Content Placeholder 2"/>
          <p:cNvSpPr>
            <a:spLocks noGrp="1"/>
          </p:cNvSpPr>
          <p:nvPr>
            <p:ph idx="1"/>
          </p:nvPr>
        </p:nvSpPr>
        <p:spPr>
          <a:xfrm>
            <a:off x="1103312" y="1183342"/>
            <a:ext cx="8946541" cy="5065058"/>
          </a:xfrm>
        </p:spPr>
        <p:txBody>
          <a:bodyPr>
            <a:normAutofit lnSpcReduction="10000"/>
          </a:bodyPr>
          <a:lstStyle/>
          <a:p>
            <a:r>
              <a:rPr lang="en-US" sz="2400" dirty="0"/>
              <a:t>Every piece of writing has a </a:t>
            </a:r>
            <a:r>
              <a:rPr lang="en-US" sz="2400" u="sng" dirty="0">
                <a:hlinkClick r:id="rId2"/>
              </a:rPr>
              <a:t>level of formality</a:t>
            </a:r>
            <a:r>
              <a:rPr lang="en-US" sz="2400" dirty="0"/>
              <a:t>, from none (a note passed in class) to maximum (official government or legal documents). The skill here is understanding the formality of the text (which is always pretty close to a book you'd read in English class). What's the informal phrase in the passage below</a:t>
            </a:r>
            <a:r>
              <a:rPr lang="en-US" sz="2400" dirty="0" smtClean="0"/>
              <a:t>?</a:t>
            </a:r>
          </a:p>
          <a:p>
            <a:r>
              <a:rPr lang="en-US" sz="2400" dirty="0"/>
              <a:t>Many cultures in recorded history have venerated and even worshipped the Sun. To some civilizations, the Sun represents all life; to others, the reason for the cycles of day and night. To Plato, the Sun represented the offspring of all that was good. In other myths, though, the Sun might have another kind of significance. It's for sure that the Sun carries great significance for many cultures both ancient and modern.</a:t>
            </a:r>
          </a:p>
          <a:p>
            <a:endParaRPr lang="en-US" sz="2400" dirty="0"/>
          </a:p>
          <a:p>
            <a:pPr marL="0" indent="0">
              <a:buNone/>
            </a:pPr>
            <a:endParaRPr lang="en-US" dirty="0"/>
          </a:p>
        </p:txBody>
      </p:sp>
    </p:spTree>
    <p:extLst>
      <p:ext uri="{BB962C8B-B14F-4D97-AF65-F5344CB8AC3E}">
        <p14:creationId xmlns:p14="http://schemas.microsoft.com/office/powerpoint/2010/main" val="170230009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you said "it's for sure," you got it! It's less formal than the rest of the passage, which sounds quite academic.</a:t>
            </a:r>
            <a:br>
              <a:rPr lang="en-US" dirty="0"/>
            </a:br>
            <a:endParaRPr lang="en-US" dirty="0"/>
          </a:p>
        </p:txBody>
      </p:sp>
    </p:spTree>
    <p:extLst>
      <p:ext uri="{BB962C8B-B14F-4D97-AF65-F5344CB8AC3E}">
        <p14:creationId xmlns:p14="http://schemas.microsoft.com/office/powerpoint/2010/main" val="40651399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Semicolons</a:t>
            </a:r>
            <a:endParaRPr lang="en-US" dirty="0"/>
          </a:p>
        </p:txBody>
      </p:sp>
      <p:sp>
        <p:nvSpPr>
          <p:cNvPr id="3" name="Content Placeholder 2"/>
          <p:cNvSpPr>
            <a:spLocks noGrp="1"/>
          </p:cNvSpPr>
          <p:nvPr>
            <p:ph idx="1"/>
          </p:nvPr>
        </p:nvSpPr>
        <p:spPr>
          <a:xfrm>
            <a:off x="1103312" y="1290918"/>
            <a:ext cx="8946541" cy="4957481"/>
          </a:xfrm>
        </p:spPr>
        <p:txBody>
          <a:bodyPr/>
          <a:lstStyle/>
          <a:p>
            <a:r>
              <a:rPr lang="en-US" sz="2400" dirty="0"/>
              <a:t>Use a semicolon to join 2 independent clauses when the second clause restates the first or when the two clauses are of equal emphasis.</a:t>
            </a:r>
          </a:p>
          <a:p>
            <a:r>
              <a:rPr lang="en-US" sz="2400" i="1" dirty="0"/>
              <a:t>I'm not sure how to get there; let's get directions.</a:t>
            </a:r>
            <a:endParaRPr lang="en-US" sz="2400" dirty="0"/>
          </a:p>
          <a:p>
            <a:r>
              <a:rPr lang="en-US" sz="2400" dirty="0"/>
              <a:t>Use a semicolon to join 2 independent clauses when the second clause begins with a conjunctive adverb (</a:t>
            </a:r>
            <a:r>
              <a:rPr lang="en-US" sz="2400" i="1" dirty="0"/>
              <a:t>however, therefore, etc</a:t>
            </a:r>
            <a:r>
              <a:rPr lang="en-US" sz="2400" dirty="0"/>
              <a:t>.) or a transition (</a:t>
            </a:r>
            <a:r>
              <a:rPr lang="en-US" sz="2400" i="1" dirty="0"/>
              <a:t>in fact, for example, etc.).</a:t>
            </a:r>
            <a:endParaRPr lang="en-US" sz="2400" dirty="0"/>
          </a:p>
          <a:p>
            <a:r>
              <a:rPr lang="en-US" sz="2400" i="1" dirty="0"/>
              <a:t>The basement is scary; thus, I do not go down there alone</a:t>
            </a:r>
            <a:r>
              <a:rPr lang="en-US" i="1" dirty="0"/>
              <a:t>.</a:t>
            </a:r>
            <a:endParaRPr lang="en-US" dirty="0"/>
          </a:p>
          <a:p>
            <a:pPr marL="0" indent="0">
              <a:buNone/>
            </a:pPr>
            <a:endParaRPr lang="en-US" dirty="0"/>
          </a:p>
        </p:txBody>
      </p:sp>
    </p:spTree>
    <p:extLst>
      <p:ext uri="{BB962C8B-B14F-4D97-AF65-F5344CB8AC3E}">
        <p14:creationId xmlns:p14="http://schemas.microsoft.com/office/powerpoint/2010/main" val="309660878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That's It!</a:t>
            </a:r>
            <a:br>
              <a:rPr lang="en-US" b="1" dirty="0"/>
            </a:br>
            <a:r>
              <a:rPr lang="en-US" dirty="0"/>
              <a:t>That's every rule tested on the ACT, as well as the ways in which they are likely to appear. Knowing these rules will make it easier to move forward confidently in your ACT practice</a:t>
            </a:r>
            <a:r>
              <a:rPr lang="en-US" dirty="0" smtClean="0"/>
              <a:t>.</a:t>
            </a:r>
            <a:r>
              <a:rPr lang="en-US" dirty="0"/>
              <a:t/>
            </a:r>
            <a:br>
              <a:rPr lang="en-US" dirty="0"/>
            </a:br>
            <a:endParaRPr lang="en-US" dirty="0"/>
          </a:p>
        </p:txBody>
      </p:sp>
    </p:spTree>
    <p:extLst>
      <p:ext uri="{BB962C8B-B14F-4D97-AF65-F5344CB8AC3E}">
        <p14:creationId xmlns:p14="http://schemas.microsoft.com/office/powerpoint/2010/main" val="3966868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Dashes</a:t>
            </a:r>
            <a:endParaRPr lang="en-US" dirty="0"/>
          </a:p>
        </p:txBody>
      </p:sp>
      <p:sp>
        <p:nvSpPr>
          <p:cNvPr id="3" name="Content Placeholder 2"/>
          <p:cNvSpPr>
            <a:spLocks noGrp="1"/>
          </p:cNvSpPr>
          <p:nvPr>
            <p:ph idx="1"/>
          </p:nvPr>
        </p:nvSpPr>
        <p:spPr/>
        <p:txBody>
          <a:bodyPr/>
          <a:lstStyle/>
          <a:p>
            <a:r>
              <a:rPr lang="en-US" sz="2800" dirty="0"/>
              <a:t>Dashes are used to set off or emphasize the content enclosed within dashes or the content that follows a dash. Dashes place more emphasis on this content than parentheses.</a:t>
            </a:r>
          </a:p>
          <a:p>
            <a:r>
              <a:rPr lang="en-US" sz="2800" i="1" dirty="0"/>
              <a:t>Upon discovering the errors—all 124 of them—the publisher immediately recalled the books.</a:t>
            </a:r>
            <a:endParaRPr lang="en-US" sz="2800" dirty="0"/>
          </a:p>
          <a:p>
            <a:pPr marL="0" indent="0">
              <a:buNone/>
            </a:pPr>
            <a:endParaRPr lang="en-US" dirty="0"/>
          </a:p>
        </p:txBody>
      </p:sp>
    </p:spTree>
    <p:extLst>
      <p:ext uri="{BB962C8B-B14F-4D97-AF65-F5344CB8AC3E}">
        <p14:creationId xmlns:p14="http://schemas.microsoft.com/office/powerpoint/2010/main" val="20099367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End Punctuation</a:t>
            </a:r>
            <a:r>
              <a:rPr lang="en-US" dirty="0"/>
              <a:t/>
            </a:r>
            <a:br>
              <a:rPr lang="en-US" dirty="0"/>
            </a:br>
            <a:endParaRPr lang="en-US" dirty="0"/>
          </a:p>
        </p:txBody>
      </p:sp>
      <p:sp>
        <p:nvSpPr>
          <p:cNvPr id="3" name="Content Placeholder 2"/>
          <p:cNvSpPr>
            <a:spLocks noGrp="1"/>
          </p:cNvSpPr>
          <p:nvPr>
            <p:ph idx="1"/>
          </p:nvPr>
        </p:nvSpPr>
        <p:spPr>
          <a:xfrm>
            <a:off x="1103312" y="1452282"/>
            <a:ext cx="8946541" cy="4796117"/>
          </a:xfrm>
        </p:spPr>
        <p:txBody>
          <a:bodyPr>
            <a:normAutofit/>
          </a:bodyPr>
          <a:lstStyle/>
          <a:p>
            <a:r>
              <a:rPr lang="en-US" sz="2400" dirty="0"/>
              <a:t>Use a period at the end of a sentence that makes a statement.</a:t>
            </a:r>
          </a:p>
          <a:p>
            <a:r>
              <a:rPr lang="en-US" sz="2400" i="1" dirty="0"/>
              <a:t>He will try again.</a:t>
            </a:r>
            <a:endParaRPr lang="en-US" sz="2400" dirty="0"/>
          </a:p>
          <a:p>
            <a:r>
              <a:rPr lang="en-US" sz="2400" dirty="0"/>
              <a:t>Use a question mark after direct questions.</a:t>
            </a:r>
          </a:p>
          <a:p>
            <a:r>
              <a:rPr lang="en-US" sz="2400" i="1" dirty="0"/>
              <a:t>Where are we?</a:t>
            </a:r>
            <a:endParaRPr lang="en-US" sz="2400" dirty="0"/>
          </a:p>
          <a:p>
            <a:r>
              <a:rPr lang="en-US" sz="2400" dirty="0"/>
              <a:t>Use (rarely) an exclamation point at the end of a sentence to express strong emotion.</a:t>
            </a:r>
          </a:p>
          <a:p>
            <a:r>
              <a:rPr lang="en-US" sz="2400" i="1" dirty="0"/>
              <a:t>Stop it!</a:t>
            </a:r>
            <a:endParaRPr lang="en-US" sz="2400" dirty="0"/>
          </a:p>
          <a:p>
            <a:pPr marL="0" indent="0">
              <a:buNone/>
            </a:pPr>
            <a:endParaRPr lang="en-US" dirty="0"/>
          </a:p>
        </p:txBody>
      </p:sp>
    </p:spTree>
    <p:extLst>
      <p:ext uri="{BB962C8B-B14F-4D97-AF65-F5344CB8AC3E}">
        <p14:creationId xmlns:p14="http://schemas.microsoft.com/office/powerpoint/2010/main" val="32345996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205</TotalTime>
  <Words>4548</Words>
  <Application>Microsoft Office PowerPoint</Application>
  <PresentationFormat>Widescreen</PresentationFormat>
  <Paragraphs>300</Paragraphs>
  <Slides>70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70</vt:i4>
      </vt:variant>
    </vt:vector>
  </HeadingPairs>
  <TitlesOfParts>
    <vt:vector size="74" baseType="lpstr">
      <vt:lpstr>Arial</vt:lpstr>
      <vt:lpstr>Century Gothic</vt:lpstr>
      <vt:lpstr>Wingdings 3</vt:lpstr>
      <vt:lpstr>Ion</vt:lpstr>
      <vt:lpstr>ACT PREP</vt:lpstr>
      <vt:lpstr>Quick Overview </vt:lpstr>
      <vt:lpstr>Punctuation</vt:lpstr>
      <vt:lpstr>Commas </vt:lpstr>
      <vt:lpstr>Apostrophes</vt:lpstr>
      <vt:lpstr>Colons </vt:lpstr>
      <vt:lpstr>Semicolons</vt:lpstr>
      <vt:lpstr>Dashes</vt:lpstr>
      <vt:lpstr>End Punctuation </vt:lpstr>
      <vt:lpstr>Subject/Verb Agreement </vt:lpstr>
      <vt:lpstr>PowerPoint Presentation</vt:lpstr>
      <vt:lpstr>PowerPoint Presentation</vt:lpstr>
      <vt:lpstr>Pronouns</vt:lpstr>
      <vt:lpstr>Subject vs. Object Pronouns </vt:lpstr>
      <vt:lpstr>PowerPoint Presentation</vt:lpstr>
      <vt:lpstr>PowerPoint Presentation</vt:lpstr>
      <vt:lpstr>That vs Who</vt:lpstr>
      <vt:lpstr>PowerPoint Presentation</vt:lpstr>
      <vt:lpstr>PowerPoint Presentation</vt:lpstr>
      <vt:lpstr>Person: 1st, 2nd, and 3rd </vt:lpstr>
      <vt:lpstr>PowerPoint Presentation</vt:lpstr>
      <vt:lpstr>PowerPoint Presentation</vt:lpstr>
      <vt:lpstr>Ambiguous Reference </vt:lpstr>
      <vt:lpstr>PowerPoint Presentation</vt:lpstr>
      <vt:lpstr>PowerPoint Presentation</vt:lpstr>
      <vt:lpstr>Verb Forms: Tense and Agreement </vt:lpstr>
      <vt:lpstr>Verb Tense</vt:lpstr>
      <vt:lpstr>PowerPoint Presentation</vt:lpstr>
      <vt:lpstr>Number Agreement</vt:lpstr>
      <vt:lpstr>PowerPoint Presentation</vt:lpstr>
      <vt:lpstr>Comparison </vt:lpstr>
      <vt:lpstr>PowerPoint Presentation</vt:lpstr>
      <vt:lpstr>PowerPoint Presentation</vt:lpstr>
      <vt:lpstr>Word Choice </vt:lpstr>
      <vt:lpstr>Its vs. It’s </vt:lpstr>
      <vt:lpstr>Their vs. There vs. They’re </vt:lpstr>
      <vt:lpstr>To vs. Too vs. Two </vt:lpstr>
      <vt:lpstr>Then vs. Than </vt:lpstr>
      <vt:lpstr>"Might have" vs. "Might of" </vt:lpstr>
      <vt:lpstr>Idioms</vt:lpstr>
      <vt:lpstr>PowerPoint Presentation</vt:lpstr>
      <vt:lpstr>Verbal Phrases </vt:lpstr>
      <vt:lpstr>PowerPoint Presentation</vt:lpstr>
      <vt:lpstr>Sentence Fragments &amp; Run-on Sentences </vt:lpstr>
      <vt:lpstr>PowerPoint Presentation</vt:lpstr>
      <vt:lpstr>PowerPoint Presentation</vt:lpstr>
      <vt:lpstr>PowerPoint Presentation</vt:lpstr>
      <vt:lpstr>PowerPoint Presentation</vt:lpstr>
      <vt:lpstr>Parallel Construction </vt:lpstr>
      <vt:lpstr>PowerPoint Presentation</vt:lpstr>
      <vt:lpstr>Faulty Modifier </vt:lpstr>
      <vt:lpstr>Dangling Modifier </vt:lpstr>
      <vt:lpstr>PowerPoint Presentation</vt:lpstr>
      <vt:lpstr>Misplaced Modifier </vt:lpstr>
      <vt:lpstr>PowerPoint Presentation</vt:lpstr>
      <vt:lpstr>RHETORICAL SKILLS </vt:lpstr>
      <vt:lpstr>Relevance</vt:lpstr>
      <vt:lpstr>If you said Sentence 4 is irrelevant, you're correct. The paragraph is all about bonsai cultivation, and Sentence 4 is about the age of bonsai trees. </vt:lpstr>
      <vt:lpstr>Author Intent </vt:lpstr>
      <vt:lpstr>The correct answer is something along the lines of "the idea of Ra shows that people personify objects they depend on."</vt:lpstr>
      <vt:lpstr>Organization: Transitional Logic </vt:lpstr>
      <vt:lpstr>PowerPoint Presentation</vt:lpstr>
      <vt:lpstr>Organization: Macro Logic </vt:lpstr>
      <vt:lpstr>If you said Sentence 4 is out of place, you were right. It should go after Sentence 1. </vt:lpstr>
      <vt:lpstr>Conciseness and Redundancy </vt:lpstr>
      <vt:lpstr>Wordy Sentences </vt:lpstr>
      <vt:lpstr>Redundant Sentences</vt:lpstr>
      <vt:lpstr>Formality and Tone</vt:lpstr>
      <vt:lpstr>If you said "it's for sure," you got it! It's less formal than the rest of the passage, which sounds quite academic. </vt:lpstr>
      <vt:lpstr>That's It! That's every rule tested on the ACT, as well as the ways in which they are likely to appear. Knowing these rules will make it easier to move forward confidently in your ACT practice. </vt:lpstr>
    </vt:vector>
  </TitlesOfParts>
  <Company>Chandler Unified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 PREP</dc:title>
  <dc:creator>Och, Kathryn</dc:creator>
  <cp:lastModifiedBy>Och, Kathryn</cp:lastModifiedBy>
  <cp:revision>15</cp:revision>
  <dcterms:created xsi:type="dcterms:W3CDTF">2016-01-21T16:11:11Z</dcterms:created>
  <dcterms:modified xsi:type="dcterms:W3CDTF">2016-01-21T19:37:05Z</dcterms:modified>
</cp:coreProperties>
</file>