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9" r:id="rId4"/>
    <p:sldId id="263" r:id="rId5"/>
    <p:sldId id="260" r:id="rId6"/>
    <p:sldId id="262" r:id="rId7"/>
    <p:sldId id="256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3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42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9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63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2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2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0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6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0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1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525194-6B99-4875-90F3-001343CF8982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70212E-A8B1-4E55-B65E-D63202A4E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0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ylewicz.nicole@cusd80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usd80-my.sharepoint.com/:b:/r/personal/dylewicz_nicole_cusd80_com/Documents/Attachments/Start%20of%20School%20Flyer%20%20-%20ENG.pdf?csf=1&amp;web=1&amp;e=B4pMch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ysfood.com/i/community/community-rewards" TargetMode="External"/><Relationship Id="rId13" Type="http://schemas.openxmlformats.org/officeDocument/2006/relationships/image" Target="../media/image13.jpeg"/><Relationship Id="rId18" Type="http://schemas.openxmlformats.org/officeDocument/2006/relationships/image" Target="../media/image17.png"/><Relationship Id="rId3" Type="http://schemas.openxmlformats.org/officeDocument/2006/relationships/hyperlink" Target="mailto:ConleyCoyotesPTO@gmail.com" TargetMode="External"/><Relationship Id="rId21" Type="http://schemas.openxmlformats.org/officeDocument/2006/relationships/image" Target="../media/image20.png"/><Relationship Id="rId7" Type="http://schemas.openxmlformats.org/officeDocument/2006/relationships/image" Target="../media/image10.JP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conleycoyoteden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://www.runpto.com/u/conley/" TargetMode="External"/><Relationship Id="rId15" Type="http://schemas.openxmlformats.org/officeDocument/2006/relationships/image" Target="../media/image15.png"/><Relationship Id="rId10" Type="http://schemas.openxmlformats.org/officeDocument/2006/relationships/hyperlink" Target="https://www.shoppingpartnership.com/chandler/" TargetMode="External"/><Relationship Id="rId19" Type="http://schemas.openxmlformats.org/officeDocument/2006/relationships/image" Target="../media/image18.png"/><Relationship Id="rId4" Type="http://schemas.openxmlformats.org/officeDocument/2006/relationships/hyperlink" Target="https://www.facebook.com/conleycoyotesptochandleraz/" TargetMode="External"/><Relationship Id="rId9" Type="http://schemas.openxmlformats.org/officeDocument/2006/relationships/hyperlink" Target="https://btfe.smart.link/d2hf5lc6g" TargetMode="External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0A47CF6F-27C2-43F3-AF69-E3D576363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032" name="Freeform 6">
              <a:extLst>
                <a:ext uri="{FF2B5EF4-FFF2-40B4-BE49-F238E27FC236}">
                  <a16:creationId xmlns:a16="http://schemas.microsoft.com/office/drawing/2014/main" id="{39EB00CB-5B69-438D-944F-2E0382BA0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33" name="Freeform 7">
              <a:extLst>
                <a:ext uri="{FF2B5EF4-FFF2-40B4-BE49-F238E27FC236}">
                  <a16:creationId xmlns:a16="http://schemas.microsoft.com/office/drawing/2014/main" id="{6D931D9D-4C35-4CDF-BFF0-03DD03881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34" name="Freeform 9">
              <a:extLst>
                <a:ext uri="{FF2B5EF4-FFF2-40B4-BE49-F238E27FC236}">
                  <a16:creationId xmlns:a16="http://schemas.microsoft.com/office/drawing/2014/main" id="{26D9B8E3-CFAB-4428-9D62-576BF978E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35" name="Freeform 10">
              <a:extLst>
                <a:ext uri="{FF2B5EF4-FFF2-40B4-BE49-F238E27FC236}">
                  <a16:creationId xmlns:a16="http://schemas.microsoft.com/office/drawing/2014/main" id="{F019DFF8-C5AB-45D0-8A70-627BFEF9A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36" name="Freeform 11">
              <a:extLst>
                <a:ext uri="{FF2B5EF4-FFF2-40B4-BE49-F238E27FC236}">
                  <a16:creationId xmlns:a16="http://schemas.microsoft.com/office/drawing/2014/main" id="{E548346E-CCE3-4C53-B753-ABF3C098B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37" name="Freeform 12">
              <a:extLst>
                <a:ext uri="{FF2B5EF4-FFF2-40B4-BE49-F238E27FC236}">
                  <a16:creationId xmlns:a16="http://schemas.microsoft.com/office/drawing/2014/main" id="{C19E6868-EA25-4961-B0E5-EF4F9DD2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0B4EA0-76BB-7DD0-82A6-7689BB1A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1380068"/>
            <a:ext cx="6697967" cy="26161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6000" b="1" i="0" u="none" strike="noStrike" dirty="0">
                <a:latin typeface="Georgia" panose="02040502050405020303" pitchFamily="18" charset="0"/>
              </a:rPr>
              <a:t>Welcome to Parent Night of Learning</a:t>
            </a:r>
            <a:br>
              <a:rPr lang="en-US" sz="6000" b="1" i="0" u="none" strike="noStrike" dirty="0">
                <a:latin typeface="Georgia" panose="02040502050405020303" pitchFamily="18" charset="0"/>
              </a:rPr>
            </a:br>
            <a:r>
              <a:rPr lang="en-US" sz="6000" b="1" i="0" u="none" strike="noStrike" dirty="0">
                <a:latin typeface="Georgia" panose="02040502050405020303" pitchFamily="18" charset="0"/>
              </a:rPr>
              <a:t>2022-2023</a:t>
            </a:r>
            <a:endParaRPr lang="en-US" sz="6000" b="1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Owl and Back to School Clipart Bundle by Splashy Pix | TpT">
            <a:extLst>
              <a:ext uri="{FF2B5EF4-FFF2-40B4-BE49-F238E27FC236}">
                <a16:creationId xmlns:a16="http://schemas.microsoft.com/office/drawing/2014/main" id="{B10667BF-D81C-0F09-BA3B-CE5D49C529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r="6140"/>
          <a:stretch/>
        </p:blipFill>
        <p:spPr bwMode="auto">
          <a:xfrm>
            <a:off x="8107340" y="517234"/>
            <a:ext cx="3538560" cy="59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9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03E2EFC0-DD7B-4696-8C4D-CBBD0FF69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56" name="Freeform 6">
              <a:extLst>
                <a:ext uri="{FF2B5EF4-FFF2-40B4-BE49-F238E27FC236}">
                  <a16:creationId xmlns:a16="http://schemas.microsoft.com/office/drawing/2014/main" id="{2E0F491A-79B2-427A-9A72-9C3E1C214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57" name="Freeform 7">
              <a:extLst>
                <a:ext uri="{FF2B5EF4-FFF2-40B4-BE49-F238E27FC236}">
                  <a16:creationId xmlns:a16="http://schemas.microsoft.com/office/drawing/2014/main" id="{8CDDFD44-B082-4517-A31A-0A7036421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58" name="Freeform 8">
              <a:extLst>
                <a:ext uri="{FF2B5EF4-FFF2-40B4-BE49-F238E27FC236}">
                  <a16:creationId xmlns:a16="http://schemas.microsoft.com/office/drawing/2014/main" id="{23474B14-4CD5-43AB-AC72-034F140B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59" name="Freeform 9">
              <a:extLst>
                <a:ext uri="{FF2B5EF4-FFF2-40B4-BE49-F238E27FC236}">
                  <a16:creationId xmlns:a16="http://schemas.microsoft.com/office/drawing/2014/main" id="{6C60DB51-0AC8-4CCF-8C21-64173631E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60" name="Freeform 10">
              <a:extLst>
                <a:ext uri="{FF2B5EF4-FFF2-40B4-BE49-F238E27FC236}">
                  <a16:creationId xmlns:a16="http://schemas.microsoft.com/office/drawing/2014/main" id="{3DC754C2-4084-44FC-9301-77EE812A4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61" name="Freeform 11">
              <a:extLst>
                <a:ext uri="{FF2B5EF4-FFF2-40B4-BE49-F238E27FC236}">
                  <a16:creationId xmlns:a16="http://schemas.microsoft.com/office/drawing/2014/main" id="{73EAB3B3-FF97-4E80-B54D-52CE1CB26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7844BD-AF1A-60BC-8942-1269CC95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>
            <a:normAutofit/>
          </a:bodyPr>
          <a:lstStyle/>
          <a:p>
            <a:pPr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>
                <a:effectLst/>
                <a:latin typeface="Georgia" panose="02040502050405020303" pitchFamily="18" charset="0"/>
              </a:rPr>
              <a:t>Contact Information</a:t>
            </a:r>
            <a:br>
              <a:rPr lang="en-US" sz="2800" b="1">
                <a:effectLst/>
                <a:latin typeface="Georgia" panose="02040502050405020303" pitchFamily="18" charset="0"/>
              </a:rPr>
            </a:br>
            <a:br>
              <a:rPr lang="en-US" sz="2800" b="1">
                <a:latin typeface="Georgia" panose="02040502050405020303" pitchFamily="18" charset="0"/>
              </a:rPr>
            </a:b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1FA5-1D83-D84C-A102-0DE2D3D3D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009" y="1723017"/>
            <a:ext cx="4278929" cy="3124201"/>
          </a:xfrm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b="1" i="0" u="none" strike="noStrike" dirty="0">
                <a:effectLst/>
                <a:latin typeface="Georgia" panose="02040502050405020303" pitchFamily="18" charset="0"/>
              </a:rPr>
              <a:t>Email: </a:t>
            </a:r>
            <a:r>
              <a:rPr lang="fr-FR" b="1" i="0" u="sng" strike="noStrike" dirty="0">
                <a:effectLst/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Dylewicz.nicole@cusd80.com</a:t>
            </a:r>
            <a:endParaRPr lang="fr-FR" b="1" dirty="0">
              <a:effectLst/>
              <a:latin typeface="Georgia" panose="02040502050405020303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b="1" i="0" u="none" strike="noStrike" dirty="0">
                <a:effectLst/>
                <a:latin typeface="Georgia" panose="02040502050405020303" pitchFamily="18" charset="0"/>
              </a:rPr>
              <a:t>Phone: 480-862-6265</a:t>
            </a:r>
            <a:endParaRPr lang="fr-FR" b="1" dirty="0"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br>
              <a:rPr lang="fr-FR" b="1" dirty="0">
                <a:latin typeface="Georgia" panose="02040502050405020303" pitchFamily="18" charset="0"/>
              </a:rPr>
            </a:b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2063" name="Rounded Rectangle 16">
            <a:extLst>
              <a:ext uri="{FF2B5EF4-FFF2-40B4-BE49-F238E27FC236}">
                <a16:creationId xmlns:a16="http://schemas.microsoft.com/office/drawing/2014/main" id="{D2B7F823-B53C-4005-8901-18403A29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ree clip art email - Clip Art Library">
            <a:extLst>
              <a:ext uri="{FF2B5EF4-FFF2-40B4-BE49-F238E27FC236}">
                <a16:creationId xmlns:a16="http://schemas.microsoft.com/office/drawing/2014/main" id="{2034D6F8-0253-AA35-D6B7-1C170549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407" y="1531054"/>
            <a:ext cx="4744154" cy="350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99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FABAF254-E739-48A6-96A9-F5DE1757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4104" name="Freeform 6">
              <a:extLst>
                <a:ext uri="{FF2B5EF4-FFF2-40B4-BE49-F238E27FC236}">
                  <a16:creationId xmlns:a16="http://schemas.microsoft.com/office/drawing/2014/main" id="{4FC85FE3-48BF-4B0A-828B-1A47C1C80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105" name="Freeform 7">
              <a:extLst>
                <a:ext uri="{FF2B5EF4-FFF2-40B4-BE49-F238E27FC236}">
                  <a16:creationId xmlns:a16="http://schemas.microsoft.com/office/drawing/2014/main" id="{411C47E0-043A-4AB8-B446-0AFB3D528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06" name="Freeform 8">
              <a:extLst>
                <a:ext uri="{FF2B5EF4-FFF2-40B4-BE49-F238E27FC236}">
                  <a16:creationId xmlns:a16="http://schemas.microsoft.com/office/drawing/2014/main" id="{D5048807-B89D-438F-93B0-C643E7067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107" name="Freeform 9">
              <a:extLst>
                <a:ext uri="{FF2B5EF4-FFF2-40B4-BE49-F238E27FC236}">
                  <a16:creationId xmlns:a16="http://schemas.microsoft.com/office/drawing/2014/main" id="{962DD555-EAE0-441E-9C80-88C898E72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108" name="Freeform 10">
              <a:extLst>
                <a:ext uri="{FF2B5EF4-FFF2-40B4-BE49-F238E27FC236}">
                  <a16:creationId xmlns:a16="http://schemas.microsoft.com/office/drawing/2014/main" id="{B026BE0F-0CCC-4EC1-99FA-3112E5BD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09" name="Freeform 11">
              <a:extLst>
                <a:ext uri="{FF2B5EF4-FFF2-40B4-BE49-F238E27FC236}">
                  <a16:creationId xmlns:a16="http://schemas.microsoft.com/office/drawing/2014/main" id="{C8796358-F148-41A9-8977-8F8B64839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FDB114-A029-9BD0-1457-2E030233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203" y="685800"/>
            <a:ext cx="2560494" cy="1752599"/>
          </a:xfrm>
        </p:spPr>
        <p:txBody>
          <a:bodyPr anchor="b">
            <a:normAutofit/>
          </a:bodyPr>
          <a:lstStyle/>
          <a:p>
            <a:pPr algn="l"/>
            <a:r>
              <a:rPr lang="en-US" sz="3200" b="1" u="sng">
                <a:latin typeface="Georgia" panose="02040502050405020303" pitchFamily="18" charset="0"/>
              </a:rPr>
              <a:t>Centers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E9F27-1199-F046-0C89-527D89BB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2812387" cy="3124201"/>
          </a:xfrm>
        </p:spPr>
        <p:txBody>
          <a:bodyPr anchor="t">
            <a:normAutofit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Small group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Address student IEP goals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 Encourage creativity and independence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Peer group work</a:t>
            </a:r>
          </a:p>
          <a:p>
            <a:pPr lvl="2"/>
            <a:r>
              <a:rPr lang="en-US" sz="1600" dirty="0">
                <a:latin typeface="Georgia" panose="02040502050405020303" pitchFamily="18" charset="0"/>
              </a:rPr>
              <a:t>Working as a team</a:t>
            </a:r>
          </a:p>
          <a:p>
            <a:pPr lvl="1"/>
            <a:endParaRPr lang="en-US" sz="1800" dirty="0"/>
          </a:p>
        </p:txBody>
      </p:sp>
      <p:sp>
        <p:nvSpPr>
          <p:cNvPr id="4111" name="Rounded Rectangle 16">
            <a:extLst>
              <a:ext uri="{FF2B5EF4-FFF2-40B4-BE49-F238E27FC236}">
                <a16:creationId xmlns:a16="http://schemas.microsoft.com/office/drawing/2014/main" id="{69B89188-74D1-43D9-B0A9-4C786853C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Educational Technology 2: Lesson 13: Cooperative Learning with the Computer">
            <a:extLst>
              <a:ext uri="{FF2B5EF4-FFF2-40B4-BE49-F238E27FC236}">
                <a16:creationId xmlns:a16="http://schemas.microsoft.com/office/drawing/2014/main" id="{D3ADD2C7-E8EA-1A35-39E3-C9B4D842D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80"/>
          <a:stretch/>
        </p:blipFill>
        <p:spPr bwMode="auto">
          <a:xfrm>
            <a:off x="4941202" y="1011765"/>
            <a:ext cx="6237359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9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0B9F-F8AF-80FF-CED3-3EF23FD4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2566579" cy="5538019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Daily Reading 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A9204-8527-FFEA-6FA9-A00F071C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927" y="612057"/>
            <a:ext cx="7152608" cy="3753466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Leveled readers sent home each Monday</a:t>
            </a:r>
          </a:p>
          <a:p>
            <a:r>
              <a:rPr lang="en-US" dirty="0">
                <a:latin typeface="Georgia" panose="02040502050405020303" pitchFamily="18" charset="0"/>
              </a:rPr>
              <a:t>Please practice with your child and sign the log</a:t>
            </a:r>
          </a:p>
          <a:p>
            <a:r>
              <a:rPr lang="en-US" dirty="0">
                <a:latin typeface="Georgia" panose="02040502050405020303" pitchFamily="18" charset="0"/>
              </a:rPr>
              <a:t>Return books on Friday for new books</a:t>
            </a:r>
          </a:p>
        </p:txBody>
      </p:sp>
      <p:pic>
        <p:nvPicPr>
          <p:cNvPr id="6146" name="Picture 2" descr="Free Clipart Images">
            <a:extLst>
              <a:ext uri="{FF2B5EF4-FFF2-40B4-BE49-F238E27FC236}">
                <a16:creationId xmlns:a16="http://schemas.microsoft.com/office/drawing/2014/main" id="{B39DE671-537B-9F40-464B-065430E5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2574" y="4553084"/>
            <a:ext cx="3414636" cy="168597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6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0" name="Group 5139">
            <a:extLst>
              <a:ext uri="{FF2B5EF4-FFF2-40B4-BE49-F238E27FC236}">
                <a16:creationId xmlns:a16="http://schemas.microsoft.com/office/drawing/2014/main" id="{FABAF254-E739-48A6-96A9-F5DE1757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5141" name="Freeform 6">
              <a:extLst>
                <a:ext uri="{FF2B5EF4-FFF2-40B4-BE49-F238E27FC236}">
                  <a16:creationId xmlns:a16="http://schemas.microsoft.com/office/drawing/2014/main" id="{4FC85FE3-48BF-4B0A-828B-1A47C1C80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142" name="Freeform 7">
              <a:extLst>
                <a:ext uri="{FF2B5EF4-FFF2-40B4-BE49-F238E27FC236}">
                  <a16:creationId xmlns:a16="http://schemas.microsoft.com/office/drawing/2014/main" id="{411C47E0-043A-4AB8-B446-0AFB3D528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143" name="Freeform 8">
              <a:extLst>
                <a:ext uri="{FF2B5EF4-FFF2-40B4-BE49-F238E27FC236}">
                  <a16:creationId xmlns:a16="http://schemas.microsoft.com/office/drawing/2014/main" id="{D5048807-B89D-438F-93B0-C643E7067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144" name="Freeform 9">
              <a:extLst>
                <a:ext uri="{FF2B5EF4-FFF2-40B4-BE49-F238E27FC236}">
                  <a16:creationId xmlns:a16="http://schemas.microsoft.com/office/drawing/2014/main" id="{962DD555-EAE0-441E-9C80-88C898E72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145" name="Freeform 10">
              <a:extLst>
                <a:ext uri="{FF2B5EF4-FFF2-40B4-BE49-F238E27FC236}">
                  <a16:creationId xmlns:a16="http://schemas.microsoft.com/office/drawing/2014/main" id="{B026BE0F-0CCC-4EC1-99FA-3112E5BD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146" name="Freeform 11">
              <a:extLst>
                <a:ext uri="{FF2B5EF4-FFF2-40B4-BE49-F238E27FC236}">
                  <a16:creationId xmlns:a16="http://schemas.microsoft.com/office/drawing/2014/main" id="{C8796358-F148-41A9-8977-8F8B64839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691813-8496-28EE-2F1F-5A05D2FF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202" y="685800"/>
            <a:ext cx="2724961" cy="1752599"/>
          </a:xfrm>
        </p:spPr>
        <p:txBody>
          <a:bodyPr anchor="b">
            <a:normAutofit/>
          </a:bodyPr>
          <a:lstStyle/>
          <a:p>
            <a:pPr algn="l"/>
            <a:r>
              <a:rPr lang="en-US" sz="3200" b="1" dirty="0">
                <a:latin typeface="Georgia" panose="02040502050405020303" pitchFamily="18" charset="0"/>
              </a:rPr>
              <a:t>Social Emotional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D4D3F-DA34-F26A-582F-1298746A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2812387" cy="3124201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 Students learn each color zone to indicate feelings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Each desk has a copy for students to reflect upon</a:t>
            </a:r>
          </a:p>
          <a:p>
            <a:r>
              <a:rPr lang="en-US" sz="1800" dirty="0">
                <a:latin typeface="Georgia" panose="02040502050405020303" pitchFamily="18" charset="0"/>
              </a:rPr>
              <a:t> Each zone teaches techniques to implement when feeling a certain emotion 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Ex: Red zone: Deep breathing </a:t>
            </a:r>
          </a:p>
          <a:p>
            <a:pPr lvl="1"/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5148" name="Rounded Rectangle 16">
            <a:extLst>
              <a:ext uri="{FF2B5EF4-FFF2-40B4-BE49-F238E27FC236}">
                <a16:creationId xmlns:a16="http://schemas.microsoft.com/office/drawing/2014/main" id="{69B89188-74D1-43D9-B0A9-4C786853C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5" name="Picture 15" descr="Socialthinking - The Zones of Regulation Free Stuff">
            <a:extLst>
              <a:ext uri="{FF2B5EF4-FFF2-40B4-BE49-F238E27FC236}">
                <a16:creationId xmlns:a16="http://schemas.microsoft.com/office/drawing/2014/main" id="{149A71F0-E995-5E19-B762-B1D12EA55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r="-3" b="5576"/>
          <a:stretch/>
        </p:blipFill>
        <p:spPr bwMode="auto">
          <a:xfrm>
            <a:off x="4941202" y="1011765"/>
            <a:ext cx="6237359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1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29AE-7AAB-EDD1-B2DE-9F418FA5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5747778" cy="1752599"/>
          </a:xfrm>
        </p:spPr>
        <p:txBody>
          <a:bodyPr>
            <a:normAutofit/>
          </a:bodyPr>
          <a:lstStyle/>
          <a:p>
            <a:r>
              <a:rPr lang="en-US" b="1" u="sng" dirty="0">
                <a:latin typeface="Georgia" panose="02040502050405020303" pitchFamily="18" charset="0"/>
              </a:rPr>
              <a:t>School Breakfast/Lunch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6256-B45F-7906-0073-11C4C1ECF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5747778" cy="3124201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  <a:hlinkClick r:id="rId3"/>
              </a:rPr>
              <a:t>Start of School Flyer.pdf</a:t>
            </a: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 Meals are </a:t>
            </a:r>
            <a:r>
              <a:rPr lang="en-US" b="1" u="sng" dirty="0">
                <a:latin typeface="Georgia" panose="02040502050405020303" pitchFamily="18" charset="0"/>
              </a:rPr>
              <a:t>no</a:t>
            </a:r>
            <a:r>
              <a:rPr lang="en-US" dirty="0">
                <a:latin typeface="Georgia" panose="02040502050405020303" pitchFamily="18" charset="0"/>
              </a:rPr>
              <a:t> longer universally free</a:t>
            </a:r>
          </a:p>
          <a:p>
            <a:r>
              <a:rPr lang="en-US" dirty="0">
                <a:latin typeface="Georgia" panose="02040502050405020303" pitchFamily="18" charset="0"/>
              </a:rPr>
              <a:t> Elementary Breakfast $2.00</a:t>
            </a:r>
          </a:p>
          <a:p>
            <a:r>
              <a:rPr lang="en-US" dirty="0">
                <a:latin typeface="Georgia" panose="02040502050405020303" pitchFamily="18" charset="0"/>
              </a:rPr>
              <a:t>Elementary Lunch $3.00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079" name="Rounded Rectangle 6">
            <a:extLst>
              <a:ext uri="{FF2B5EF4-FFF2-40B4-BE49-F238E27FC236}">
                <a16:creationId xmlns:a16="http://schemas.microsoft.com/office/drawing/2014/main" id="{76EA2C90-60F8-4185-BF44-DE623DFAD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C78FCE0-F373-028A-84AE-1D72A404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8867" y="1011765"/>
            <a:ext cx="2191058" cy="21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ree School Lunch Cliparts, Download Free School Lunch Cliparts png images,  Free ClipArts on Clipart Library">
            <a:extLst>
              <a:ext uri="{FF2B5EF4-FFF2-40B4-BE49-F238E27FC236}">
                <a16:creationId xmlns:a16="http://schemas.microsoft.com/office/drawing/2014/main" id="{1AA2D607-5AB2-4D97-B859-58E4815C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801" y="3606365"/>
            <a:ext cx="3341190" cy="17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6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3AD6B342-8C82-F29F-D36C-E883CD4EEBAE}"/>
              </a:ext>
            </a:extLst>
          </p:cNvPr>
          <p:cNvSpPr/>
          <p:nvPr/>
        </p:nvSpPr>
        <p:spPr>
          <a:xfrm rot="10800000">
            <a:off x="8801602" y="137244"/>
            <a:ext cx="3390398" cy="1845377"/>
          </a:xfrm>
          <a:custGeom>
            <a:avLst/>
            <a:gdLst>
              <a:gd name="connsiteX0" fmla="*/ 0 w 4310213"/>
              <a:gd name="connsiteY0" fmla="*/ 2275401 h 2275401"/>
              <a:gd name="connsiteX1" fmla="*/ 0 w 4310213"/>
              <a:gd name="connsiteY1" fmla="*/ 0 h 2275401"/>
              <a:gd name="connsiteX2" fmla="*/ 4310213 w 4310213"/>
              <a:gd name="connsiteY2" fmla="*/ 2275401 h 2275401"/>
              <a:gd name="connsiteX3" fmla="*/ 0 w 4310213"/>
              <a:gd name="connsiteY3" fmla="*/ 2275401 h 2275401"/>
              <a:gd name="connsiteX0" fmla="*/ 0 w 4310213"/>
              <a:gd name="connsiteY0" fmla="*/ 1845377 h 1845377"/>
              <a:gd name="connsiteX1" fmla="*/ 45719 w 4310213"/>
              <a:gd name="connsiteY1" fmla="*/ 0 h 1845377"/>
              <a:gd name="connsiteX2" fmla="*/ 4310213 w 4310213"/>
              <a:gd name="connsiteY2" fmla="*/ 1845377 h 1845377"/>
              <a:gd name="connsiteX3" fmla="*/ 0 w 4310213"/>
              <a:gd name="connsiteY3" fmla="*/ 1845377 h 1845377"/>
              <a:gd name="connsiteX0" fmla="*/ 0 w 3390398"/>
              <a:gd name="connsiteY0" fmla="*/ 1845377 h 1845377"/>
              <a:gd name="connsiteX1" fmla="*/ 45719 w 3390398"/>
              <a:gd name="connsiteY1" fmla="*/ 0 h 1845377"/>
              <a:gd name="connsiteX2" fmla="*/ 3390398 w 3390398"/>
              <a:gd name="connsiteY2" fmla="*/ 1699064 h 1845377"/>
              <a:gd name="connsiteX3" fmla="*/ 0 w 3390398"/>
              <a:gd name="connsiteY3" fmla="*/ 1845377 h 1845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398" h="1845377">
                <a:moveTo>
                  <a:pt x="0" y="1845377"/>
                </a:moveTo>
                <a:lnTo>
                  <a:pt x="45719" y="0"/>
                </a:lnTo>
                <a:lnTo>
                  <a:pt x="3390398" y="1699064"/>
                </a:lnTo>
                <a:lnTo>
                  <a:pt x="0" y="1845377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B3FAD1-7728-3750-DCD2-B9A9E7DC0BE0}"/>
              </a:ext>
            </a:extLst>
          </p:cNvPr>
          <p:cNvSpPr/>
          <p:nvPr/>
        </p:nvSpPr>
        <p:spPr>
          <a:xfrm>
            <a:off x="1428287" y="4465807"/>
            <a:ext cx="4763256" cy="23670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A51308-E393-83B7-5D69-2EB85415F8BF}"/>
              </a:ext>
            </a:extLst>
          </p:cNvPr>
          <p:cNvSpPr/>
          <p:nvPr/>
        </p:nvSpPr>
        <p:spPr>
          <a:xfrm>
            <a:off x="2479862" y="2558890"/>
            <a:ext cx="3432218" cy="18285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C30A78-EAC6-FD70-25A6-7EB01FDED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1117" y="-208274"/>
            <a:ext cx="4981849" cy="1232774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Jumble" panose="020B0604020202020204" pitchFamily="2" charset="0"/>
              </a:rPr>
              <a:t>Conley PTO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71FD1-8997-B1A5-634D-B2CE2527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71" y="2624917"/>
            <a:ext cx="1047867" cy="149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A920CD-632A-D06B-0D50-FBC5ECEF0686}"/>
              </a:ext>
            </a:extLst>
          </p:cNvPr>
          <p:cNvSpPr/>
          <p:nvPr/>
        </p:nvSpPr>
        <p:spPr>
          <a:xfrm>
            <a:off x="190827" y="682499"/>
            <a:ext cx="2981738" cy="18157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61DA8-1170-CD3A-CF86-1482E1BABE57}"/>
              </a:ext>
            </a:extLst>
          </p:cNvPr>
          <p:cNvSpPr txBox="1"/>
          <p:nvPr/>
        </p:nvSpPr>
        <p:spPr>
          <a:xfrm>
            <a:off x="167881" y="946397"/>
            <a:ext cx="2744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teachers (appreciation luncheons, conference meals, supplies stipend, and 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Fund school activities (scholarships, reindeer games, </a:t>
            </a:r>
            <a:r>
              <a:rPr lang="en-US" sz="1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 community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Fundraisers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4DE68-7D86-4563-3EAD-7EDC518ED714}"/>
              </a:ext>
            </a:extLst>
          </p:cNvPr>
          <p:cNvSpPr txBox="1"/>
          <p:nvPr/>
        </p:nvSpPr>
        <p:spPr>
          <a:xfrm>
            <a:off x="2501933" y="2817735"/>
            <a:ext cx="3163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Cambria" panose="02040503050406030204" pitchFamily="18" charset="0"/>
                <a:ea typeface="Cambria" panose="02040503050406030204" pitchFamily="18" charset="0"/>
              </a:rPr>
              <a:t>Restaurant Night</a:t>
            </a:r>
          </a:p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At Peter Piper Pizza: Thursday, August  11th (anytime between 4pm - 8pm)</a:t>
            </a:r>
          </a:p>
          <a:p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u="sng" dirty="0">
                <a:latin typeface="Cambria" panose="02040503050406030204" pitchFamily="18" charset="0"/>
                <a:ea typeface="Cambria" panose="02040503050406030204" pitchFamily="18" charset="0"/>
              </a:rPr>
              <a:t>Our First PTO Meeting </a:t>
            </a:r>
          </a:p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Date: Wednesday, August 17, 2022 </a:t>
            </a:r>
          </a:p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Time: 5:30pm</a:t>
            </a:r>
          </a:p>
          <a:p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Location: Conley Elementary Media Center</a:t>
            </a:r>
            <a:endParaRPr lang="en-US" sz="1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4A6BC7-E1FC-6048-B4D3-42BEAF04BA40}"/>
              </a:ext>
            </a:extLst>
          </p:cNvPr>
          <p:cNvSpPr/>
          <p:nvPr/>
        </p:nvSpPr>
        <p:spPr>
          <a:xfrm>
            <a:off x="7056295" y="4722069"/>
            <a:ext cx="4452200" cy="212365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F2270"/>
                </a:solidFill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Connect with us! </a:t>
            </a:r>
            <a:endParaRPr lang="en-US" sz="1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Email:  </a:t>
            </a:r>
            <a:r>
              <a:rPr lang="en-US" sz="1200" b="0" i="0" dirty="0">
                <a:effectLst/>
                <a:latin typeface="Arial" panose="020B0604020202020204" pitchFamily="34" charset="0"/>
                <a:hlinkClick r:id="rId3"/>
              </a:rPr>
              <a:t>ConleyCoyotesPTO@gmail.com</a:t>
            </a:r>
            <a:endParaRPr lang="en-US" sz="1200" b="0" i="0" dirty="0">
              <a:effectLst/>
              <a:latin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Facebook:  </a:t>
            </a:r>
            <a:r>
              <a:rPr lang="en-US" sz="1200" dirty="0" err="1">
                <a:solidFill>
                  <a:schemeClr val="accent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conleycoyotesptochandleraz</a:t>
            </a:r>
            <a:r>
              <a:rPr lang="en-US" sz="120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200" dirty="0">
              <a:latin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Website:   </a:t>
            </a:r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http://www.runpto.com/u/conley/</a:t>
            </a:r>
            <a:endParaRPr lang="en-US" sz="12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Instagram:  </a:t>
            </a:r>
            <a:r>
              <a:rPr lang="en-US" sz="1200" dirty="0" err="1">
                <a:solidFill>
                  <a:srgbClr val="4F227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hlinkClick r:id="rId6"/>
              </a:rPr>
              <a:t>conleycoyoteden</a:t>
            </a:r>
            <a:r>
              <a:rPr lang="en-US" sz="1200" dirty="0">
                <a:solidFill>
                  <a:srgbClr val="4F227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hlinkClick r:id="rId6"/>
              </a:rPr>
              <a:t>/</a:t>
            </a:r>
            <a:endParaRPr lang="en-US" sz="1200" dirty="0">
              <a:solidFill>
                <a:srgbClr val="4F227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A1455-4F25-1D3D-A9CB-71DD072E6DE2}"/>
              </a:ext>
            </a:extLst>
          </p:cNvPr>
          <p:cNvSpPr txBox="1"/>
          <p:nvPr/>
        </p:nvSpPr>
        <p:spPr>
          <a:xfrm>
            <a:off x="6053781" y="1762562"/>
            <a:ext cx="2142610" cy="221009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37989-4C89-6D01-9B01-167AA2E479BE}"/>
              </a:ext>
            </a:extLst>
          </p:cNvPr>
          <p:cNvSpPr txBox="1"/>
          <p:nvPr/>
        </p:nvSpPr>
        <p:spPr>
          <a:xfrm>
            <a:off x="1452548" y="4709158"/>
            <a:ext cx="47147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Ongoing Fundraisers</a:t>
            </a:r>
          </a:p>
          <a:p>
            <a:pPr algn="ctr"/>
            <a:endParaRPr lang="en-US" sz="1200" b="1" u="sn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Fry’s Community Rewards:  </a:t>
            </a: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organization name Conley Elementary School PTO or Organization Number VG693</a:t>
            </a:r>
          </a:p>
          <a:p>
            <a:endParaRPr lang="en-US" sz="1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Box Tops for Education:  </a:t>
            </a: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Download the app and scan your receipt or clip box tops and send to your child’s teacher</a:t>
            </a:r>
          </a:p>
          <a:p>
            <a:endParaRPr lang="en-US" sz="1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School Cents:</a:t>
            </a:r>
            <a:r>
              <a:rPr lang="en-US" sz="1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Submit receipts from Chandler Fashion Center and The Boulevard Shops to earn money for Conley from July 1 – January 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4A8EDF-E75B-AED2-483C-580720BE743A}"/>
              </a:ext>
            </a:extLst>
          </p:cNvPr>
          <p:cNvSpPr txBox="1"/>
          <p:nvPr/>
        </p:nvSpPr>
        <p:spPr>
          <a:xfrm>
            <a:off x="495783" y="660063"/>
            <a:ext cx="2348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What does PTO do?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2212E-BC19-59AD-5763-0E93B39AE1DB}"/>
              </a:ext>
            </a:extLst>
          </p:cNvPr>
          <p:cNvSpPr txBox="1"/>
          <p:nvPr/>
        </p:nvSpPr>
        <p:spPr>
          <a:xfrm>
            <a:off x="2836705" y="2511647"/>
            <a:ext cx="2836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What’s coming up next?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3838425E-F72E-8FE6-17A6-57D94A04DE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96" y="3271248"/>
            <a:ext cx="1273878" cy="723497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237946A-90C5-A927-943D-5D4FFBFE30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09" y="929992"/>
            <a:ext cx="1559279" cy="1559279"/>
          </a:xfrm>
          <a:prstGeom prst="rect">
            <a:avLst/>
          </a:prstGeom>
        </p:spPr>
      </p:pic>
      <p:pic>
        <p:nvPicPr>
          <p:cNvPr id="29" name="Picture 28" descr="A family posing in front of a rocky mountain&#10;&#10;Description automatically generated with low confidence">
            <a:extLst>
              <a:ext uri="{FF2B5EF4-FFF2-40B4-BE49-F238E27FC236}">
                <a16:creationId xmlns:a16="http://schemas.microsoft.com/office/drawing/2014/main" id="{56DCBCD9-08AE-B7DD-9CFC-8BB9DF3173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34250" r="16765" b="11196"/>
          <a:stretch/>
        </p:blipFill>
        <p:spPr>
          <a:xfrm>
            <a:off x="8344850" y="524985"/>
            <a:ext cx="1697535" cy="1952827"/>
          </a:xfrm>
          <a:prstGeom prst="rect">
            <a:avLst/>
          </a:prstGeom>
        </p:spPr>
      </p:pic>
      <p:pic>
        <p:nvPicPr>
          <p:cNvPr id="30" name="Picture 29" descr="A picture containing person, indoor, meal, dining table&#10;&#10;Description automatically generated">
            <a:extLst>
              <a:ext uri="{FF2B5EF4-FFF2-40B4-BE49-F238E27FC236}">
                <a16:creationId xmlns:a16="http://schemas.microsoft.com/office/drawing/2014/main" id="{0E5FA618-8FB3-67AE-18BC-DA88DAC71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50" y="754840"/>
            <a:ext cx="1655854" cy="1348405"/>
          </a:xfrm>
          <a:prstGeom prst="rect">
            <a:avLst/>
          </a:prstGeom>
        </p:spPr>
      </p:pic>
      <p:pic>
        <p:nvPicPr>
          <p:cNvPr id="31" name="Picture 30" descr="A person and person holding a child&#10;&#10;Description automatically generated with low confidence">
            <a:extLst>
              <a:ext uri="{FF2B5EF4-FFF2-40B4-BE49-F238E27FC236}">
                <a16:creationId xmlns:a16="http://schemas.microsoft.com/office/drawing/2014/main" id="{F3889010-ABCF-84E9-34E8-EFE73D0D7F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632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16516" r="22628" b="44703"/>
          <a:stretch/>
        </p:blipFill>
        <p:spPr>
          <a:xfrm>
            <a:off x="9518082" y="2795071"/>
            <a:ext cx="1594568" cy="15459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87433F-A101-A9E1-808E-7256B7551BE7}"/>
              </a:ext>
            </a:extLst>
          </p:cNvPr>
          <p:cNvSpPr txBox="1"/>
          <p:nvPr/>
        </p:nvSpPr>
        <p:spPr>
          <a:xfrm>
            <a:off x="2045835" y="4392071"/>
            <a:ext cx="4233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What are other ways I can help?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163E6-6E71-4B76-FF1E-88118D119C88}"/>
              </a:ext>
            </a:extLst>
          </p:cNvPr>
          <p:cNvSpPr txBox="1"/>
          <p:nvPr/>
        </p:nvSpPr>
        <p:spPr>
          <a:xfrm>
            <a:off x="6357943" y="1139202"/>
            <a:ext cx="139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6C267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Scan me to Order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66FB74-578F-98CE-430D-3E2E02ED4BB7}"/>
              </a:ext>
            </a:extLst>
          </p:cNvPr>
          <p:cNvSpPr txBox="1"/>
          <p:nvPr/>
        </p:nvSpPr>
        <p:spPr>
          <a:xfrm>
            <a:off x="9632520" y="163454"/>
            <a:ext cx="1728561" cy="379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Who are we?</a:t>
            </a:r>
          </a:p>
        </p:txBody>
      </p:sp>
      <p:pic>
        <p:nvPicPr>
          <p:cNvPr id="36" name="Picture 2" descr="Normandale French Immersion PTO">
            <a:extLst>
              <a:ext uri="{FF2B5EF4-FFF2-40B4-BE49-F238E27FC236}">
                <a16:creationId xmlns:a16="http://schemas.microsoft.com/office/drawing/2014/main" id="{92F25918-8BFC-94F8-F6F3-00176A06E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t="6239" r="14598" b="11044"/>
          <a:stretch/>
        </p:blipFill>
        <p:spPr bwMode="auto">
          <a:xfrm rot="21059030">
            <a:off x="7284409" y="4306894"/>
            <a:ext cx="1551362" cy="9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4FE23B5-491E-D34B-4EB7-D734EA2EAEFE}"/>
              </a:ext>
            </a:extLst>
          </p:cNvPr>
          <p:cNvSpPr txBox="1"/>
          <p:nvPr/>
        </p:nvSpPr>
        <p:spPr>
          <a:xfrm>
            <a:off x="7956718" y="2455033"/>
            <a:ext cx="2570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Melissa Rivers, President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30F07-CBAC-BA93-D135-CBCEF31F67A8}"/>
              </a:ext>
            </a:extLst>
          </p:cNvPr>
          <p:cNvSpPr txBox="1"/>
          <p:nvPr/>
        </p:nvSpPr>
        <p:spPr>
          <a:xfrm>
            <a:off x="9802408" y="2103245"/>
            <a:ext cx="2638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Jennifer </a:t>
            </a:r>
            <a:r>
              <a:rPr lang="en-US" sz="1400" b="1" dirty="0" err="1"/>
              <a:t>Farino</a:t>
            </a:r>
            <a:r>
              <a:rPr lang="en-US" sz="1400" b="1" dirty="0"/>
              <a:t>, Treasurer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FA3D13-CC2D-5F22-DEB4-FC77CD24F1E9}"/>
              </a:ext>
            </a:extLst>
          </p:cNvPr>
          <p:cNvSpPr txBox="1"/>
          <p:nvPr/>
        </p:nvSpPr>
        <p:spPr>
          <a:xfrm>
            <a:off x="9282395" y="4319721"/>
            <a:ext cx="2894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Tiffani Chavez, Secretary</a:t>
            </a:r>
          </a:p>
        </p:txBody>
      </p:sp>
      <p:pic>
        <p:nvPicPr>
          <p:cNvPr id="45" name="Picture 4" descr="1,348,484 Website Icon Cliparts, Stock Vector and Royalty Free Website Icon  Illustrations">
            <a:extLst>
              <a:ext uri="{FF2B5EF4-FFF2-40B4-BE49-F238E27FC236}">
                <a16:creationId xmlns:a16="http://schemas.microsoft.com/office/drawing/2014/main" id="{23E38BAF-320E-364A-64CC-08EFCAD05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20" y="5902277"/>
            <a:ext cx="206128" cy="2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D4A38D-A91D-4103-3B90-3A9D9DF050E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076" t="23801" r="31161" b="23134"/>
          <a:stretch/>
        </p:blipFill>
        <p:spPr>
          <a:xfrm flipH="1" flipV="1">
            <a:off x="7545920" y="6108405"/>
            <a:ext cx="200859" cy="2061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B682823-34B8-9231-8257-B7399A5732C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777" t="14552" r="29751" b="14883"/>
          <a:stretch/>
        </p:blipFill>
        <p:spPr>
          <a:xfrm>
            <a:off x="7545920" y="5720882"/>
            <a:ext cx="180336" cy="181395"/>
          </a:xfrm>
          <a:prstGeom prst="flowChartConnector">
            <a:avLst/>
          </a:prstGeom>
        </p:spPr>
      </p:pic>
      <p:pic>
        <p:nvPicPr>
          <p:cNvPr id="48" name="Picture 47" descr="Create a Corporate Email Address » Business Emails starting at $1/month |  IONOS by 1&amp;1">
            <a:extLst>
              <a:ext uri="{FF2B5EF4-FFF2-40B4-BE49-F238E27FC236}">
                <a16:creationId xmlns:a16="http://schemas.microsoft.com/office/drawing/2014/main" id="{054BBFE4-CABD-31B4-82DB-650EB68C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98" y="5532996"/>
            <a:ext cx="155748" cy="1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49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95D-4D0F-B9EC-56E9-D2EA222D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Any Questions?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13E5CCA-30F6-D591-A46E-072CE9D1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55" y="2215424"/>
            <a:ext cx="7583055" cy="35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393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2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FFC000"/>
      </a:accent3>
      <a:accent4>
        <a:srgbClr val="FFFF00"/>
      </a:accent4>
      <a:accent5>
        <a:srgbClr val="FFFFFF"/>
      </a:accent5>
      <a:accent6>
        <a:srgbClr val="5982DB"/>
      </a:accent6>
      <a:hlink>
        <a:srgbClr val="0066FF"/>
      </a:hlink>
      <a:folHlink>
        <a:srgbClr val="666699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543</TotalTime>
  <Words>345</Words>
  <Application>Microsoft Office PowerPoint</Application>
  <PresentationFormat>Widescreen</PresentationFormat>
  <Paragraphs>58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Cambria</vt:lpstr>
      <vt:lpstr>Corbel</vt:lpstr>
      <vt:lpstr>Georgia</vt:lpstr>
      <vt:lpstr>Jumble</vt:lpstr>
      <vt:lpstr>Parallax</vt:lpstr>
      <vt:lpstr>Welcome to Parent Night of Learning 2022-2023</vt:lpstr>
      <vt:lpstr>Contact Information  </vt:lpstr>
      <vt:lpstr>Centers </vt:lpstr>
      <vt:lpstr>Daily Reading Logs</vt:lpstr>
      <vt:lpstr>Social Emotional Learning</vt:lpstr>
      <vt:lpstr>School Breakfast/Lunch</vt:lpstr>
      <vt:lpstr>Conley PTO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Conley PTO</dc:title>
  <dc:creator>Tiffani Chavez</dc:creator>
  <cp:lastModifiedBy>Dylewicz, Nicole</cp:lastModifiedBy>
  <cp:revision>7</cp:revision>
  <dcterms:created xsi:type="dcterms:W3CDTF">2022-08-04T22:52:06Z</dcterms:created>
  <dcterms:modified xsi:type="dcterms:W3CDTF">2022-08-08T22:29:11Z</dcterms:modified>
</cp:coreProperties>
</file>