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5" r:id="rId5"/>
    <p:sldId id="276" r:id="rId6"/>
    <p:sldId id="259" r:id="rId7"/>
    <p:sldId id="261" r:id="rId8"/>
    <p:sldId id="279" r:id="rId9"/>
    <p:sldId id="280" r:id="rId10"/>
    <p:sldId id="270" r:id="rId11"/>
    <p:sldId id="271" r:id="rId12"/>
    <p:sldId id="267" r:id="rId13"/>
    <p:sldId id="281" r:id="rId14"/>
    <p:sldId id="277" r:id="rId15"/>
    <p:sldId id="282" r:id="rId16"/>
    <p:sldId id="258" r:id="rId17"/>
    <p:sldId id="260" r:id="rId18"/>
    <p:sldId id="283" r:id="rId19"/>
    <p:sldId id="262" r:id="rId20"/>
    <p:sldId id="263" r:id="rId21"/>
    <p:sldId id="264" r:id="rId22"/>
    <p:sldId id="265" r:id="rId23"/>
    <p:sldId id="266" r:id="rId24"/>
    <p:sldId id="268" r:id="rId25"/>
    <p:sldId id="26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76" autoAdjust="0"/>
    <p:restoredTop sz="94660"/>
  </p:normalViewPr>
  <p:slideViewPr>
    <p:cSldViewPr>
      <p:cViewPr varScale="1">
        <p:scale>
          <a:sx n="104" d="100"/>
          <a:sy n="104" d="100"/>
        </p:scale>
        <p:origin x="1938"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1406364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1296768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1" y="366713"/>
            <a:ext cx="4476751" cy="7800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1032093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509965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393248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4140444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156652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2560280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1516810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3424792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1DDF9C-37B6-4C96-AD6A-459AC170A64C}" type="datetimeFigureOut">
              <a:rPr lang="en-US" smtClean="0"/>
              <a:t>7/18/2023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EBAC0C-68AC-4CD1-B298-B49885EDFE43}" type="slidenum">
              <a:rPr lang="en-US" smtClean="0"/>
              <a:t>‹#›</a:t>
            </a:fld>
            <a:endParaRPr lang="en-US" dirty="0"/>
          </a:p>
        </p:txBody>
      </p:sp>
    </p:spTree>
    <p:extLst>
      <p:ext uri="{BB962C8B-B14F-4D97-AF65-F5344CB8AC3E}">
        <p14:creationId xmlns:p14="http://schemas.microsoft.com/office/powerpoint/2010/main" val="21374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1DDF9C-37B6-4C96-AD6A-459AC170A64C}" type="datetimeFigureOut">
              <a:rPr lang="en-US" smtClean="0"/>
              <a:t>7/18/2023</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EBAC0C-68AC-4CD1-B298-B49885EDFE43}" type="slidenum">
              <a:rPr lang="en-US" smtClean="0"/>
              <a:t>‹#›</a:t>
            </a:fld>
            <a:endParaRPr lang="en-US" dirty="0"/>
          </a:p>
        </p:txBody>
      </p:sp>
    </p:spTree>
    <p:extLst>
      <p:ext uri="{BB962C8B-B14F-4D97-AF65-F5344CB8AC3E}">
        <p14:creationId xmlns:p14="http://schemas.microsoft.com/office/powerpoint/2010/main" val="609152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otert.suzanne@cusd80.com"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2.gif"/><Relationship Id="rId4" Type="http://schemas.openxmlformats.org/officeDocument/2006/relationships/hyperlink" Target="https://www.cusd80.com/Domain/3522"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1371600"/>
            <a:ext cx="8305800" cy="1143000"/>
          </a:xfrm>
        </p:spPr>
        <p:txBody>
          <a:bodyPr>
            <a:noAutofit/>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Welcome to First Grade!</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691" y="-166409"/>
            <a:ext cx="9296400" cy="1620499"/>
          </a:xfrm>
          <a:prstGeom prst="rect">
            <a:avLst/>
          </a:prstGeom>
        </p:spPr>
      </p:pic>
      <p:sp>
        <p:nvSpPr>
          <p:cNvPr id="6" name="TextBox 5"/>
          <p:cNvSpPr txBox="1"/>
          <p:nvPr/>
        </p:nvSpPr>
        <p:spPr>
          <a:xfrm>
            <a:off x="228600" y="1752600"/>
            <a:ext cx="8915400" cy="1200329"/>
          </a:xfrm>
          <a:prstGeom prst="rect">
            <a:avLst/>
          </a:prstGeom>
          <a:noFill/>
        </p:spPr>
        <p:txBody>
          <a:bodyPr wrap="square" rtlCol="0">
            <a:spAutoFit/>
          </a:bodyPr>
          <a:lstStyle/>
          <a:p>
            <a:endParaRPr lang="en-US" sz="2400" dirty="0">
              <a:solidFill>
                <a:srgbClr val="FFFFFF"/>
              </a:solidFill>
              <a:latin typeface="Apple Casual"/>
              <a:cs typeface="Apple Casual"/>
            </a:endParaRPr>
          </a:p>
          <a:p>
            <a:endParaRPr lang="en-US" sz="2400" dirty="0">
              <a:solidFill>
                <a:srgbClr val="FFFFFF"/>
              </a:solidFill>
              <a:latin typeface="Apple Casual"/>
              <a:cs typeface="Apple Casual"/>
            </a:endParaRPr>
          </a:p>
          <a:p>
            <a:endParaRPr lang="en-US" sz="2400" dirty="0">
              <a:solidFill>
                <a:srgbClr val="FFFFFF"/>
              </a:solidFill>
              <a:latin typeface="Apple Casual"/>
              <a:cs typeface="Apple Casual"/>
            </a:endParaRPr>
          </a:p>
        </p:txBody>
      </p:sp>
      <p:sp>
        <p:nvSpPr>
          <p:cNvPr id="4" name="Arc 3">
            <a:extLst>
              <a:ext uri="{FF2B5EF4-FFF2-40B4-BE49-F238E27FC236}">
                <a16:creationId xmlns:a16="http://schemas.microsoft.com/office/drawing/2014/main" id="{19E6859D-12CC-40E4-336D-604079C00596}"/>
              </a:ext>
            </a:extLst>
          </p:cNvPr>
          <p:cNvSpPr/>
          <p:nvPr/>
        </p:nvSpPr>
        <p:spPr>
          <a:xfrm>
            <a:off x="2057400" y="3251439"/>
            <a:ext cx="5181600" cy="2158761"/>
          </a:xfrm>
          <a:prstGeom prst="arc">
            <a:avLst>
              <a:gd name="adj1" fmla="val 16200000"/>
              <a:gd name="adj2" fmla="val 26586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D15CC5F9-3D8D-ED50-EF26-248DC032BE3E}"/>
              </a:ext>
            </a:extLst>
          </p:cNvPr>
          <p:cNvSpPr txBox="1"/>
          <p:nvPr/>
        </p:nvSpPr>
        <p:spPr>
          <a:xfrm>
            <a:off x="2195946" y="3025016"/>
            <a:ext cx="4650508" cy="2308324"/>
          </a:xfrm>
          <a:prstGeom prst="rect">
            <a:avLst/>
          </a:prstGeom>
          <a:noFill/>
        </p:spPr>
        <p:txBody>
          <a:bodyPr wrap="square">
            <a:spAutoFit/>
          </a:bodyPr>
          <a:lstStyle/>
          <a:p>
            <a:pPr algn="ctr"/>
            <a:r>
              <a:rPr lang="en-US" sz="3600" b="1" dirty="0">
                <a:solidFill>
                  <a:srgbClr val="FFFF00"/>
                </a:solidFill>
                <a:latin typeface="AbcTeacher" panose="00000400000000000000" pitchFamily="2" charset="0"/>
                <a:cs typeface="Apple Casual"/>
              </a:rPr>
              <a:t>Please take some time to read over the information and contact me with any questions!</a:t>
            </a:r>
            <a:endParaRPr lang="en-US" sz="2000" dirty="0">
              <a:solidFill>
                <a:srgbClr val="FFFFFF"/>
              </a:solidFill>
              <a:latin typeface="Apple Casual"/>
              <a:cs typeface="Apple Casual"/>
            </a:endParaRPr>
          </a:p>
        </p:txBody>
      </p:sp>
    </p:spTree>
    <p:extLst>
      <p:ext uri="{BB962C8B-B14F-4D97-AF65-F5344CB8AC3E}">
        <p14:creationId xmlns:p14="http://schemas.microsoft.com/office/powerpoint/2010/main" val="3340638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14400"/>
            <a:ext cx="8686800" cy="1600200"/>
          </a:xfrm>
        </p:spPr>
        <p:txBody>
          <a:bodyPr>
            <a:noAutofit/>
          </a:bodyPr>
          <a:lstStyle/>
          <a:p>
            <a:pPr algn="l"/>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  Classroom</a:t>
            </a:r>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pple Casual"/>
                <a:ea typeface="Hellocake" panose="02000603000000000000" pitchFamily="2" charset="0"/>
                <a:cs typeface="Apple Casual"/>
              </a:rPr>
              <a:t> </a:t>
            </a:r>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Management</a:t>
            </a:r>
          </a:p>
        </p:txBody>
      </p:sp>
      <p:sp>
        <p:nvSpPr>
          <p:cNvPr id="3" name="Subtitle 2"/>
          <p:cNvSpPr>
            <a:spLocks noGrp="1"/>
          </p:cNvSpPr>
          <p:nvPr>
            <p:ph type="subTitle" idx="1"/>
          </p:nvPr>
        </p:nvSpPr>
        <p:spPr>
          <a:xfrm>
            <a:off x="228600" y="2057400"/>
            <a:ext cx="8610600" cy="4343400"/>
          </a:xfrm>
        </p:spPr>
        <p:txBody>
          <a:bodyPr>
            <a:noAutofit/>
          </a:bodyPr>
          <a:lstStyle/>
          <a:p>
            <a:pPr marL="342900" indent="-342900" algn="l">
              <a:buFont typeface="Arial"/>
              <a:buChar char="•"/>
            </a:pPr>
            <a:r>
              <a:rPr lang="en-US" sz="2400" dirty="0">
                <a:solidFill>
                  <a:srgbClr val="FFFFFF"/>
                </a:solidFill>
                <a:latin typeface="Comic Sans MS" panose="030F0702030302020204" pitchFamily="66" charset="0"/>
                <a:cs typeface="Apple Casual"/>
              </a:rPr>
              <a:t>Whole Brain Teaching &amp; clip chart- see homework folders</a:t>
            </a:r>
          </a:p>
          <a:p>
            <a:pPr marL="342900" indent="-342900" algn="l">
              <a:buFont typeface="Arial"/>
              <a:buChar char="•"/>
            </a:pPr>
            <a:r>
              <a:rPr lang="en-US" sz="2400" dirty="0">
                <a:solidFill>
                  <a:srgbClr val="FFFFFF"/>
                </a:solidFill>
                <a:latin typeface="Comic Sans MS" panose="030F0702030302020204" pitchFamily="66" charset="0"/>
                <a:cs typeface="Apple Casual"/>
              </a:rPr>
              <a:t>C.A.R.E Tickets! </a:t>
            </a:r>
          </a:p>
          <a:p>
            <a:pPr marL="342900" indent="-342900" algn="l">
              <a:buFont typeface="Arial"/>
              <a:buChar char="•"/>
            </a:pPr>
            <a:r>
              <a:rPr lang="en-US" sz="2400" dirty="0">
                <a:solidFill>
                  <a:srgbClr val="FFFFFF"/>
                </a:solidFill>
                <a:latin typeface="Comic Sans MS" panose="030F0702030302020204" pitchFamily="66" charset="0"/>
                <a:cs typeface="Apple Casual"/>
              </a:rPr>
              <a:t>Kind Cards (1</a:t>
            </a:r>
            <a:r>
              <a:rPr lang="en-US" sz="2400" baseline="30000" dirty="0">
                <a:solidFill>
                  <a:srgbClr val="FFFFFF"/>
                </a:solidFill>
                <a:latin typeface="Comic Sans MS" panose="030F0702030302020204" pitchFamily="66" charset="0"/>
                <a:cs typeface="Apple Casual"/>
              </a:rPr>
              <a:t>st</a:t>
            </a:r>
            <a:r>
              <a:rPr lang="en-US" sz="2400" dirty="0">
                <a:solidFill>
                  <a:srgbClr val="FFFFFF"/>
                </a:solidFill>
                <a:latin typeface="Comic Sans MS" panose="030F0702030302020204" pitchFamily="66" charset="0"/>
                <a:cs typeface="Apple Casual"/>
              </a:rPr>
              <a:t> semester)</a:t>
            </a:r>
          </a:p>
          <a:p>
            <a:pPr marL="171450" indent="-171450" algn="l">
              <a:buFont typeface="Arial"/>
              <a:buChar char="•"/>
            </a:pPr>
            <a:endParaRPr lang="en-US" sz="900" dirty="0">
              <a:solidFill>
                <a:srgbClr val="FFFFFF"/>
              </a:solidFill>
              <a:latin typeface="Comic Sans MS" panose="030F0702030302020204" pitchFamily="66" charset="0"/>
              <a:cs typeface="Apple Casual"/>
            </a:endParaRPr>
          </a:p>
          <a:p>
            <a:pPr marL="342900" indent="-342900" algn="l">
              <a:buFont typeface="Arial"/>
              <a:buChar char="•"/>
            </a:pPr>
            <a:r>
              <a:rPr lang="en-US" sz="2400" dirty="0">
                <a:solidFill>
                  <a:srgbClr val="FFFFFF"/>
                </a:solidFill>
                <a:latin typeface="Comic Sans MS" panose="030F0702030302020204" pitchFamily="66" charset="0"/>
                <a:cs typeface="Apple Casual"/>
              </a:rPr>
              <a:t>Money- Rotert Bucks(2</a:t>
            </a:r>
            <a:r>
              <a:rPr lang="en-US" sz="2400" baseline="30000" dirty="0">
                <a:solidFill>
                  <a:srgbClr val="FFFFFF"/>
                </a:solidFill>
                <a:latin typeface="Comic Sans MS" panose="030F0702030302020204" pitchFamily="66" charset="0"/>
                <a:cs typeface="Apple Casual"/>
              </a:rPr>
              <a:t>nd</a:t>
            </a:r>
            <a:r>
              <a:rPr lang="en-US" sz="2400" dirty="0">
                <a:solidFill>
                  <a:srgbClr val="FFFFFF"/>
                </a:solidFill>
                <a:latin typeface="Comic Sans MS" panose="030F0702030302020204" pitchFamily="66" charset="0"/>
                <a:cs typeface="Apple Casual"/>
              </a:rPr>
              <a:t> semester)</a:t>
            </a:r>
          </a:p>
          <a:p>
            <a:pPr marL="171450" indent="-171450" algn="l">
              <a:buFont typeface="Arial"/>
              <a:buChar char="•"/>
            </a:pPr>
            <a:endParaRPr lang="en-US" sz="900" dirty="0">
              <a:solidFill>
                <a:srgbClr val="FFFFFF"/>
              </a:solidFill>
              <a:latin typeface="Comic Sans MS" panose="030F0702030302020204" pitchFamily="66" charset="0"/>
              <a:cs typeface="Apple Casual"/>
            </a:endParaRPr>
          </a:p>
          <a:p>
            <a:pPr marL="342900" indent="-342900" algn="l">
              <a:buFont typeface="Arial"/>
              <a:buChar char="•"/>
            </a:pPr>
            <a:r>
              <a:rPr lang="en-US" sz="2400" dirty="0">
                <a:solidFill>
                  <a:srgbClr val="FFFFFF"/>
                </a:solidFill>
                <a:latin typeface="Comic Sans MS" panose="030F0702030302020204" pitchFamily="66" charset="0"/>
                <a:cs typeface="Apple Casual"/>
              </a:rPr>
              <a:t>Homework folder</a:t>
            </a:r>
            <a:r>
              <a:rPr lang="is-IS" sz="2400" dirty="0">
                <a:solidFill>
                  <a:srgbClr val="FFFFFF"/>
                </a:solidFill>
                <a:latin typeface="Comic Sans MS" panose="030F0702030302020204" pitchFamily="66" charset="0"/>
                <a:cs typeface="Apple Casual"/>
              </a:rPr>
              <a:t>…Check daily!</a:t>
            </a:r>
            <a:endParaRPr lang="en-US" sz="2400" dirty="0">
              <a:solidFill>
                <a:srgbClr val="FFFFFF"/>
              </a:solidFill>
              <a:latin typeface="Comic Sans MS" panose="030F0702030302020204" pitchFamily="66" charset="0"/>
              <a:cs typeface="Apple Casual"/>
            </a:endParaRPr>
          </a:p>
          <a:p>
            <a:pPr algn="l"/>
            <a:endParaRPr lang="en-US" sz="900" dirty="0">
              <a:solidFill>
                <a:srgbClr val="FFFFFF"/>
              </a:solidFill>
              <a:latin typeface="Comic Sans MS" panose="030F0702030302020204" pitchFamily="66" charset="0"/>
              <a:cs typeface="Apple Casual"/>
            </a:endParaRPr>
          </a:p>
          <a:p>
            <a:pPr algn="l"/>
            <a:r>
              <a:rPr lang="en-US" sz="2400" dirty="0">
                <a:solidFill>
                  <a:srgbClr val="FFFFFF"/>
                </a:solidFill>
                <a:latin typeface="Comic Sans MS" panose="030F0702030302020204" pitchFamily="66" charset="0"/>
                <a:cs typeface="Apple Casual"/>
              </a:rPr>
              <a:t>There will be consequences for students that CHOOSE to break the rules (changing their behavior card, writing a “Think About It” sheet, time outs, parent contact, or in extreme cases a visit to the principal’s office, etc. ) </a:t>
            </a:r>
          </a:p>
          <a:p>
            <a:pPr algn="l"/>
            <a:endParaRPr lang="en-US" sz="2400" dirty="0">
              <a:solidFill>
                <a:srgbClr val="FFFFFF"/>
              </a:solidFill>
              <a:latin typeface="Apple Casual"/>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24000"/>
          </a:xfrm>
          <a:prstGeom prst="rect">
            <a:avLst/>
          </a:prstGeom>
        </p:spPr>
      </p:pic>
    </p:spTree>
    <p:extLst>
      <p:ext uri="{BB962C8B-B14F-4D97-AF65-F5344CB8AC3E}">
        <p14:creationId xmlns:p14="http://schemas.microsoft.com/office/powerpoint/2010/main" val="79989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84262"/>
            <a:ext cx="8686800" cy="1600200"/>
          </a:xfrm>
        </p:spPr>
        <p:txBody>
          <a:bodyPr>
            <a:noAutofit/>
          </a:bodyPr>
          <a:lstStyle/>
          <a:p>
            <a:r>
              <a:rPr lang="en-US" sz="5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Whole Brain Teaching</a:t>
            </a:r>
          </a:p>
        </p:txBody>
      </p:sp>
      <p:sp>
        <p:nvSpPr>
          <p:cNvPr id="3" name="Subtitle 2"/>
          <p:cNvSpPr>
            <a:spLocks noGrp="1"/>
          </p:cNvSpPr>
          <p:nvPr>
            <p:ph type="subTitle" idx="1"/>
          </p:nvPr>
        </p:nvSpPr>
        <p:spPr>
          <a:xfrm>
            <a:off x="228600" y="1710520"/>
            <a:ext cx="8610600" cy="4614080"/>
          </a:xfrm>
        </p:spPr>
        <p:txBody>
          <a:bodyPr>
            <a:noAutofit/>
          </a:bodyPr>
          <a:lstStyle/>
          <a:p>
            <a:pPr algn="l"/>
            <a:r>
              <a:rPr lang="en-US" sz="2000" b="1" dirty="0">
                <a:solidFill>
                  <a:srgbClr val="FFFFFF"/>
                </a:solidFill>
                <a:latin typeface="Apple Casual"/>
                <a:cs typeface="Apple Casual"/>
              </a:rPr>
              <a:t>	</a:t>
            </a:r>
          </a:p>
          <a:p>
            <a:pPr algn="l"/>
            <a:endParaRPr lang="en-US" sz="2000" b="1" dirty="0">
              <a:solidFill>
                <a:srgbClr val="FFFFFF"/>
              </a:solidFill>
              <a:latin typeface="Apple Casual"/>
              <a:cs typeface="Apple Casual"/>
            </a:endParaRPr>
          </a:p>
          <a:p>
            <a:pPr algn="l"/>
            <a:r>
              <a:rPr lang="en-US" sz="1800" b="1" dirty="0">
                <a:solidFill>
                  <a:srgbClr val="FFFFFF"/>
                </a:solidFill>
                <a:latin typeface="Comic Sans MS" panose="030F0702030302020204" pitchFamily="66" charset="0"/>
                <a:cs typeface="Apple Casual"/>
              </a:rPr>
              <a:t>We will be learning through Whole Brain Teaching, a research based system that utilizes all areas of the brain, keeps children engaged throughout their lessons, and helps them retain much more information than the standard lecture-discussion model. </a:t>
            </a:r>
            <a:endParaRPr lang="en-US" sz="1800" dirty="0">
              <a:solidFill>
                <a:srgbClr val="FFFFFF"/>
              </a:solidFill>
              <a:latin typeface="Comic Sans MS" panose="030F0702030302020204" pitchFamily="66" charset="0"/>
              <a:cs typeface="Apple Casual"/>
            </a:endParaRPr>
          </a:p>
          <a:p>
            <a:pPr algn="l"/>
            <a:r>
              <a:rPr lang="en-US" sz="1800" b="1" dirty="0">
                <a:solidFill>
                  <a:srgbClr val="FFFFFF"/>
                </a:solidFill>
                <a:latin typeface="Comic Sans MS" panose="030F0702030302020204" pitchFamily="66" charset="0"/>
                <a:cs typeface="Apple Casual"/>
              </a:rPr>
              <a:t>	Whole Brain Teaching is a highly interactive form of instruction that delivers information to students in short “chunks.” Kids then teach what they have just learned to their partners, using hand-gestures to help remember specific vocabulary. While students teach each other, the teacher walks around the room to discover who understands the lesson and who needs more instruction. </a:t>
            </a:r>
            <a:endParaRPr lang="en-US" sz="1800" dirty="0">
              <a:solidFill>
                <a:srgbClr val="FFFFFF"/>
              </a:solidFill>
              <a:latin typeface="Comic Sans MS" panose="030F0702030302020204" pitchFamily="66" charset="0"/>
              <a:cs typeface="Apple Casual"/>
            </a:endParaRPr>
          </a:p>
          <a:p>
            <a:pPr algn="l"/>
            <a:r>
              <a:rPr lang="en-US" sz="1800" b="1" dirty="0">
                <a:solidFill>
                  <a:srgbClr val="FFFFFF"/>
                </a:solidFill>
                <a:latin typeface="Comic Sans MS" panose="030F0702030302020204" pitchFamily="66" charset="0"/>
                <a:cs typeface="Apple Casual"/>
              </a:rPr>
              <a:t>	Research shows that children retain more information when they have an opportunity to put it into their own words and use gestures to emphasize key instructional units ...plus, it’s amazingly fun! </a:t>
            </a:r>
            <a:endParaRPr lang="en-US" sz="1800" dirty="0">
              <a:solidFill>
                <a:srgbClr val="FFFFFF"/>
              </a:solidFill>
              <a:effectLst/>
              <a:latin typeface="Comic Sans MS" panose="030F0702030302020204" pitchFamily="66"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5257"/>
            <a:ext cx="9144000" cy="1524000"/>
          </a:xfrm>
          <a:prstGeom prst="rect">
            <a:avLst/>
          </a:prstGeom>
        </p:spPr>
      </p:pic>
    </p:spTree>
    <p:extLst>
      <p:ext uri="{BB962C8B-B14F-4D97-AF65-F5344CB8AC3E}">
        <p14:creationId xmlns:p14="http://schemas.microsoft.com/office/powerpoint/2010/main" val="1391379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14316"/>
            <a:ext cx="8305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Homework</a:t>
            </a:r>
          </a:p>
        </p:txBody>
      </p:sp>
      <p:sp>
        <p:nvSpPr>
          <p:cNvPr id="3" name="Subtitle 2"/>
          <p:cNvSpPr>
            <a:spLocks noGrp="1"/>
          </p:cNvSpPr>
          <p:nvPr>
            <p:ph type="subTitle" idx="1"/>
          </p:nvPr>
        </p:nvSpPr>
        <p:spPr>
          <a:xfrm>
            <a:off x="304800" y="2057400"/>
            <a:ext cx="8610600" cy="5562600"/>
          </a:xfrm>
        </p:spPr>
        <p:txBody>
          <a:bodyPr>
            <a:noAutofit/>
          </a:bodyPr>
          <a:lstStyle/>
          <a:p>
            <a:pPr algn="l"/>
            <a:r>
              <a:rPr lang="en-US" sz="2200" dirty="0">
                <a:solidFill>
                  <a:srgbClr val="FFFFFF"/>
                </a:solidFill>
                <a:latin typeface="Comic Sans MS" panose="030F0702030302020204" pitchFamily="66" charset="0"/>
                <a:cs typeface="Apple Casual"/>
              </a:rPr>
              <a:t>Your child will bring home a personalized homework folder each day. This folder will help your child learn to be responsible and organized. It also provides a place to put notes or graded papers your child needs to take home. </a:t>
            </a:r>
            <a:r>
              <a:rPr lang="en-US" sz="2200" b="1" u="sng" dirty="0">
                <a:solidFill>
                  <a:srgbClr val="FFFFFF"/>
                </a:solidFill>
                <a:latin typeface="Comic Sans MS" panose="030F0702030302020204" pitchFamily="66" charset="0"/>
                <a:cs typeface="Apple Casual"/>
              </a:rPr>
              <a:t>Please check the folder every day!!!!!!!!!</a:t>
            </a:r>
          </a:p>
          <a:p>
            <a:pPr algn="l"/>
            <a:endParaRPr lang="en-US" sz="1400" dirty="0">
              <a:solidFill>
                <a:srgbClr val="FFFFFF"/>
              </a:solidFill>
              <a:latin typeface="Comic Sans MS" panose="030F0702030302020204" pitchFamily="66" charset="0"/>
              <a:cs typeface="Apple Casual"/>
            </a:endParaRPr>
          </a:p>
          <a:p>
            <a:pPr algn="l"/>
            <a:r>
              <a:rPr lang="en-US" sz="2200" dirty="0">
                <a:solidFill>
                  <a:srgbClr val="FFFFFF"/>
                </a:solidFill>
                <a:latin typeface="Comic Sans MS" panose="030F0702030302020204" pitchFamily="66" charset="0"/>
                <a:cs typeface="Apple Casual"/>
              </a:rPr>
              <a:t>First graders are also expected to read a book of their</a:t>
            </a:r>
          </a:p>
          <a:p>
            <a:pPr algn="l"/>
            <a:r>
              <a:rPr lang="en-US" sz="2200" dirty="0">
                <a:solidFill>
                  <a:srgbClr val="FFFFFF"/>
                </a:solidFill>
                <a:latin typeface="Comic Sans MS" panose="030F0702030302020204" pitchFamily="66" charset="0"/>
                <a:cs typeface="Apple Casual"/>
              </a:rPr>
              <a:t>choosing for 15 minutes per night. Research has shown daily independent reading to be one of the most important factors in predicting student success in school. </a:t>
            </a:r>
          </a:p>
          <a:p>
            <a:pPr algn="l"/>
            <a:endParaRPr lang="en-US" sz="1400" dirty="0">
              <a:solidFill>
                <a:srgbClr val="FFFFFF"/>
              </a:solidFill>
              <a:latin typeface="Comic Sans MS" panose="030F0702030302020204" pitchFamily="66" charset="0"/>
              <a:cs typeface="Apple Casual"/>
            </a:endParaRPr>
          </a:p>
          <a:p>
            <a:pPr algn="l"/>
            <a:r>
              <a:rPr lang="en-US" sz="2200" dirty="0">
                <a:solidFill>
                  <a:srgbClr val="FFFFFF"/>
                </a:solidFill>
                <a:latin typeface="Comic Sans MS" panose="030F0702030302020204" pitchFamily="66" charset="0"/>
                <a:cs typeface="Apple Casual"/>
              </a:rPr>
              <a:t>Homework will be due every Friday. </a:t>
            </a:r>
          </a:p>
          <a:p>
            <a:pPr marL="342900" indent="-342900" algn="l">
              <a:buFont typeface="Arial"/>
              <a:buChar char="•"/>
            </a:pPr>
            <a:r>
              <a:rPr lang="en-US" sz="2200" dirty="0">
                <a:solidFill>
                  <a:srgbClr val="FFFFFF"/>
                </a:solidFill>
                <a:latin typeface="Comic Sans MS" panose="030F0702030302020204" pitchFamily="66" charset="0"/>
                <a:cs typeface="Apple Casual"/>
              </a:rPr>
              <a:t>Differentiated packets-Second Quarter</a:t>
            </a:r>
          </a:p>
          <a:p>
            <a:pPr algn="l"/>
            <a:endParaRPr lang="en-US" sz="2400" dirty="0">
              <a:solidFill>
                <a:srgbClr val="FFFFFF"/>
              </a:solidFill>
              <a:latin typeface="Apple Casual"/>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24000"/>
          </a:xfrm>
          <a:prstGeom prst="rect">
            <a:avLst/>
          </a:prstGeom>
        </p:spPr>
      </p:pic>
    </p:spTree>
    <p:extLst>
      <p:ext uri="{BB962C8B-B14F-4D97-AF65-F5344CB8AC3E}">
        <p14:creationId xmlns:p14="http://schemas.microsoft.com/office/powerpoint/2010/main" val="1644510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09700"/>
            <a:ext cx="8305800" cy="1295400"/>
          </a:xfrm>
        </p:spPr>
        <p:txBody>
          <a:bodyPr>
            <a:normAutofit fontScale="90000"/>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Sight Word Lists &amp; Baggy Books</a:t>
            </a:r>
            <a:b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endPar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endParaRPr>
          </a:p>
        </p:txBody>
      </p:sp>
      <p:sp>
        <p:nvSpPr>
          <p:cNvPr id="3" name="Subtitle 2"/>
          <p:cNvSpPr>
            <a:spLocks noGrp="1"/>
          </p:cNvSpPr>
          <p:nvPr>
            <p:ph type="subTitle" idx="1"/>
          </p:nvPr>
        </p:nvSpPr>
        <p:spPr>
          <a:xfrm>
            <a:off x="304800" y="2057400"/>
            <a:ext cx="8610600" cy="5562600"/>
          </a:xfrm>
        </p:spPr>
        <p:txBody>
          <a:bodyPr>
            <a:noAutofit/>
          </a:bodyPr>
          <a:lstStyle/>
          <a:p>
            <a:pPr algn="l"/>
            <a:r>
              <a:rPr lang="en-US" sz="2000" dirty="0">
                <a:solidFill>
                  <a:srgbClr val="FFFFFF"/>
                </a:solidFill>
                <a:latin typeface="Comic Sans MS" panose="030F0702030302020204" pitchFamily="66" charset="0"/>
                <a:cs typeface="Apple Casual"/>
              </a:rPr>
              <a:t>Your child will need to practice sight words weekly.  The goal at the end of 1st grade is that your child knows at least 200 sight words.  There is a chart in your child's homework folder that you can look at to see what level they are on.  These lists are also available on my website.  https://www.cusd80.com/Domain/3522</a:t>
            </a:r>
          </a:p>
          <a:p>
            <a:pPr algn="l"/>
            <a:endParaRPr lang="en-US" sz="2000" dirty="0">
              <a:solidFill>
                <a:srgbClr val="FFFFFF"/>
              </a:solidFill>
              <a:latin typeface="Comic Sans MS" panose="030F0702030302020204" pitchFamily="66" charset="0"/>
              <a:cs typeface="Apple Casual"/>
            </a:endParaRPr>
          </a:p>
          <a:p>
            <a:pPr lvl="1" algn="l"/>
            <a:endParaRPr lang="en-US" sz="1600" dirty="0">
              <a:solidFill>
                <a:srgbClr val="FFFFFF"/>
              </a:solidFill>
              <a:latin typeface="Comic Sans MS" panose="030F0702030302020204" pitchFamily="66" charset="0"/>
              <a:cs typeface="Apple Casual"/>
            </a:endParaRPr>
          </a:p>
          <a:p>
            <a:pPr algn="l"/>
            <a:r>
              <a:rPr lang="en-US" sz="2000" dirty="0">
                <a:solidFill>
                  <a:srgbClr val="FFFFFF"/>
                </a:solidFill>
                <a:latin typeface="Comic Sans MS" panose="030F0702030302020204" pitchFamily="66" charset="0"/>
                <a:cs typeface="Apple Casual"/>
              </a:rPr>
              <a:t>Your child will also be coming home weekly with a baggy book at his or her level.  Please have your child read it to you, ask them questions about what they read, and then return it so they can get another one. I will assess levels quarterly and change book levels accordingly. </a:t>
            </a:r>
          </a:p>
          <a:p>
            <a:pPr algn="l"/>
            <a:endParaRPr lang="en-US" sz="2000" dirty="0">
              <a:solidFill>
                <a:srgbClr val="FFFFFF"/>
              </a:solidFill>
              <a:latin typeface="Comic Sans MS" panose="030F0702030302020204" pitchFamily="66"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10236"/>
            <a:ext cx="9144000" cy="1524000"/>
          </a:xfrm>
          <a:prstGeom prst="rect">
            <a:avLst/>
          </a:prstGeom>
        </p:spPr>
      </p:pic>
    </p:spTree>
    <p:extLst>
      <p:ext uri="{BB962C8B-B14F-4D97-AF65-F5344CB8AC3E}">
        <p14:creationId xmlns:p14="http://schemas.microsoft.com/office/powerpoint/2010/main" val="1389204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1333500"/>
            <a:ext cx="8305800" cy="914400"/>
          </a:xfrm>
        </p:spPr>
        <p:txBody>
          <a:bodyPr>
            <a:noAutofit/>
          </a:bodyPr>
          <a:lstStyle/>
          <a:p>
            <a: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Healthy Kids</a:t>
            </a:r>
          </a:p>
        </p:txBody>
      </p:sp>
      <p:sp>
        <p:nvSpPr>
          <p:cNvPr id="3" name="Subtitle 2"/>
          <p:cNvSpPr>
            <a:spLocks noGrp="1"/>
          </p:cNvSpPr>
          <p:nvPr>
            <p:ph type="subTitle" idx="1"/>
          </p:nvPr>
        </p:nvSpPr>
        <p:spPr>
          <a:xfrm>
            <a:off x="190500" y="2247900"/>
            <a:ext cx="8763000" cy="4419600"/>
          </a:xfrm>
        </p:spPr>
        <p:txBody>
          <a:bodyPr>
            <a:noAutofit/>
          </a:bodyPr>
          <a:lstStyle/>
          <a:p>
            <a:pPr algn="l">
              <a:lnSpc>
                <a:spcPct val="90000"/>
              </a:lnSpc>
            </a:pPr>
            <a:r>
              <a:rPr lang="en-US" altLang="en-US" sz="1800" dirty="0">
                <a:solidFill>
                  <a:schemeClr val="bg1"/>
                </a:solidFill>
                <a:latin typeface="Comic Sans MS" panose="030F0702030302020204" pitchFamily="66" charset="0"/>
              </a:rPr>
              <a:t>A child must not be in school and will be sent home if the following condition(s) are present:</a:t>
            </a:r>
          </a:p>
          <a:p>
            <a:pPr algn="l">
              <a:lnSpc>
                <a:spcPct val="90000"/>
              </a:lnSpc>
            </a:pPr>
            <a:endParaRPr lang="en-US" altLang="en-US" sz="1800" dirty="0">
              <a:latin typeface="Comic Sans MS" panose="030F0702030302020204" pitchFamily="66" charset="0"/>
            </a:endParaRPr>
          </a:p>
          <a:p>
            <a:pPr>
              <a:spcBef>
                <a:spcPct val="50000"/>
              </a:spcBef>
            </a:pPr>
            <a:endParaRPr lang="en-US" altLang="en-US" sz="2400" dirty="0">
              <a:solidFill>
                <a:schemeClr val="tx2"/>
              </a:solidFill>
              <a:latin typeface="Comic Sans MS" panose="030F0702030302020204" pitchFamily="66" charset="0"/>
            </a:endParaRPr>
          </a:p>
          <a:p>
            <a:pPr algn="l"/>
            <a:endParaRPr lang="en-US" sz="2400" dirty="0">
              <a:solidFill>
                <a:schemeClr val="bg1">
                  <a:lumMod val="95000"/>
                </a:schemeClr>
              </a:solidFill>
              <a:latin typeface="Comic Sans MS" panose="030F0702030302020204" pitchFamily="66" charset="0"/>
              <a:ea typeface="Hellocake" panose="02000603000000000000" pitchFamily="2"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
            <a:ext cx="9144000" cy="1752600"/>
          </a:xfrm>
          <a:prstGeom prst="rect">
            <a:avLst/>
          </a:prstGeom>
        </p:spPr>
      </p:pic>
      <p:sp>
        <p:nvSpPr>
          <p:cNvPr id="6" name="Text Box 7"/>
          <p:cNvSpPr txBox="1">
            <a:spLocks noChangeArrowheads="1"/>
          </p:cNvSpPr>
          <p:nvPr/>
        </p:nvSpPr>
        <p:spPr bwMode="auto">
          <a:xfrm>
            <a:off x="177990" y="2819400"/>
            <a:ext cx="8763000" cy="429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ase">
              <a:lnSpc>
                <a:spcPct val="90000"/>
              </a:lnSpc>
              <a:spcAft>
                <a:spcPct val="0"/>
              </a:spcAft>
              <a:buFontTx/>
              <a:buNone/>
            </a:pPr>
            <a:r>
              <a:rPr lang="en-US" altLang="en-US" sz="1400" dirty="0">
                <a:solidFill>
                  <a:srgbClr val="000000"/>
                </a:solidFill>
                <a:latin typeface="Comic Sans MS" panose="030F0702030302020204" pitchFamily="66" charset="0"/>
              </a:rPr>
              <a:t> </a:t>
            </a:r>
            <a:r>
              <a:rPr lang="en-US" altLang="en-US" sz="1400" dirty="0">
                <a:solidFill>
                  <a:schemeClr val="bg1"/>
                </a:solidFill>
                <a:latin typeface="Comic Sans MS" panose="030F0702030302020204" pitchFamily="66" charset="0"/>
              </a:rPr>
              <a:t>1. Fever 100 degrees or higher. A child must be fever-free for 24 hours (without medication before returning to school.)</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 2. Persistent cough.</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 3. Sore throat with fever and/or white spots on the throat-if strep throat is      diagnosed, the child must be on antibiotics for 24 hours before returning to school.</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4. Rash with fever illness, such as chicken pox, measles, etc.</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5. Nausea, vomiting, or diarrhea. A child must be free from symptoms for 24 hours before returning to school.</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6. Red, itchy, and draining eyes. If conjunctivitis or "pink eye" is diagnosed, the child must be on antibiotics for 24 hours before returning to school.</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7. Prolonged headache and/or stomachache.</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8. Swelling or pain at a level that may interfere with learning.</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9. Earache.</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10. Toothache.</a:t>
            </a:r>
          </a:p>
          <a:p>
            <a:pPr fontAlgn="base">
              <a:lnSpc>
                <a:spcPct val="90000"/>
              </a:lnSpc>
              <a:spcAft>
                <a:spcPct val="0"/>
              </a:spcAft>
              <a:buFontTx/>
              <a:buNone/>
            </a:pPr>
            <a:r>
              <a:rPr lang="en-US" altLang="en-US" sz="1400" dirty="0">
                <a:solidFill>
                  <a:schemeClr val="bg1"/>
                </a:solidFill>
                <a:latin typeface="Comic Sans MS" panose="030F0702030302020204" pitchFamily="66" charset="0"/>
              </a:rPr>
              <a:t>11. Head lice - A child must remain at home until treated with medicated lice shampoo and the nits are removed. The child must be cleared through the health office before returning to school.  CUSD enforces a no-nit policy.</a:t>
            </a:r>
          </a:p>
          <a:p>
            <a:pPr fontAlgn="base">
              <a:lnSpc>
                <a:spcPct val="90000"/>
              </a:lnSpc>
              <a:spcAft>
                <a:spcPct val="0"/>
              </a:spcAft>
              <a:buFontTx/>
              <a:buNone/>
            </a:pPr>
            <a:r>
              <a:rPr lang="en-US" altLang="en-US" sz="1400" dirty="0">
                <a:solidFill>
                  <a:srgbClr val="000000"/>
                </a:solidFill>
                <a:latin typeface="Comic Sans MS" panose="030F0702030302020204" pitchFamily="66" charset="0"/>
              </a:rPr>
              <a:t>                        </a:t>
            </a:r>
          </a:p>
          <a:p>
            <a:pPr fontAlgn="base">
              <a:lnSpc>
                <a:spcPct val="90000"/>
              </a:lnSpc>
              <a:spcAft>
                <a:spcPct val="0"/>
              </a:spcAft>
              <a:buFontTx/>
              <a:buNone/>
            </a:pPr>
            <a:r>
              <a:rPr lang="en-US" altLang="en-US" sz="1400" dirty="0">
                <a:solidFill>
                  <a:srgbClr val="000000"/>
                </a:solidFill>
                <a:latin typeface="Comic Sans MS" panose="030F0702030302020204" pitchFamily="66" charset="0"/>
              </a:rPr>
              <a:t> </a:t>
            </a:r>
          </a:p>
        </p:txBody>
      </p:sp>
    </p:spTree>
    <p:extLst>
      <p:ext uri="{BB962C8B-B14F-4D97-AF65-F5344CB8AC3E}">
        <p14:creationId xmlns:p14="http://schemas.microsoft.com/office/powerpoint/2010/main" val="199650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0"/>
            <a:ext cx="8305800" cy="914400"/>
          </a:xfrm>
        </p:spPr>
        <p:txBody>
          <a:bodyPr>
            <a:normAutofit fontScale="90000"/>
          </a:bodyPr>
          <a:lstStyle/>
          <a:p>
            <a:r>
              <a:rPr lang="en-US" sz="96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Reading</a:t>
            </a:r>
          </a:p>
        </p:txBody>
      </p:sp>
      <p:sp>
        <p:nvSpPr>
          <p:cNvPr id="3" name="Subtitle 2"/>
          <p:cNvSpPr>
            <a:spLocks noGrp="1"/>
          </p:cNvSpPr>
          <p:nvPr>
            <p:ph type="subTitle" idx="1"/>
          </p:nvPr>
        </p:nvSpPr>
        <p:spPr>
          <a:xfrm>
            <a:off x="228600" y="2590800"/>
            <a:ext cx="8763000" cy="4419600"/>
          </a:xfrm>
        </p:spPr>
        <p:txBody>
          <a:bodyPr>
            <a:noAutofit/>
          </a:bodyPr>
          <a:lstStyle/>
          <a:p>
            <a:pPr algn="l"/>
            <a:r>
              <a:rPr lang="en-US" sz="2400" dirty="0">
                <a:solidFill>
                  <a:srgbClr val="FFFFFF"/>
                </a:solidFill>
                <a:latin typeface="Comic Sans MS" panose="030F0702030302020204" pitchFamily="66" charset="0"/>
                <a:cs typeface="Apple Casual"/>
              </a:rPr>
              <a:t>HMH provides students with a wealth of opportunities to read a rich variety of texts. It provides explicit, systematic phonics instruction to build word recognition skills that enable students to become efficient decoders. Comprehension instruction in HMH is rigorous, developmental, and spiraled. Students are instructed in whole groups, small groups, or independently. There are leveled books for additional practice, reinforcement, and enrichment. </a:t>
            </a:r>
          </a:p>
          <a:p>
            <a:pPr algn="l"/>
            <a:endParaRPr lang="en-US" sz="1000" dirty="0">
              <a:solidFill>
                <a:srgbClr val="FFFFFF"/>
              </a:solidFill>
              <a:latin typeface="Comic Sans MS" panose="030F0702030302020204" pitchFamily="66" charset="0"/>
              <a:cs typeface="Apple Casual"/>
            </a:endParaRPr>
          </a:p>
          <a:p>
            <a:pPr marL="342900" indent="-342900" algn="l">
              <a:buFont typeface="Arial"/>
              <a:buChar char="•"/>
            </a:pPr>
            <a:r>
              <a:rPr lang="en-US" sz="2400" dirty="0">
                <a:solidFill>
                  <a:schemeClr val="bg1">
                    <a:lumMod val="95000"/>
                  </a:schemeClr>
                </a:solidFill>
                <a:latin typeface="Comic Sans MS" panose="030F0702030302020204" pitchFamily="66" charset="0"/>
                <a:ea typeface="Hellocake" panose="02000603000000000000" pitchFamily="2" charset="0"/>
                <a:cs typeface="Apple Casual"/>
              </a:rPr>
              <a:t>Reading groups will switch after fall break</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
            <a:ext cx="9144000" cy="1752600"/>
          </a:xfrm>
          <a:prstGeom prst="rect">
            <a:avLst/>
          </a:prstGeom>
        </p:spPr>
      </p:pic>
    </p:spTree>
    <p:extLst>
      <p:ext uri="{BB962C8B-B14F-4D97-AF65-F5344CB8AC3E}">
        <p14:creationId xmlns:p14="http://schemas.microsoft.com/office/powerpoint/2010/main" val="1042789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8305800" cy="1600200"/>
          </a:xfrm>
        </p:spPr>
        <p:txBody>
          <a:bodyPr>
            <a:normAutofit fontScale="90000"/>
          </a:bodyPr>
          <a:lstStyle/>
          <a:p>
            <a:pPr algn="l"/>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Reading &amp; Writing</a:t>
            </a:r>
          </a:p>
        </p:txBody>
      </p:sp>
      <p:sp>
        <p:nvSpPr>
          <p:cNvPr id="3" name="Subtitle 2"/>
          <p:cNvSpPr>
            <a:spLocks noGrp="1"/>
          </p:cNvSpPr>
          <p:nvPr>
            <p:ph type="subTitle" idx="1"/>
          </p:nvPr>
        </p:nvSpPr>
        <p:spPr>
          <a:xfrm>
            <a:off x="152400" y="2286000"/>
            <a:ext cx="8839200" cy="4419600"/>
          </a:xfrm>
        </p:spPr>
        <p:txBody>
          <a:bodyPr/>
          <a:lstStyle/>
          <a:p>
            <a:pPr algn="l"/>
            <a:r>
              <a:rPr lang="en-US" sz="2400" dirty="0">
                <a:solidFill>
                  <a:srgbClr val="FFFFFF"/>
                </a:solidFill>
                <a:latin typeface="Comic Sans MS" panose="030F0702030302020204" pitchFamily="66" charset="0"/>
                <a:cs typeface="Apple Casual"/>
              </a:rPr>
              <a:t>FUNdations is a research based systematic and comprehensive program in which phonemic awareness and word study contribute greatly to fluency, vocabulary development and the applications of strategies for understanding text. Additionally, FUNdations sets the foundation for writing with the direct teaching of handwriting. </a:t>
            </a:r>
          </a:p>
          <a:p>
            <a:pPr algn="l"/>
            <a:endParaRPr lang="en-US" sz="2400" dirty="0">
              <a:solidFill>
                <a:srgbClr val="FFFFFF"/>
              </a:solidFill>
              <a:latin typeface="Comic Sans MS" panose="030F0702030302020204" pitchFamily="66" charset="0"/>
              <a:cs typeface="Apple Casual"/>
            </a:endParaRPr>
          </a:p>
          <a:p>
            <a:pPr marL="342900" indent="-342900" algn="l">
              <a:buFont typeface="Arial"/>
              <a:buChar char="•"/>
            </a:pPr>
            <a:r>
              <a:rPr lang="en-US" sz="2400" dirty="0">
                <a:solidFill>
                  <a:srgbClr val="FFFFFF"/>
                </a:solidFill>
                <a:latin typeface="Comic Sans MS" panose="030F0702030302020204" pitchFamily="66" charset="0"/>
                <a:cs typeface="Apple Casual"/>
              </a:rPr>
              <a:t>Sight Words</a:t>
            </a:r>
          </a:p>
          <a:p>
            <a:pPr marL="342900" indent="-342900" algn="l">
              <a:buFont typeface="Arial"/>
              <a:buChar char="•"/>
            </a:pPr>
            <a:r>
              <a:rPr lang="en-US" sz="2400" dirty="0">
                <a:solidFill>
                  <a:srgbClr val="FFFFFF"/>
                </a:solidFill>
                <a:latin typeface="Comic Sans MS" panose="030F0702030302020204" pitchFamily="66" charset="0"/>
                <a:cs typeface="Apple Casual"/>
              </a:rPr>
              <a:t>Look in homework folder for correct formations</a:t>
            </a:r>
          </a:p>
          <a:p>
            <a:pPr algn="l"/>
            <a:endParaRPr lang="en-US" sz="2400" dirty="0">
              <a:solidFill>
                <a:srgbClr val="FFFFFF"/>
              </a:solidFill>
              <a:latin typeface="Apple Casual"/>
              <a:cs typeface="Apple Casual"/>
            </a:endParaRPr>
          </a:p>
          <a:p>
            <a:pPr algn="l"/>
            <a:endParaRPr lang="en-US" dirty="0">
              <a:solidFill>
                <a:schemeClr val="bg1">
                  <a:lumMod val="95000"/>
                </a:schemeClr>
              </a:solidFill>
              <a:latin typeface="Hellocake" panose="02000603000000000000" pitchFamily="2" charset="0"/>
              <a:ea typeface="Hellocake" panose="02000603000000000000" pitchFamily="2"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
            <a:ext cx="9144000" cy="1447800"/>
          </a:xfrm>
          <a:prstGeom prst="rect">
            <a:avLst/>
          </a:prstGeom>
        </p:spPr>
      </p:pic>
    </p:spTree>
    <p:extLst>
      <p:ext uri="{BB962C8B-B14F-4D97-AF65-F5344CB8AC3E}">
        <p14:creationId xmlns:p14="http://schemas.microsoft.com/office/powerpoint/2010/main" val="3393716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38200"/>
            <a:ext cx="8305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Writing</a:t>
            </a:r>
          </a:p>
        </p:txBody>
      </p:sp>
      <p:sp>
        <p:nvSpPr>
          <p:cNvPr id="3" name="Subtitle 2"/>
          <p:cNvSpPr>
            <a:spLocks noGrp="1"/>
          </p:cNvSpPr>
          <p:nvPr>
            <p:ph type="subTitle" idx="1"/>
          </p:nvPr>
        </p:nvSpPr>
        <p:spPr>
          <a:xfrm>
            <a:off x="228600" y="2209800"/>
            <a:ext cx="8610600" cy="4419600"/>
          </a:xfrm>
        </p:spPr>
        <p:txBody>
          <a:bodyPr>
            <a:noAutofit/>
          </a:bodyPr>
          <a:lstStyle/>
          <a:p>
            <a:pPr algn="l"/>
            <a:r>
              <a:rPr lang="en-US" sz="2300" dirty="0">
                <a:solidFill>
                  <a:srgbClr val="FFFFFF"/>
                </a:solidFill>
                <a:latin typeface="Comic Sans MS" panose="030F0702030302020204" pitchFamily="66" charset="0"/>
                <a:cs typeface="Apple Casual"/>
              </a:rPr>
              <a:t>Writing is the process of children expressing their thoughts in written form. They begin expressing their ideas through words and pictures and putting these ideas into writing. This is a developmental approach to writing and helps students build confidence in their ability to put thoughts on paper without getting caught up in the mechanics. As time goes on, we will build upon their skills. We also incorporate writing in all other academic areas throughout the day. We will be using </a:t>
            </a:r>
            <a:r>
              <a:rPr lang="en-US" sz="2300" dirty="0" err="1">
                <a:solidFill>
                  <a:srgbClr val="FFFFFF"/>
                </a:solidFill>
                <a:latin typeface="Comic Sans MS" panose="030F0702030302020204" pitchFamily="66" charset="0"/>
                <a:cs typeface="Apple Casual"/>
              </a:rPr>
              <a:t>FUNdations</a:t>
            </a:r>
            <a:r>
              <a:rPr lang="en-US" sz="2300" dirty="0">
                <a:solidFill>
                  <a:srgbClr val="FFFFFF"/>
                </a:solidFill>
                <a:latin typeface="Comic Sans MS" panose="030F0702030302020204" pitchFamily="66" charset="0"/>
                <a:cs typeface="Apple Casual"/>
              </a:rPr>
              <a:t>, Writers’ Workshop, HMH Writing activities and personal journals to promote writing skills. We will be using FUNdations letter formation to teach students to write legibly.       </a:t>
            </a:r>
            <a:r>
              <a:rPr lang="en-US" sz="2000" dirty="0">
                <a:solidFill>
                  <a:srgbClr val="FFFFFF"/>
                </a:solidFill>
                <a:latin typeface="Comic Sans MS" panose="030F0702030302020204" pitchFamily="66" charset="0"/>
                <a:cs typeface="Apple Casual"/>
              </a:rPr>
              <a:t>*</a:t>
            </a:r>
            <a:r>
              <a:rPr lang="en-US" sz="2000" i="1" dirty="0">
                <a:solidFill>
                  <a:srgbClr val="FFFFFF"/>
                </a:solidFill>
                <a:latin typeface="Comic Sans MS" panose="030F0702030302020204" pitchFamily="66" charset="0"/>
                <a:cs typeface="Apple Casual"/>
              </a:rPr>
              <a:t>Family Journals</a:t>
            </a:r>
          </a:p>
          <a:p>
            <a:pPr algn="l"/>
            <a:endParaRPr lang="en-US" sz="2300" dirty="0">
              <a:solidFill>
                <a:srgbClr val="FFFFFF"/>
              </a:solidFill>
              <a:latin typeface="Apple Casual"/>
              <a:ea typeface="Hellocake" panose="02000603000000000000" pitchFamily="2"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2400"/>
            <a:ext cx="9144000" cy="1524000"/>
          </a:xfrm>
          <a:prstGeom prst="rect">
            <a:avLst/>
          </a:prstGeom>
        </p:spPr>
      </p:pic>
    </p:spTree>
    <p:extLst>
      <p:ext uri="{BB962C8B-B14F-4D97-AF65-F5344CB8AC3E}">
        <p14:creationId xmlns:p14="http://schemas.microsoft.com/office/powerpoint/2010/main" val="3841634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38200"/>
            <a:ext cx="8305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Thinking Maps</a:t>
            </a:r>
          </a:p>
        </p:txBody>
      </p:sp>
      <p:sp>
        <p:nvSpPr>
          <p:cNvPr id="3" name="Subtitle 2"/>
          <p:cNvSpPr>
            <a:spLocks noGrp="1"/>
          </p:cNvSpPr>
          <p:nvPr>
            <p:ph type="subTitle" idx="1"/>
          </p:nvPr>
        </p:nvSpPr>
        <p:spPr>
          <a:xfrm>
            <a:off x="4495800" y="2209800"/>
            <a:ext cx="4343400" cy="4419600"/>
          </a:xfrm>
        </p:spPr>
        <p:txBody>
          <a:bodyPr>
            <a:noAutofit/>
          </a:bodyPr>
          <a:lstStyle/>
          <a:p>
            <a:pPr>
              <a:lnSpc>
                <a:spcPct val="80000"/>
              </a:lnSpc>
              <a:defRPr/>
            </a:pPr>
            <a:r>
              <a:rPr lang="en-US" sz="3600" dirty="0">
                <a:solidFill>
                  <a:schemeClr val="bg1"/>
                </a:solidFill>
                <a:latin typeface="Comic Sans MS" charset="0"/>
              </a:rPr>
              <a:t>Thinking Maps</a:t>
            </a:r>
          </a:p>
          <a:p>
            <a:pPr>
              <a:lnSpc>
                <a:spcPct val="80000"/>
              </a:lnSpc>
              <a:defRPr/>
            </a:pPr>
            <a:endParaRPr lang="en-US" sz="2400" dirty="0">
              <a:solidFill>
                <a:schemeClr val="bg1"/>
              </a:solidFill>
              <a:latin typeface="Comic Sans MS" charset="0"/>
            </a:endParaRPr>
          </a:p>
          <a:p>
            <a:pPr>
              <a:lnSpc>
                <a:spcPct val="80000"/>
              </a:lnSpc>
              <a:defRPr/>
            </a:pPr>
            <a:r>
              <a:rPr lang="en-US" sz="2400" kern="1500" spc="100" dirty="0">
                <a:solidFill>
                  <a:schemeClr val="bg1"/>
                </a:solidFill>
                <a:latin typeface="Comic Sans MS" charset="0"/>
              </a:rPr>
              <a:t>Thinking Maps are visual teaching tools that foster and encourage life long learning. They provide students with the skills to be successful thinkers, problem solvers, and decision makers. </a:t>
            </a:r>
            <a:endParaRPr lang="en-US" sz="2400" dirty="0">
              <a:solidFill>
                <a:schemeClr val="bg1"/>
              </a:solidFill>
              <a:latin typeface="Comic Sans MS" charset="0"/>
            </a:endParaRPr>
          </a:p>
          <a:p>
            <a:pPr algn="l"/>
            <a:endParaRPr lang="en-US" sz="2300" dirty="0">
              <a:solidFill>
                <a:srgbClr val="FFFFFF"/>
              </a:solidFill>
              <a:latin typeface="Apple Casual"/>
              <a:ea typeface="Hellocake" panose="02000603000000000000" pitchFamily="2"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2400"/>
            <a:ext cx="9144000" cy="1524000"/>
          </a:xfrm>
          <a:prstGeom prst="rect">
            <a:avLst/>
          </a:prstGeom>
        </p:spPr>
      </p:pic>
      <p:pic>
        <p:nvPicPr>
          <p:cNvPr id="6" name="Picture 1" descr="List of Thinking Maps.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2719" y="2102055"/>
            <a:ext cx="4233081" cy="463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7626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305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Spelling</a:t>
            </a:r>
          </a:p>
        </p:txBody>
      </p:sp>
      <p:sp>
        <p:nvSpPr>
          <p:cNvPr id="3" name="Subtitle 2"/>
          <p:cNvSpPr>
            <a:spLocks noGrp="1"/>
          </p:cNvSpPr>
          <p:nvPr>
            <p:ph type="subTitle" idx="1"/>
          </p:nvPr>
        </p:nvSpPr>
        <p:spPr>
          <a:xfrm>
            <a:off x="304800" y="2057400"/>
            <a:ext cx="8610600" cy="4648200"/>
          </a:xfrm>
        </p:spPr>
        <p:txBody>
          <a:bodyPr>
            <a:noAutofit/>
          </a:bodyPr>
          <a:lstStyle/>
          <a:p>
            <a:pPr algn="l"/>
            <a:r>
              <a:rPr lang="en-US" sz="2400" dirty="0">
                <a:solidFill>
                  <a:srgbClr val="FFFFFF"/>
                </a:solidFill>
                <a:latin typeface="Comic Sans MS" panose="030F0702030302020204" pitchFamily="66" charset="0"/>
                <a:cs typeface="Apple Casual"/>
              </a:rPr>
              <a:t>First Grade provides instruction and practice in spelling, grammar usage, and mechanics in daily lessons. Spelling instruction is linked to phonics instruction. All skills of conventions are applied in purposeful writing activities. Students will be evaluated through their daily writing, as well as teacher prepared assessments. A weekly spelling list that coincides with the weekly reading selection will go home with the homework packet. Please practice these words with your child. </a:t>
            </a:r>
          </a:p>
          <a:p>
            <a:pPr marL="342900" indent="-342900" algn="l">
              <a:buFont typeface="Arial"/>
              <a:buChar char="•"/>
            </a:pPr>
            <a:r>
              <a:rPr lang="en-US" sz="2400" dirty="0">
                <a:solidFill>
                  <a:srgbClr val="FFFFFF"/>
                </a:solidFill>
                <a:latin typeface="Comic Sans MS" panose="030F0702030302020204" pitchFamily="66" charset="0"/>
                <a:cs typeface="Apple Casual"/>
              </a:rPr>
              <a:t>Tested weekly</a:t>
            </a:r>
          </a:p>
          <a:p>
            <a:pPr marL="1257300" lvl="2" indent="-342900" algn="l">
              <a:buFont typeface="Arial"/>
              <a:buChar char="•"/>
            </a:pPr>
            <a:r>
              <a:rPr lang="en-US" sz="1600" dirty="0">
                <a:solidFill>
                  <a:srgbClr val="FFFFFF"/>
                </a:solidFill>
                <a:latin typeface="Comic Sans MS" panose="030F0702030302020204" pitchFamily="66" charset="0"/>
                <a:cs typeface="Apple Casual"/>
              </a:rPr>
              <a:t>Practice words</a:t>
            </a:r>
          </a:p>
          <a:p>
            <a:pPr marL="1257300" lvl="2" indent="-342900" algn="l">
              <a:buFont typeface="Arial"/>
              <a:buChar char="•"/>
            </a:pPr>
            <a:r>
              <a:rPr lang="en-US" sz="1600" dirty="0">
                <a:solidFill>
                  <a:srgbClr val="FFFFFF"/>
                </a:solidFill>
                <a:latin typeface="Comic Sans MS" panose="030F0702030302020204" pitchFamily="66" charset="0"/>
                <a:cs typeface="Apple Casual"/>
              </a:rPr>
              <a:t>FUNdation words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186" y="-152400"/>
            <a:ext cx="10073185" cy="1219200"/>
          </a:xfrm>
          <a:prstGeom prst="rect">
            <a:avLst/>
          </a:prstGeom>
        </p:spPr>
      </p:pic>
    </p:spTree>
    <p:extLst>
      <p:ext uri="{BB962C8B-B14F-4D97-AF65-F5344CB8AC3E}">
        <p14:creationId xmlns:p14="http://schemas.microsoft.com/office/powerpoint/2010/main" val="416000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447800"/>
            <a:ext cx="8839200" cy="4572000"/>
          </a:xfrm>
        </p:spPr>
        <p:txBody>
          <a:bodyPr>
            <a:normAutofit/>
          </a:bodyPr>
          <a:lstStyle/>
          <a:p>
            <a:br>
              <a:rPr lang="en-US" sz="31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r>
              <a:rPr lang="en-US" sz="4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Contact Information:</a:t>
            </a:r>
            <a:br>
              <a:rPr lang="en-US" sz="4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rPr>
              <a:t>Teachers Name: Suzanne Rotert</a:t>
            </a:r>
            <a:b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rPr>
            </a:br>
            <a: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rPr>
              <a:t>Email: </a:t>
            </a:r>
            <a: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hlinkClick r:id="rId3"/>
              </a:rPr>
              <a:t>rotert.suzanne@cusd80.com</a:t>
            </a:r>
            <a:b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rPr>
            </a:br>
            <a: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rPr>
              <a:t>Website: </a:t>
            </a:r>
            <a: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hlinkClick r:id="rId4"/>
              </a:rPr>
              <a:t>https://www.cusd80.com/Domain/3522</a:t>
            </a:r>
            <a:b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rPr>
            </a:br>
            <a:r>
              <a:rPr lang="en-US" sz="2000" dirty="0">
                <a:ln w="19050">
                  <a:solidFill>
                    <a:schemeClr val="tx2">
                      <a:tint val="1000"/>
                    </a:schemeClr>
                  </a:solidFill>
                  <a:prstDash val="solid"/>
                </a:ln>
                <a:solidFill>
                  <a:schemeClr val="bg1"/>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rPr>
              <a:t>I am happy to talk about your child at any time, however, out of respect for the student’s privacy, I do not discuss student’s progress when I have other students in the classroom.  If you wish to discuss your child’s progress, please contact me to schedule a conference.  Thank you!  </a:t>
            </a:r>
            <a:br>
              <a:rPr lang="en-US" sz="310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badi" panose="020B0604020104020204" pitchFamily="34" charset="0"/>
                <a:ea typeface="Hellocake" panose="02000603000000000000" pitchFamily="2" charset="0"/>
                <a:cs typeface="Apple Casual"/>
              </a:rPr>
            </a:br>
            <a:endParaRPr lang="en-US" sz="7500" dirty="0">
              <a:ln w="19050">
                <a:solidFill>
                  <a:schemeClr val="tx2">
                    <a:tint val="1000"/>
                  </a:schemeClr>
                </a:solidFill>
                <a:prstDash val="solid"/>
              </a:ln>
              <a:solidFill>
                <a:schemeClr val="bg1"/>
              </a:solidFill>
              <a:latin typeface="Abadi" panose="020B0604020104020204" pitchFamily="34" charset="0"/>
              <a:ea typeface="Hellocake" panose="02000603000000000000" pitchFamily="2" charset="0"/>
              <a:cs typeface="Apple Casual"/>
            </a:endParaRP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27" y="-228600"/>
            <a:ext cx="9144000" cy="2133600"/>
          </a:xfrm>
          <a:prstGeom prst="rect">
            <a:avLst/>
          </a:prstGeom>
        </p:spPr>
      </p:pic>
    </p:spTree>
    <p:extLst>
      <p:ext uri="{BB962C8B-B14F-4D97-AF65-F5344CB8AC3E}">
        <p14:creationId xmlns:p14="http://schemas.microsoft.com/office/powerpoint/2010/main" val="2842612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305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Math</a:t>
            </a:r>
          </a:p>
        </p:txBody>
      </p:sp>
      <p:sp>
        <p:nvSpPr>
          <p:cNvPr id="3" name="Subtitle 2"/>
          <p:cNvSpPr>
            <a:spLocks noGrp="1"/>
          </p:cNvSpPr>
          <p:nvPr>
            <p:ph type="subTitle" idx="1"/>
          </p:nvPr>
        </p:nvSpPr>
        <p:spPr>
          <a:xfrm>
            <a:off x="228600" y="2209800"/>
            <a:ext cx="8610600" cy="4648200"/>
          </a:xfrm>
        </p:spPr>
        <p:txBody>
          <a:bodyPr>
            <a:noAutofit/>
          </a:bodyPr>
          <a:lstStyle/>
          <a:p>
            <a:pPr algn="l"/>
            <a:r>
              <a:rPr lang="en-US" sz="2400" dirty="0">
                <a:solidFill>
                  <a:srgbClr val="FFFFFF"/>
                </a:solidFill>
                <a:latin typeface="Comic Sans MS" panose="030F0702030302020204" pitchFamily="66" charset="0"/>
                <a:cs typeface="Apple Casual"/>
              </a:rPr>
              <a:t>“My Math” involves the students conducting investigations and solving problems in a variety of ways. </a:t>
            </a:r>
          </a:p>
          <a:p>
            <a:pPr algn="l"/>
            <a:r>
              <a:rPr lang="en-US" sz="2400" dirty="0">
                <a:solidFill>
                  <a:srgbClr val="FFFFFF"/>
                </a:solidFill>
                <a:latin typeface="Comic Sans MS" panose="030F0702030302020204" pitchFamily="66" charset="0"/>
                <a:cs typeface="Apple Casual"/>
              </a:rPr>
              <a:t>We will be focusing on computation, problem solving and reasoning. </a:t>
            </a:r>
          </a:p>
          <a:p>
            <a:pPr algn="l"/>
            <a:r>
              <a:rPr lang="en-US" sz="2400" dirty="0">
                <a:solidFill>
                  <a:srgbClr val="FFFFFF"/>
                </a:solidFill>
                <a:latin typeface="Comic Sans MS" panose="030F0702030302020204" pitchFamily="66" charset="0"/>
                <a:cs typeface="Apple Casual"/>
              </a:rPr>
              <a:t>Most activities involve the use of hands-on manipulatives. These manipulatives help the children to learn and understand math concepts. </a:t>
            </a:r>
          </a:p>
          <a:p>
            <a:pPr algn="l"/>
            <a:endParaRPr lang="en-US" sz="2400" dirty="0">
              <a:solidFill>
                <a:srgbClr val="FFFFFF"/>
              </a:solidFill>
              <a:latin typeface="Comic Sans MS" panose="030F0702030302020204" pitchFamily="66" charset="0"/>
              <a:cs typeface="Apple Casual"/>
            </a:endParaRPr>
          </a:p>
          <a:p>
            <a:pPr marL="800100" lvl="1" indent="-342900" algn="l">
              <a:buFont typeface="Arial"/>
              <a:buChar char="•"/>
            </a:pPr>
            <a:r>
              <a:rPr lang="en-US" sz="2000" dirty="0">
                <a:solidFill>
                  <a:srgbClr val="FFFFFF"/>
                </a:solidFill>
                <a:latin typeface="Comic Sans MS" panose="030F0702030302020204" pitchFamily="66" charset="0"/>
                <a:cs typeface="Apple Casual"/>
              </a:rPr>
              <a:t>Brand new curriculum program this year!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58572"/>
            <a:ext cx="9372600" cy="1524000"/>
          </a:xfrm>
          <a:prstGeom prst="rect">
            <a:avLst/>
          </a:prstGeom>
        </p:spPr>
      </p:pic>
    </p:spTree>
    <p:extLst>
      <p:ext uri="{BB962C8B-B14F-4D97-AF65-F5344CB8AC3E}">
        <p14:creationId xmlns:p14="http://schemas.microsoft.com/office/powerpoint/2010/main" val="2570044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305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Science</a:t>
            </a:r>
          </a:p>
        </p:txBody>
      </p:sp>
      <p:sp>
        <p:nvSpPr>
          <p:cNvPr id="3" name="Subtitle 2"/>
          <p:cNvSpPr>
            <a:spLocks noGrp="1"/>
          </p:cNvSpPr>
          <p:nvPr>
            <p:ph type="subTitle" idx="1"/>
          </p:nvPr>
        </p:nvSpPr>
        <p:spPr>
          <a:xfrm>
            <a:off x="304800" y="2057400"/>
            <a:ext cx="8610600" cy="3200400"/>
          </a:xfrm>
        </p:spPr>
        <p:txBody>
          <a:bodyPr>
            <a:noAutofit/>
          </a:bodyPr>
          <a:lstStyle/>
          <a:p>
            <a:pPr algn="l"/>
            <a:r>
              <a:rPr lang="en-US" sz="2400" dirty="0">
                <a:solidFill>
                  <a:srgbClr val="FFFFFF"/>
                </a:solidFill>
                <a:latin typeface="Comic Sans MS" panose="030F0702030302020204" pitchFamily="66" charset="0"/>
                <a:cs typeface="Apple Casual"/>
              </a:rPr>
              <a:t>First Graders will be introduced to the following: </a:t>
            </a:r>
          </a:p>
          <a:p>
            <a:pPr algn="l"/>
            <a:endParaRPr lang="en-US" sz="2400" dirty="0">
              <a:solidFill>
                <a:srgbClr val="FFFFFF"/>
              </a:solidFill>
              <a:latin typeface="Comic Sans MS" panose="030F0702030302020204" pitchFamily="66" charset="0"/>
              <a:cs typeface="Apple Casual"/>
            </a:endParaRPr>
          </a:p>
          <a:p>
            <a:pPr algn="l"/>
            <a:r>
              <a:rPr lang="en-US" sz="2400" dirty="0">
                <a:solidFill>
                  <a:srgbClr val="FFFFFF"/>
                </a:solidFill>
                <a:latin typeface="Comic Sans MS" panose="030F0702030302020204" pitchFamily="66" charset="0"/>
                <a:cs typeface="Apple Casual"/>
              </a:rPr>
              <a:t>• Inquiry process </a:t>
            </a:r>
          </a:p>
          <a:p>
            <a:pPr algn="l"/>
            <a:r>
              <a:rPr lang="en-US" sz="2400" dirty="0">
                <a:solidFill>
                  <a:srgbClr val="FFFFFF"/>
                </a:solidFill>
                <a:latin typeface="Comic Sans MS" panose="030F0702030302020204" pitchFamily="66" charset="0"/>
                <a:cs typeface="Apple Casual"/>
              </a:rPr>
              <a:t>• Life science, physical science, earth and space science </a:t>
            </a:r>
          </a:p>
          <a:p>
            <a:pPr algn="l"/>
            <a:r>
              <a:rPr lang="en-US" sz="2400" dirty="0">
                <a:solidFill>
                  <a:srgbClr val="FFFFFF"/>
                </a:solidFill>
                <a:latin typeface="Comic Sans MS" panose="030F0702030302020204" pitchFamily="66" charset="0"/>
                <a:cs typeface="Apple Casual"/>
              </a:rPr>
              <a:t>• Health promotion, human body, environmental health </a:t>
            </a:r>
          </a:p>
          <a:p>
            <a:pPr algn="l"/>
            <a:endParaRPr lang="en-US" sz="1600" dirty="0">
              <a:solidFill>
                <a:srgbClr val="FFFFFF"/>
              </a:solidFill>
              <a:latin typeface="Comic Sans MS" panose="030F0702030302020204" pitchFamily="66"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69" y="-228600"/>
            <a:ext cx="9144000" cy="1524000"/>
          </a:xfrm>
          <a:prstGeom prst="rect">
            <a:avLst/>
          </a:prstGeom>
        </p:spPr>
      </p:pic>
    </p:spTree>
    <p:extLst>
      <p:ext uri="{BB962C8B-B14F-4D97-AF65-F5344CB8AC3E}">
        <p14:creationId xmlns:p14="http://schemas.microsoft.com/office/powerpoint/2010/main" val="94992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8305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Social Studies</a:t>
            </a:r>
          </a:p>
        </p:txBody>
      </p:sp>
      <p:sp>
        <p:nvSpPr>
          <p:cNvPr id="3" name="Subtitle 2"/>
          <p:cNvSpPr>
            <a:spLocks noGrp="1"/>
          </p:cNvSpPr>
          <p:nvPr>
            <p:ph type="subTitle" idx="1"/>
          </p:nvPr>
        </p:nvSpPr>
        <p:spPr>
          <a:xfrm>
            <a:off x="304800" y="1905000"/>
            <a:ext cx="8610600" cy="5105400"/>
          </a:xfrm>
        </p:spPr>
        <p:txBody>
          <a:bodyPr>
            <a:noAutofit/>
          </a:bodyPr>
          <a:lstStyle/>
          <a:p>
            <a:r>
              <a:rPr lang="en-US" sz="2400" dirty="0">
                <a:solidFill>
                  <a:srgbClr val="FFFFFF"/>
                </a:solidFill>
                <a:latin typeface="Comic Sans MS" panose="030F0702030302020204" pitchFamily="66" charset="0"/>
                <a:cs typeface="Apple Casual"/>
              </a:rPr>
              <a:t>First Graders will be introduced to: </a:t>
            </a:r>
          </a:p>
          <a:p>
            <a:pPr algn="l"/>
            <a:r>
              <a:rPr lang="en-US" sz="2400" dirty="0">
                <a:solidFill>
                  <a:srgbClr val="FFFFFF"/>
                </a:solidFill>
                <a:latin typeface="Comic Sans MS" panose="030F0702030302020204" pitchFamily="66" charset="0"/>
                <a:cs typeface="Apple Casual"/>
              </a:rPr>
              <a:t>• Families</a:t>
            </a:r>
          </a:p>
          <a:p>
            <a:pPr algn="l"/>
            <a:r>
              <a:rPr lang="en-US" sz="2400" dirty="0">
                <a:solidFill>
                  <a:srgbClr val="FFFFFF"/>
                </a:solidFill>
                <a:latin typeface="Comic Sans MS" panose="030F0702030302020204" pitchFamily="66" charset="0"/>
                <a:cs typeface="Apple Casual"/>
              </a:rPr>
              <a:t>• Friendships</a:t>
            </a:r>
            <a:br>
              <a:rPr lang="en-US" sz="2400" dirty="0">
                <a:solidFill>
                  <a:srgbClr val="FFFFFF"/>
                </a:solidFill>
                <a:latin typeface="Comic Sans MS" panose="030F0702030302020204" pitchFamily="66" charset="0"/>
                <a:cs typeface="Apple Casual"/>
              </a:rPr>
            </a:br>
            <a:r>
              <a:rPr lang="en-US" sz="2400" dirty="0">
                <a:solidFill>
                  <a:srgbClr val="FFFFFF"/>
                </a:solidFill>
                <a:latin typeface="Comic Sans MS" panose="030F0702030302020204" pitchFamily="66" charset="0"/>
                <a:cs typeface="Apple Casual"/>
              </a:rPr>
              <a:t>• People from other cultures</a:t>
            </a:r>
            <a:br>
              <a:rPr lang="en-US" sz="2400" dirty="0">
                <a:solidFill>
                  <a:srgbClr val="FFFFFF"/>
                </a:solidFill>
                <a:latin typeface="Comic Sans MS" panose="030F0702030302020204" pitchFamily="66" charset="0"/>
                <a:cs typeface="Apple Casual"/>
              </a:rPr>
            </a:br>
            <a:r>
              <a:rPr lang="en-US" sz="2400" dirty="0">
                <a:solidFill>
                  <a:srgbClr val="FFFFFF"/>
                </a:solidFill>
                <a:latin typeface="Comic Sans MS" panose="030F0702030302020204" pitchFamily="66" charset="0"/>
                <a:cs typeface="Apple Casual"/>
              </a:rPr>
              <a:t>• People today and long ago </a:t>
            </a:r>
          </a:p>
          <a:p>
            <a:pPr algn="l"/>
            <a:r>
              <a:rPr lang="en-US" sz="2400" dirty="0">
                <a:solidFill>
                  <a:srgbClr val="FFFFFF"/>
                </a:solidFill>
                <a:latin typeface="Comic Sans MS" panose="030F0702030302020204" pitchFamily="66" charset="0"/>
                <a:cs typeface="Apple Casual"/>
              </a:rPr>
              <a:t>• Holiday origins and traditions</a:t>
            </a:r>
            <a:br>
              <a:rPr lang="en-US" sz="2400" dirty="0">
                <a:solidFill>
                  <a:srgbClr val="FFFFFF"/>
                </a:solidFill>
                <a:latin typeface="Comic Sans MS" panose="030F0702030302020204" pitchFamily="66" charset="0"/>
                <a:cs typeface="Apple Casual"/>
              </a:rPr>
            </a:br>
            <a:r>
              <a:rPr lang="en-US" sz="2400" dirty="0">
                <a:solidFill>
                  <a:srgbClr val="FFFFFF"/>
                </a:solidFill>
                <a:latin typeface="Comic Sans MS" panose="030F0702030302020204" pitchFamily="66" charset="0"/>
                <a:cs typeface="Apple Casual"/>
              </a:rPr>
              <a:t>• Responsibility of citizenship in a free society </a:t>
            </a:r>
          </a:p>
          <a:p>
            <a:pPr algn="l"/>
            <a:r>
              <a:rPr lang="en-US" sz="2400" dirty="0">
                <a:solidFill>
                  <a:srgbClr val="FFFFFF"/>
                </a:solidFill>
                <a:latin typeface="Comic Sans MS" panose="030F0702030302020204" pitchFamily="66" charset="0"/>
                <a:cs typeface="Apple Casual"/>
              </a:rPr>
              <a:t>• Symbols, icons, and traditions of the United States </a:t>
            </a:r>
          </a:p>
          <a:p>
            <a:pPr algn="l"/>
            <a:r>
              <a:rPr lang="en-US" sz="2400" dirty="0">
                <a:solidFill>
                  <a:srgbClr val="FFFFFF"/>
                </a:solidFill>
                <a:latin typeface="Comic Sans MS" panose="030F0702030302020204" pitchFamily="66" charset="0"/>
                <a:cs typeface="Apple Casual"/>
              </a:rPr>
              <a:t>• Maps and globes</a:t>
            </a:r>
          </a:p>
          <a:p>
            <a:pPr algn="l"/>
            <a:r>
              <a:rPr lang="en-US" sz="2400" dirty="0">
                <a:solidFill>
                  <a:srgbClr val="FFFFFF"/>
                </a:solidFill>
                <a:latin typeface="Comic Sans MS" panose="030F0702030302020204" pitchFamily="66" charset="0"/>
                <a:cs typeface="Apple Casual"/>
              </a:rPr>
              <a:t>• Life skills </a:t>
            </a:r>
          </a:p>
          <a:p>
            <a:pPr algn="l"/>
            <a:r>
              <a:rPr lang="en-US" sz="2400" dirty="0">
                <a:solidFill>
                  <a:srgbClr val="FFFFFF"/>
                </a:solidFill>
                <a:latin typeface="Comic Sans MS" panose="030F0702030302020204" pitchFamily="66" charset="0"/>
                <a:cs typeface="Apple Casual"/>
              </a:rPr>
              <a:t>	**Experts throughout the year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288"/>
            <a:ext cx="9144000" cy="1021987"/>
          </a:xfrm>
          <a:prstGeom prst="rect">
            <a:avLst/>
          </a:prstGeom>
        </p:spPr>
      </p:pic>
    </p:spTree>
    <p:extLst>
      <p:ext uri="{BB962C8B-B14F-4D97-AF65-F5344CB8AC3E}">
        <p14:creationId xmlns:p14="http://schemas.microsoft.com/office/powerpoint/2010/main" val="309893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305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P.E. &amp; Shoes</a:t>
            </a:r>
          </a:p>
        </p:txBody>
      </p:sp>
      <p:sp>
        <p:nvSpPr>
          <p:cNvPr id="3" name="Subtitle 2"/>
          <p:cNvSpPr>
            <a:spLocks noGrp="1"/>
          </p:cNvSpPr>
          <p:nvPr>
            <p:ph type="subTitle" idx="1"/>
          </p:nvPr>
        </p:nvSpPr>
        <p:spPr>
          <a:xfrm>
            <a:off x="304800" y="2056804"/>
            <a:ext cx="8610600" cy="4800600"/>
          </a:xfrm>
        </p:spPr>
        <p:txBody>
          <a:bodyPr>
            <a:noAutofit/>
          </a:bodyPr>
          <a:lstStyle/>
          <a:p>
            <a:pPr algn="l"/>
            <a:endParaRPr lang="en-US" sz="2400" dirty="0">
              <a:solidFill>
                <a:srgbClr val="FFFFFF"/>
              </a:solidFill>
              <a:latin typeface="Apple Casual"/>
              <a:cs typeface="Apple Casual"/>
            </a:endParaRPr>
          </a:p>
          <a:p>
            <a:pPr algn="l"/>
            <a:r>
              <a:rPr lang="en-US" sz="2400" dirty="0">
                <a:solidFill>
                  <a:srgbClr val="FFFFFF"/>
                </a:solidFill>
                <a:latin typeface="Comic Sans MS" panose="030F0702030302020204" pitchFamily="66" charset="0"/>
                <a:cs typeface="Apple Casual"/>
              </a:rPr>
              <a:t>Please make sure to check the specials calendar (found on my website and in your child’s homework folder) to ensure your child comes to school each day with proper shoes and clothes for running, jumping, climbing, and participating in physical education activities, especially on P.E. days.</a:t>
            </a:r>
          </a:p>
          <a:p>
            <a:pPr algn="l"/>
            <a:r>
              <a:rPr lang="en-US" sz="2400" dirty="0">
                <a:solidFill>
                  <a:srgbClr val="FFFFFF"/>
                </a:solidFill>
                <a:latin typeface="Comic Sans MS" panose="030F0702030302020204" pitchFamily="66" charset="0"/>
                <a:cs typeface="Apple Casual"/>
              </a:rPr>
              <a:t> </a:t>
            </a:r>
          </a:p>
          <a:p>
            <a:pPr marL="342900" indent="-342900" algn="l">
              <a:buFont typeface="Arial"/>
              <a:buChar char="•"/>
            </a:pPr>
            <a:r>
              <a:rPr lang="en-US" sz="2400" dirty="0">
                <a:solidFill>
                  <a:srgbClr val="FFFFFF"/>
                </a:solidFill>
                <a:latin typeface="Comic Sans MS" panose="030F0702030302020204" pitchFamily="66" charset="0"/>
                <a:cs typeface="Apple Casual"/>
              </a:rPr>
              <a:t>If your child isn't wearing shows on their PE day, they will not be able to participate.</a:t>
            </a:r>
          </a:p>
          <a:p>
            <a:pPr marL="342900" indent="-342900" algn="l">
              <a:buFont typeface="Arial"/>
              <a:buChar char="•"/>
            </a:pPr>
            <a:endParaRPr lang="en-US" sz="2400" dirty="0">
              <a:solidFill>
                <a:srgbClr val="FFFFFF"/>
              </a:solidFill>
              <a:latin typeface="Comic Sans MS" panose="030F0702030302020204" pitchFamily="66" charset="0"/>
              <a:cs typeface="Apple Casual"/>
            </a:endParaRPr>
          </a:p>
          <a:p>
            <a:pPr marL="342900" indent="-342900" algn="l">
              <a:buFont typeface="Arial"/>
              <a:buChar char="•"/>
            </a:pPr>
            <a:r>
              <a:rPr lang="en-US" sz="2400" dirty="0">
                <a:solidFill>
                  <a:srgbClr val="FFFFFF"/>
                </a:solidFill>
                <a:latin typeface="Comic Sans MS" panose="030F0702030302020204" pitchFamily="66" charset="0"/>
                <a:cs typeface="Apple Casual"/>
              </a:rPr>
              <a:t>Tying shoes- PLEASE practice!  </a:t>
            </a:r>
          </a:p>
          <a:p>
            <a:pPr algn="l"/>
            <a:endParaRPr lang="en-US" sz="2400" dirty="0">
              <a:solidFill>
                <a:srgbClr val="FFFFFF"/>
              </a:solidFill>
              <a:latin typeface="Apple Casual"/>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69" y="-228600"/>
            <a:ext cx="9144000" cy="1524000"/>
          </a:xfrm>
          <a:prstGeom prst="rect">
            <a:avLst/>
          </a:prstGeom>
        </p:spPr>
      </p:pic>
    </p:spTree>
    <p:extLst>
      <p:ext uri="{BB962C8B-B14F-4D97-AF65-F5344CB8AC3E}">
        <p14:creationId xmlns:p14="http://schemas.microsoft.com/office/powerpoint/2010/main" val="1743483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5800"/>
            <a:ext cx="8686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Grading</a:t>
            </a:r>
          </a:p>
        </p:txBody>
      </p:sp>
      <p:sp>
        <p:nvSpPr>
          <p:cNvPr id="3" name="Subtitle 2"/>
          <p:cNvSpPr>
            <a:spLocks noGrp="1"/>
          </p:cNvSpPr>
          <p:nvPr>
            <p:ph type="subTitle" idx="1"/>
          </p:nvPr>
        </p:nvSpPr>
        <p:spPr>
          <a:xfrm>
            <a:off x="304800" y="2438400"/>
            <a:ext cx="8610600" cy="4800600"/>
          </a:xfrm>
        </p:spPr>
        <p:txBody>
          <a:bodyPr>
            <a:noAutofit/>
          </a:bodyPr>
          <a:lstStyle/>
          <a:p>
            <a:pPr algn="l"/>
            <a:r>
              <a:rPr lang="en-US" sz="2400" dirty="0">
                <a:solidFill>
                  <a:srgbClr val="FFFFFF"/>
                </a:solidFill>
                <a:latin typeface="Comic Sans MS" panose="030F0702030302020204" pitchFamily="66" charset="0"/>
                <a:cs typeface="Apple Casual"/>
              </a:rPr>
              <a:t>Instruments for assessing your child’s progress include: </a:t>
            </a:r>
          </a:p>
          <a:p>
            <a:pPr algn="l"/>
            <a:endParaRPr lang="en-US" sz="900" dirty="0">
              <a:solidFill>
                <a:srgbClr val="FFFFFF"/>
              </a:solidFill>
              <a:latin typeface="Comic Sans MS" panose="030F0702030302020204" pitchFamily="66" charset="0"/>
              <a:cs typeface="Apple Casual"/>
            </a:endParaRPr>
          </a:p>
          <a:p>
            <a:pPr algn="l"/>
            <a:r>
              <a:rPr lang="en-US" sz="2400" dirty="0">
                <a:solidFill>
                  <a:srgbClr val="FFFFFF"/>
                </a:solidFill>
                <a:latin typeface="Comic Sans MS" panose="030F0702030302020204" pitchFamily="66" charset="0"/>
                <a:cs typeface="Apple Casual"/>
              </a:rPr>
              <a:t>• Informal &amp; formal grades on work</a:t>
            </a:r>
          </a:p>
          <a:p>
            <a:pPr algn="l"/>
            <a:r>
              <a:rPr lang="en-US" sz="2400" dirty="0">
                <a:solidFill>
                  <a:srgbClr val="FFFFFF"/>
                </a:solidFill>
                <a:latin typeface="Comic Sans MS" panose="030F0702030302020204" pitchFamily="66" charset="0"/>
                <a:cs typeface="Apple Casual"/>
              </a:rPr>
              <a:t>• Progress Reports</a:t>
            </a:r>
          </a:p>
          <a:p>
            <a:pPr algn="l"/>
            <a:r>
              <a:rPr lang="en-US" sz="2400" dirty="0">
                <a:solidFill>
                  <a:srgbClr val="FFFFFF"/>
                </a:solidFill>
                <a:latin typeface="Comic Sans MS" panose="030F0702030302020204" pitchFamily="66" charset="0"/>
                <a:cs typeface="Apple Casual"/>
              </a:rPr>
              <a:t>• Quarterly Report Cards (new this year - percentages)</a:t>
            </a:r>
          </a:p>
          <a:p>
            <a:pPr algn="l"/>
            <a:r>
              <a:rPr lang="en-US" sz="2400" dirty="0">
                <a:solidFill>
                  <a:srgbClr val="FFFFFF"/>
                </a:solidFill>
                <a:latin typeface="Comic Sans MS" panose="030F0702030302020204" pitchFamily="66" charset="0"/>
                <a:cs typeface="Apple Casual"/>
              </a:rPr>
              <a:t>• Parent/Teacher Conferences (August &amp; February) </a:t>
            </a:r>
          </a:p>
          <a:p>
            <a:pPr algn="l"/>
            <a:r>
              <a:rPr lang="en-US" sz="2400" dirty="0">
                <a:solidFill>
                  <a:srgbClr val="FFFFFF"/>
                </a:solidFill>
                <a:latin typeface="Comic Sans MS" panose="030F0702030302020204" pitchFamily="66" charset="0"/>
                <a:cs typeface="Apple Casual"/>
              </a:rPr>
              <a:t>• Teacher emails/notes when needed to communicate individual student achievements, misbehaviors, or academic concerns. </a:t>
            </a:r>
          </a:p>
          <a:p>
            <a:pPr algn="l"/>
            <a:r>
              <a:rPr lang="en-US" sz="2400" dirty="0">
                <a:solidFill>
                  <a:srgbClr val="FFFFFF"/>
                </a:solidFill>
                <a:latin typeface="Comic Sans MS" panose="030F0702030302020204" pitchFamily="66" charset="0"/>
                <a:cs typeface="Apple Casual"/>
              </a:rPr>
              <a:t>	*Grading Policy Sheet will go home the first week.</a:t>
            </a:r>
          </a:p>
          <a:p>
            <a:pPr algn="l"/>
            <a:endParaRPr lang="en-US" sz="2400" dirty="0">
              <a:solidFill>
                <a:srgbClr val="FFFFFF"/>
              </a:solidFill>
              <a:latin typeface="Apple Casual"/>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69" y="-228600"/>
            <a:ext cx="9144000" cy="1524000"/>
          </a:xfrm>
          <a:prstGeom prst="rect">
            <a:avLst/>
          </a:prstGeom>
        </p:spPr>
      </p:pic>
    </p:spTree>
    <p:extLst>
      <p:ext uri="{BB962C8B-B14F-4D97-AF65-F5344CB8AC3E}">
        <p14:creationId xmlns:p14="http://schemas.microsoft.com/office/powerpoint/2010/main" val="626889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5800"/>
            <a:ext cx="8686800" cy="1600200"/>
          </a:xfrm>
        </p:spPr>
        <p:txBody>
          <a:bodyPr>
            <a:normAutofit/>
          </a:bodyPr>
          <a:lstStyle/>
          <a:p>
            <a:r>
              <a:rPr lang="en-US" sz="75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Tests</a:t>
            </a:r>
          </a:p>
        </p:txBody>
      </p:sp>
      <p:sp>
        <p:nvSpPr>
          <p:cNvPr id="3" name="Subtitle 2"/>
          <p:cNvSpPr>
            <a:spLocks noGrp="1"/>
          </p:cNvSpPr>
          <p:nvPr>
            <p:ph type="subTitle" idx="1"/>
          </p:nvPr>
        </p:nvSpPr>
        <p:spPr>
          <a:xfrm>
            <a:off x="228600" y="2057400"/>
            <a:ext cx="8610600" cy="4800600"/>
          </a:xfrm>
        </p:spPr>
        <p:txBody>
          <a:bodyPr>
            <a:noAutofit/>
          </a:bodyPr>
          <a:lstStyle/>
          <a:p>
            <a:pPr algn="l"/>
            <a:r>
              <a:rPr lang="en-US" sz="2400" dirty="0">
                <a:solidFill>
                  <a:srgbClr val="FFFFFF"/>
                </a:solidFill>
                <a:latin typeface="Apple Casual"/>
                <a:cs typeface="Apple Casual"/>
              </a:rPr>
              <a:t>• </a:t>
            </a:r>
            <a:r>
              <a:rPr lang="en-US" sz="2400" dirty="0">
                <a:solidFill>
                  <a:srgbClr val="FFFFFF"/>
                </a:solidFill>
                <a:latin typeface="Comic Sans MS" panose="030F0702030302020204" pitchFamily="66" charset="0"/>
                <a:cs typeface="Apple Casual"/>
              </a:rPr>
              <a:t>Students will not receive letter grades in 1st grade. However, much of their work will be scored using a percentage scale in order to determine level of mastery. </a:t>
            </a:r>
          </a:p>
          <a:p>
            <a:pPr algn="l"/>
            <a:endParaRPr lang="en-US" sz="2400" dirty="0">
              <a:solidFill>
                <a:srgbClr val="FFFFFF"/>
              </a:solidFill>
              <a:latin typeface="Comic Sans MS" panose="030F0702030302020204" pitchFamily="66" charset="0"/>
              <a:cs typeface="Apple Casual"/>
            </a:endParaRPr>
          </a:p>
          <a:p>
            <a:pPr algn="l"/>
            <a:r>
              <a:rPr lang="en-US" sz="2400" dirty="0">
                <a:solidFill>
                  <a:srgbClr val="FFFFFF"/>
                </a:solidFill>
                <a:latin typeface="Comic Sans MS" panose="030F0702030302020204" pitchFamily="66" charset="0"/>
                <a:cs typeface="Apple Casual"/>
              </a:rPr>
              <a:t>• Every week the children will be assessed in reading, spelling, and mathematics. These tests will usually be administered on Fridays. </a:t>
            </a:r>
          </a:p>
          <a:p>
            <a:pPr algn="l"/>
            <a:endParaRPr lang="en-US" sz="2400" dirty="0">
              <a:solidFill>
                <a:srgbClr val="FFFFFF"/>
              </a:solidFill>
              <a:latin typeface="Comic Sans MS" panose="030F0702030302020204" pitchFamily="66" charset="0"/>
              <a:cs typeface="Apple Casual"/>
            </a:endParaRPr>
          </a:p>
          <a:p>
            <a:pPr algn="l"/>
            <a:r>
              <a:rPr lang="en-US" sz="2400" dirty="0">
                <a:solidFill>
                  <a:srgbClr val="FFFFFF"/>
                </a:solidFill>
                <a:latin typeface="Comic Sans MS" panose="030F0702030302020204" pitchFamily="66" charset="0"/>
                <a:cs typeface="Apple Casual"/>
              </a:rPr>
              <a:t>• Please take the time to look over your child’s grades each week and review any skills or areas in need of improvement with your child. </a:t>
            </a:r>
          </a:p>
          <a:p>
            <a:pPr algn="l"/>
            <a:endParaRPr lang="en-US" sz="2400" dirty="0">
              <a:solidFill>
                <a:srgbClr val="FFFFFF"/>
              </a:solidFill>
              <a:latin typeface="Comic Sans MS" panose="030F0702030302020204" pitchFamily="66"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69" y="-228600"/>
            <a:ext cx="9144000" cy="1524000"/>
          </a:xfrm>
          <a:prstGeom prst="rect">
            <a:avLst/>
          </a:prstGeom>
        </p:spPr>
      </p:pic>
    </p:spTree>
    <p:extLst>
      <p:ext uri="{BB962C8B-B14F-4D97-AF65-F5344CB8AC3E}">
        <p14:creationId xmlns:p14="http://schemas.microsoft.com/office/powerpoint/2010/main" val="282340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447800"/>
            <a:ext cx="8305800" cy="1600200"/>
          </a:xfrm>
        </p:spPr>
        <p:txBody>
          <a:bodyPr>
            <a:normAutofit/>
          </a:bodyPr>
          <a:lstStyle/>
          <a:p>
            <a:r>
              <a:rPr lang="en-US" sz="54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*A Little about me</a:t>
            </a:r>
            <a:endPar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endParaRPr>
          </a:p>
        </p:txBody>
      </p:sp>
      <p:sp>
        <p:nvSpPr>
          <p:cNvPr id="3" name="Subtitle 2"/>
          <p:cNvSpPr>
            <a:spLocks noGrp="1"/>
          </p:cNvSpPr>
          <p:nvPr>
            <p:ph type="subTitle" idx="1"/>
          </p:nvPr>
        </p:nvSpPr>
        <p:spPr>
          <a:xfrm>
            <a:off x="304800" y="3048000"/>
            <a:ext cx="8458200" cy="3581400"/>
          </a:xfrm>
        </p:spPr>
        <p:txBody>
          <a:bodyPr>
            <a:normAutofit fontScale="70000" lnSpcReduction="20000"/>
          </a:bodyPr>
          <a:lstStyle/>
          <a:p>
            <a:r>
              <a:rPr lang="en-US" sz="3200" u="sng"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My expectations</a:t>
            </a: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-Singing to learn</a:t>
            </a: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-Fun and work hard</a:t>
            </a: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-Differentiation</a:t>
            </a: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-Family &amp; hobbies</a:t>
            </a: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-I Communicate a lot via text, emails, website, phone calls, etc. </a:t>
            </a: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-Always available</a:t>
            </a: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a:t>
            </a:r>
            <a:r>
              <a:rPr lang="en-US" sz="60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Packet contents:</a:t>
            </a:r>
            <a:br>
              <a:rPr lang="en-US" sz="60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-Go over</a:t>
            </a:r>
            <a:b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sz="32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t>Fill out papers and leave them at school for me or return ASAP</a:t>
            </a:r>
            <a:br>
              <a:rPr lang="en-US" sz="60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endParaRPr lang="en-US" dirty="0">
              <a:solidFill>
                <a:schemeClr val="bg1">
                  <a:lumMod val="95000"/>
                </a:schemeClr>
              </a:solidFill>
              <a:latin typeface="Apple Casual"/>
              <a:ea typeface="Hellocake" panose="02000603000000000000" pitchFamily="2"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
            <a:ext cx="9144000" cy="2133600"/>
          </a:xfrm>
          <a:prstGeom prst="rect">
            <a:avLst/>
          </a:prstGeom>
        </p:spPr>
      </p:pic>
    </p:spTree>
    <p:extLst>
      <p:ext uri="{BB962C8B-B14F-4D97-AF65-F5344CB8AC3E}">
        <p14:creationId xmlns:p14="http://schemas.microsoft.com/office/powerpoint/2010/main" val="456783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1828801"/>
            <a:ext cx="8305800" cy="838200"/>
          </a:xfrm>
          <a:effectLst/>
        </p:spPr>
        <p:txBody>
          <a:bodyPr>
            <a:normAutofit fontScale="90000"/>
          </a:bodyPr>
          <a:lstStyle/>
          <a:p>
            <a:pPr marL="457200" indent="-457200">
              <a:buFont typeface="Arial" panose="020B0604020202020204" pitchFamily="34" charset="0"/>
              <a:buChar char="•"/>
            </a:pPr>
            <a:b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b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b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b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b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A note from our principal</a:t>
            </a:r>
            <a:b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br>
            <a:r>
              <a:rPr lang="en-US" sz="6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Mrs. Lander</a:t>
            </a:r>
            <a:br>
              <a:rPr lang="en-US" sz="60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rPr>
            </a:br>
            <a:r>
              <a:rPr lang="en-US" altLang="en-US" sz="3600" dirty="0">
                <a:solidFill>
                  <a:schemeClr val="bg1"/>
                </a:solidFill>
                <a:latin typeface="Comic Sans MS"/>
                <a:ea typeface="MS PGothic"/>
              </a:rPr>
              <a:t>Please try to carpool. LINES ARE LONG!</a:t>
            </a:r>
            <a:br>
              <a:rPr lang="en-US" altLang="en-US" sz="3600" dirty="0">
                <a:solidFill>
                  <a:schemeClr val="bg1"/>
                </a:solidFill>
                <a:latin typeface="Comic Sans MS" panose="030F0702030302020204" pitchFamily="66" charset="0"/>
                <a:ea typeface="MS PGothic"/>
              </a:rPr>
            </a:br>
            <a:r>
              <a:rPr lang="en-US" altLang="en-US" sz="3600" dirty="0">
                <a:solidFill>
                  <a:schemeClr val="bg1"/>
                </a:solidFill>
                <a:latin typeface="Comic Sans MS" panose="030F0702030302020204" pitchFamily="66" charset="0"/>
                <a:ea typeface="MS PGothic"/>
              </a:rPr>
              <a:t>Our school is a </a:t>
            </a:r>
            <a:r>
              <a:rPr lang="en-US" altLang="en-US" sz="3600" dirty="0">
                <a:solidFill>
                  <a:schemeClr val="bg1"/>
                </a:solidFill>
                <a:latin typeface="Comic Sans MS"/>
                <a:ea typeface="MS PGothic"/>
              </a:rPr>
              <a:t>closed campus</a:t>
            </a:r>
            <a:br>
              <a:rPr lang="en-US" altLang="en-US" sz="3600" dirty="0">
                <a:solidFill>
                  <a:schemeClr val="bg1"/>
                </a:solidFill>
                <a:latin typeface="Comic Sans MS" panose="030F0702030302020204" pitchFamily="66" charset="0"/>
              </a:rPr>
            </a:br>
            <a:r>
              <a:rPr lang="en-US" altLang="en-US" sz="3600" b="1" u="sng" dirty="0">
                <a:solidFill>
                  <a:schemeClr val="bg1"/>
                </a:solidFill>
                <a:latin typeface="Comic Sans MS"/>
                <a:ea typeface="MS PGothic"/>
              </a:rPr>
              <a:t>Cell phones &amp; electronic watches MUST be turned off or on airplane mode while on campus!</a:t>
            </a:r>
            <a:br>
              <a:rPr lang="en-US" altLang="en-US" sz="6000" u="sng" dirty="0">
                <a:latin typeface="Comic Sans MS" panose="030F0702030302020204" pitchFamily="66" charset="0"/>
              </a:rPr>
            </a:br>
            <a:br>
              <a:rPr lang="en-US" sz="6000" dirty="0"/>
            </a:br>
            <a:endParaRPr lang="en-US" sz="6000" dirty="0">
              <a:ln w="19050">
                <a:solidFill>
                  <a:schemeClr val="tx2">
                    <a:tint val="1000"/>
                  </a:schemeClr>
                </a:solidFill>
                <a:prstDash val="solid"/>
              </a:ln>
              <a:solidFill>
                <a:schemeClr val="bg1"/>
              </a:solidFill>
              <a:effectLst>
                <a:outerShdw blurRad="38100" dist="38100" dir="2700000" algn="tl">
                  <a:srgbClr val="000000">
                    <a:alpha val="43137"/>
                  </a:srgbClr>
                </a:outerShdw>
              </a:effectLst>
              <a:latin typeface="Comic Sans MS" panose="030F0702030302020204" pitchFamily="66" charset="0"/>
              <a:ea typeface="Hellocake" panose="02000603000000000000" pitchFamily="2"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76200"/>
            <a:ext cx="7353300" cy="1466850"/>
          </a:xfrm>
          <a:prstGeom prst="rect">
            <a:avLst/>
          </a:prstGeom>
        </p:spPr>
      </p:pic>
    </p:spTree>
    <p:extLst>
      <p:ext uri="{BB962C8B-B14F-4D97-AF65-F5344CB8AC3E}">
        <p14:creationId xmlns:p14="http://schemas.microsoft.com/office/powerpoint/2010/main" val="1325287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9100" y="1257300"/>
            <a:ext cx="8305800" cy="1600200"/>
          </a:xfrm>
        </p:spPr>
        <p:txBody>
          <a:bodyPr>
            <a:normAutofit/>
          </a:bodyPr>
          <a:lstStyle/>
          <a:p>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Infinite Campus</a:t>
            </a:r>
          </a:p>
        </p:txBody>
      </p:sp>
      <p:sp>
        <p:nvSpPr>
          <p:cNvPr id="3" name="Subtitle 2"/>
          <p:cNvSpPr>
            <a:spLocks noGrp="1"/>
          </p:cNvSpPr>
          <p:nvPr>
            <p:ph type="subTitle" idx="1"/>
          </p:nvPr>
        </p:nvSpPr>
        <p:spPr>
          <a:xfrm>
            <a:off x="304800" y="2781300"/>
            <a:ext cx="8458200" cy="3581400"/>
          </a:xfrm>
        </p:spPr>
        <p:txBody>
          <a:bodyPr/>
          <a:lstStyle/>
          <a:p>
            <a:pPr algn="l">
              <a:spcBef>
                <a:spcPct val="0"/>
              </a:spcBef>
            </a:pPr>
            <a:r>
              <a:rPr lang="en-US" altLang="en-US" sz="2400" dirty="0">
                <a:solidFill>
                  <a:schemeClr val="bg1"/>
                </a:solidFill>
                <a:latin typeface="Comic Sans MS" panose="030F0702030302020204" pitchFamily="66" charset="0"/>
              </a:rPr>
              <a:t>Check your child’s grades on the Parent Portal. If you do not have a log-in, please contact the front office.</a:t>
            </a:r>
          </a:p>
          <a:p>
            <a:pPr algn="l">
              <a:spcBef>
                <a:spcPct val="0"/>
              </a:spcBef>
            </a:pPr>
            <a:endParaRPr lang="en-US" altLang="en-US" sz="2400" dirty="0">
              <a:solidFill>
                <a:schemeClr val="bg1"/>
              </a:solidFill>
              <a:latin typeface="Comic Sans MS" panose="030F0702030302020204" pitchFamily="66" charset="0"/>
            </a:endParaRPr>
          </a:p>
          <a:p>
            <a:pPr algn="l">
              <a:spcBef>
                <a:spcPct val="0"/>
              </a:spcBef>
            </a:pPr>
            <a:r>
              <a:rPr lang="en-US" altLang="en-US" sz="2400" i="1" dirty="0">
                <a:solidFill>
                  <a:schemeClr val="bg1"/>
                </a:solidFill>
                <a:latin typeface="Comic Sans MS" panose="030F0702030302020204" pitchFamily="66" charset="0"/>
              </a:rPr>
              <a:t>*</a:t>
            </a:r>
            <a:r>
              <a:rPr lang="en-US" altLang="en-US" sz="2000" i="1" dirty="0">
                <a:solidFill>
                  <a:schemeClr val="bg1"/>
                </a:solidFill>
                <a:latin typeface="Comic Sans MS" panose="030F0702030302020204" pitchFamily="66" charset="0"/>
              </a:rPr>
              <a:t>Pay fees</a:t>
            </a:r>
          </a:p>
          <a:p>
            <a:pPr algn="l">
              <a:spcBef>
                <a:spcPct val="0"/>
              </a:spcBef>
            </a:pPr>
            <a:r>
              <a:rPr lang="en-US" altLang="en-US" sz="2000" i="1" dirty="0">
                <a:solidFill>
                  <a:schemeClr val="bg1"/>
                </a:solidFill>
                <a:latin typeface="Comic Sans MS" panose="030F0702030302020204" pitchFamily="66" charset="0"/>
              </a:rPr>
              <a:t>*Check grades</a:t>
            </a:r>
          </a:p>
          <a:p>
            <a:pPr algn="l">
              <a:spcBef>
                <a:spcPct val="0"/>
              </a:spcBef>
            </a:pPr>
            <a:r>
              <a:rPr lang="en-US" altLang="en-US" sz="2000" i="1" dirty="0">
                <a:solidFill>
                  <a:schemeClr val="bg1"/>
                </a:solidFill>
                <a:latin typeface="Comic Sans MS" panose="030F0702030302020204" pitchFamily="66" charset="0"/>
              </a:rPr>
              <a:t>*Access progress</a:t>
            </a:r>
          </a:p>
          <a:p>
            <a:pPr algn="l">
              <a:spcBef>
                <a:spcPct val="0"/>
              </a:spcBef>
            </a:pPr>
            <a:r>
              <a:rPr lang="en-US" altLang="en-US" sz="2000" i="1" dirty="0">
                <a:solidFill>
                  <a:schemeClr val="bg1"/>
                </a:solidFill>
                <a:latin typeface="Comic Sans MS" panose="030F0702030302020204" pitchFamily="66" charset="0"/>
              </a:rPr>
              <a:t> reports &amp; report </a:t>
            </a:r>
          </a:p>
          <a:p>
            <a:pPr algn="l">
              <a:spcBef>
                <a:spcPct val="0"/>
              </a:spcBef>
            </a:pPr>
            <a:r>
              <a:rPr lang="en-US" altLang="en-US" sz="2000" i="1" dirty="0">
                <a:solidFill>
                  <a:schemeClr val="bg1"/>
                </a:solidFill>
                <a:latin typeface="Comic Sans MS" panose="030F0702030302020204" pitchFamily="66" charset="0"/>
              </a:rPr>
              <a:t> cards</a:t>
            </a:r>
          </a:p>
          <a:p>
            <a:pPr algn="l"/>
            <a:endParaRPr lang="en-US" dirty="0">
              <a:solidFill>
                <a:schemeClr val="bg1">
                  <a:lumMod val="95000"/>
                </a:schemeClr>
              </a:solidFill>
              <a:latin typeface="Apple Casual"/>
              <a:ea typeface="Hellocake" panose="02000603000000000000" pitchFamily="2" charset="0"/>
              <a:cs typeface="Apple Casual"/>
            </a:endParaRPr>
          </a:p>
          <a:p>
            <a:pPr algn="l"/>
            <a:endParaRPr lang="en-US" dirty="0">
              <a:solidFill>
                <a:schemeClr val="bg1">
                  <a:lumMod val="95000"/>
                </a:schemeClr>
              </a:solidFill>
              <a:latin typeface="Apple Casual"/>
              <a:ea typeface="Hellocake" panose="02000603000000000000" pitchFamily="2"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
            <a:ext cx="9144000" cy="2133600"/>
          </a:xfrm>
          <a:prstGeom prst="rect">
            <a:avLst/>
          </a:prstGeom>
        </p:spPr>
      </p:pic>
      <p:pic>
        <p:nvPicPr>
          <p:cNvPr id="6" name="Picture 1"/>
          <p:cNvPicPr>
            <a:picLocks noChangeAspect="1"/>
          </p:cNvPicPr>
          <p:nvPr/>
        </p:nvPicPr>
        <p:blipFill>
          <a:blip r:embed="rId4">
            <a:extLst>
              <a:ext uri="{28A0092B-C50C-407E-A947-70E740481C1C}">
                <a14:useLocalDpi xmlns:a14="http://schemas.microsoft.com/office/drawing/2010/main" val="0"/>
              </a:ext>
            </a:extLst>
          </a:blip>
          <a:srcRect l="16232" t="9375" r="14861" b="20630"/>
          <a:stretch>
            <a:fillRect/>
          </a:stretch>
        </p:blipFill>
        <p:spPr bwMode="auto">
          <a:xfrm>
            <a:off x="3352800" y="3581400"/>
            <a:ext cx="5622784" cy="3211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3883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914400"/>
            <a:ext cx="8839200" cy="6858000"/>
          </a:xfrm>
        </p:spPr>
        <p:txBody>
          <a:bodyPr/>
          <a:lstStyle/>
          <a:p>
            <a:endParaRPr lang="en-US" dirty="0">
              <a:solidFill>
                <a:schemeClr val="bg1">
                  <a:lumMod val="95000"/>
                </a:schemeClr>
              </a:solidFill>
              <a:latin typeface="Hellocake" panose="02000603000000000000" pitchFamily="2" charset="0"/>
              <a:ea typeface="Hellocake" panose="02000603000000000000" pitchFamily="2" charset="0"/>
            </a:endParaRPr>
          </a:p>
        </p:txBody>
      </p:sp>
      <p:pic>
        <p:nvPicPr>
          <p:cNvPr id="4" name="Picture 3"/>
          <p:cNvPicPr>
            <a:picLocks noChangeAspect="1"/>
          </p:cNvPicPr>
          <p:nvPr/>
        </p:nvPicPr>
        <p:blipFill>
          <a:blip r:embed="rId3"/>
          <a:stretch>
            <a:fillRect/>
          </a:stretch>
        </p:blipFill>
        <p:spPr>
          <a:xfrm>
            <a:off x="152400" y="152400"/>
            <a:ext cx="8839200" cy="6553200"/>
          </a:xfrm>
          <a:prstGeom prst="rect">
            <a:avLst/>
          </a:prstGeom>
        </p:spPr>
      </p:pic>
    </p:spTree>
    <p:extLst>
      <p:ext uri="{BB962C8B-B14F-4D97-AF65-F5344CB8AC3E}">
        <p14:creationId xmlns:p14="http://schemas.microsoft.com/office/powerpoint/2010/main" val="1650629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75021"/>
            <a:ext cx="9144000" cy="914400"/>
          </a:xfrm>
        </p:spPr>
        <p:txBody>
          <a:bodyPr>
            <a:noAutofit/>
          </a:bodyPr>
          <a:lstStyle/>
          <a:p>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 STUFF</a:t>
            </a:r>
          </a:p>
        </p:txBody>
      </p:sp>
      <p:sp>
        <p:nvSpPr>
          <p:cNvPr id="3" name="Subtitle 2"/>
          <p:cNvSpPr>
            <a:spLocks noGrp="1"/>
          </p:cNvSpPr>
          <p:nvPr>
            <p:ph type="subTitle" idx="1"/>
          </p:nvPr>
        </p:nvSpPr>
        <p:spPr>
          <a:xfrm>
            <a:off x="346364" y="1948786"/>
            <a:ext cx="8763000" cy="4419600"/>
          </a:xfrm>
        </p:spPr>
        <p:txBody>
          <a:bodyPr>
            <a:noAutofit/>
          </a:bodyPr>
          <a:lstStyle/>
          <a:p>
            <a:pPr algn="l"/>
            <a:r>
              <a:rPr lang="en-US" sz="2400" dirty="0">
                <a:solidFill>
                  <a:srgbClr val="FFFFFF"/>
                </a:solidFill>
                <a:latin typeface="Comic Sans MS" panose="030F0702030302020204" pitchFamily="66" charset="0"/>
                <a:cs typeface="Apple Casual"/>
              </a:rPr>
              <a:t>Water Bottles-Keeping our kids hydrated! Send in a water bottle daily.  We have refill stations. </a:t>
            </a:r>
          </a:p>
          <a:p>
            <a:pPr algn="l"/>
            <a:r>
              <a:rPr lang="en-US" sz="2400" dirty="0">
                <a:solidFill>
                  <a:srgbClr val="FFFFFF"/>
                </a:solidFill>
                <a:latin typeface="Comic Sans MS" panose="030F0702030302020204" pitchFamily="66" charset="0"/>
                <a:cs typeface="Apple Casual"/>
              </a:rPr>
              <a:t>•Snacks- students need to bring their own snack daily</a:t>
            </a:r>
          </a:p>
          <a:p>
            <a:pPr algn="l"/>
            <a:r>
              <a:rPr lang="en-US" sz="1600" dirty="0">
                <a:solidFill>
                  <a:srgbClr val="FFFFFF"/>
                </a:solidFill>
                <a:latin typeface="Comic Sans MS" panose="030F0702030302020204" pitchFamily="66" charset="0"/>
                <a:cs typeface="Apple Casual"/>
              </a:rPr>
              <a:t>(Any allergies?)</a:t>
            </a:r>
            <a:br>
              <a:rPr lang="en-US" sz="2400" dirty="0">
                <a:solidFill>
                  <a:srgbClr val="FFFFFF"/>
                </a:solidFill>
                <a:latin typeface="Comic Sans MS" panose="030F0702030302020204" pitchFamily="66" charset="0"/>
                <a:cs typeface="Apple Casual"/>
              </a:rPr>
            </a:br>
            <a:r>
              <a:rPr lang="en-US" sz="2400" dirty="0">
                <a:solidFill>
                  <a:srgbClr val="FFFFFF"/>
                </a:solidFill>
                <a:latin typeface="Comic Sans MS" panose="030F0702030302020204" pitchFamily="66" charset="0"/>
                <a:cs typeface="Apple Casual"/>
              </a:rPr>
              <a:t>•STAR STUDENT-weekly &amp; journal </a:t>
            </a:r>
            <a:r>
              <a:rPr lang="en-US" sz="1600" dirty="0">
                <a:solidFill>
                  <a:srgbClr val="FFFFFF"/>
                </a:solidFill>
                <a:latin typeface="Comic Sans MS" panose="030F0702030302020204" pitchFamily="66" charset="0"/>
                <a:cs typeface="Apple Casual"/>
              </a:rPr>
              <a:t>(random selection)</a:t>
            </a:r>
          </a:p>
          <a:p>
            <a:pPr algn="l"/>
            <a:r>
              <a:rPr lang="en-US" sz="2400" dirty="0">
                <a:solidFill>
                  <a:srgbClr val="FFFFFF"/>
                </a:solidFill>
                <a:latin typeface="Comic Sans MS" panose="030F0702030302020204" pitchFamily="66" charset="0"/>
                <a:cs typeface="Apple Casual"/>
              </a:rPr>
              <a:t>•Birthdays- store bought food only </a:t>
            </a:r>
          </a:p>
          <a:p>
            <a:pPr algn="l"/>
            <a:r>
              <a:rPr lang="en-US" sz="2400" dirty="0">
                <a:solidFill>
                  <a:srgbClr val="FFFFFF"/>
                </a:solidFill>
                <a:latin typeface="Comic Sans MS" panose="030F0702030302020204" pitchFamily="66" charset="0"/>
                <a:cs typeface="Apple Casual"/>
              </a:rPr>
              <a:t>•Volunteers – Stay tuned!</a:t>
            </a:r>
            <a:br>
              <a:rPr lang="en-US" sz="2400" dirty="0">
                <a:solidFill>
                  <a:srgbClr val="FFFFFF"/>
                </a:solidFill>
                <a:latin typeface="Comic Sans MS" panose="030F0702030302020204" pitchFamily="66" charset="0"/>
                <a:cs typeface="Apple Casual"/>
              </a:rPr>
            </a:br>
            <a:r>
              <a:rPr lang="en-US" sz="2400" dirty="0">
                <a:solidFill>
                  <a:srgbClr val="FFFFFF"/>
                </a:solidFill>
                <a:latin typeface="Comic Sans MS" panose="030F0702030302020204" pitchFamily="66" charset="0"/>
                <a:cs typeface="Apple Casual"/>
              </a:rPr>
              <a:t>•Homework Folders – they will come home daily</a:t>
            </a:r>
          </a:p>
          <a:p>
            <a:pPr algn="l"/>
            <a:r>
              <a:rPr lang="en-US" sz="2400" dirty="0">
                <a:solidFill>
                  <a:srgbClr val="FFFFFF"/>
                </a:solidFill>
                <a:latin typeface="Comic Sans MS" panose="030F0702030302020204" pitchFamily="66" charset="0"/>
                <a:cs typeface="Apple Casual"/>
              </a:rPr>
              <a:t>•Newsletters-weekly</a:t>
            </a:r>
            <a:br>
              <a:rPr lang="en-US" sz="2400" dirty="0">
                <a:solidFill>
                  <a:srgbClr val="FFFFFF"/>
                </a:solidFill>
                <a:latin typeface="Comic Sans MS" panose="030F0702030302020204" pitchFamily="66" charset="0"/>
                <a:cs typeface="Apple Casual"/>
              </a:rPr>
            </a:br>
            <a:r>
              <a:rPr lang="en-US" sz="2400" dirty="0">
                <a:solidFill>
                  <a:srgbClr val="FFFFFF"/>
                </a:solidFill>
                <a:latin typeface="Comic Sans MS" panose="030F0702030302020204" pitchFamily="66" charset="0"/>
                <a:cs typeface="Apple Casual"/>
              </a:rPr>
              <a:t>•Forms – Please return ASAP </a:t>
            </a:r>
          </a:p>
          <a:p>
            <a:pPr algn="l"/>
            <a:r>
              <a:rPr lang="en-US" sz="2400" dirty="0">
                <a:solidFill>
                  <a:srgbClr val="FFFFFF"/>
                </a:solidFill>
                <a:latin typeface="Comic Sans MS" panose="030F0702030302020204" pitchFamily="66" charset="0"/>
                <a:cs typeface="Apple Casual"/>
              </a:rPr>
              <a:t>•Rainy Day Procedures</a:t>
            </a:r>
            <a:br>
              <a:rPr lang="en-US" sz="2400" dirty="0">
                <a:solidFill>
                  <a:srgbClr val="FFFFFF"/>
                </a:solidFill>
                <a:latin typeface="Comic Sans MS" panose="030F0702030302020204" pitchFamily="66" charset="0"/>
                <a:cs typeface="Apple Casual"/>
              </a:rPr>
            </a:br>
            <a:r>
              <a:rPr lang="en-US" sz="2400" dirty="0">
                <a:solidFill>
                  <a:srgbClr val="FFFFFF"/>
                </a:solidFill>
                <a:latin typeface="Comic Sans MS" panose="030F0702030302020204" pitchFamily="66" charset="0"/>
                <a:cs typeface="Apple Casual"/>
              </a:rPr>
              <a:t>•Tax Credit - </a:t>
            </a:r>
            <a:r>
              <a:rPr lang="en-US" sz="2000" dirty="0">
                <a:solidFill>
                  <a:srgbClr val="92D050"/>
                </a:solidFill>
                <a:latin typeface="Comic Sans MS" panose="030F0702030302020204" pitchFamily="66" charset="0"/>
                <a:cs typeface="Apple Casual"/>
              </a:rPr>
              <a:t>www.chandlerdonations.org</a:t>
            </a:r>
          </a:p>
          <a:p>
            <a:pPr algn="l"/>
            <a:r>
              <a:rPr lang="en-US" sz="2000" dirty="0">
                <a:solidFill>
                  <a:srgbClr val="FFFFFF"/>
                </a:solidFill>
                <a:latin typeface="Comic Sans MS" panose="030F0702030302020204" pitchFamily="66" charset="0"/>
              </a:rPr>
              <a:t> </a:t>
            </a:r>
          </a:p>
          <a:p>
            <a:pPr marL="342900" indent="-342900" algn="l">
              <a:spcBef>
                <a:spcPct val="0"/>
              </a:spcBef>
              <a:buFont typeface="Arial" panose="020B0604020202020204" pitchFamily="34" charset="0"/>
              <a:buChar char="•"/>
            </a:pPr>
            <a:endParaRPr lang="en-US" sz="2400" dirty="0">
              <a:solidFill>
                <a:schemeClr val="bg1"/>
              </a:solidFill>
              <a:latin typeface="Comic Sans MS" panose="030F0702030302020204" pitchFamily="66" charset="0"/>
              <a:ea typeface="Hellocake" panose="02000603000000000000" pitchFamily="2" charset="0"/>
              <a:cs typeface="Apple Casual"/>
            </a:endParaRPr>
          </a:p>
          <a:p>
            <a:pPr algn="l">
              <a:spcBef>
                <a:spcPct val="0"/>
              </a:spcBef>
            </a:pPr>
            <a:endParaRPr lang="en-US" sz="2400" dirty="0">
              <a:solidFill>
                <a:schemeClr val="bg1"/>
              </a:solidFill>
              <a:latin typeface="Comic Sans MS" panose="030F0702030302020204" pitchFamily="66" charset="0"/>
              <a:ea typeface="Hellocake" panose="02000603000000000000" pitchFamily="2" charset="0"/>
              <a:cs typeface="Apple Casual"/>
            </a:endParaRPr>
          </a:p>
          <a:p>
            <a:pPr marL="342900" indent="-342900" algn="l">
              <a:spcBef>
                <a:spcPct val="0"/>
              </a:spcBef>
              <a:buFont typeface="Arial" panose="020B0604020202020204" pitchFamily="34" charset="0"/>
              <a:buChar char="•"/>
            </a:pPr>
            <a:endParaRPr lang="en-US" sz="2400" dirty="0">
              <a:solidFill>
                <a:schemeClr val="bg1">
                  <a:lumMod val="95000"/>
                </a:schemeClr>
              </a:solidFill>
              <a:latin typeface="Comic Sans MS" panose="030F0702030302020204" pitchFamily="66" charset="0"/>
              <a:ea typeface="Hellocake" panose="02000603000000000000" pitchFamily="2"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27" y="-36945"/>
            <a:ext cx="9144000" cy="1752600"/>
          </a:xfrm>
          <a:prstGeom prst="rect">
            <a:avLst/>
          </a:prstGeom>
        </p:spPr>
      </p:pic>
    </p:spTree>
    <p:extLst>
      <p:ext uri="{BB962C8B-B14F-4D97-AF65-F5344CB8AC3E}">
        <p14:creationId xmlns:p14="http://schemas.microsoft.com/office/powerpoint/2010/main" val="3858140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19451"/>
            <a:ext cx="6172200" cy="914400"/>
          </a:xfrm>
        </p:spPr>
        <p:txBody>
          <a:bodyPr>
            <a:noAutofit/>
          </a:bodyPr>
          <a:lstStyle/>
          <a:p>
            <a:pPr algn="l"/>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      Birthdays</a:t>
            </a:r>
          </a:p>
        </p:txBody>
      </p:sp>
      <p:sp>
        <p:nvSpPr>
          <p:cNvPr id="3" name="Subtitle 2"/>
          <p:cNvSpPr>
            <a:spLocks noGrp="1"/>
          </p:cNvSpPr>
          <p:nvPr>
            <p:ph type="subTitle" idx="1"/>
          </p:nvPr>
        </p:nvSpPr>
        <p:spPr>
          <a:xfrm>
            <a:off x="190500" y="2438400"/>
            <a:ext cx="8763000" cy="4419600"/>
          </a:xfrm>
        </p:spPr>
        <p:txBody>
          <a:bodyPr>
            <a:noAutofit/>
          </a:bodyPr>
          <a:lstStyle/>
          <a:p>
            <a:pPr algn="l">
              <a:spcBef>
                <a:spcPct val="0"/>
              </a:spcBef>
            </a:pPr>
            <a:endParaRPr lang="en-US" sz="2000" dirty="0">
              <a:solidFill>
                <a:schemeClr val="bg1"/>
              </a:solidFill>
              <a:latin typeface="Comic Sans MS" panose="030F0702030302020204" pitchFamily="66" charset="0"/>
              <a:ea typeface="Hellocake" panose="02000603000000000000" pitchFamily="2" charset="0"/>
              <a:cs typeface="Apple Casual"/>
            </a:endParaRPr>
          </a:p>
          <a:p>
            <a:pPr marL="342900" indent="-342900" algn="l">
              <a:spcBef>
                <a:spcPct val="0"/>
              </a:spcBef>
              <a:buFont typeface="Arial" panose="020B0604020202020204" pitchFamily="34" charset="0"/>
              <a:buChar char="•"/>
            </a:pPr>
            <a:r>
              <a:rPr lang="en-US" sz="2000" dirty="0">
                <a:solidFill>
                  <a:schemeClr val="bg1"/>
                </a:solidFill>
                <a:latin typeface="Comic Sans MS" panose="030F0702030302020204" pitchFamily="66" charset="0"/>
                <a:ea typeface="Hellocake" panose="02000603000000000000" pitchFamily="2" charset="0"/>
                <a:cs typeface="Apple Casual"/>
              </a:rPr>
              <a:t>Feel free to send in store bought treats (school policy). </a:t>
            </a:r>
          </a:p>
          <a:p>
            <a:pPr marL="800100" lvl="1" indent="-342900" algn="l">
              <a:spcBef>
                <a:spcPct val="0"/>
              </a:spcBef>
              <a:buFont typeface="Arial" panose="020B0604020202020204" pitchFamily="34" charset="0"/>
              <a:buChar char="•"/>
            </a:pPr>
            <a:r>
              <a:rPr lang="en-US" sz="1600" dirty="0">
                <a:solidFill>
                  <a:schemeClr val="bg1"/>
                </a:solidFill>
                <a:latin typeface="Comic Sans MS" panose="030F0702030302020204" pitchFamily="66" charset="0"/>
                <a:ea typeface="Hellocake" panose="02000603000000000000" pitchFamily="2" charset="0"/>
                <a:cs typeface="Apple Casual"/>
              </a:rPr>
              <a:t>Suggestions: small cupcakes, popsicles, cookies, donut holes, etc. </a:t>
            </a:r>
          </a:p>
          <a:p>
            <a:pPr marL="342900" indent="-342900" algn="l">
              <a:spcBef>
                <a:spcPct val="0"/>
              </a:spcBef>
              <a:buFont typeface="Arial" panose="020B0604020202020204" pitchFamily="34" charset="0"/>
              <a:buChar char="•"/>
            </a:pPr>
            <a:endParaRPr lang="en-US" sz="2000" dirty="0">
              <a:solidFill>
                <a:schemeClr val="bg1"/>
              </a:solidFill>
              <a:latin typeface="Comic Sans MS" panose="030F0702030302020204" pitchFamily="66" charset="0"/>
              <a:ea typeface="Hellocake" panose="02000603000000000000" pitchFamily="2" charset="0"/>
              <a:cs typeface="Apple Casual"/>
            </a:endParaRPr>
          </a:p>
          <a:p>
            <a:pPr marL="342900" indent="-342900" algn="l">
              <a:spcBef>
                <a:spcPct val="0"/>
              </a:spcBef>
              <a:buFont typeface="Arial" panose="020B0604020202020204" pitchFamily="34" charset="0"/>
              <a:buChar char="•"/>
            </a:pPr>
            <a:r>
              <a:rPr lang="en-US" sz="2000" dirty="0">
                <a:solidFill>
                  <a:schemeClr val="bg1"/>
                </a:solidFill>
                <a:latin typeface="Comic Sans MS" panose="030F0702030302020204" pitchFamily="66" charset="0"/>
                <a:ea typeface="Hellocake" panose="02000603000000000000" pitchFamily="2" charset="0"/>
                <a:cs typeface="Apple Casual"/>
              </a:rPr>
              <a:t>Please only send party invitations to school if you are inviting our whole class. I will provide a class directory for those interested. (This can be used for birthday party invitations, play dates, etc.)</a:t>
            </a:r>
          </a:p>
          <a:p>
            <a:pPr algn="l">
              <a:spcBef>
                <a:spcPct val="0"/>
              </a:spcBef>
            </a:pPr>
            <a:endParaRPr lang="en-US" sz="2000" dirty="0">
              <a:solidFill>
                <a:schemeClr val="bg1"/>
              </a:solidFill>
              <a:latin typeface="Comic Sans MS" panose="030F0702030302020204" pitchFamily="66" charset="0"/>
              <a:ea typeface="Hellocake" panose="02000603000000000000" pitchFamily="2" charset="0"/>
              <a:cs typeface="Apple Casual"/>
            </a:endParaRPr>
          </a:p>
          <a:p>
            <a:pPr marL="342900" indent="-342900" algn="l">
              <a:spcBef>
                <a:spcPct val="0"/>
              </a:spcBef>
              <a:buFont typeface="Arial" panose="020B0604020202020204" pitchFamily="34" charset="0"/>
              <a:buChar char="•"/>
            </a:pPr>
            <a:r>
              <a:rPr lang="en-US" sz="2000" dirty="0">
                <a:solidFill>
                  <a:schemeClr val="bg1"/>
                </a:solidFill>
                <a:latin typeface="Comic Sans MS" panose="030F0702030302020204" pitchFamily="66" charset="0"/>
                <a:ea typeface="Hellocake" panose="02000603000000000000" pitchFamily="2" charset="0"/>
                <a:cs typeface="Apple Casual"/>
              </a:rPr>
              <a:t>Summer birthdays kiddos will have an opportunity to celebrate with the class in May.</a:t>
            </a:r>
          </a:p>
          <a:p>
            <a:pPr marL="342900" indent="-342900" algn="l">
              <a:spcBef>
                <a:spcPct val="0"/>
              </a:spcBef>
              <a:buFont typeface="Arial" panose="020B0604020202020204" pitchFamily="34" charset="0"/>
              <a:buChar char="•"/>
            </a:pPr>
            <a:endParaRPr lang="en-US" sz="2000" dirty="0">
              <a:solidFill>
                <a:schemeClr val="bg1"/>
              </a:solidFill>
              <a:latin typeface="Comic Sans MS" panose="030F0702030302020204" pitchFamily="66" charset="0"/>
              <a:ea typeface="Hellocake" panose="02000603000000000000" pitchFamily="2" charset="0"/>
              <a:cs typeface="Apple Casual"/>
            </a:endParaRPr>
          </a:p>
          <a:p>
            <a:pPr algn="l">
              <a:spcBef>
                <a:spcPct val="0"/>
              </a:spcBef>
            </a:pPr>
            <a:endParaRPr lang="en-US" sz="2000" dirty="0">
              <a:solidFill>
                <a:schemeClr val="bg1"/>
              </a:solidFill>
              <a:latin typeface="Comic Sans MS" panose="030F0702030302020204" pitchFamily="66" charset="0"/>
              <a:ea typeface="Hellocake" panose="02000603000000000000" pitchFamily="2" charset="0"/>
              <a:cs typeface="Apple Casual"/>
            </a:endParaRPr>
          </a:p>
          <a:p>
            <a:pPr marL="342900" indent="-342900" algn="l">
              <a:spcBef>
                <a:spcPct val="0"/>
              </a:spcBef>
              <a:buFont typeface="Arial" panose="020B0604020202020204" pitchFamily="34" charset="0"/>
              <a:buChar char="•"/>
            </a:pPr>
            <a:endParaRPr lang="en-US" sz="2000" dirty="0">
              <a:solidFill>
                <a:schemeClr val="bg1">
                  <a:lumMod val="95000"/>
                </a:schemeClr>
              </a:solidFill>
              <a:latin typeface="Comic Sans MS" panose="030F0702030302020204" pitchFamily="66" charset="0"/>
              <a:ea typeface="Hellocake" panose="02000603000000000000" pitchFamily="2" charset="0"/>
              <a:cs typeface="Apple Casu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0610"/>
            <a:ext cx="9144000" cy="1752600"/>
          </a:xfrm>
          <a:prstGeom prst="rect">
            <a:avLst/>
          </a:prstGeom>
        </p:spPr>
      </p:pic>
    </p:spTree>
    <p:extLst>
      <p:ext uri="{BB962C8B-B14F-4D97-AF65-F5344CB8AC3E}">
        <p14:creationId xmlns:p14="http://schemas.microsoft.com/office/powerpoint/2010/main" val="163743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216891"/>
            <a:ext cx="5334000" cy="914400"/>
          </a:xfrm>
        </p:spPr>
        <p:txBody>
          <a:bodyPr>
            <a:noAutofit/>
          </a:bodyPr>
          <a:lstStyle/>
          <a:p>
            <a:pPr algn="l"/>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Comic Sans MS" panose="030F0702030302020204" pitchFamily="66" charset="0"/>
                <a:ea typeface="Hellocake" panose="02000603000000000000" pitchFamily="2" charset="0"/>
                <a:cs typeface="Apple Casual"/>
              </a:rPr>
              <a:t>      Supplies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6" y="-38814"/>
            <a:ext cx="9144000" cy="1752600"/>
          </a:xfrm>
          <a:prstGeom prst="rect">
            <a:avLst/>
          </a:prstGeom>
        </p:spPr>
      </p:pic>
      <p:sp>
        <p:nvSpPr>
          <p:cNvPr id="6" name="Subtitle 5">
            <a:extLst>
              <a:ext uri="{FF2B5EF4-FFF2-40B4-BE49-F238E27FC236}">
                <a16:creationId xmlns:a16="http://schemas.microsoft.com/office/drawing/2014/main" id="{F81B790D-F43B-F7B4-47A7-5459C8DF08B6}"/>
              </a:ext>
            </a:extLst>
          </p:cNvPr>
          <p:cNvSpPr>
            <a:spLocks noGrp="1"/>
          </p:cNvSpPr>
          <p:nvPr>
            <p:ph type="subTitle" idx="1"/>
          </p:nvPr>
        </p:nvSpPr>
        <p:spPr/>
        <p:txBody>
          <a:bodyPr/>
          <a:lstStyle/>
          <a:p>
            <a:endParaRPr lang="en-US" dirty="0"/>
          </a:p>
        </p:txBody>
      </p:sp>
      <p:sp>
        <p:nvSpPr>
          <p:cNvPr id="8" name="TextBox 7">
            <a:extLst>
              <a:ext uri="{FF2B5EF4-FFF2-40B4-BE49-F238E27FC236}">
                <a16:creationId xmlns:a16="http://schemas.microsoft.com/office/drawing/2014/main" id="{24B26EED-CCAF-F097-BAC6-70DDEE53573C}"/>
              </a:ext>
            </a:extLst>
          </p:cNvPr>
          <p:cNvSpPr txBox="1"/>
          <p:nvPr/>
        </p:nvSpPr>
        <p:spPr>
          <a:xfrm>
            <a:off x="381000" y="2135909"/>
            <a:ext cx="8534400" cy="4154984"/>
          </a:xfrm>
          <a:prstGeom prst="rect">
            <a:avLst/>
          </a:prstGeom>
          <a:noFill/>
        </p:spPr>
        <p:txBody>
          <a:bodyPr wrap="square">
            <a:spAutoFit/>
          </a:bodyPr>
          <a:lstStyle/>
          <a:p>
            <a:pPr algn="l">
              <a:spcBef>
                <a:spcPct val="0"/>
              </a:spcBef>
            </a:pPr>
            <a:r>
              <a:rPr lang="en-US" sz="1600" dirty="0">
                <a:solidFill>
                  <a:schemeClr val="bg1"/>
                </a:solidFill>
                <a:latin typeface="Comic Sans MS" panose="030F0702030302020204" pitchFamily="66" charset="0"/>
                <a:ea typeface="Hellocake" panose="02000603000000000000" pitchFamily="2" charset="0"/>
                <a:cs typeface="Apple Casual"/>
              </a:rPr>
              <a:t>IMPORTANT: This list will be a bit different than the one provided by the school, but it has our specific classroom needs. Please refer to this list instead, if you have not already bought supplies. Thank you so much! *Please do not write your child’s name on the supplies. All supplies that are donated will be used by the class. This is not a mandatory supply list.</a:t>
            </a:r>
          </a:p>
          <a:p>
            <a:pPr algn="l">
              <a:spcBef>
                <a:spcPct val="0"/>
              </a:spcBef>
            </a:pPr>
            <a:r>
              <a:rPr lang="en-US" sz="1600" dirty="0">
                <a:solidFill>
                  <a:schemeClr val="bg1"/>
                </a:solidFill>
                <a:latin typeface="Comic Sans MS" panose="030F0702030302020204" pitchFamily="66" charset="0"/>
                <a:ea typeface="Hellocake" panose="02000603000000000000" pitchFamily="2" charset="0"/>
                <a:cs typeface="Apple Casual"/>
              </a:rPr>
              <a:t>Any supplies received will be greatly appreciated!</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 2 boxes of washable markers</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☐#2 pencils</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☐1 scissors</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 Colored pencils</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☐Glue sticks</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☐Ziploc baggies</a:t>
            </a:r>
          </a:p>
          <a:p>
            <a:pPr>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TEACHER WISH LIST ITEMS</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Here are extra items we could use. Feel free to pick one (though, it is completely optional).</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*GLUE STICKS- lots of them</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*Markers</a:t>
            </a:r>
          </a:p>
          <a:p>
            <a:pPr algn="l">
              <a:spcBef>
                <a:spcPct val="0"/>
              </a:spcBef>
            </a:pPr>
            <a:r>
              <a:rPr lang="en-US" sz="1400" dirty="0">
                <a:solidFill>
                  <a:schemeClr val="bg1"/>
                </a:solidFill>
                <a:latin typeface="Comic Sans MS" panose="030F0702030302020204" pitchFamily="66" charset="0"/>
                <a:ea typeface="Hellocake" panose="02000603000000000000" pitchFamily="2" charset="0"/>
                <a:cs typeface="Apple Casual"/>
              </a:rPr>
              <a:t>*Gift card to Amazon for books/crafts</a:t>
            </a:r>
          </a:p>
          <a:p>
            <a:pPr algn="l">
              <a:spcBef>
                <a:spcPct val="0"/>
              </a:spcBef>
            </a:pPr>
            <a:endParaRPr lang="en-US" sz="1400" dirty="0">
              <a:solidFill>
                <a:schemeClr val="bg1"/>
              </a:solidFill>
              <a:latin typeface="Comic Sans MS" panose="030F0702030302020204" pitchFamily="66" charset="0"/>
              <a:ea typeface="Hellocake" panose="02000603000000000000" pitchFamily="2" charset="0"/>
              <a:cs typeface="Apple Casual"/>
            </a:endParaRPr>
          </a:p>
        </p:txBody>
      </p:sp>
    </p:spTree>
    <p:extLst>
      <p:ext uri="{BB962C8B-B14F-4D97-AF65-F5344CB8AC3E}">
        <p14:creationId xmlns:p14="http://schemas.microsoft.com/office/powerpoint/2010/main" val="3337264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1767</TotalTime>
  <Words>2092</Words>
  <Application>Microsoft Office PowerPoint</Application>
  <PresentationFormat>On-screen Show (4:3)</PresentationFormat>
  <Paragraphs>156</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Abadi</vt:lpstr>
      <vt:lpstr>AbcTeacher</vt:lpstr>
      <vt:lpstr>Apple Casual</vt:lpstr>
      <vt:lpstr>Arial</vt:lpstr>
      <vt:lpstr>Calibri</vt:lpstr>
      <vt:lpstr>Comic Sans MS</vt:lpstr>
      <vt:lpstr>Hellocake</vt:lpstr>
      <vt:lpstr>Office Theme</vt:lpstr>
      <vt:lpstr>Welcome to First Grade!</vt:lpstr>
      <vt:lpstr> Contact Information: Teachers Name: Suzanne Rotert Email: rotert.suzanne@cusd80.com Website: https://www.cusd80.com/Domain/3522 I am happy to talk about your child at any time, however, out of respect for the student’s privacy, I do not discuss student’s progress when I have other students in the classroom.  If you wish to discuss your child’s progress, please contact me to schedule a conference.  Thank you!   </vt:lpstr>
      <vt:lpstr>*A Little about me</vt:lpstr>
      <vt:lpstr>     A note from our principal Mrs. Lander Please try to carpool. LINES ARE LONG! Our school is a closed campus Cell phones &amp; electronic watches MUST be turned off or on airplane mode while on campus!  </vt:lpstr>
      <vt:lpstr>Infinite Campus</vt:lpstr>
      <vt:lpstr>PowerPoint Presentation</vt:lpstr>
      <vt:lpstr> STUFF</vt:lpstr>
      <vt:lpstr>      Birthdays</vt:lpstr>
      <vt:lpstr>      Supplies</vt:lpstr>
      <vt:lpstr>  Classroom Management</vt:lpstr>
      <vt:lpstr>Whole Brain Teaching</vt:lpstr>
      <vt:lpstr>Homework</vt:lpstr>
      <vt:lpstr>Sight Word Lists &amp; Baggy Books </vt:lpstr>
      <vt:lpstr>Healthy Kids</vt:lpstr>
      <vt:lpstr>Reading</vt:lpstr>
      <vt:lpstr>Reading &amp; Writing</vt:lpstr>
      <vt:lpstr>Writing</vt:lpstr>
      <vt:lpstr>Thinking Maps</vt:lpstr>
      <vt:lpstr>Spelling</vt:lpstr>
      <vt:lpstr>Math</vt:lpstr>
      <vt:lpstr>Science</vt:lpstr>
      <vt:lpstr>Social Studies</vt:lpstr>
      <vt:lpstr>P.E. &amp; Shoes</vt:lpstr>
      <vt:lpstr>Grading</vt:lpstr>
      <vt:lpstr>Tests</vt:lpstr>
    </vt:vector>
  </TitlesOfParts>
  <Company>Worthington City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Lawless, Kaycee</dc:creator>
  <cp:lastModifiedBy>Rotert, Suzanne</cp:lastModifiedBy>
  <cp:revision>136</cp:revision>
  <dcterms:created xsi:type="dcterms:W3CDTF">2015-08-04T10:38:58Z</dcterms:created>
  <dcterms:modified xsi:type="dcterms:W3CDTF">2023-07-18T18:38:39Z</dcterms:modified>
</cp:coreProperties>
</file>