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7010400" cy="9296400"/>
  <p:embeddedFontLst>
    <p:embeddedFont>
      <p:font typeface="Playfair Display"/>
      <p:regular r:id="rId36"/>
      <p:bold r:id="rId37"/>
      <p:italic r:id="rId38"/>
      <p:boldItalic r:id="rId39"/>
    </p:embeddedFont>
    <p:embeddedFont>
      <p:font typeface="Lato"/>
      <p:regular r:id="rId40"/>
      <p:bold r:id="rId41"/>
      <p:italic r:id="rId42"/>
      <p:boldItalic r:id="rId43"/>
    </p:embeddedFont>
    <p:embeddedFont>
      <p:font typeface="Dancing Script"/>
      <p:regular r:id="rId44"/>
      <p:bold r:id="rId45"/>
    </p:embeddedFont>
    <p:embeddedFont>
      <p:font typeface="Oswald"/>
      <p:regular r:id="rId46"/>
      <p:bold r:id="rId47"/>
    </p:embeddedFont>
    <p:embeddedFont>
      <p:font typeface="Comfortaa"/>
      <p:regular r:id="rId48"/>
      <p:bold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7797D1-4039-4A9B-BC3A-5CF14AE096B3}">
  <a:tblStyle styleId="{B27797D1-4039-4A9B-BC3A-5CF14AE096B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1E25167-031F-4BD0-B189-5B73C020817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DancingScript-regular.fntdata"/><Relationship Id="rId43" Type="http://schemas.openxmlformats.org/officeDocument/2006/relationships/font" Target="fonts/Lato-boldItalic.fntdata"/><Relationship Id="rId46" Type="http://schemas.openxmlformats.org/officeDocument/2006/relationships/font" Target="fonts/Oswald-regular.fntdata"/><Relationship Id="rId45" Type="http://schemas.openxmlformats.org/officeDocument/2006/relationships/font" Target="fonts/DancingScrip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mfortaa-regular.fntdata"/><Relationship Id="rId47" Type="http://schemas.openxmlformats.org/officeDocument/2006/relationships/font" Target="fonts/Oswald-bold.fntdata"/><Relationship Id="rId49"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PlayfairDisplay-bold.fntdata"/><Relationship Id="rId36" Type="http://schemas.openxmlformats.org/officeDocument/2006/relationships/font" Target="fonts/PlayfairDisplay-regular.fntdata"/><Relationship Id="rId39" Type="http://schemas.openxmlformats.org/officeDocument/2006/relationships/font" Target="fonts/PlayfairDisplay-boldItalic.fntdata"/><Relationship Id="rId38" Type="http://schemas.openxmlformats.org/officeDocument/2006/relationships/font" Target="fonts/PlayfairDisplay-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970337" y="0"/>
            <a:ext cx="3038475" cy="465137"/>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9pPr>
          </a:lstStyle>
          <a:p/>
        </p:txBody>
      </p:sp>
      <p:sp>
        <p:nvSpPr>
          <p:cNvPr id="5" name="Google Shape;5;n"/>
          <p:cNvSpPr/>
          <p:nvPr>
            <p:ph idx="3"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8637" cy="4183062"/>
          </a:xfrm>
          <a:prstGeom prst="rect">
            <a:avLst/>
          </a:prstGeom>
          <a:noFill/>
          <a:ln>
            <a:noFill/>
          </a:ln>
        </p:spPr>
        <p:txBody>
          <a:bodyPr anchorCtr="0" anchor="t" bIns="46200" lIns="92425" spcFirstLastPara="1" rIns="92425" wrap="square" tIns="462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3038475" cy="465137"/>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2pPr>
            <a:lvl3pPr lvl="2"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3pPr>
            <a:lvl4pPr lvl="3"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4pPr>
            <a:lvl5pPr lvl="4"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5pPr>
            <a:lvl6pPr lvl="5"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6pPr>
            <a:lvl7pPr lvl="6"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7pPr>
            <a:lvl8pPr lvl="7"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8pPr>
            <a:lvl9pPr lvl="8" marR="0" rtl="0" algn="l">
              <a:lnSpc>
                <a:spcPct val="100000"/>
              </a:lnSpc>
              <a:spcBef>
                <a:spcPts val="0"/>
              </a:spcBef>
              <a:spcAft>
                <a:spcPts val="0"/>
              </a:spcAft>
              <a:buSzPts val="1400"/>
              <a:buNone/>
              <a:defRPr b="0" i="0" sz="1800" u="none" cap="none" strike="noStrike">
                <a:solidFill>
                  <a:srgbClr val="000000"/>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970337" y="8829675"/>
            <a:ext cx="3038475" cy="465137"/>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2" name="Google Shape;62;p1: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f00e71efc8_0_2: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f00e71efc8_0_2: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31" name="Google Shape;131;g2f00e71efc8_0_2: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9: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36" name="Google Shape;136;p19: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7: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53" name="Google Shape;153;p17: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64" name="Google Shape;164;p18: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3: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73" name="Google Shape;173;p23: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2: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82" name="Google Shape;182;p22: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98eaf2fcb_0_0: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98eaf2fcb_0_0: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90" name="Google Shape;190;g998eaf2fcb_0_0: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467da21e94_0_0:notes"/>
          <p:cNvSpPr/>
          <p:nvPr>
            <p:ph idx="2" type="sldImg"/>
          </p:nvPr>
        </p:nvSpPr>
        <p:spPr>
          <a:xfrm>
            <a:off x="1367989" y="1162050"/>
            <a:ext cx="4274400" cy="31368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467da21e94_0_0:notes"/>
          <p:cNvSpPr txBox="1"/>
          <p:nvPr>
            <p:ph idx="1" type="body"/>
          </p:nvPr>
        </p:nvSpPr>
        <p:spPr>
          <a:xfrm>
            <a:off x="701040" y="4473892"/>
            <a:ext cx="5608200" cy="36606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97" name="Google Shape;197;g1467da21e94_0_0:notes"/>
          <p:cNvSpPr txBox="1"/>
          <p:nvPr>
            <p:ph idx="12" type="sldNum"/>
          </p:nvPr>
        </p:nvSpPr>
        <p:spPr>
          <a:xfrm>
            <a:off x="3970938" y="8829967"/>
            <a:ext cx="3037800" cy="4665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db5494e1b_0_66: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db5494e1b_0_66: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06" name="Google Shape;206;g26db5494e1b_0_66: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008a61b39_0_0: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008a61b39_0_0: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19" name="Google Shape;219;g28008a61b39_0_0: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467da21e94_0_63: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467da21e94_0_63: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29" name="Google Shape;229;g1467da21e94_0_63: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467da21e94_0_71: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467da21e94_0_71: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37" name="Google Shape;237;g1467da21e94_0_71: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f5a0ce9dff_0_0: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f5a0ce9dff_0_0: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45" name="Google Shape;245;g2f5a0ce9dff_0_0: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008a61b39_0_11: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8008a61b39_0_11: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60" name="Google Shape;260;g28008a61b39_0_11: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a1a7263eb_0_1:notes"/>
          <p:cNvSpPr/>
          <p:nvPr>
            <p:ph idx="2" type="sldImg"/>
          </p:nvPr>
        </p:nvSpPr>
        <p:spPr>
          <a:xfrm>
            <a:off x="1181100" y="696912"/>
            <a:ext cx="4649700" cy="34863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7a1a7263eb_0_1:notes"/>
          <p:cNvSpPr txBox="1"/>
          <p:nvPr>
            <p:ph idx="1" type="body"/>
          </p:nvPr>
        </p:nvSpPr>
        <p:spPr>
          <a:xfrm>
            <a:off x="701675" y="4416425"/>
            <a:ext cx="5608500" cy="41832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269" name="Google Shape;269;g27a1a7263eb_0_1:notes"/>
          <p:cNvSpPr txBox="1"/>
          <p:nvPr>
            <p:ph idx="12" type="sldNum"/>
          </p:nvPr>
        </p:nvSpPr>
        <p:spPr>
          <a:xfrm>
            <a:off x="3970337" y="8829675"/>
            <a:ext cx="3038400" cy="4650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45c4133a48_0_112: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45c4133a48_0_112:notes"/>
          <p:cNvSpPr txBox="1"/>
          <p:nvPr>
            <p:ph idx="1" type="body"/>
          </p:nvPr>
        </p:nvSpPr>
        <p:spPr>
          <a:xfrm>
            <a:off x="701040"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rPr lang="en-US"/>
              <a:t>Four out of five individuals considering suicide give some sign of their intentions, either verbally or behaviorally.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Review Warning signs on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Highlight that this is not an all encompassing list. Encourage students to trust their gut when talking to their friends. </a:t>
            </a:r>
            <a:r>
              <a:rPr lang="en-US">
                <a:solidFill>
                  <a:schemeClr val="dk1"/>
                </a:solidFill>
              </a:rPr>
              <a:t>If you are concerned about someone, take action - seek out an adult right away. When in doubt take action- it’s better to lose a friendship that lose a friend. When we take action we communicate that we care deeply about that friends well being.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45c4133a48_0_170: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45c4133a48_0_170:notes"/>
          <p:cNvSpPr txBox="1"/>
          <p:nvPr>
            <p:ph idx="1" type="body"/>
          </p:nvPr>
        </p:nvSpPr>
        <p:spPr>
          <a:xfrm>
            <a:off x="701040"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988 is a new resource that you can call, text or chat if you or someone you know is having thoughts of suicide or experiencing a mental health crisis or substance use crisis. </a:t>
            </a:r>
            <a:endParaRPr/>
          </a:p>
          <a:p>
            <a:pPr indent="0" lvl="0" marL="0" rtl="0" algn="l">
              <a:spcBef>
                <a:spcPts val="0"/>
              </a:spcBef>
              <a:spcAft>
                <a:spcPts val="0"/>
              </a:spcAft>
              <a:buNone/>
            </a:pPr>
            <a:r>
              <a:rPr lang="en-US"/>
              <a:t>988 connects you directly to free, confidential, and compassionate support. When you call, text or chat 988, you’ll be quickly connected to trained crisis counselors who will listen to your concerns, provide support, and connect you to additional resources if needed. You can chat at 988lifeline.org.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45c4133a48_0_226: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45c4133a48_0_226:notes"/>
          <p:cNvSpPr txBox="1"/>
          <p:nvPr>
            <p:ph idx="1" type="body"/>
          </p:nvPr>
        </p:nvSpPr>
        <p:spPr>
          <a:xfrm>
            <a:off x="701040"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rPr lang="en-US"/>
              <a:t> Explain that what they see on social media is not necessarily true of what is happening in a person’s life.  Ask for examples (families that look “Perfect” but are actually struggling, filters used to look better, posting pictures with friends when they actually feel very alone) This would be a great opportunity to point out the stat saying that 54% of teens fear that their friends are having more fun than them.</a:t>
            </a:r>
            <a:endParaRPr/>
          </a:p>
          <a:p>
            <a:pPr indent="0" lvl="0" marL="0" rtl="0" algn="l">
              <a:spcBef>
                <a:spcPts val="0"/>
              </a:spcBef>
              <a:spcAft>
                <a:spcPts val="0"/>
              </a:spcAft>
              <a:buNone/>
            </a:pPr>
            <a:r>
              <a:rPr lang="en-US"/>
              <a:t>Discuss some of the statistics in the graphics.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students to share how they feel that social media has impacted their lives (distracted from studying, spend more time alone and less with friends/family, increases arguments with parents/guardians, etc).  Ask students if they have ever taken time away from their phones and what that felt like, how did it impact their life?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45c4133a48_0_283:notes"/>
          <p:cNvSpPr/>
          <p:nvPr>
            <p:ph idx="2" type="sldImg"/>
          </p:nvPr>
        </p:nvSpPr>
        <p:spPr>
          <a:xfrm>
            <a:off x="1168707" y="697230"/>
            <a:ext cx="4673700" cy="34863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45c4133a48_0_283:notes"/>
          <p:cNvSpPr txBox="1"/>
          <p:nvPr>
            <p:ph idx="1" type="body"/>
          </p:nvPr>
        </p:nvSpPr>
        <p:spPr>
          <a:xfrm>
            <a:off x="701040" y="4415790"/>
            <a:ext cx="56082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As discussed in the previous slides, sometimes concerns are too big and need additional outside support from a trusted adult. A trusted adult can be a parent, family member, school counselor, coach, teacher, social worker, mentor, or other adult you feel safe speaking to.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EXPLAIN school procedure here for scheduling an appointment with a school counselor or social worker on your campus.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Other resources off campus include these on the slide. In an immediate emergency, always call 911. The other numbers listed can assist if you or someone you know need help. 988- we already discussed that today. You can call, text or chat with trained crisis counselors if you, or someone you know, is experiencing a mental health crisis or having thoughts of suicide. Teenlife Line is another resource. This number is also on the back of your student identification.  Some of you may remember that Teen Lifeline was present at Link Crew Day and provided information regarding Teen Lifeline and what it is like to call the phone number.  Teen Lifeline is a </a:t>
            </a:r>
            <a:r>
              <a:rPr b="1" lang="en-US" sz="1200" u="sng">
                <a:solidFill>
                  <a:schemeClr val="dk1"/>
                </a:solidFill>
                <a:latin typeface="Calibri"/>
                <a:ea typeface="Calibri"/>
                <a:cs typeface="Calibri"/>
                <a:sym typeface="Calibri"/>
              </a:rPr>
              <a:t>FREE RESOURCE. </a:t>
            </a:r>
            <a:r>
              <a:rPr lang="en-US" sz="1200">
                <a:solidFill>
                  <a:schemeClr val="dk1"/>
                </a:solidFill>
                <a:latin typeface="Calibri"/>
                <a:ea typeface="Calibri"/>
                <a:cs typeface="Calibri"/>
                <a:sym typeface="Calibri"/>
              </a:rPr>
              <a:t>Suicide prevention hotline/EMPACT is another resource available to you. And, lastly, A Friend Asks App which we already discussed in detail.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***Students could be allowed to take out cell phones to enter phone numbers into contacts. </a:t>
            </a:r>
            <a:r>
              <a:rPr b="1" i="1" lang="en-US" sz="1200">
                <a:solidFill>
                  <a:schemeClr val="dk1"/>
                </a:solidFill>
                <a:latin typeface="Calibri"/>
                <a:ea typeface="Calibri"/>
                <a:cs typeface="Calibri"/>
                <a:sym typeface="Calibri"/>
              </a:rPr>
              <a:t>Encourage students to take minute to download the A Friend Asks App.</a:t>
            </a:r>
            <a:r>
              <a:rPr lang="en-US" sz="1200">
                <a:solidFill>
                  <a:schemeClr val="dk1"/>
                </a:solidFill>
                <a:latin typeface="Calibri"/>
                <a:ea typeface="Calibri"/>
                <a:cs typeface="Calibri"/>
                <a:sym typeface="Calibri"/>
              </a:rPr>
              <a:t>  Discuss that all of these are FREE resources.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If after listening to this presentation you would like to speak to a counselor please (EXPLAIN procedure for following up with students that day and the location for finding a counselor.)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ce81dab55_0_0:notes"/>
          <p:cNvSpPr/>
          <p:nvPr>
            <p:ph idx="2" type="sldImg"/>
          </p:nvPr>
        </p:nvSpPr>
        <p:spPr>
          <a:xfrm>
            <a:off x="1367989" y="1162050"/>
            <a:ext cx="4274400" cy="31368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ce81dab55_0_0:notes"/>
          <p:cNvSpPr txBox="1"/>
          <p:nvPr>
            <p:ph idx="1" type="body"/>
          </p:nvPr>
        </p:nvSpPr>
        <p:spPr>
          <a:xfrm>
            <a:off x="701040" y="4473892"/>
            <a:ext cx="5608200" cy="36606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7" name="Google Shape;77;g27ce81dab55_0_0:notes"/>
          <p:cNvSpPr txBox="1"/>
          <p:nvPr>
            <p:ph idx="12" type="sldNum"/>
          </p:nvPr>
        </p:nvSpPr>
        <p:spPr>
          <a:xfrm>
            <a:off x="3970938" y="8829967"/>
            <a:ext cx="3037800" cy="4665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4: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91" name="Google Shape;91;p14: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99" name="Google Shape;99;p9: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2: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06" name="Google Shape;106;p12: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3: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14" name="Google Shape;114;p13: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6:notes"/>
          <p:cNvSpPr txBox="1"/>
          <p:nvPr>
            <p:ph idx="1" type="body"/>
          </p:nvPr>
        </p:nvSpPr>
        <p:spPr>
          <a:xfrm>
            <a:off x="701675" y="4416425"/>
            <a:ext cx="5608637" cy="4183062"/>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124" name="Google Shape;124;p16:notes"/>
          <p:cNvSpPr/>
          <p:nvPr>
            <p:ph idx="2" type="sldImg"/>
          </p:nvPr>
        </p:nvSpPr>
        <p:spPr>
          <a:xfrm>
            <a:off x="1181100" y="696912"/>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84187" y="452437"/>
            <a:ext cx="7056300" cy="14001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 name="Google Shape;56;p13"/>
          <p:cNvSpPr txBox="1"/>
          <p:nvPr>
            <p:ph idx="1" type="body"/>
          </p:nvPr>
        </p:nvSpPr>
        <p:spPr>
          <a:xfrm>
            <a:off x="827087" y="2052637"/>
            <a:ext cx="6711900" cy="41958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57" name="Google Shape;57;p13"/>
          <p:cNvSpPr txBox="1"/>
          <p:nvPr>
            <p:ph idx="10" type="dt"/>
          </p:nvPr>
        </p:nvSpPr>
        <p:spPr>
          <a:xfrm rot="5400000">
            <a:off x="7494587" y="1828800"/>
            <a:ext cx="990600" cy="228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3"/>
          <p:cNvSpPr txBox="1"/>
          <p:nvPr>
            <p:ph idx="11" type="ftr"/>
          </p:nvPr>
        </p:nvSpPr>
        <p:spPr>
          <a:xfrm rot="5400000">
            <a:off x="6233324" y="3263100"/>
            <a:ext cx="3859200" cy="2286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2" type="sldNum"/>
          </p:nvPr>
        </p:nvSpPr>
        <p:spPr>
          <a:xfrm>
            <a:off x="7766050" y="295275"/>
            <a:ext cx="628500" cy="7683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FFFFFF"/>
              </a:buClr>
              <a:buSzPts val="2800"/>
              <a:buFont typeface="Century Gothic"/>
              <a:buNone/>
              <a:defRPr b="0" i="0" sz="2800" u="non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F2F2F2"/>
            </a:gs>
            <a:gs pos="100000">
              <a:srgbClr val="A6A6A6"/>
            </a:gs>
          </a:gsLst>
          <a:lin ang="5400012"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act.org/content/act/en/products-and-services/the-act/registration.html" TargetMode="External"/><Relationship Id="rId5" Type="http://schemas.openxmlformats.org/officeDocument/2006/relationships/hyperlink" Target="https://satsuite.collegeboard.org/sat/registration/dates-deadlines" TargetMode="External"/><Relationship Id="rId6" Type="http://schemas.openxmlformats.org/officeDocument/2006/relationships/hyperlink" Target="https://www.parchment.com/u/registration/4784/accou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hyperlink" Target="https://www.parchment.com/u/registration/4784/account" TargetMode="External"/><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cusd80.com/domain/2334" TargetMode="External"/><Relationship Id="rId4" Type="http://schemas.openxmlformats.org/officeDocument/2006/relationships/hyperlink" Target="https://studentaid.gov/h/apply-for-aid/fafsa" TargetMode="External"/><Relationship Id="rId5" Type="http://schemas.openxmlformats.org/officeDocument/2006/relationships/hyperlink" Target="https://studentaid.gov/apply-for-aid/fafsa/filling-out" TargetMode="External"/><Relationship Id="rId6" Type="http://schemas.openxmlformats.org/officeDocument/2006/relationships/hyperlink" Target="https://www.act.org/content/act/en/products-and-services/the-act/registration.html" TargetMode="External"/><Relationship Id="rId7" Type="http://schemas.openxmlformats.org/officeDocument/2006/relationships/hyperlink" Target="https://satsuite.collegeboard.org/sat/registration/dates-deadlin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eb3.ncaa.org/ecwr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988lifeline.org/"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docs.google.com/spreadsheets/d/1nNabNWuxwMF2analBnk5MC38PtcVRKVewRSkmh45YYw/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aztransfer.com/" TargetMode="External"/><Relationship Id="rId4" Type="http://schemas.openxmlformats.org/officeDocument/2006/relationships/hyperlink" Target="https://www.cusd80.com/Domain/2360" TargetMode="External"/><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blog.prepscholar.com/should-you-go-to-college-out-of-stat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www.wiche.edu/tuition-savings/wue/for-studen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66975" y="5500075"/>
            <a:ext cx="8205300" cy="10914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Class  of 2025</a:t>
            </a:r>
            <a:endParaRPr/>
          </a:p>
        </p:txBody>
      </p:sp>
      <p:sp>
        <p:nvSpPr>
          <p:cNvPr id="65" name="Google Shape;65;p14"/>
          <p:cNvSpPr txBox="1"/>
          <p:nvPr/>
        </p:nvSpPr>
        <p:spPr>
          <a:xfrm>
            <a:off x="779175" y="621175"/>
            <a:ext cx="7793100" cy="83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Century Gothic"/>
              <a:buNone/>
            </a:pPr>
            <a:r>
              <a:rPr b="1" lang="en-US" sz="4800">
                <a:solidFill>
                  <a:schemeClr val="dk1"/>
                </a:solidFill>
                <a:latin typeface="Century Gothic"/>
                <a:ea typeface="Century Gothic"/>
                <a:cs typeface="Century Gothic"/>
                <a:sym typeface="Century Gothic"/>
              </a:rPr>
              <a:t> </a:t>
            </a:r>
            <a:r>
              <a:rPr b="1" i="0" lang="en-US" sz="4800" u="none">
                <a:solidFill>
                  <a:schemeClr val="dk1"/>
                </a:solidFill>
                <a:latin typeface="Century Gothic"/>
                <a:ea typeface="Century Gothic"/>
                <a:cs typeface="Century Gothic"/>
                <a:sym typeface="Century Gothic"/>
              </a:rPr>
              <a:t>SENIORS</a:t>
            </a:r>
            <a:endParaRPr b="1" i="0" sz="4800" u="non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4800"/>
              <a:buFont typeface="Century Gothic"/>
              <a:buNone/>
            </a:pPr>
            <a:r>
              <a:t/>
            </a:r>
            <a:endParaRPr b="1" sz="4800">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4000"/>
              <a:buFont typeface="Century Gothic"/>
              <a:buNone/>
            </a:pPr>
            <a:r>
              <a:t/>
            </a:r>
            <a:endParaRPr>
              <a:solidFill>
                <a:schemeClr val="dk1"/>
              </a:solidFill>
            </a:endParaRPr>
          </a:p>
        </p:txBody>
      </p:sp>
      <p:pic>
        <p:nvPicPr>
          <p:cNvPr id="66" name="Google Shape;66;p14"/>
          <p:cNvPicPr preferRelativeResize="0"/>
          <p:nvPr/>
        </p:nvPicPr>
        <p:blipFill>
          <a:blip r:embed="rId3">
            <a:alphaModFix/>
          </a:blip>
          <a:stretch>
            <a:fillRect/>
          </a:stretch>
        </p:blipFill>
        <p:spPr>
          <a:xfrm>
            <a:off x="3305050" y="1801500"/>
            <a:ext cx="2744326" cy="3357350"/>
          </a:xfrm>
          <a:prstGeom prst="rect">
            <a:avLst/>
          </a:prstGeom>
          <a:noFill/>
          <a:ln>
            <a:noFill/>
          </a:ln>
        </p:spPr>
      </p:pic>
      <p:pic>
        <p:nvPicPr>
          <p:cNvPr id="67" name="Google Shape;67;p14"/>
          <p:cNvPicPr preferRelativeResize="0"/>
          <p:nvPr/>
        </p:nvPicPr>
        <p:blipFill rotWithShape="1">
          <a:blip r:embed="rId4">
            <a:alphaModFix amt="18000"/>
          </a:blip>
          <a:srcRect b="15160" l="0" r="0" t="0"/>
          <a:stretch/>
        </p:blipFill>
        <p:spPr>
          <a:xfrm>
            <a:off x="1058075" y="245099"/>
            <a:ext cx="7514200" cy="580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1921200" y="152400"/>
            <a:ext cx="5067588" cy="655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295075" y="193325"/>
            <a:ext cx="8526600" cy="116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b="1" i="0" lang="en-US" sz="4000" u="none">
                <a:latin typeface="Century Gothic"/>
                <a:ea typeface="Century Gothic"/>
                <a:cs typeface="Century Gothic"/>
                <a:sym typeface="Century Gothic"/>
              </a:rPr>
              <a:t>WHEN  TO APPLY &amp; </a:t>
            </a:r>
            <a:r>
              <a:rPr b="1" lang="en-US" sz="4000">
                <a:latin typeface="Century Gothic"/>
                <a:ea typeface="Century Gothic"/>
                <a:cs typeface="Century Gothic"/>
                <a:sym typeface="Century Gothic"/>
              </a:rPr>
              <a:t>WHAT TO DO </a:t>
            </a:r>
            <a:endParaRPr b="1" sz="2600"/>
          </a:p>
        </p:txBody>
      </p:sp>
      <p:pic>
        <p:nvPicPr>
          <p:cNvPr id="139" name="Google Shape;139;p24"/>
          <p:cNvPicPr preferRelativeResize="0"/>
          <p:nvPr/>
        </p:nvPicPr>
        <p:blipFill rotWithShape="1">
          <a:blip r:embed="rId3">
            <a:alphaModFix/>
          </a:blip>
          <a:srcRect b="0" l="0" r="0" t="0"/>
          <a:stretch/>
        </p:blipFill>
        <p:spPr>
          <a:xfrm>
            <a:off x="2979550" y="1109350"/>
            <a:ext cx="2214562" cy="1295400"/>
          </a:xfrm>
          <a:prstGeom prst="rect">
            <a:avLst/>
          </a:prstGeom>
          <a:noFill/>
          <a:ln>
            <a:noFill/>
          </a:ln>
        </p:spPr>
      </p:pic>
      <p:sp>
        <p:nvSpPr>
          <p:cNvPr id="140" name="Google Shape;140;p24"/>
          <p:cNvSpPr txBox="1"/>
          <p:nvPr/>
        </p:nvSpPr>
        <p:spPr>
          <a:xfrm>
            <a:off x="339725" y="905575"/>
            <a:ext cx="2712900" cy="57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rPr b="1" i="0" lang="en-US" sz="1800" u="none">
                <a:solidFill>
                  <a:schemeClr val="dk1"/>
                </a:solidFill>
                <a:latin typeface="Century Gothic"/>
                <a:ea typeface="Century Gothic"/>
                <a:cs typeface="Century Gothic"/>
                <a:sym typeface="Century Gothic"/>
              </a:rPr>
              <a:t>COLLEGE</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Admissions applications open in July, August and September</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Honors typically requires additional application</a:t>
            </a:r>
            <a:endParaRPr>
              <a:solidFill>
                <a:schemeClr val="dk1"/>
              </a:solidFill>
            </a:endParaRPr>
          </a:p>
          <a:p>
            <a:pPr indent="-66040" lvl="0" marL="0" marR="0" rtl="0" algn="l">
              <a:lnSpc>
                <a:spcPct val="100000"/>
              </a:lnSpc>
              <a:spcBef>
                <a:spcPts val="1000"/>
              </a:spcBef>
              <a:spcAft>
                <a:spcPts val="0"/>
              </a:spcAft>
              <a:buClr>
                <a:schemeClr val="dk1"/>
              </a:buClr>
              <a:buSzPts val="1040"/>
              <a:buFont typeface="Noto Sans Symbols"/>
              <a:buChar char="►"/>
            </a:pPr>
            <a:r>
              <a:rPr b="0" i="0" lang="en-US" u="none">
                <a:solidFill>
                  <a:schemeClr val="dk1"/>
                </a:solidFill>
                <a:latin typeface="Century Gothic"/>
                <a:ea typeface="Century Gothic"/>
                <a:cs typeface="Century Gothic"/>
                <a:sym typeface="Century Gothic"/>
              </a:rPr>
              <a:t>Request letters of recs, </a:t>
            </a:r>
            <a:r>
              <a:rPr b="1" i="0" lang="en-US" u="sng">
                <a:solidFill>
                  <a:schemeClr val="dk1"/>
                </a:solidFill>
                <a:latin typeface="Century Gothic"/>
                <a:ea typeface="Century Gothic"/>
                <a:cs typeface="Century Gothic"/>
                <a:sym typeface="Century Gothic"/>
              </a:rPr>
              <a:t>complete resumes</a:t>
            </a:r>
            <a:r>
              <a:rPr b="0" i="0" lang="en-US" u="none">
                <a:solidFill>
                  <a:schemeClr val="dk1"/>
                </a:solidFill>
                <a:latin typeface="Century Gothic"/>
                <a:ea typeface="Century Gothic"/>
                <a:cs typeface="Century Gothic"/>
                <a:sym typeface="Century Gothic"/>
              </a:rPr>
              <a:t>, personal statements early</a:t>
            </a:r>
            <a:endParaRPr sz="1000">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Track deadlines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cap="none" strike="noStrike">
                <a:solidFill>
                  <a:schemeClr val="dk1"/>
                </a:solidFill>
                <a:latin typeface="Century Gothic"/>
                <a:ea typeface="Century Gothic"/>
                <a:cs typeface="Century Gothic"/>
                <a:sym typeface="Century Gothic"/>
              </a:rPr>
              <a:t>Early action/Early decision, or regular</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Have an in-state backup plan</a:t>
            </a:r>
            <a:endParaRPr>
              <a:solidFill>
                <a:schemeClr val="dk1"/>
              </a:solidFill>
              <a:latin typeface="Century Gothic"/>
              <a:ea typeface="Century Gothic"/>
              <a:cs typeface="Century Gothic"/>
              <a:sym typeface="Century Gothic"/>
            </a:endParaRPr>
          </a:p>
          <a:p>
            <a:pPr indent="-71120" lvl="0" marL="0" marR="0" rtl="0" algn="l">
              <a:lnSpc>
                <a:spcPct val="100000"/>
              </a:lnSpc>
              <a:spcBef>
                <a:spcPts val="1000"/>
              </a:spcBef>
              <a:spcAft>
                <a:spcPts val="0"/>
              </a:spcAft>
              <a:buClr>
                <a:schemeClr val="dk1"/>
              </a:buClr>
              <a:buSzPts val="1120"/>
              <a:buFont typeface="Noto Sans Symbols"/>
              <a:buChar char="►"/>
            </a:pPr>
            <a:r>
              <a:rPr b="1" lang="en-US">
                <a:solidFill>
                  <a:schemeClr val="dk1"/>
                </a:solidFill>
                <a:latin typeface="Century Gothic"/>
                <a:ea typeface="Century Gothic"/>
                <a:cs typeface="Century Gothic"/>
                <a:sym typeface="Century Gothic"/>
              </a:rPr>
              <a:t>ACT/SAT</a:t>
            </a:r>
            <a:endParaRPr b="1">
              <a:solidFill>
                <a:schemeClr val="dk1"/>
              </a:solidFill>
              <a:latin typeface="Century Gothic"/>
              <a:ea typeface="Century Gothic"/>
              <a:cs typeface="Century Gothic"/>
              <a:sym typeface="Century Gothic"/>
            </a:endParaRPr>
          </a:p>
          <a:p>
            <a:pPr indent="-321310" lvl="0" marL="342900" rtl="0" algn="l">
              <a:spcBef>
                <a:spcPts val="0"/>
              </a:spcBef>
              <a:spcAft>
                <a:spcPts val="0"/>
              </a:spcAft>
              <a:buClr>
                <a:schemeClr val="dk1"/>
              </a:buClr>
              <a:buSzPts val="1100"/>
              <a:buFont typeface="Century Gothic"/>
              <a:buChar char="►"/>
            </a:pPr>
            <a:r>
              <a:rPr b="1" lang="en-US" sz="12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ACT Testing Dates</a:t>
            </a:r>
            <a:endParaRPr b="1" sz="1200">
              <a:solidFill>
                <a:schemeClr val="dk1"/>
              </a:solidFill>
              <a:latin typeface="Century Gothic"/>
              <a:ea typeface="Century Gothic"/>
              <a:cs typeface="Century Gothic"/>
              <a:sym typeface="Century Gothic"/>
            </a:endParaRPr>
          </a:p>
          <a:p>
            <a:pPr indent="-327660" lvl="0" marL="342900" rtl="0" algn="l">
              <a:spcBef>
                <a:spcPts val="1000"/>
              </a:spcBef>
              <a:spcAft>
                <a:spcPts val="0"/>
              </a:spcAft>
              <a:buClr>
                <a:schemeClr val="dk1"/>
              </a:buClr>
              <a:buSzPts val="1200"/>
              <a:buFont typeface="Century Gothic"/>
              <a:buChar char="►"/>
            </a:pPr>
            <a:r>
              <a:rPr b="1" lang="en-US" sz="12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SAT Testing Dates</a:t>
            </a:r>
            <a:endParaRPr>
              <a:solidFill>
                <a:schemeClr val="dk1"/>
              </a:solidFill>
              <a:latin typeface="Century Gothic"/>
              <a:ea typeface="Century Gothic"/>
              <a:cs typeface="Century Gothic"/>
              <a:sym typeface="Century Gothic"/>
            </a:endParaRPr>
          </a:p>
          <a:p>
            <a:pPr indent="0" lvl="0" marL="342900" rtl="0" algn="l">
              <a:spcBef>
                <a:spcPts val="1000"/>
              </a:spcBef>
              <a:spcAft>
                <a:spcPts val="0"/>
              </a:spcAft>
              <a:buNone/>
            </a:pPr>
            <a:r>
              <a:t/>
            </a:r>
            <a:endParaRPr sz="100">
              <a:solidFill>
                <a:schemeClr val="dk1"/>
              </a:solidFill>
              <a:latin typeface="Century Gothic"/>
              <a:ea typeface="Century Gothic"/>
              <a:cs typeface="Century Gothic"/>
              <a:sym typeface="Century Gothic"/>
            </a:endParaRPr>
          </a:p>
          <a:p>
            <a:pPr indent="-342900" lvl="0" marL="342900" rtl="0" algn="l">
              <a:spcBef>
                <a:spcPts val="1000"/>
              </a:spcBef>
              <a:spcAft>
                <a:spcPts val="0"/>
              </a:spcAft>
              <a:buClr>
                <a:schemeClr val="dk1"/>
              </a:buClr>
              <a:buSzPts val="1440"/>
              <a:buFont typeface="Century Gothic"/>
              <a:buChar char="►"/>
            </a:pPr>
            <a:r>
              <a:rPr b="1" lang="en-US">
                <a:solidFill>
                  <a:schemeClr val="dk1"/>
                </a:solidFill>
                <a:latin typeface="Century Gothic"/>
                <a:ea typeface="Century Gothic"/>
                <a:cs typeface="Century Gothic"/>
                <a:sym typeface="Century Gothic"/>
              </a:rPr>
              <a:t>Community College Placement Test  </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141" name="Google Shape;141;p24"/>
          <p:cNvSpPr txBox="1"/>
          <p:nvPr/>
        </p:nvSpPr>
        <p:spPr>
          <a:xfrm>
            <a:off x="5716725" y="1322400"/>
            <a:ext cx="3217800" cy="245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rPr b="1" i="0" lang="en-US" sz="1800" u="none">
                <a:solidFill>
                  <a:schemeClr val="dk1"/>
                </a:solidFill>
                <a:latin typeface="Century Gothic"/>
                <a:ea typeface="Century Gothic"/>
                <a:cs typeface="Century Gothic"/>
                <a:sym typeface="Century Gothic"/>
              </a:rPr>
              <a:t>FINANCIAL AID</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Open</a:t>
            </a:r>
            <a:r>
              <a:rPr lang="en-US">
                <a:solidFill>
                  <a:schemeClr val="dk1"/>
                </a:solidFill>
                <a:latin typeface="Century Gothic"/>
                <a:ea typeface="Century Gothic"/>
                <a:cs typeface="Century Gothic"/>
                <a:sym typeface="Century Gothic"/>
              </a:rPr>
              <a:t>s</a:t>
            </a:r>
            <a:r>
              <a:rPr b="0" i="0" lang="en-US" sz="1400" u="none">
                <a:solidFill>
                  <a:schemeClr val="dk1"/>
                </a:solidFill>
                <a:latin typeface="Century Gothic"/>
                <a:ea typeface="Century Gothic"/>
                <a:cs typeface="Century Gothic"/>
                <a:sym typeface="Century Gothic"/>
              </a:rPr>
              <a:t> </a:t>
            </a:r>
            <a:r>
              <a:rPr lang="en-US">
                <a:solidFill>
                  <a:schemeClr val="dk1"/>
                </a:solidFill>
                <a:latin typeface="Century Gothic"/>
                <a:ea typeface="Century Gothic"/>
                <a:cs typeface="Century Gothic"/>
                <a:sym typeface="Century Gothic"/>
              </a:rPr>
              <a:t>December</a:t>
            </a:r>
            <a:r>
              <a:rPr b="0" i="0" lang="en-US" sz="1400" u="none">
                <a:solidFill>
                  <a:schemeClr val="dk1"/>
                </a:solidFill>
                <a:latin typeface="Century Gothic"/>
                <a:ea typeface="Century Gothic"/>
                <a:cs typeface="Century Gothic"/>
                <a:sym typeface="Century Gothic"/>
              </a:rPr>
              <a:t> 1</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Apply and verify/validate with selected schools by deadlines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Annual renewal required</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Application assistance through colleges/universities are FREE</a:t>
            </a:r>
            <a:endParaRPr>
              <a:solidFill>
                <a:schemeClr val="dk1"/>
              </a:solidFill>
            </a:endParaRPr>
          </a:p>
          <a:p>
            <a:pPr indent="0" lvl="0" marL="457200" marR="0" rtl="0" algn="l">
              <a:lnSpc>
                <a:spcPct val="100000"/>
              </a:lnSpc>
              <a:spcBef>
                <a:spcPts val="1000"/>
              </a:spcBef>
              <a:spcAft>
                <a:spcPts val="0"/>
              </a:spcAft>
              <a:buNone/>
            </a:pPr>
            <a:r>
              <a:t/>
            </a:r>
            <a:endParaRPr sz="1900">
              <a:solidFill>
                <a:schemeClr val="dk1"/>
              </a:solidFill>
            </a:endParaRPr>
          </a:p>
        </p:txBody>
      </p:sp>
      <p:sp>
        <p:nvSpPr>
          <p:cNvPr id="142" name="Google Shape;142;p24"/>
          <p:cNvSpPr txBox="1"/>
          <p:nvPr/>
        </p:nvSpPr>
        <p:spPr>
          <a:xfrm>
            <a:off x="3362125" y="2771900"/>
            <a:ext cx="2045100" cy="226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rPr b="1" i="0" lang="en-US" sz="1800" u="none">
                <a:solidFill>
                  <a:schemeClr val="dk1"/>
                </a:solidFill>
                <a:latin typeface="Century Gothic"/>
                <a:ea typeface="Century Gothic"/>
                <a:cs typeface="Century Gothic"/>
                <a:sym typeface="Century Gothic"/>
              </a:rPr>
              <a:t>SCHOLARSHIPS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Merit</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Donor/Private</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Financial Need </a:t>
            </a:r>
            <a:endParaRPr>
              <a:solidFill>
                <a:schemeClr val="dk1"/>
              </a:solidFill>
            </a:endParaRPr>
          </a:p>
          <a:p>
            <a:pPr indent="-71120" lvl="0" marL="0" marR="0" rtl="0" algn="l">
              <a:lnSpc>
                <a:spcPct val="100000"/>
              </a:lnSpc>
              <a:spcBef>
                <a:spcPts val="1000"/>
              </a:spcBef>
              <a:spcAft>
                <a:spcPts val="0"/>
              </a:spcAft>
              <a:buClr>
                <a:srgbClr val="B7B7B7"/>
              </a:buClr>
              <a:buSzPts val="1120"/>
              <a:buFont typeface="Noto Sans Symbols"/>
              <a:buChar char="►"/>
            </a:pPr>
            <a:r>
              <a:rPr b="0" i="0" lang="en-US" sz="1400" u="none">
                <a:solidFill>
                  <a:schemeClr val="dk1"/>
                </a:solidFill>
                <a:latin typeface="Century Gothic"/>
                <a:ea typeface="Century Gothic"/>
                <a:cs typeface="Century Gothic"/>
                <a:sym typeface="Century Gothic"/>
              </a:rPr>
              <a:t>Apply often</a:t>
            </a:r>
            <a:r>
              <a:rPr b="0" i="0" lang="en-US" sz="1400" u="none">
                <a:solidFill>
                  <a:schemeClr val="lt1"/>
                </a:solidFill>
                <a:latin typeface="Century Gothic"/>
                <a:ea typeface="Century Gothic"/>
                <a:cs typeface="Century Gothic"/>
                <a:sym typeface="Century Gothic"/>
              </a:rPr>
              <a:t> </a:t>
            </a:r>
            <a:endParaRPr/>
          </a:p>
        </p:txBody>
      </p:sp>
      <p:sp>
        <p:nvSpPr>
          <p:cNvPr id="143" name="Google Shape;143;p24"/>
          <p:cNvSpPr txBox="1"/>
          <p:nvPr/>
        </p:nvSpPr>
        <p:spPr>
          <a:xfrm>
            <a:off x="5586825" y="3825775"/>
            <a:ext cx="3347700" cy="10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t>Join the College and Career Center Google Classroom!</a:t>
            </a:r>
            <a:endParaRPr b="1" sz="1700"/>
          </a:p>
          <a:p>
            <a:pPr indent="0" lvl="0" marL="0" rtl="0" algn="l">
              <a:spcBef>
                <a:spcPts val="0"/>
              </a:spcBef>
              <a:spcAft>
                <a:spcPts val="0"/>
              </a:spcAft>
              <a:buNone/>
            </a:pPr>
            <a:r>
              <a:t/>
            </a:r>
            <a:endParaRPr b="1" sz="1700"/>
          </a:p>
          <a:p>
            <a:pPr indent="0" lvl="0" marL="0" rtl="0" algn="l">
              <a:spcBef>
                <a:spcPts val="0"/>
              </a:spcBef>
              <a:spcAft>
                <a:spcPts val="0"/>
              </a:spcAft>
              <a:buNone/>
            </a:pPr>
            <a:r>
              <a:rPr b="1" lang="en-US" sz="1700"/>
              <a:t>CODE: </a:t>
            </a:r>
            <a:r>
              <a:rPr b="1" lang="en-US" sz="2400">
                <a:solidFill>
                  <a:schemeClr val="dk1"/>
                </a:solidFill>
                <a:latin typeface="Lato"/>
                <a:ea typeface="Lato"/>
                <a:cs typeface="Lato"/>
                <a:sym typeface="Lato"/>
              </a:rPr>
              <a:t>:  </a:t>
            </a:r>
            <a:r>
              <a:rPr b="1" lang="en-US" sz="2700">
                <a:solidFill>
                  <a:schemeClr val="dk1"/>
                </a:solidFill>
                <a:latin typeface="Lato"/>
                <a:ea typeface="Lato"/>
                <a:cs typeface="Lato"/>
                <a:sym typeface="Lato"/>
              </a:rPr>
              <a:t>3nkyceo</a:t>
            </a:r>
            <a:endParaRPr b="1" sz="900"/>
          </a:p>
        </p:txBody>
      </p:sp>
      <p:sp>
        <p:nvSpPr>
          <p:cNvPr id="144" name="Google Shape;144;p24"/>
          <p:cNvSpPr txBox="1"/>
          <p:nvPr/>
        </p:nvSpPr>
        <p:spPr>
          <a:xfrm>
            <a:off x="2586825" y="5407675"/>
            <a:ext cx="3000000" cy="1236600"/>
          </a:xfrm>
          <a:prstGeom prst="rect">
            <a:avLst/>
          </a:prstGeom>
          <a:noFill/>
          <a:ln>
            <a:noFill/>
          </a:ln>
        </p:spPr>
        <p:txBody>
          <a:bodyPr anchorCtr="0" anchor="t" bIns="91425" lIns="91425" spcFirstLastPara="1" rIns="91425" wrap="square" tIns="91425">
            <a:spAutoFit/>
          </a:bodyPr>
          <a:lstStyle/>
          <a:p>
            <a:pPr indent="-342900" lvl="0" marL="342900" rtl="0" algn="ctr">
              <a:spcBef>
                <a:spcPts val="1000"/>
              </a:spcBef>
              <a:spcAft>
                <a:spcPts val="0"/>
              </a:spcAft>
              <a:buNone/>
            </a:pPr>
            <a:r>
              <a:rPr b="1" lang="en-US" sz="2000">
                <a:solidFill>
                  <a:schemeClr val="accent5"/>
                </a:solidFill>
                <a:latin typeface="Century Gothic"/>
                <a:ea typeface="Century Gothic"/>
                <a:cs typeface="Century Gothic"/>
                <a:sym typeface="Century Gothic"/>
              </a:rPr>
              <a:t>Official Transcript Requests</a:t>
            </a:r>
            <a:endParaRPr>
              <a:solidFill>
                <a:schemeClr val="accent5"/>
              </a:solidFill>
            </a:endParaRPr>
          </a:p>
          <a:p>
            <a:pPr indent="-342900" lvl="0" marL="342900" rtl="0" algn="ctr">
              <a:spcBef>
                <a:spcPts val="1000"/>
              </a:spcBef>
              <a:spcAft>
                <a:spcPts val="0"/>
              </a:spcAft>
              <a:buNone/>
            </a:pPr>
            <a:r>
              <a:rPr b="1" lang="en-US" sz="2000">
                <a:solidFill>
                  <a:srgbClr val="1E90FF"/>
                </a:solidFill>
                <a:latin typeface="Century Gothic"/>
                <a:ea typeface="Century Gothic"/>
                <a:cs typeface="Century Gothic"/>
                <a:sym typeface="Century Gothic"/>
              </a:rPr>
              <a:t>Website: </a:t>
            </a:r>
            <a:r>
              <a:rPr b="1" lang="en-US" sz="2000" u="sng">
                <a:solidFill>
                  <a:srgbClr val="1E90FF"/>
                </a:solidFill>
                <a:latin typeface="Century Gothic"/>
                <a:ea typeface="Century Gothic"/>
                <a:cs typeface="Century Gothic"/>
                <a:sym typeface="Century Gothic"/>
                <a:hlinkClick r:id="rId6">
                  <a:extLst>
                    <a:ext uri="{A12FA001-AC4F-418D-AE19-62706E023703}">
                      <ahyp:hlinkClr val="tx"/>
                    </a:ext>
                  </a:extLst>
                </a:hlinkClick>
              </a:rPr>
              <a:t>Parchment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822"/>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609612" y="659562"/>
            <a:ext cx="7745400" cy="14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3900"/>
              <a:buFont typeface="Century Gothic"/>
              <a:buNone/>
            </a:pPr>
            <a:r>
              <a:rPr b="1" i="0" lang="en-US" sz="3900" u="none">
                <a:latin typeface="Century Gothic"/>
                <a:ea typeface="Century Gothic"/>
                <a:cs typeface="Century Gothic"/>
                <a:sym typeface="Century Gothic"/>
              </a:rPr>
              <a:t>LETTER OF RECOMMENDATION</a:t>
            </a:r>
            <a:endParaRPr b="1"/>
          </a:p>
        </p:txBody>
      </p:sp>
      <p:sp>
        <p:nvSpPr>
          <p:cNvPr id="150" name="Google Shape;150;p25"/>
          <p:cNvSpPr txBox="1"/>
          <p:nvPr>
            <p:ph idx="1" type="body"/>
          </p:nvPr>
        </p:nvSpPr>
        <p:spPr>
          <a:xfrm>
            <a:off x="609600" y="2133600"/>
            <a:ext cx="7966075" cy="4343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Required </a:t>
            </a:r>
            <a:r>
              <a:rPr lang="en-US" sz="2000">
                <a:solidFill>
                  <a:schemeClr val="dk1"/>
                </a:solidFill>
                <a:latin typeface="Century Gothic"/>
                <a:ea typeface="Century Gothic"/>
                <a:cs typeface="Century Gothic"/>
                <a:sym typeface="Century Gothic"/>
              </a:rPr>
              <a:t>for</a:t>
            </a:r>
            <a:r>
              <a:rPr b="0" i="0" lang="en-US" sz="2000" u="none">
                <a:solidFill>
                  <a:schemeClr val="dk1"/>
                </a:solidFill>
                <a:latin typeface="Century Gothic"/>
                <a:ea typeface="Century Gothic"/>
                <a:cs typeface="Century Gothic"/>
                <a:sym typeface="Century Gothic"/>
              </a:rPr>
              <a:t> many universities and scholarships</a:t>
            </a:r>
            <a:endParaRPr>
              <a:solidFill>
                <a:schemeClr val="dk1"/>
              </a:solidFill>
            </a:endParaRPr>
          </a:p>
          <a:p>
            <a:pPr indent="-342900" lvl="0" marL="342900" marR="0" rtl="0" algn="l">
              <a:lnSpc>
                <a:spcPct val="100000"/>
              </a:lnSpc>
              <a:spcBef>
                <a:spcPts val="600"/>
              </a:spcBef>
              <a:spcAft>
                <a:spcPts val="0"/>
              </a:spcAft>
              <a:buClr>
                <a:schemeClr val="dk1"/>
              </a:buClr>
              <a:buSzPts val="1600"/>
              <a:buFont typeface="Noto Sans Symbols"/>
              <a:buChar char="►"/>
            </a:pPr>
            <a:r>
              <a:rPr lang="en-US" sz="2000">
                <a:solidFill>
                  <a:schemeClr val="dk1"/>
                </a:solidFill>
                <a:latin typeface="Century Gothic"/>
                <a:ea typeface="Century Gothic"/>
                <a:cs typeface="Century Gothic"/>
                <a:sym typeface="Century Gothic"/>
              </a:rPr>
              <a:t>Letters of </a:t>
            </a:r>
            <a:r>
              <a:rPr lang="en-US" sz="2000">
                <a:solidFill>
                  <a:schemeClr val="dk1"/>
                </a:solidFill>
                <a:latin typeface="Century Gothic"/>
                <a:ea typeface="Century Gothic"/>
                <a:cs typeface="Century Gothic"/>
                <a:sym typeface="Century Gothic"/>
              </a:rPr>
              <a:t>Recommendation form</a:t>
            </a:r>
            <a:r>
              <a:rPr lang="en-US" sz="2000">
                <a:solidFill>
                  <a:schemeClr val="dk1"/>
                </a:solidFill>
                <a:latin typeface="Century Gothic"/>
                <a:ea typeface="Century Gothic"/>
                <a:cs typeface="Century Gothic"/>
                <a:sym typeface="Century Gothic"/>
              </a:rPr>
              <a:t> available -Ask your counselor</a:t>
            </a:r>
            <a:endParaRPr>
              <a:solidFill>
                <a:schemeClr val="dk1"/>
              </a:solidFill>
            </a:endParaRPr>
          </a:p>
          <a:p>
            <a:pPr indent="-342900" lvl="0" marL="342900" marR="0" rtl="0" algn="l">
              <a:lnSpc>
                <a:spcPct val="100000"/>
              </a:lnSpc>
              <a:spcBef>
                <a:spcPts val="600"/>
              </a:spcBef>
              <a:spcAft>
                <a:spcPts val="0"/>
              </a:spcAft>
              <a:buClr>
                <a:schemeClr val="dk1"/>
              </a:buClr>
              <a:buSzPts val="1600"/>
              <a:buFont typeface="Noto Sans Symbols"/>
              <a:buChar char="►"/>
            </a:pPr>
            <a:r>
              <a:rPr lang="en-US" sz="2000">
                <a:solidFill>
                  <a:schemeClr val="dk1"/>
                </a:solidFill>
                <a:latin typeface="Century Gothic"/>
                <a:ea typeface="Century Gothic"/>
                <a:cs typeface="Century Gothic"/>
                <a:sym typeface="Century Gothic"/>
              </a:rPr>
              <a:t>Be </a:t>
            </a:r>
            <a:r>
              <a:rPr b="0" i="0" lang="en-US" sz="2000" u="none">
                <a:solidFill>
                  <a:schemeClr val="dk1"/>
                </a:solidFill>
                <a:latin typeface="Century Gothic"/>
                <a:ea typeface="Century Gothic"/>
                <a:cs typeface="Century Gothic"/>
                <a:sym typeface="Century Gothic"/>
              </a:rPr>
              <a:t>Proactive </a:t>
            </a:r>
            <a:r>
              <a:rPr b="0" i="0" lang="en-US" sz="1400" u="none">
                <a:solidFill>
                  <a:schemeClr val="dk1"/>
                </a:solidFill>
                <a:latin typeface="Century Gothic"/>
                <a:ea typeface="Century Gothic"/>
                <a:cs typeface="Century Gothic"/>
                <a:sym typeface="Century Gothic"/>
              </a:rPr>
              <a:t>(some programs require letters before fall break e.g. Common App,  Quest Bridge, Flinn, Military Academy - Teacher input)</a:t>
            </a:r>
            <a:endParaRPr>
              <a:solidFill>
                <a:schemeClr val="dk1"/>
              </a:solidFill>
            </a:endParaRPr>
          </a:p>
          <a:p>
            <a:pPr indent="-342900" lvl="0" marL="342900" marR="0" rtl="0" algn="l">
              <a:lnSpc>
                <a:spcPct val="100000"/>
              </a:lnSpc>
              <a:spcBef>
                <a:spcPts val="60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Allow your recommender 2 weeks to complete the letter </a:t>
            </a:r>
            <a:r>
              <a:rPr b="0" i="0" lang="en-US" sz="1400" u="none">
                <a:solidFill>
                  <a:schemeClr val="dk1"/>
                </a:solidFill>
                <a:latin typeface="Century Gothic"/>
                <a:ea typeface="Century Gothic"/>
                <a:cs typeface="Century Gothic"/>
                <a:sym typeface="Century Gothic"/>
              </a:rPr>
              <a:t>(Letters will not be written over breaks or holidays, and does not count as the two week notice.)</a:t>
            </a:r>
            <a:endParaRPr b="0" i="0" sz="1400" u="none">
              <a:solidFill>
                <a:schemeClr val="dk1"/>
              </a:solidFill>
              <a:latin typeface="Century Gothic"/>
              <a:ea typeface="Century Gothic"/>
              <a:cs typeface="Century Gothic"/>
              <a:sym typeface="Century Gothic"/>
            </a:endParaRPr>
          </a:p>
          <a:p>
            <a:pPr indent="-283210" lvl="1" marL="742950" rtl="0" algn="l">
              <a:lnSpc>
                <a:spcPct val="100000"/>
              </a:lnSpc>
              <a:spcBef>
                <a:spcPts val="600"/>
              </a:spcBef>
              <a:spcAft>
                <a:spcPts val="0"/>
              </a:spcAft>
              <a:buClr>
                <a:schemeClr val="dk1"/>
              </a:buClr>
              <a:buSzPts val="1400"/>
              <a:buFont typeface="Century Gothic"/>
              <a:buChar char="○"/>
            </a:pPr>
            <a:r>
              <a:rPr lang="en-US" sz="2000">
                <a:solidFill>
                  <a:schemeClr val="dk1"/>
                </a:solidFill>
                <a:latin typeface="Century Gothic"/>
                <a:ea typeface="Century Gothic"/>
                <a:cs typeface="Century Gothic"/>
                <a:sym typeface="Century Gothic"/>
              </a:rPr>
              <a:t>Appointment with the counselor is recommended</a:t>
            </a: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484173" y="452425"/>
            <a:ext cx="8042400" cy="14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Century Gothic"/>
              <a:buNone/>
            </a:pPr>
            <a:r>
              <a:rPr b="1" i="0" lang="en-US" sz="4000" u="none">
                <a:latin typeface="Century Gothic"/>
                <a:ea typeface="Century Gothic"/>
                <a:cs typeface="Century Gothic"/>
                <a:sym typeface="Century Gothic"/>
              </a:rPr>
              <a:t>TECH &amp; TRADE SCHOOLS</a:t>
            </a:r>
            <a:endParaRPr b="1"/>
          </a:p>
        </p:txBody>
      </p:sp>
      <p:sp>
        <p:nvSpPr>
          <p:cNvPr id="156" name="Google Shape;156;p26"/>
          <p:cNvSpPr txBox="1"/>
          <p:nvPr>
            <p:ph idx="1" type="body"/>
          </p:nvPr>
        </p:nvSpPr>
        <p:spPr>
          <a:xfrm>
            <a:off x="682625" y="1371600"/>
            <a:ext cx="2974975" cy="43481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Vary in size, entry requirements, cost and quality</a:t>
            </a:r>
            <a:endParaRPr>
              <a:solidFill>
                <a:schemeClr val="dk1"/>
              </a:solidFill>
            </a:endParaRPr>
          </a:p>
          <a:p>
            <a:pPr indent="-342900" lvl="0" marL="342900" marR="0" rtl="0" algn="l">
              <a:lnSpc>
                <a:spcPct val="100000"/>
              </a:lnSpc>
              <a:spcBef>
                <a:spcPts val="100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Research  </a:t>
            </a:r>
            <a:endParaRPr>
              <a:solidFill>
                <a:schemeClr val="dk1"/>
              </a:solidFill>
            </a:endParaRPr>
          </a:p>
          <a:p>
            <a:pPr indent="-342900" lvl="0" marL="342900" marR="0" rtl="0" algn="l">
              <a:lnSpc>
                <a:spcPct val="100000"/>
              </a:lnSpc>
              <a:spcBef>
                <a:spcPts val="100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Visit the school</a:t>
            </a:r>
            <a:endParaRPr>
              <a:solidFill>
                <a:schemeClr val="dk1"/>
              </a:solidFill>
            </a:endParaRPr>
          </a:p>
          <a:p>
            <a:pPr indent="-342900" lvl="0" marL="342900" marR="0" rtl="0" algn="l">
              <a:lnSpc>
                <a:spcPct val="100000"/>
              </a:lnSpc>
              <a:spcBef>
                <a:spcPts val="100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Speak with students and employers </a:t>
            </a:r>
            <a:endParaRPr>
              <a:solidFill>
                <a:schemeClr val="dk1"/>
              </a:solidFill>
            </a:endParaRPr>
          </a:p>
          <a:p>
            <a:pPr indent="-241300" lvl="0" marL="342900" marR="0" rtl="0" algn="l">
              <a:spcBef>
                <a:spcPts val="1000"/>
              </a:spcBef>
              <a:spcAft>
                <a:spcPts val="0"/>
              </a:spcAft>
              <a:buClr>
                <a:schemeClr val="accent1"/>
              </a:buClr>
              <a:buSzPts val="1600"/>
              <a:buFont typeface="Noto Sans Symbols"/>
              <a:buNone/>
            </a:pPr>
            <a:r>
              <a:t/>
            </a:r>
            <a:endParaRPr b="0" i="0" sz="2000" u="none">
              <a:solidFill>
                <a:schemeClr val="lt1"/>
              </a:solidFill>
              <a:latin typeface="Century Gothic"/>
              <a:ea typeface="Century Gothic"/>
              <a:cs typeface="Century Gothic"/>
              <a:sym typeface="Century Gothic"/>
            </a:endParaRPr>
          </a:p>
        </p:txBody>
      </p:sp>
      <p:pic>
        <p:nvPicPr>
          <p:cNvPr id="157" name="Google Shape;157;p26"/>
          <p:cNvPicPr preferRelativeResize="0"/>
          <p:nvPr/>
        </p:nvPicPr>
        <p:blipFill rotWithShape="1">
          <a:blip r:embed="rId3">
            <a:alphaModFix/>
          </a:blip>
          <a:srcRect b="0" l="0" r="0" t="0"/>
          <a:stretch/>
        </p:blipFill>
        <p:spPr>
          <a:xfrm>
            <a:off x="4870450" y="4902200"/>
            <a:ext cx="1766887" cy="1176337"/>
          </a:xfrm>
          <a:prstGeom prst="rect">
            <a:avLst/>
          </a:prstGeom>
          <a:noFill/>
          <a:ln>
            <a:noFill/>
          </a:ln>
        </p:spPr>
      </p:pic>
      <p:pic>
        <p:nvPicPr>
          <p:cNvPr id="158" name="Google Shape;158;p26"/>
          <p:cNvPicPr preferRelativeResize="0"/>
          <p:nvPr/>
        </p:nvPicPr>
        <p:blipFill rotWithShape="1">
          <a:blip r:embed="rId4">
            <a:alphaModFix/>
          </a:blip>
          <a:srcRect b="0" l="0" r="0" t="0"/>
          <a:stretch/>
        </p:blipFill>
        <p:spPr>
          <a:xfrm>
            <a:off x="644525" y="4878387"/>
            <a:ext cx="2143125" cy="1200150"/>
          </a:xfrm>
          <a:prstGeom prst="rect">
            <a:avLst/>
          </a:prstGeom>
          <a:noFill/>
          <a:ln>
            <a:noFill/>
          </a:ln>
        </p:spPr>
      </p:pic>
      <p:pic>
        <p:nvPicPr>
          <p:cNvPr id="159" name="Google Shape;159;p26"/>
          <p:cNvPicPr preferRelativeResize="0"/>
          <p:nvPr/>
        </p:nvPicPr>
        <p:blipFill rotWithShape="1">
          <a:blip r:embed="rId5">
            <a:alphaModFix/>
          </a:blip>
          <a:srcRect b="0" l="0" r="0" t="0"/>
          <a:stretch/>
        </p:blipFill>
        <p:spPr>
          <a:xfrm>
            <a:off x="2906712" y="4878387"/>
            <a:ext cx="1819275" cy="1206500"/>
          </a:xfrm>
          <a:prstGeom prst="rect">
            <a:avLst/>
          </a:prstGeom>
          <a:noFill/>
          <a:ln>
            <a:noFill/>
          </a:ln>
        </p:spPr>
      </p:pic>
      <p:pic>
        <p:nvPicPr>
          <p:cNvPr id="160" name="Google Shape;160;p26"/>
          <p:cNvPicPr preferRelativeResize="0"/>
          <p:nvPr/>
        </p:nvPicPr>
        <p:blipFill rotWithShape="1">
          <a:blip r:embed="rId6">
            <a:alphaModFix/>
          </a:blip>
          <a:srcRect b="0" l="0" r="0" t="0"/>
          <a:stretch/>
        </p:blipFill>
        <p:spPr>
          <a:xfrm>
            <a:off x="6781800" y="4921250"/>
            <a:ext cx="1744662" cy="1157287"/>
          </a:xfrm>
          <a:prstGeom prst="rect">
            <a:avLst/>
          </a:prstGeom>
          <a:noFill/>
          <a:ln>
            <a:noFill/>
          </a:ln>
        </p:spPr>
      </p:pic>
      <p:sp>
        <p:nvSpPr>
          <p:cNvPr id="161" name="Google Shape;161;p26"/>
          <p:cNvSpPr txBox="1"/>
          <p:nvPr/>
        </p:nvSpPr>
        <p:spPr>
          <a:xfrm>
            <a:off x="4437162" y="1320400"/>
            <a:ext cx="4273500" cy="434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entury Gothic"/>
              <a:buNone/>
            </a:pPr>
            <a:r>
              <a:rPr b="0" i="0" lang="en-US" sz="1200" u="sng">
                <a:solidFill>
                  <a:schemeClr val="dk1"/>
                </a:solidFill>
                <a:latin typeface="Century Gothic"/>
                <a:ea typeface="Century Gothic"/>
                <a:cs typeface="Century Gothic"/>
                <a:sym typeface="Century Gothic"/>
              </a:rPr>
              <a:t>Arizona Tech &amp; Trade Schools  (short list)</a:t>
            </a:r>
            <a:endParaRPr u="sng">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Arizona Automotive Institute</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The Refrigeration School, Inc</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AZ Vocational Training</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East Valley Institute of Tech.</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Conservatory of Recording Arts</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UEI College</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AZ Medical Training Institute</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Carrington College</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Avalon, Empire Beauty School</a:t>
            </a:r>
            <a:endParaRPr>
              <a:solidFill>
                <a:schemeClr val="dk1"/>
              </a:solidFill>
            </a:endParaRPr>
          </a:p>
          <a:p>
            <a:pPr indent="-60960" lvl="0" marL="0" marR="0" rtl="0" algn="l">
              <a:lnSpc>
                <a:spcPct val="100000"/>
              </a:lnSpc>
              <a:spcBef>
                <a:spcPts val="1000"/>
              </a:spcBef>
              <a:spcAft>
                <a:spcPts val="0"/>
              </a:spcAft>
              <a:buClr>
                <a:schemeClr val="dk1"/>
              </a:buClr>
              <a:buSzPts val="960"/>
              <a:buFont typeface="Noto Sans Symbols"/>
              <a:buChar char="►"/>
            </a:pPr>
            <a:r>
              <a:rPr b="0" i="0" lang="en-US" sz="1200" u="none">
                <a:solidFill>
                  <a:schemeClr val="dk1"/>
                </a:solidFill>
                <a:latin typeface="Century Gothic"/>
                <a:ea typeface="Century Gothic"/>
                <a:cs typeface="Century Gothic"/>
                <a:sym typeface="Century Gothic"/>
              </a:rPr>
              <a:t>Cortiva Institute</a:t>
            </a:r>
            <a:endParaRPr>
              <a:solidFill>
                <a:schemeClr val="dk1"/>
              </a:solidFill>
            </a:endParaRPr>
          </a:p>
          <a:p>
            <a:pPr indent="0" lvl="0" marL="0" marR="0" rtl="0" algn="l">
              <a:lnSpc>
                <a:spcPct val="100000"/>
              </a:lnSpc>
              <a:spcBef>
                <a:spcPts val="0"/>
              </a:spcBef>
              <a:spcAft>
                <a:spcPts val="0"/>
              </a:spcAft>
              <a:buNone/>
            </a:pPr>
            <a:r>
              <a:t/>
            </a:r>
            <a:endParaRPr b="0" i="0" sz="1200" u="none">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484187" y="452437"/>
            <a:ext cx="7745412" cy="140017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3600"/>
              <a:buFont typeface="Century Gothic"/>
              <a:buNone/>
            </a:pPr>
            <a:r>
              <a:rPr b="1" i="0" lang="en-US" sz="3600" u="none">
                <a:latin typeface="Century Gothic"/>
                <a:ea typeface="Century Gothic"/>
                <a:cs typeface="Century Gothic"/>
                <a:sym typeface="Century Gothic"/>
              </a:rPr>
              <a:t>MILITARY CAREERS</a:t>
            </a:r>
            <a:endParaRPr b="1"/>
          </a:p>
        </p:txBody>
      </p:sp>
      <p:sp>
        <p:nvSpPr>
          <p:cNvPr id="167" name="Google Shape;167;p27"/>
          <p:cNvSpPr txBox="1"/>
          <p:nvPr>
            <p:ph idx="1" type="body"/>
          </p:nvPr>
        </p:nvSpPr>
        <p:spPr>
          <a:xfrm>
            <a:off x="609600" y="2819400"/>
            <a:ext cx="4038600" cy="34766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360"/>
              <a:buFont typeface="Noto Sans Symbols"/>
              <a:buChar char="►"/>
            </a:pPr>
            <a:r>
              <a:rPr b="0" i="0" lang="en-US" sz="1700" u="none">
                <a:solidFill>
                  <a:schemeClr val="dk1"/>
                </a:solidFill>
                <a:latin typeface="Century Gothic"/>
                <a:ea typeface="Century Gothic"/>
                <a:cs typeface="Century Gothic"/>
                <a:sym typeface="Century Gothic"/>
              </a:rPr>
              <a:t>Career options through each service branch</a:t>
            </a:r>
            <a:endParaRPr b="0" i="0" sz="1700" u="none">
              <a:solidFill>
                <a:schemeClr val="dk1"/>
              </a:solidFill>
              <a:latin typeface="Century Gothic"/>
              <a:ea typeface="Century Gothic"/>
              <a:cs typeface="Century Gothic"/>
              <a:sym typeface="Century Gothic"/>
            </a:endParaRPr>
          </a:p>
          <a:p>
            <a:pPr indent="-292100" lvl="1" marL="742950" marR="0" rtl="0" algn="l">
              <a:lnSpc>
                <a:spcPct val="90000"/>
              </a:lnSpc>
              <a:spcBef>
                <a:spcPts val="1000"/>
              </a:spcBef>
              <a:spcAft>
                <a:spcPts val="0"/>
              </a:spcAft>
              <a:buClr>
                <a:schemeClr val="dk1"/>
              </a:buClr>
              <a:buSzPts val="1300"/>
              <a:buFont typeface="Century Gothic"/>
              <a:buChar char="►"/>
            </a:pPr>
            <a:r>
              <a:rPr b="1" lang="en-US" sz="1300">
                <a:solidFill>
                  <a:schemeClr val="dk1"/>
                </a:solidFill>
                <a:latin typeface="Century Gothic"/>
                <a:ea typeface="Century Gothic"/>
                <a:cs typeface="Century Gothic"/>
                <a:sym typeface="Century Gothic"/>
              </a:rPr>
              <a:t>Army or Air Force National Guard </a:t>
            </a:r>
            <a:endParaRPr b="1" sz="1300">
              <a:solidFill>
                <a:schemeClr val="dk1"/>
              </a:solidFill>
              <a:latin typeface="Century Gothic"/>
              <a:ea typeface="Century Gothic"/>
              <a:cs typeface="Century Gothic"/>
              <a:sym typeface="Century Gothic"/>
            </a:endParaRPr>
          </a:p>
          <a:p>
            <a:pPr indent="-292100" lvl="1" marL="742950" marR="0" rtl="0" algn="l">
              <a:lnSpc>
                <a:spcPct val="90000"/>
              </a:lnSpc>
              <a:spcBef>
                <a:spcPts val="1000"/>
              </a:spcBef>
              <a:spcAft>
                <a:spcPts val="0"/>
              </a:spcAft>
              <a:buClr>
                <a:schemeClr val="dk1"/>
              </a:buClr>
              <a:buSzPts val="1300"/>
              <a:buFont typeface="Century Gothic"/>
              <a:buChar char="►"/>
            </a:pPr>
            <a:r>
              <a:rPr b="1" lang="en-US" sz="1300">
                <a:solidFill>
                  <a:schemeClr val="dk1"/>
                </a:solidFill>
                <a:latin typeface="Century Gothic"/>
                <a:ea typeface="Century Gothic"/>
                <a:cs typeface="Century Gothic"/>
                <a:sym typeface="Century Gothic"/>
              </a:rPr>
              <a:t>US Army </a:t>
            </a:r>
            <a:endParaRPr b="1" sz="1300">
              <a:solidFill>
                <a:schemeClr val="dk1"/>
              </a:solidFill>
              <a:latin typeface="Century Gothic"/>
              <a:ea typeface="Century Gothic"/>
              <a:cs typeface="Century Gothic"/>
              <a:sym typeface="Century Gothic"/>
            </a:endParaRPr>
          </a:p>
          <a:p>
            <a:pPr indent="-292100" lvl="1" marL="742950" marR="0" rtl="0" algn="l">
              <a:lnSpc>
                <a:spcPct val="90000"/>
              </a:lnSpc>
              <a:spcBef>
                <a:spcPts val="1000"/>
              </a:spcBef>
              <a:spcAft>
                <a:spcPts val="0"/>
              </a:spcAft>
              <a:buClr>
                <a:schemeClr val="dk1"/>
              </a:buClr>
              <a:buSzPts val="1300"/>
              <a:buFont typeface="Century Gothic"/>
              <a:buChar char="►"/>
            </a:pPr>
            <a:r>
              <a:rPr b="1" lang="en-US" sz="1300">
                <a:solidFill>
                  <a:schemeClr val="dk1"/>
                </a:solidFill>
                <a:latin typeface="Century Gothic"/>
                <a:ea typeface="Century Gothic"/>
                <a:cs typeface="Century Gothic"/>
                <a:sym typeface="Century Gothic"/>
              </a:rPr>
              <a:t>US Navy </a:t>
            </a:r>
            <a:endParaRPr b="1" sz="1300">
              <a:solidFill>
                <a:schemeClr val="dk1"/>
              </a:solidFill>
              <a:latin typeface="Century Gothic"/>
              <a:ea typeface="Century Gothic"/>
              <a:cs typeface="Century Gothic"/>
              <a:sym typeface="Century Gothic"/>
            </a:endParaRPr>
          </a:p>
          <a:p>
            <a:pPr indent="-304800" lvl="1" marL="742950" marR="0" rtl="0" algn="l">
              <a:lnSpc>
                <a:spcPct val="90000"/>
              </a:lnSpc>
              <a:spcBef>
                <a:spcPts val="1000"/>
              </a:spcBef>
              <a:spcAft>
                <a:spcPts val="0"/>
              </a:spcAft>
              <a:buClr>
                <a:schemeClr val="dk1"/>
              </a:buClr>
              <a:buSzPts val="1500"/>
              <a:buFont typeface="Century Gothic"/>
              <a:buChar char="►"/>
            </a:pPr>
            <a:r>
              <a:rPr b="1" lang="en-US" sz="1300">
                <a:solidFill>
                  <a:schemeClr val="dk1"/>
                </a:solidFill>
                <a:latin typeface="Century Gothic"/>
                <a:ea typeface="Century Gothic"/>
                <a:cs typeface="Century Gothic"/>
                <a:sym typeface="Century Gothic"/>
              </a:rPr>
              <a:t>US </a:t>
            </a:r>
            <a:r>
              <a:rPr b="1" i="0" lang="en-US" sz="1300" u="none" cap="none" strike="noStrike">
                <a:solidFill>
                  <a:schemeClr val="dk1"/>
                </a:solidFill>
                <a:latin typeface="Century Gothic"/>
                <a:ea typeface="Century Gothic"/>
                <a:cs typeface="Century Gothic"/>
                <a:sym typeface="Century Gothic"/>
              </a:rPr>
              <a:t>Marines</a:t>
            </a:r>
            <a:r>
              <a:rPr b="1" lang="en-US" sz="1300">
                <a:solidFill>
                  <a:schemeClr val="dk1"/>
                </a:solidFill>
                <a:latin typeface="Century Gothic"/>
                <a:ea typeface="Century Gothic"/>
                <a:cs typeface="Century Gothic"/>
                <a:sym typeface="Century Gothic"/>
              </a:rPr>
              <a:t> </a:t>
            </a:r>
            <a:endParaRPr b="1" sz="1000">
              <a:solidFill>
                <a:schemeClr val="dk1"/>
              </a:solidFill>
              <a:latin typeface="Century Gothic"/>
              <a:ea typeface="Century Gothic"/>
              <a:cs typeface="Century Gothic"/>
              <a:sym typeface="Century Gothic"/>
            </a:endParaRPr>
          </a:p>
          <a:p>
            <a:pPr indent="-298450" lvl="1" marL="742950" marR="0" rtl="0" algn="l">
              <a:lnSpc>
                <a:spcPct val="90000"/>
              </a:lnSpc>
              <a:spcBef>
                <a:spcPts val="1000"/>
              </a:spcBef>
              <a:spcAft>
                <a:spcPts val="0"/>
              </a:spcAft>
              <a:buClr>
                <a:schemeClr val="dk1"/>
              </a:buClr>
              <a:buSzPts val="1400"/>
              <a:buFont typeface="Century Gothic"/>
              <a:buChar char="►"/>
            </a:pPr>
            <a:r>
              <a:rPr b="1" lang="en-US">
                <a:solidFill>
                  <a:schemeClr val="dk1"/>
                </a:solidFill>
                <a:latin typeface="Century Gothic"/>
                <a:ea typeface="Century Gothic"/>
                <a:cs typeface="Century Gothic"/>
                <a:sym typeface="Century Gothic"/>
              </a:rPr>
              <a:t>Air Force</a:t>
            </a:r>
            <a:endParaRPr b="1">
              <a:solidFill>
                <a:schemeClr val="dk1"/>
              </a:solidFill>
              <a:latin typeface="Century Gothic"/>
              <a:ea typeface="Century Gothic"/>
              <a:cs typeface="Century Gothic"/>
              <a:sym typeface="Century Gothic"/>
            </a:endParaRPr>
          </a:p>
          <a:p>
            <a:pPr indent="-342900" lvl="0" marL="342900" marR="0" rtl="0" algn="l">
              <a:lnSpc>
                <a:spcPct val="90000"/>
              </a:lnSpc>
              <a:spcBef>
                <a:spcPts val="1000"/>
              </a:spcBef>
              <a:spcAft>
                <a:spcPts val="0"/>
              </a:spcAft>
              <a:buClr>
                <a:schemeClr val="dk1"/>
              </a:buClr>
              <a:buSzPts val="1360"/>
              <a:buFont typeface="Noto Sans Symbols"/>
              <a:buChar char="►"/>
            </a:pPr>
            <a:r>
              <a:rPr b="0" i="0" lang="en-US" sz="1700" u="none">
                <a:solidFill>
                  <a:schemeClr val="dk1"/>
                </a:solidFill>
                <a:latin typeface="Century Gothic"/>
                <a:ea typeface="Century Gothic"/>
                <a:cs typeface="Century Gothic"/>
                <a:sym typeface="Century Gothic"/>
              </a:rPr>
              <a:t>Both students and parents need to be involved in the process</a:t>
            </a:r>
            <a:endParaRPr>
              <a:solidFill>
                <a:schemeClr val="dk1"/>
              </a:solidFill>
            </a:endParaRPr>
          </a:p>
          <a:p>
            <a:pPr indent="0" lvl="0" marL="342900" marR="0" rtl="0" algn="l">
              <a:lnSpc>
                <a:spcPct val="90000"/>
              </a:lnSpc>
              <a:spcBef>
                <a:spcPts val="1000"/>
              </a:spcBef>
              <a:spcAft>
                <a:spcPts val="0"/>
              </a:spcAft>
              <a:buNone/>
            </a:pPr>
            <a:r>
              <a:t/>
            </a:r>
            <a:endParaRPr b="0" i="0" sz="1500" u="none" cap="none" strike="noStrike">
              <a:solidFill>
                <a:schemeClr val="dk1"/>
              </a:solidFill>
              <a:latin typeface="Century Gothic"/>
              <a:ea typeface="Century Gothic"/>
              <a:cs typeface="Century Gothic"/>
              <a:sym typeface="Century Gothic"/>
            </a:endParaRPr>
          </a:p>
          <a:p>
            <a:pPr indent="-266700" lvl="0" marL="342900" marR="0" rtl="0" algn="l">
              <a:spcBef>
                <a:spcPts val="1000"/>
              </a:spcBef>
              <a:spcAft>
                <a:spcPts val="0"/>
              </a:spcAft>
              <a:buClr>
                <a:schemeClr val="accent1"/>
              </a:buClr>
              <a:buSzPts val="1200"/>
              <a:buFont typeface="Noto Sans Symbols"/>
              <a:buNone/>
            </a:pPr>
            <a:r>
              <a:t/>
            </a:r>
            <a:endParaRPr b="0" i="0" sz="1500" u="none" cap="none" strike="noStrike">
              <a:solidFill>
                <a:schemeClr val="lt1"/>
              </a:solidFill>
              <a:latin typeface="Century Gothic"/>
              <a:ea typeface="Century Gothic"/>
              <a:cs typeface="Century Gothic"/>
              <a:sym typeface="Century Gothic"/>
            </a:endParaRPr>
          </a:p>
        </p:txBody>
      </p:sp>
      <p:pic>
        <p:nvPicPr>
          <p:cNvPr id="168" name="Google Shape;168;p27"/>
          <p:cNvPicPr preferRelativeResize="0"/>
          <p:nvPr/>
        </p:nvPicPr>
        <p:blipFill rotWithShape="1">
          <a:blip r:embed="rId3">
            <a:alphaModFix/>
          </a:blip>
          <a:srcRect b="0" l="0" r="0" t="0"/>
          <a:stretch/>
        </p:blipFill>
        <p:spPr>
          <a:xfrm>
            <a:off x="1143000" y="1444600"/>
            <a:ext cx="2479675" cy="990600"/>
          </a:xfrm>
          <a:prstGeom prst="rect">
            <a:avLst/>
          </a:prstGeom>
          <a:noFill/>
          <a:ln cap="flat" cmpd="sng" w="9525">
            <a:solidFill>
              <a:srgbClr val="000000"/>
            </a:solidFill>
            <a:prstDash val="solid"/>
            <a:miter lim="800000"/>
            <a:headEnd len="sm" w="sm" type="none"/>
            <a:tailEnd len="sm" w="sm" type="none"/>
          </a:ln>
        </p:spPr>
      </p:pic>
      <p:pic>
        <p:nvPicPr>
          <p:cNvPr descr="Image result for gap year" id="169" name="Google Shape;169;p27"/>
          <p:cNvPicPr preferRelativeResize="0"/>
          <p:nvPr/>
        </p:nvPicPr>
        <p:blipFill rotWithShape="1">
          <a:blip r:embed="rId4">
            <a:alphaModFix/>
          </a:blip>
          <a:srcRect b="0" l="0" r="0" t="0"/>
          <a:stretch/>
        </p:blipFill>
        <p:spPr>
          <a:xfrm>
            <a:off x="5562600" y="1452538"/>
            <a:ext cx="2251075" cy="974725"/>
          </a:xfrm>
          <a:prstGeom prst="rect">
            <a:avLst/>
          </a:prstGeom>
          <a:noFill/>
          <a:ln>
            <a:noFill/>
          </a:ln>
        </p:spPr>
      </p:pic>
      <p:sp>
        <p:nvSpPr>
          <p:cNvPr id="170" name="Google Shape;170;p27"/>
          <p:cNvSpPr txBox="1"/>
          <p:nvPr/>
        </p:nvSpPr>
        <p:spPr>
          <a:xfrm>
            <a:off x="4876800" y="2813050"/>
            <a:ext cx="3810000" cy="34766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Explore careers, humanitarian/mission service, travel, caring for others, etc. </a:t>
            </a:r>
            <a:endParaRPr>
              <a:solidFill>
                <a:schemeClr val="dk1"/>
              </a:solidFill>
            </a:endParaRPr>
          </a:p>
          <a:p>
            <a:pPr indent="-342900" lvl="0" marL="34290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Potential benefits: network, exposure, improve skills, mature, and gain experience</a:t>
            </a:r>
            <a:endParaRPr>
              <a:solidFill>
                <a:schemeClr val="dk1"/>
              </a:solidFill>
            </a:endParaRPr>
          </a:p>
          <a:p>
            <a:pPr indent="-342900" lvl="0" marL="34290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Gain and add experiences to resume</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b="0" i="0" lang="en-US" sz="4200" u="none">
                <a:solidFill>
                  <a:schemeClr val="lt2"/>
                </a:solidFill>
                <a:highlight>
                  <a:schemeClr val="dk1"/>
                </a:highlight>
                <a:latin typeface="Century Gothic"/>
                <a:ea typeface="Century Gothic"/>
                <a:cs typeface="Century Gothic"/>
                <a:sym typeface="Century Gothic"/>
              </a:rPr>
              <a:t>MAKE IT COUNT!</a:t>
            </a:r>
            <a:endParaRPr>
              <a:highlight>
                <a:schemeClr val="dk1"/>
              </a:highlight>
            </a:endParaRPr>
          </a:p>
        </p:txBody>
      </p:sp>
      <p:sp>
        <p:nvSpPr>
          <p:cNvPr id="176" name="Google Shape;176;p28"/>
          <p:cNvSpPr txBox="1"/>
          <p:nvPr>
            <p:ph idx="1" type="body"/>
          </p:nvPr>
        </p:nvSpPr>
        <p:spPr>
          <a:xfrm>
            <a:off x="484187" y="1447800"/>
            <a:ext cx="6221412" cy="29368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Senioritis is LEGIT</a:t>
            </a:r>
            <a:endParaRPr>
              <a:solidFill>
                <a:schemeClr val="dk1"/>
              </a:solidFill>
            </a:endParaRPr>
          </a:p>
          <a:p>
            <a:pPr indent="-285750" lvl="1" marL="742950" marR="0" rtl="0" algn="l">
              <a:lnSpc>
                <a:spcPct val="100000"/>
              </a:lnSpc>
              <a:spcBef>
                <a:spcPts val="1000"/>
              </a:spcBef>
              <a:spcAft>
                <a:spcPts val="0"/>
              </a:spcAft>
              <a:buClr>
                <a:schemeClr val="dk1"/>
              </a:buClr>
              <a:buSzPts val="1120"/>
              <a:buFont typeface="Noto Sans Symbols"/>
              <a:buChar char="►"/>
            </a:pPr>
            <a:r>
              <a:rPr b="0" i="0" lang="en-US" sz="1400" u="none" cap="none" strike="noStrike">
                <a:solidFill>
                  <a:schemeClr val="dk1"/>
                </a:solidFill>
                <a:latin typeface="Century Gothic"/>
                <a:ea typeface="Century Gothic"/>
                <a:cs typeface="Century Gothic"/>
                <a:sym typeface="Century Gothic"/>
              </a:rPr>
              <a:t>MAINTAIN Attendance</a:t>
            </a:r>
            <a:endParaRPr>
              <a:solidFill>
                <a:schemeClr val="dk1"/>
              </a:solidFill>
            </a:endParaRPr>
          </a:p>
          <a:p>
            <a:pPr indent="-285750" lvl="1" marL="742950" marR="0" rtl="0" algn="l">
              <a:lnSpc>
                <a:spcPct val="100000"/>
              </a:lnSpc>
              <a:spcBef>
                <a:spcPts val="1000"/>
              </a:spcBef>
              <a:spcAft>
                <a:spcPts val="0"/>
              </a:spcAft>
              <a:buClr>
                <a:schemeClr val="dk1"/>
              </a:buClr>
              <a:buSzPts val="1120"/>
              <a:buFont typeface="Noto Sans Symbols"/>
              <a:buChar char="►"/>
            </a:pPr>
            <a:r>
              <a:rPr b="0" i="0" lang="en-US" sz="1400" u="none" cap="none" strike="noStrike">
                <a:solidFill>
                  <a:schemeClr val="dk1"/>
                </a:solidFill>
                <a:latin typeface="Century Gothic"/>
                <a:ea typeface="Century Gothic"/>
                <a:cs typeface="Century Gothic"/>
                <a:sym typeface="Century Gothic"/>
              </a:rPr>
              <a:t>MAINTAIN performance </a:t>
            </a:r>
            <a:endParaRPr>
              <a:solidFill>
                <a:schemeClr val="dk1"/>
              </a:solidFill>
            </a:endParaRPr>
          </a:p>
          <a:p>
            <a:pPr indent="-285750" lvl="1" marL="742950" marR="0" rtl="0" algn="l">
              <a:lnSpc>
                <a:spcPct val="100000"/>
              </a:lnSpc>
              <a:spcBef>
                <a:spcPts val="1000"/>
              </a:spcBef>
              <a:spcAft>
                <a:spcPts val="0"/>
              </a:spcAft>
              <a:buClr>
                <a:schemeClr val="dk1"/>
              </a:buClr>
              <a:buSzPts val="1120"/>
              <a:buFont typeface="Noto Sans Symbols"/>
              <a:buChar char="►"/>
            </a:pPr>
            <a:r>
              <a:rPr b="0" i="0" lang="en-US" sz="1400" u="none" cap="none" strike="noStrike">
                <a:solidFill>
                  <a:schemeClr val="dk1"/>
                </a:solidFill>
                <a:latin typeface="Century Gothic"/>
                <a:ea typeface="Century Gothic"/>
                <a:cs typeface="Century Gothic"/>
                <a:sym typeface="Century Gothic"/>
              </a:rPr>
              <a:t>GET/REMAIN active and involved</a:t>
            </a:r>
            <a:endParaRPr>
              <a:solidFill>
                <a:schemeClr val="dk1"/>
              </a:solidFill>
            </a:endParaRPr>
          </a:p>
          <a:p>
            <a:pPr indent="-342900" lvl="0" marL="34290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Have a PLAN</a:t>
            </a:r>
            <a:endParaRPr>
              <a:solidFill>
                <a:schemeClr val="dk1"/>
              </a:solidFill>
            </a:endParaRPr>
          </a:p>
          <a:p>
            <a:pPr indent="-342900" lvl="0" marL="34290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TIME MANAGEMENT is extremely important this year. Students need to make time to research their post high school options and scholarships this fall!</a:t>
            </a:r>
            <a:endParaRPr>
              <a:solidFill>
                <a:schemeClr val="dk1"/>
              </a:solidFill>
            </a:endParaRPr>
          </a:p>
        </p:txBody>
      </p:sp>
      <p:pic>
        <p:nvPicPr>
          <p:cNvPr descr="C:\Users\hp\AppData\Local\Microsoft\Windows\INetCache\IE\L2R3K06D\funky_young_people[1].jpg" id="177" name="Google Shape;177;p28"/>
          <p:cNvPicPr preferRelativeResize="0"/>
          <p:nvPr/>
        </p:nvPicPr>
        <p:blipFill rotWithShape="1">
          <a:blip r:embed="rId3">
            <a:alphaModFix/>
          </a:blip>
          <a:srcRect b="0" l="0" r="0" t="0"/>
          <a:stretch/>
        </p:blipFill>
        <p:spPr>
          <a:xfrm>
            <a:off x="6705600" y="0"/>
            <a:ext cx="2222500" cy="1576387"/>
          </a:xfrm>
          <a:prstGeom prst="rect">
            <a:avLst/>
          </a:prstGeom>
          <a:noFill/>
          <a:ln>
            <a:noFill/>
          </a:ln>
        </p:spPr>
      </p:pic>
      <p:sp>
        <p:nvSpPr>
          <p:cNvPr id="178" name="Google Shape;178;p28"/>
          <p:cNvSpPr txBox="1"/>
          <p:nvPr/>
        </p:nvSpPr>
        <p:spPr>
          <a:xfrm>
            <a:off x="2620275" y="4083050"/>
            <a:ext cx="6221400" cy="205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Century Gothic"/>
              <a:buNone/>
            </a:pPr>
            <a:r>
              <a:rPr b="1" i="0" lang="en-US" sz="1600" u="none">
                <a:solidFill>
                  <a:schemeClr val="dk1"/>
                </a:solidFill>
                <a:latin typeface="Century Gothic"/>
                <a:ea typeface="Century Gothic"/>
                <a:cs typeface="Century Gothic"/>
                <a:sym typeface="Century Gothic"/>
              </a:rPr>
              <a:t>TIPS/SUGGESTIONS:</a:t>
            </a:r>
            <a:endParaRPr>
              <a:solidFill>
                <a:schemeClr val="dk1"/>
              </a:solidFill>
            </a:endParaRPr>
          </a:p>
          <a:p>
            <a:pPr indent="-81280" lvl="0" marL="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Visit college</a:t>
            </a:r>
            <a:r>
              <a:rPr lang="en-US" sz="1600">
                <a:solidFill>
                  <a:schemeClr val="dk1"/>
                </a:solidFill>
                <a:latin typeface="Century Gothic"/>
                <a:ea typeface="Century Gothic"/>
                <a:cs typeface="Century Gothic"/>
                <a:sym typeface="Century Gothic"/>
              </a:rPr>
              <a:t> websites (virtual tours)</a:t>
            </a:r>
            <a:r>
              <a:rPr b="0" i="0" lang="en-US" sz="1600" u="none">
                <a:solidFill>
                  <a:schemeClr val="dk1"/>
                </a:solidFill>
                <a:latin typeface="Century Gothic"/>
                <a:ea typeface="Century Gothic"/>
                <a:cs typeface="Century Gothic"/>
                <a:sym typeface="Century Gothic"/>
              </a:rPr>
              <a:t> now through fall break</a:t>
            </a:r>
            <a:endParaRPr>
              <a:solidFill>
                <a:schemeClr val="dk1"/>
              </a:solidFill>
            </a:endParaRPr>
          </a:p>
          <a:p>
            <a:pPr indent="-81280" lvl="0" marL="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Create account on </a:t>
            </a:r>
            <a:r>
              <a:rPr lang="en-US" sz="16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PARCHMENT</a:t>
            </a:r>
            <a:endParaRPr>
              <a:solidFill>
                <a:schemeClr val="dk1"/>
              </a:solidFill>
            </a:endParaRPr>
          </a:p>
          <a:p>
            <a:pPr indent="-81280" lvl="0" marL="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Continue to apply for admissions and scholarships</a:t>
            </a:r>
            <a:endParaRPr>
              <a:solidFill>
                <a:schemeClr val="dk1"/>
              </a:solidFill>
            </a:endParaRPr>
          </a:p>
          <a:p>
            <a:pPr indent="-81280" lvl="0" marL="0" marR="0" rtl="0" algn="l">
              <a:lnSpc>
                <a:spcPct val="100000"/>
              </a:lnSpc>
              <a:spcBef>
                <a:spcPts val="1000"/>
              </a:spcBef>
              <a:spcAft>
                <a:spcPts val="0"/>
              </a:spcAft>
              <a:buClr>
                <a:schemeClr val="dk1"/>
              </a:buClr>
              <a:buSzPts val="1280"/>
              <a:buFont typeface="Noto Sans Symbols"/>
              <a:buChar char="►"/>
            </a:pPr>
            <a:r>
              <a:rPr b="0" i="0" lang="en-US" sz="1600" u="none">
                <a:solidFill>
                  <a:schemeClr val="dk1"/>
                </a:solidFill>
                <a:latin typeface="Century Gothic"/>
                <a:ea typeface="Century Gothic"/>
                <a:cs typeface="Century Gothic"/>
                <a:sym typeface="Century Gothic"/>
              </a:rPr>
              <a:t>Decision making is a process, it’s okay to ask for guidance</a:t>
            </a:r>
            <a:endParaRPr>
              <a:solidFill>
                <a:schemeClr val="dk1"/>
              </a:solidFill>
            </a:endParaRPr>
          </a:p>
          <a:p>
            <a:pPr indent="0" lvl="0" marL="0" marR="0" rtl="0" algn="l">
              <a:lnSpc>
                <a:spcPct val="100000"/>
              </a:lnSpc>
              <a:spcBef>
                <a:spcPts val="0"/>
              </a:spcBef>
              <a:spcAft>
                <a:spcPts val="0"/>
              </a:spcAft>
              <a:buNone/>
            </a:pPr>
            <a:r>
              <a:t/>
            </a:r>
            <a:endParaRPr b="0" i="0" sz="1600" u="none">
              <a:solidFill>
                <a:schemeClr val="lt1"/>
              </a:solidFill>
              <a:latin typeface="Century Gothic"/>
              <a:ea typeface="Century Gothic"/>
              <a:cs typeface="Century Gothic"/>
              <a:sym typeface="Century Gothic"/>
            </a:endParaRPr>
          </a:p>
        </p:txBody>
      </p:sp>
      <p:pic>
        <p:nvPicPr>
          <p:cNvPr descr="Related image" id="179" name="Google Shape;179;p28"/>
          <p:cNvPicPr preferRelativeResize="0"/>
          <p:nvPr/>
        </p:nvPicPr>
        <p:blipFill rotWithShape="1">
          <a:blip r:embed="rId5">
            <a:alphaModFix/>
          </a:blip>
          <a:srcRect b="0" l="0" r="0" t="0"/>
          <a:stretch/>
        </p:blipFill>
        <p:spPr>
          <a:xfrm>
            <a:off x="471487" y="4083050"/>
            <a:ext cx="1979612" cy="2320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484175" y="452425"/>
            <a:ext cx="7817100" cy="906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b="1" i="0" lang="en-US" sz="4200" u="none">
                <a:latin typeface="Century Gothic"/>
                <a:ea typeface="Century Gothic"/>
                <a:cs typeface="Century Gothic"/>
                <a:sym typeface="Century Gothic"/>
              </a:rPr>
              <a:t>RESOURCES</a:t>
            </a:r>
            <a:r>
              <a:rPr b="1" i="0" lang="en-US" sz="4200" u="none">
                <a:solidFill>
                  <a:schemeClr val="lt2"/>
                </a:solidFill>
                <a:latin typeface="Century Gothic"/>
                <a:ea typeface="Century Gothic"/>
                <a:cs typeface="Century Gothic"/>
                <a:sym typeface="Century Gothic"/>
              </a:rPr>
              <a:t>	</a:t>
            </a:r>
            <a:endParaRPr b="1"/>
          </a:p>
        </p:txBody>
      </p:sp>
      <p:sp>
        <p:nvSpPr>
          <p:cNvPr id="185" name="Google Shape;185;p29"/>
          <p:cNvSpPr txBox="1"/>
          <p:nvPr>
            <p:ph idx="1" type="body"/>
          </p:nvPr>
        </p:nvSpPr>
        <p:spPr>
          <a:xfrm>
            <a:off x="484175" y="1455749"/>
            <a:ext cx="3886200" cy="481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120"/>
              <a:buFont typeface="Noto Sans Symbols"/>
              <a:buNone/>
            </a:pPr>
            <a:r>
              <a:rPr b="1" i="0" lang="en-US" sz="1400" u="none">
                <a:solidFill>
                  <a:schemeClr val="dk1"/>
                </a:solidFill>
                <a:latin typeface="Century Gothic"/>
                <a:ea typeface="Century Gothic"/>
                <a:cs typeface="Century Gothic"/>
                <a:sym typeface="Century Gothic"/>
              </a:rPr>
              <a:t>SCHOLARSHIP RESOURCES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1" i="0" lang="en-US" sz="1400" u="sng">
                <a:solidFill>
                  <a:schemeClr val="hlink"/>
                </a:solidFill>
                <a:latin typeface="Century Gothic"/>
                <a:ea typeface="Century Gothic"/>
                <a:cs typeface="Century Gothic"/>
                <a:sym typeface="Century Gothic"/>
                <a:hlinkClick r:id="rId3"/>
              </a:rPr>
              <a:t>Career Center website </a:t>
            </a:r>
            <a:endParaRPr b="1">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Apply to colleges early to be considered for merit scholarships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Honors colleges may have additional  scholarships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Common Scholarship Databases:</a:t>
            </a:r>
            <a:endParaRPr>
              <a:solidFill>
                <a:schemeClr val="dk1"/>
              </a:solidFill>
            </a:endParaRPr>
          </a:p>
          <a:p>
            <a:pPr indent="-285750" lvl="2" marL="742950" marR="0" rtl="0" algn="l">
              <a:lnSpc>
                <a:spcPct val="100000"/>
              </a:lnSpc>
              <a:spcBef>
                <a:spcPts val="1200"/>
              </a:spcBef>
              <a:spcAft>
                <a:spcPts val="0"/>
              </a:spcAft>
              <a:buClr>
                <a:schemeClr val="dk1"/>
              </a:buClr>
              <a:buSzPts val="960"/>
              <a:buFont typeface="Noto Sans Symbols"/>
              <a:buChar char="►"/>
            </a:pPr>
            <a:r>
              <a:rPr b="0" i="0" lang="en-US" sz="1200" u="none" cap="none" strike="noStrike">
                <a:solidFill>
                  <a:schemeClr val="dk1"/>
                </a:solidFill>
                <a:latin typeface="Century Gothic"/>
                <a:ea typeface="Century Gothic"/>
                <a:cs typeface="Century Gothic"/>
                <a:sym typeface="Century Gothic"/>
              </a:rPr>
              <a:t>Fastweb.com</a:t>
            </a:r>
            <a:endParaRPr>
              <a:solidFill>
                <a:schemeClr val="dk1"/>
              </a:solidFill>
            </a:endParaRPr>
          </a:p>
          <a:p>
            <a:pPr indent="-285750" lvl="2" marL="742950" marR="0" rtl="0" algn="l">
              <a:lnSpc>
                <a:spcPct val="100000"/>
              </a:lnSpc>
              <a:spcBef>
                <a:spcPts val="1200"/>
              </a:spcBef>
              <a:spcAft>
                <a:spcPts val="0"/>
              </a:spcAft>
              <a:buClr>
                <a:schemeClr val="dk1"/>
              </a:buClr>
              <a:buSzPts val="960"/>
              <a:buFont typeface="Noto Sans Symbols"/>
              <a:buChar char="►"/>
            </a:pPr>
            <a:r>
              <a:rPr b="0" i="0" lang="en-US" sz="1200" u="none" cap="none" strike="noStrike">
                <a:solidFill>
                  <a:schemeClr val="dk1"/>
                </a:solidFill>
                <a:latin typeface="Century Gothic"/>
                <a:ea typeface="Century Gothic"/>
                <a:cs typeface="Century Gothic"/>
                <a:sym typeface="Century Gothic"/>
              </a:rPr>
              <a:t>Scholarship.com</a:t>
            </a:r>
            <a:endParaRPr>
              <a:solidFill>
                <a:schemeClr val="dk1"/>
              </a:solidFill>
            </a:endParaRPr>
          </a:p>
          <a:p>
            <a:pPr indent="-285750" lvl="2" marL="742950" marR="0" rtl="0" algn="l">
              <a:lnSpc>
                <a:spcPct val="100000"/>
              </a:lnSpc>
              <a:spcBef>
                <a:spcPts val="1200"/>
              </a:spcBef>
              <a:spcAft>
                <a:spcPts val="0"/>
              </a:spcAft>
              <a:buClr>
                <a:schemeClr val="dk1"/>
              </a:buClr>
              <a:buSzPts val="960"/>
              <a:buFont typeface="Noto Sans Symbols"/>
              <a:buChar char="►"/>
            </a:pPr>
            <a:r>
              <a:rPr b="0" i="0" lang="en-US" sz="1200" u="none" cap="none" strike="noStrike">
                <a:solidFill>
                  <a:schemeClr val="dk1"/>
                </a:solidFill>
                <a:latin typeface="Century Gothic"/>
                <a:ea typeface="Century Gothic"/>
                <a:cs typeface="Century Gothic"/>
                <a:sym typeface="Century Gothic"/>
              </a:rPr>
              <a:t>Specific colleges of study for alumni and foundation scholarships</a:t>
            </a:r>
            <a:endParaRPr>
              <a:solidFill>
                <a:schemeClr val="dk1"/>
              </a:solidFill>
            </a:endParaRPr>
          </a:p>
          <a:p>
            <a:pPr indent="-285750" lvl="2" marL="742950" marR="0" rtl="0" algn="l">
              <a:lnSpc>
                <a:spcPct val="100000"/>
              </a:lnSpc>
              <a:spcBef>
                <a:spcPts val="1200"/>
              </a:spcBef>
              <a:spcAft>
                <a:spcPts val="0"/>
              </a:spcAft>
              <a:buClr>
                <a:schemeClr val="dk1"/>
              </a:buClr>
              <a:buSzPts val="960"/>
              <a:buFont typeface="Noto Sans Symbols"/>
              <a:buChar char="►"/>
            </a:pPr>
            <a:r>
              <a:rPr b="0" i="0" lang="en-US" sz="1200" u="none" cap="none" strike="noStrike">
                <a:solidFill>
                  <a:schemeClr val="dk1"/>
                </a:solidFill>
                <a:latin typeface="Century Gothic"/>
                <a:ea typeface="Century Gothic"/>
                <a:cs typeface="Century Gothic"/>
                <a:sym typeface="Century Gothic"/>
              </a:rPr>
              <a:t>Chandler Education Foundation</a:t>
            </a:r>
            <a:endParaRPr>
              <a:solidFill>
                <a:schemeClr val="dk1"/>
              </a:solidFill>
            </a:endParaRPr>
          </a:p>
          <a:p>
            <a:pPr indent="-285750" lvl="2" marL="742950" marR="0" rtl="0" algn="l">
              <a:lnSpc>
                <a:spcPct val="100000"/>
              </a:lnSpc>
              <a:spcBef>
                <a:spcPts val="1200"/>
              </a:spcBef>
              <a:spcAft>
                <a:spcPts val="0"/>
              </a:spcAft>
              <a:buClr>
                <a:schemeClr val="dk1"/>
              </a:buClr>
              <a:buSzPts val="960"/>
              <a:buFont typeface="Noto Sans Symbols"/>
              <a:buChar char="►"/>
            </a:pPr>
            <a:r>
              <a:rPr b="0" i="0" lang="en-US" sz="1200" u="none" cap="none" strike="noStrike">
                <a:solidFill>
                  <a:schemeClr val="dk1"/>
                </a:solidFill>
                <a:latin typeface="Century Gothic"/>
                <a:ea typeface="Century Gothic"/>
                <a:cs typeface="Century Gothic"/>
                <a:sym typeface="Century Gothic"/>
              </a:rPr>
              <a:t>Going Merry</a:t>
            </a:r>
            <a:endParaRPr>
              <a:solidFill>
                <a:schemeClr val="dk1"/>
              </a:solidFill>
            </a:endParaRPr>
          </a:p>
          <a:p>
            <a:pPr indent="-285750" lvl="2" marL="742950" marR="0" rtl="0" algn="l">
              <a:lnSpc>
                <a:spcPct val="100000"/>
              </a:lnSpc>
              <a:spcBef>
                <a:spcPts val="1200"/>
              </a:spcBef>
              <a:spcAft>
                <a:spcPts val="0"/>
              </a:spcAft>
              <a:buClr>
                <a:schemeClr val="dk1"/>
              </a:buClr>
              <a:buSzPts val="960"/>
              <a:buFont typeface="Noto Sans Symbols"/>
              <a:buChar char="►"/>
            </a:pPr>
            <a:r>
              <a:rPr b="0" i="0" lang="en-US" sz="1200" u="none" cap="none" strike="noStrike">
                <a:solidFill>
                  <a:schemeClr val="dk1"/>
                </a:solidFill>
                <a:latin typeface="Century Gothic"/>
                <a:ea typeface="Century Gothic"/>
                <a:cs typeface="Century Gothic"/>
                <a:sym typeface="Century Gothic"/>
              </a:rPr>
              <a:t>Scholly App +</a:t>
            </a:r>
            <a:endParaRPr>
              <a:solidFill>
                <a:schemeClr val="dk1"/>
              </a:solidFill>
            </a:endParaRPr>
          </a:p>
          <a:p>
            <a:pPr indent="-281940" lvl="0" marL="342900" marR="0" rtl="0" algn="l">
              <a:spcBef>
                <a:spcPts val="1000"/>
              </a:spcBef>
              <a:spcAft>
                <a:spcPts val="0"/>
              </a:spcAft>
              <a:buClr>
                <a:schemeClr val="accent1"/>
              </a:buClr>
              <a:buSzPts val="960"/>
              <a:buFont typeface="Noto Sans Symbols"/>
              <a:buNone/>
            </a:pPr>
            <a:r>
              <a:t/>
            </a:r>
            <a:endParaRPr b="0" i="0" sz="1200" u="none" cap="none" strike="noStrike">
              <a:solidFill>
                <a:schemeClr val="lt1"/>
              </a:solidFill>
              <a:latin typeface="Century Gothic"/>
              <a:ea typeface="Century Gothic"/>
              <a:cs typeface="Century Gothic"/>
              <a:sym typeface="Century Gothic"/>
            </a:endParaRPr>
          </a:p>
        </p:txBody>
      </p:sp>
      <p:sp>
        <p:nvSpPr>
          <p:cNvPr id="186" name="Google Shape;186;p29"/>
          <p:cNvSpPr txBox="1"/>
          <p:nvPr/>
        </p:nvSpPr>
        <p:spPr>
          <a:xfrm>
            <a:off x="4724400" y="1530649"/>
            <a:ext cx="3886200" cy="474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entury Gothic"/>
              <a:buNone/>
            </a:pPr>
            <a:r>
              <a:rPr b="1" i="0" lang="en-US" sz="1400" u="none">
                <a:solidFill>
                  <a:schemeClr val="dk1"/>
                </a:solidFill>
                <a:latin typeface="Century Gothic"/>
                <a:ea typeface="Century Gothic"/>
                <a:cs typeface="Century Gothic"/>
                <a:sym typeface="Century Gothic"/>
              </a:rPr>
              <a:t>FAFSA</a:t>
            </a:r>
            <a:r>
              <a:rPr b="0" i="0" lang="en-US" sz="1400" u="none">
                <a:solidFill>
                  <a:schemeClr val="dk1"/>
                </a:solidFill>
                <a:latin typeface="Century Gothic"/>
                <a:ea typeface="Century Gothic"/>
                <a:cs typeface="Century Gothic"/>
                <a:sym typeface="Century Gothic"/>
              </a:rPr>
              <a:t> </a:t>
            </a:r>
            <a:r>
              <a:rPr b="1" i="0" lang="en-US" sz="1400" u="none">
                <a:solidFill>
                  <a:schemeClr val="dk1"/>
                </a:solidFill>
                <a:latin typeface="Century Gothic"/>
                <a:ea typeface="Century Gothic"/>
                <a:cs typeface="Century Gothic"/>
                <a:sym typeface="Century Gothic"/>
              </a:rPr>
              <a:t>RESOURCES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FAFSA </a:t>
            </a:r>
            <a:r>
              <a:rPr b="0" i="0" lang="en-US" sz="16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click here for FAFSA website</a:t>
            </a:r>
            <a:endParaRPr sz="1600">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FAFSA Application </a:t>
            </a:r>
            <a:endParaRPr>
              <a:solidFill>
                <a:schemeClr val="dk1"/>
              </a:solidFill>
            </a:endParaRPr>
          </a:p>
          <a:p>
            <a:pPr indent="-317500" lvl="1" marL="742950" marR="0" rtl="0" algn="l">
              <a:lnSpc>
                <a:spcPct val="100000"/>
              </a:lnSpc>
              <a:spcBef>
                <a:spcPts val="1000"/>
              </a:spcBef>
              <a:spcAft>
                <a:spcPts val="0"/>
              </a:spcAft>
              <a:buClr>
                <a:schemeClr val="dk1"/>
              </a:buClr>
              <a:buSzPts val="1460"/>
              <a:buFont typeface="Noto Sans Symbols"/>
              <a:buChar char="►"/>
            </a:pPr>
            <a:r>
              <a:rPr lang="en-US" sz="17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click here to fill out the FAFSA Form</a:t>
            </a:r>
            <a:endParaRPr sz="1900">
              <a:solidFill>
                <a:schemeClr val="dk1"/>
              </a:solidFill>
            </a:endParaRPr>
          </a:p>
          <a:p>
            <a:pPr indent="0" lvl="0" marL="914400" marR="0" rtl="0" algn="l">
              <a:lnSpc>
                <a:spcPct val="100000"/>
              </a:lnSpc>
              <a:spcBef>
                <a:spcPts val="1000"/>
              </a:spcBef>
              <a:spcAft>
                <a:spcPts val="0"/>
              </a:spcAft>
              <a:buNone/>
            </a:pPr>
            <a:r>
              <a:t/>
            </a:r>
            <a:endParaRPr>
              <a:solidFill>
                <a:schemeClr val="dk1"/>
              </a:solidFill>
            </a:endParaRPr>
          </a:p>
          <a:p>
            <a:pPr indent="0" lvl="0" marL="0" marR="0" rtl="0" algn="l">
              <a:lnSpc>
                <a:spcPct val="100000"/>
              </a:lnSpc>
              <a:spcBef>
                <a:spcPts val="1000"/>
              </a:spcBef>
              <a:spcAft>
                <a:spcPts val="0"/>
              </a:spcAft>
              <a:buNone/>
            </a:pPr>
            <a:r>
              <a:rPr lang="en-US">
                <a:solidFill>
                  <a:schemeClr val="dk1"/>
                </a:solidFill>
                <a:latin typeface="Century Gothic"/>
                <a:ea typeface="Century Gothic"/>
                <a:cs typeface="Century Gothic"/>
                <a:sym typeface="Century Gothic"/>
              </a:rPr>
              <a:t>E</a:t>
            </a:r>
            <a:r>
              <a:rPr b="0" i="0" lang="en-US" sz="1400" u="none">
                <a:solidFill>
                  <a:schemeClr val="dk1"/>
                </a:solidFill>
                <a:latin typeface="Century Gothic"/>
                <a:ea typeface="Century Gothic"/>
                <a:cs typeface="Century Gothic"/>
                <a:sym typeface="Century Gothic"/>
              </a:rPr>
              <a:t>ach college/institution offers free assistance with FAFSA questions and applications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Do not pay anyone to complete or assist you with FAFSA Apps</a:t>
            </a:r>
            <a:endParaRPr b="0" i="0" sz="1400" u="none">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None/>
            </a:pPr>
            <a:r>
              <a:t/>
            </a:r>
            <a:endParaRPr>
              <a:solidFill>
                <a:schemeClr val="dk1"/>
              </a:solidFill>
              <a:latin typeface="Century Gothic"/>
              <a:ea typeface="Century Gothic"/>
              <a:cs typeface="Century Gothic"/>
              <a:sym typeface="Century Gothic"/>
            </a:endParaRPr>
          </a:p>
          <a:p>
            <a:pPr indent="0" lvl="0" marL="0" marR="0" rtl="0" algn="l">
              <a:lnSpc>
                <a:spcPct val="100000"/>
              </a:lnSpc>
              <a:spcBef>
                <a:spcPts val="1000"/>
              </a:spcBef>
              <a:spcAft>
                <a:spcPts val="0"/>
              </a:spcAft>
              <a:buNone/>
            </a:pPr>
            <a:r>
              <a:rPr b="1" lang="en-US" sz="1500">
                <a:solidFill>
                  <a:schemeClr val="dk1"/>
                </a:solidFill>
                <a:latin typeface="Century Gothic"/>
                <a:ea typeface="Century Gothic"/>
                <a:cs typeface="Century Gothic"/>
                <a:sym typeface="Century Gothic"/>
              </a:rPr>
              <a:t>SAT/ACT</a:t>
            </a:r>
            <a:endParaRPr b="1" sz="1500">
              <a:solidFill>
                <a:schemeClr val="dk1"/>
              </a:solidFill>
              <a:latin typeface="Century Gothic"/>
              <a:ea typeface="Century Gothic"/>
              <a:cs typeface="Century Gothic"/>
              <a:sym typeface="Century Gothic"/>
            </a:endParaRPr>
          </a:p>
          <a:p>
            <a:pPr indent="-321310" lvl="0" marL="342900" rtl="0" algn="l">
              <a:spcBef>
                <a:spcPts val="0"/>
              </a:spcBef>
              <a:spcAft>
                <a:spcPts val="0"/>
              </a:spcAft>
              <a:buClr>
                <a:schemeClr val="dk1"/>
              </a:buClr>
              <a:buSzPts val="1100"/>
              <a:buFont typeface="Century Gothic"/>
              <a:buChar char="►"/>
            </a:pPr>
            <a:r>
              <a:rPr b="1" lang="en-US" sz="12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ACT Testing Dates</a:t>
            </a:r>
            <a:endParaRPr b="1" sz="1200">
              <a:solidFill>
                <a:schemeClr val="dk1"/>
              </a:solidFill>
              <a:latin typeface="Century Gothic"/>
              <a:ea typeface="Century Gothic"/>
              <a:cs typeface="Century Gothic"/>
              <a:sym typeface="Century Gothic"/>
            </a:endParaRPr>
          </a:p>
          <a:p>
            <a:pPr indent="-327660" lvl="0" marL="342900" rtl="0" algn="l">
              <a:spcBef>
                <a:spcPts val="1000"/>
              </a:spcBef>
              <a:spcAft>
                <a:spcPts val="0"/>
              </a:spcAft>
              <a:buClr>
                <a:schemeClr val="dk1"/>
              </a:buClr>
              <a:buSzPts val="1200"/>
              <a:buFont typeface="Century Gothic"/>
              <a:buChar char="►"/>
            </a:pPr>
            <a:r>
              <a:rPr b="1" lang="en-US" sz="1200" u="sng">
                <a:solidFill>
                  <a:schemeClr val="accent5"/>
                </a:solidFill>
                <a:latin typeface="Century Gothic"/>
                <a:ea typeface="Century Gothic"/>
                <a:cs typeface="Century Gothic"/>
                <a:sym typeface="Century Gothic"/>
                <a:hlinkClick r:id="rId7">
                  <a:extLst>
                    <a:ext uri="{A12FA001-AC4F-418D-AE19-62706E023703}">
                      <ahyp:hlinkClr val="tx"/>
                    </a:ext>
                  </a:extLst>
                </a:hlinkClick>
              </a:rPr>
              <a:t>SAT Testing Dates</a:t>
            </a:r>
            <a:endParaRPr b="1" sz="15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nvSpPr>
        <p:spPr>
          <a:xfrm>
            <a:off x="690500" y="391975"/>
            <a:ext cx="7916700" cy="7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400">
                <a:solidFill>
                  <a:schemeClr val="dk1"/>
                </a:solidFill>
              </a:rPr>
              <a:t>GRADUATION</a:t>
            </a:r>
            <a:r>
              <a:rPr lang="en-US" sz="3400">
                <a:solidFill>
                  <a:schemeClr val="dk1"/>
                </a:solidFill>
              </a:rPr>
              <a:t> RECOGNITION</a:t>
            </a:r>
            <a:endParaRPr sz="3400">
              <a:solidFill>
                <a:schemeClr val="dk1"/>
              </a:solidFill>
            </a:endParaRPr>
          </a:p>
        </p:txBody>
      </p:sp>
      <p:sp>
        <p:nvSpPr>
          <p:cNvPr id="193" name="Google Shape;193;p30"/>
          <p:cNvSpPr txBox="1"/>
          <p:nvPr/>
        </p:nvSpPr>
        <p:spPr>
          <a:xfrm>
            <a:off x="223275" y="1439100"/>
            <a:ext cx="8724000" cy="505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1600">
                <a:solidFill>
                  <a:schemeClr val="dk1"/>
                </a:solidFill>
              </a:rPr>
              <a:t>Class of 2025</a:t>
            </a:r>
            <a:endParaRPr b="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700">
                <a:solidFill>
                  <a:schemeClr val="dk1"/>
                </a:solidFill>
              </a:rPr>
              <a:t> </a:t>
            </a:r>
            <a:endParaRPr sz="7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1200">
                <a:solidFill>
                  <a:schemeClr val="dk1"/>
                </a:solidFill>
              </a:rPr>
              <a:t>All CUSD high schools will be using the </a:t>
            </a:r>
            <a:r>
              <a:rPr b="1" lang="en-US" sz="1200">
                <a:solidFill>
                  <a:schemeClr val="dk1"/>
                </a:solidFill>
              </a:rPr>
              <a:t>Cum Laude</a:t>
            </a:r>
            <a:r>
              <a:rPr lang="en-US" sz="1200">
                <a:solidFill>
                  <a:schemeClr val="dk1"/>
                </a:solidFill>
              </a:rPr>
              <a:t> recognition program.  This program will replace the concept of designating a valedictorian and salutatorian at graduation.  Under the </a:t>
            </a:r>
            <a:r>
              <a:rPr b="1" lang="en-US" sz="1200">
                <a:solidFill>
                  <a:schemeClr val="dk1"/>
                </a:solidFill>
              </a:rPr>
              <a:t>Cum Laude</a:t>
            </a:r>
            <a:r>
              <a:rPr lang="en-US" sz="1200">
                <a:solidFill>
                  <a:schemeClr val="dk1"/>
                </a:solidFill>
              </a:rPr>
              <a:t> program more of our academic successful seniors will be recognized. </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700">
                <a:solidFill>
                  <a:schemeClr val="dk1"/>
                </a:solidFill>
              </a:rPr>
              <a:t> </a:t>
            </a:r>
            <a:endParaRPr sz="7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US" sz="1600">
                <a:solidFill>
                  <a:schemeClr val="dk1"/>
                </a:solidFill>
              </a:rPr>
              <a:t>Graduation and Academic Distinction  </a:t>
            </a:r>
            <a:endParaRPr b="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900">
                <a:solidFill>
                  <a:schemeClr val="dk1"/>
                </a:solidFill>
              </a:rPr>
              <a:t> </a:t>
            </a:r>
            <a:endParaRPr sz="9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US" sz="1200">
                <a:solidFill>
                  <a:schemeClr val="dk1"/>
                </a:solidFill>
              </a:rPr>
              <a:t>Three categories are awarded for superior work.  This honor is based upon the 7th SEMESTER grade point average.  </a:t>
            </a:r>
            <a:endParaRPr b="1"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900">
                <a:solidFill>
                  <a:schemeClr val="dk1"/>
                </a:solidFill>
              </a:rPr>
              <a:t>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Cum Laude</a:t>
            </a:r>
            <a:r>
              <a:rPr lang="en-US" sz="1200">
                <a:solidFill>
                  <a:schemeClr val="dk1"/>
                </a:solidFill>
              </a:rPr>
              <a:t> - meaning "with praise".  To qualify a student must achieve a 3.75 - 4.24 weighted grade point average.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900">
                <a:solidFill>
                  <a:schemeClr val="dk1"/>
                </a:solidFill>
              </a:rPr>
              <a:t>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Magna Cum Laude - </a:t>
            </a:r>
            <a:r>
              <a:rPr lang="en-US" sz="1200">
                <a:solidFill>
                  <a:schemeClr val="dk1"/>
                </a:solidFill>
              </a:rPr>
              <a:t>meaning "with great praise".  To qualify a student must achieve a 4.25 - 4.49 weighted grade point average.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900">
                <a:solidFill>
                  <a:schemeClr val="dk1"/>
                </a:solidFill>
              </a:rPr>
              <a:t>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Summa Cum Laude - </a:t>
            </a:r>
            <a:r>
              <a:rPr lang="en-US" sz="1200">
                <a:solidFill>
                  <a:schemeClr val="dk1"/>
                </a:solidFill>
              </a:rPr>
              <a:t>meaning "with the highest praise".  To qualify a student must achieve a 4.5 - 5.0 weighted grade point average.</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 </a:t>
            </a:r>
            <a:endParaRPr b="1" sz="1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n-US" sz="1600">
                <a:solidFill>
                  <a:schemeClr val="dk1"/>
                </a:solidFill>
              </a:rPr>
              <a:t>National Honor Society</a:t>
            </a:r>
            <a:endParaRPr b="1" i="1"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700">
                <a:solidFill>
                  <a:schemeClr val="dk1"/>
                </a:solidFill>
              </a:rPr>
              <a:t> </a:t>
            </a:r>
            <a:r>
              <a:rPr lang="en-US" sz="1200">
                <a:solidFill>
                  <a:schemeClr val="dk1"/>
                </a:solidFill>
              </a:rPr>
              <a:t>Senior class students who are members of </a:t>
            </a:r>
            <a:r>
              <a:rPr b="1" lang="en-US" sz="1200">
                <a:solidFill>
                  <a:schemeClr val="dk1"/>
                </a:solidFill>
              </a:rPr>
              <a:t>National Honor Society </a:t>
            </a:r>
            <a:r>
              <a:rPr lang="en-US" sz="1200">
                <a:solidFill>
                  <a:schemeClr val="dk1"/>
                </a:solidFill>
              </a:rPr>
              <a:t>will receive their tassel from the National Honor Society sponsor.</a:t>
            </a:r>
            <a:endParaRPr sz="1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ctr">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DDD"/>
            </a:gs>
            <a:gs pos="100000">
              <a:srgbClr val="919191"/>
            </a:gs>
          </a:gsLst>
          <a:path path="circle">
            <a:fillToRect b="50%" l="50%" r="50%" t="50%"/>
          </a:path>
          <a:tileRect/>
        </a:gradFill>
      </p:bgPr>
    </p:bg>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317017"/>
            <a:ext cx="8520600" cy="81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4400">
                <a:solidFill>
                  <a:srgbClr val="000000"/>
                </a:solidFill>
                <a:latin typeface="Century Gothic"/>
                <a:ea typeface="Century Gothic"/>
                <a:cs typeface="Century Gothic"/>
                <a:sym typeface="Century Gothic"/>
              </a:rPr>
              <a:t>Senior ECAP</a:t>
            </a:r>
            <a:endParaRPr b="1" sz="4900">
              <a:solidFill>
                <a:srgbClr val="000000"/>
              </a:solidFill>
              <a:latin typeface="Century Gothic"/>
              <a:ea typeface="Century Gothic"/>
              <a:cs typeface="Century Gothic"/>
              <a:sym typeface="Century Gothic"/>
            </a:endParaRPr>
          </a:p>
        </p:txBody>
      </p:sp>
      <p:sp>
        <p:nvSpPr>
          <p:cNvPr id="200" name="Google Shape;200;p31"/>
          <p:cNvSpPr txBox="1"/>
          <p:nvPr>
            <p:ph idx="1" type="body"/>
          </p:nvPr>
        </p:nvSpPr>
        <p:spPr>
          <a:xfrm>
            <a:off x="118700" y="1686550"/>
            <a:ext cx="3987600" cy="4845600"/>
          </a:xfrm>
          <a:prstGeom prst="rect">
            <a:avLst/>
          </a:prstGeom>
        </p:spPr>
        <p:txBody>
          <a:bodyPr anchorCtr="0" anchor="t" bIns="91425" lIns="91425" spcFirstLastPara="1" rIns="91425" wrap="square" tIns="91425">
            <a:noAutofit/>
          </a:bodyPr>
          <a:lstStyle/>
          <a:p>
            <a:pPr indent="-361950" lvl="0" marL="457200" rtl="0" algn="l">
              <a:lnSpc>
                <a:spcPct val="85000"/>
              </a:lnSpc>
              <a:spcBef>
                <a:spcPts val="1300"/>
              </a:spcBef>
              <a:spcAft>
                <a:spcPts val="0"/>
              </a:spcAft>
              <a:buClr>
                <a:srgbClr val="262626"/>
              </a:buClr>
              <a:buSzPts val="2100"/>
              <a:buFont typeface="Comfortaa"/>
              <a:buAutoNum type="arabicPeriod"/>
            </a:pPr>
            <a:r>
              <a:rPr lang="en-US" sz="2100">
                <a:solidFill>
                  <a:srgbClr val="262626"/>
                </a:solidFill>
                <a:latin typeface="Comfortaa"/>
                <a:ea typeface="Comfortaa"/>
                <a:cs typeface="Comfortaa"/>
                <a:sym typeface="Comfortaa"/>
              </a:rPr>
              <a:t> </a:t>
            </a:r>
            <a:r>
              <a:rPr lang="en-US" sz="2100">
                <a:solidFill>
                  <a:srgbClr val="262626"/>
                </a:solidFill>
                <a:latin typeface="Comfortaa"/>
                <a:ea typeface="Comfortaa"/>
                <a:cs typeface="Comfortaa"/>
                <a:sym typeface="Comfortaa"/>
              </a:rPr>
              <a:t>Open Chrome </a:t>
            </a:r>
            <a:endParaRPr sz="2100">
              <a:solidFill>
                <a:srgbClr val="262626"/>
              </a:solidFill>
              <a:latin typeface="Comfortaa"/>
              <a:ea typeface="Comfortaa"/>
              <a:cs typeface="Comfortaa"/>
              <a:sym typeface="Comfortaa"/>
            </a:endParaRPr>
          </a:p>
          <a:p>
            <a:pPr indent="0" lvl="0" marL="0" rtl="0" algn="l">
              <a:lnSpc>
                <a:spcPct val="85000"/>
              </a:lnSpc>
              <a:spcBef>
                <a:spcPts val="1600"/>
              </a:spcBef>
              <a:spcAft>
                <a:spcPts val="0"/>
              </a:spcAft>
              <a:buNone/>
            </a:pPr>
            <a:r>
              <a:rPr b="1" lang="en-US" sz="2100">
                <a:solidFill>
                  <a:srgbClr val="262626"/>
                </a:solidFill>
                <a:latin typeface="Comfortaa"/>
                <a:ea typeface="Comfortaa"/>
                <a:cs typeface="Comfortaa"/>
                <a:sym typeface="Comfortaa"/>
              </a:rPr>
              <a:t>  </a:t>
            </a:r>
            <a:r>
              <a:rPr b="1" lang="en-US" sz="2200">
                <a:solidFill>
                  <a:srgbClr val="262626"/>
                </a:solidFill>
                <a:latin typeface="Comfortaa"/>
                <a:ea typeface="Comfortaa"/>
                <a:cs typeface="Comfortaa"/>
                <a:sym typeface="Comfortaa"/>
              </a:rPr>
              <a:t>Go to Clever and  login</a:t>
            </a:r>
            <a:endParaRPr b="1" sz="2200">
              <a:solidFill>
                <a:srgbClr val="262626"/>
              </a:solidFill>
              <a:latin typeface="Comfortaa"/>
              <a:ea typeface="Comfortaa"/>
              <a:cs typeface="Comfortaa"/>
              <a:sym typeface="Comfortaa"/>
            </a:endParaRPr>
          </a:p>
          <a:p>
            <a:pPr indent="-285750" lvl="0" marL="457200" rtl="0" algn="l">
              <a:lnSpc>
                <a:spcPct val="85000"/>
              </a:lnSpc>
              <a:spcBef>
                <a:spcPts val="1600"/>
              </a:spcBef>
              <a:spcAft>
                <a:spcPts val="0"/>
              </a:spcAft>
              <a:buNone/>
            </a:pPr>
            <a:r>
              <a:t/>
            </a:r>
            <a:endParaRPr b="1" sz="2200">
              <a:solidFill>
                <a:srgbClr val="262626"/>
              </a:solidFill>
              <a:latin typeface="Comfortaa"/>
              <a:ea typeface="Comfortaa"/>
              <a:cs typeface="Comfortaa"/>
              <a:sym typeface="Comfortaa"/>
            </a:endParaRPr>
          </a:p>
          <a:p>
            <a:pPr indent="-368300" lvl="0" marL="571500" rtl="0" algn="l">
              <a:lnSpc>
                <a:spcPct val="85000"/>
              </a:lnSpc>
              <a:spcBef>
                <a:spcPts val="1600"/>
              </a:spcBef>
              <a:spcAft>
                <a:spcPts val="0"/>
              </a:spcAft>
              <a:buSzPts val="2200"/>
              <a:buFont typeface="Comfortaa"/>
              <a:buAutoNum type="arabicPeriod"/>
            </a:pPr>
            <a:r>
              <a:rPr lang="en-US" sz="2200">
                <a:solidFill>
                  <a:srgbClr val="262626"/>
                </a:solidFill>
                <a:latin typeface="Comfortaa"/>
                <a:ea typeface="Comfortaa"/>
                <a:cs typeface="Comfortaa"/>
                <a:sym typeface="Comfortaa"/>
              </a:rPr>
              <a:t>Click on </a:t>
            </a:r>
            <a:r>
              <a:rPr b="1" lang="en-US" sz="2200">
                <a:solidFill>
                  <a:srgbClr val="980000"/>
                </a:solidFill>
                <a:latin typeface="Comfortaa"/>
                <a:ea typeface="Comfortaa"/>
                <a:cs typeface="Comfortaa"/>
                <a:sym typeface="Comfortaa"/>
              </a:rPr>
              <a:t>My Future AZ</a:t>
            </a:r>
            <a:endParaRPr sz="2200">
              <a:solidFill>
                <a:srgbClr val="262626"/>
              </a:solidFill>
              <a:latin typeface="Comfortaa"/>
              <a:ea typeface="Comfortaa"/>
              <a:cs typeface="Comfortaa"/>
              <a:sym typeface="Comfortaa"/>
            </a:endParaRPr>
          </a:p>
          <a:p>
            <a:pPr indent="0" lvl="0" marL="457200" rtl="0" algn="l">
              <a:spcBef>
                <a:spcPts val="1600"/>
              </a:spcBef>
              <a:spcAft>
                <a:spcPts val="0"/>
              </a:spcAft>
              <a:buNone/>
            </a:pPr>
            <a:r>
              <a:t/>
            </a:r>
            <a:endParaRPr sz="2200">
              <a:solidFill>
                <a:srgbClr val="262626"/>
              </a:solidFill>
              <a:latin typeface="Comfortaa"/>
              <a:ea typeface="Comfortaa"/>
              <a:cs typeface="Comfortaa"/>
              <a:sym typeface="Comfortaa"/>
            </a:endParaRPr>
          </a:p>
          <a:p>
            <a:pPr indent="0" lvl="0" marL="0" rtl="0" algn="l">
              <a:spcBef>
                <a:spcPts val="0"/>
              </a:spcBef>
              <a:spcAft>
                <a:spcPts val="1600"/>
              </a:spcAft>
              <a:buNone/>
            </a:pPr>
            <a:r>
              <a:t/>
            </a:r>
            <a:endParaRPr/>
          </a:p>
        </p:txBody>
      </p:sp>
      <p:pic>
        <p:nvPicPr>
          <p:cNvPr id="201" name="Google Shape;201;p31"/>
          <p:cNvPicPr preferRelativeResize="0"/>
          <p:nvPr/>
        </p:nvPicPr>
        <p:blipFill rotWithShape="1">
          <a:blip r:embed="rId3">
            <a:alphaModFix/>
          </a:blip>
          <a:srcRect b="0" l="0" r="31191" t="0"/>
          <a:stretch/>
        </p:blipFill>
        <p:spPr>
          <a:xfrm>
            <a:off x="4385575" y="1394075"/>
            <a:ext cx="4623726" cy="4845599"/>
          </a:xfrm>
          <a:prstGeom prst="rect">
            <a:avLst/>
          </a:prstGeom>
          <a:noFill/>
          <a:ln>
            <a:noFill/>
          </a:ln>
        </p:spPr>
      </p:pic>
      <p:sp>
        <p:nvSpPr>
          <p:cNvPr id="202" name="Google Shape;202;p31"/>
          <p:cNvSpPr/>
          <p:nvPr/>
        </p:nvSpPr>
        <p:spPr>
          <a:xfrm>
            <a:off x="6671800" y="2792850"/>
            <a:ext cx="1536000" cy="1706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199775" y="142442"/>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3200"/>
              <a:t>My Future AZ</a:t>
            </a:r>
            <a:endParaRPr b="1" sz="3200"/>
          </a:p>
        </p:txBody>
      </p:sp>
      <p:pic>
        <p:nvPicPr>
          <p:cNvPr id="209" name="Google Shape;209;p32"/>
          <p:cNvPicPr preferRelativeResize="0"/>
          <p:nvPr/>
        </p:nvPicPr>
        <p:blipFill rotWithShape="1">
          <a:blip r:embed="rId3">
            <a:alphaModFix/>
          </a:blip>
          <a:srcRect b="0" l="32549" r="29707" t="22438"/>
          <a:stretch/>
        </p:blipFill>
        <p:spPr>
          <a:xfrm>
            <a:off x="1338725" y="905950"/>
            <a:ext cx="6242702" cy="5657249"/>
          </a:xfrm>
          <a:prstGeom prst="rect">
            <a:avLst/>
          </a:prstGeom>
          <a:noFill/>
          <a:ln>
            <a:noFill/>
          </a:ln>
        </p:spPr>
      </p:pic>
      <p:sp>
        <p:nvSpPr>
          <p:cNvPr id="210" name="Google Shape;210;p32"/>
          <p:cNvSpPr txBox="1"/>
          <p:nvPr/>
        </p:nvSpPr>
        <p:spPr>
          <a:xfrm>
            <a:off x="5632175" y="2575500"/>
            <a:ext cx="3088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0000FF"/>
                </a:solidFill>
              </a:rPr>
              <a:t>Enter your PERSONAL EMAIL</a:t>
            </a:r>
            <a:endParaRPr b="1" sz="1800">
              <a:solidFill>
                <a:srgbClr val="0000FF"/>
              </a:solidFill>
            </a:endParaRPr>
          </a:p>
        </p:txBody>
      </p:sp>
      <p:sp>
        <p:nvSpPr>
          <p:cNvPr id="211" name="Google Shape;211;p32"/>
          <p:cNvSpPr txBox="1"/>
          <p:nvPr/>
        </p:nvSpPr>
        <p:spPr>
          <a:xfrm>
            <a:off x="5694300" y="3429000"/>
            <a:ext cx="20481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0000FF"/>
                </a:solidFill>
              </a:rPr>
              <a:t>85248</a:t>
            </a:r>
            <a:endParaRPr b="1" sz="1800">
              <a:solidFill>
                <a:srgbClr val="0000FF"/>
              </a:solidFill>
            </a:endParaRPr>
          </a:p>
        </p:txBody>
      </p:sp>
      <p:sp>
        <p:nvSpPr>
          <p:cNvPr id="212" name="Google Shape;212;p32"/>
          <p:cNvSpPr txBox="1"/>
          <p:nvPr/>
        </p:nvSpPr>
        <p:spPr>
          <a:xfrm>
            <a:off x="5694300" y="3984800"/>
            <a:ext cx="20481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0000FF"/>
                </a:solidFill>
              </a:rPr>
              <a:t>12th</a:t>
            </a:r>
            <a:endParaRPr b="1" sz="1800">
              <a:solidFill>
                <a:srgbClr val="0000FF"/>
              </a:solidFill>
            </a:endParaRPr>
          </a:p>
        </p:txBody>
      </p:sp>
      <p:sp>
        <p:nvSpPr>
          <p:cNvPr id="213" name="Google Shape;213;p32"/>
          <p:cNvSpPr txBox="1"/>
          <p:nvPr/>
        </p:nvSpPr>
        <p:spPr>
          <a:xfrm>
            <a:off x="5694300" y="4602675"/>
            <a:ext cx="20481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0000FF"/>
                </a:solidFill>
              </a:rPr>
              <a:t>Birthdate</a:t>
            </a:r>
            <a:endParaRPr b="1" sz="1800">
              <a:solidFill>
                <a:srgbClr val="0000FF"/>
              </a:solidFill>
            </a:endParaRPr>
          </a:p>
        </p:txBody>
      </p:sp>
      <p:sp>
        <p:nvSpPr>
          <p:cNvPr id="214" name="Google Shape;214;p32"/>
          <p:cNvSpPr txBox="1"/>
          <p:nvPr/>
        </p:nvSpPr>
        <p:spPr>
          <a:xfrm>
            <a:off x="5694300" y="5098550"/>
            <a:ext cx="20481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0000FF"/>
                </a:solidFill>
              </a:rPr>
              <a:t>Hamilton High School</a:t>
            </a:r>
            <a:endParaRPr b="1" sz="1800">
              <a:solidFill>
                <a:srgbClr val="0000FF"/>
              </a:solidFill>
            </a:endParaRPr>
          </a:p>
        </p:txBody>
      </p:sp>
      <p:cxnSp>
        <p:nvCxnSpPr>
          <p:cNvPr id="215" name="Google Shape;215;p32"/>
          <p:cNvCxnSpPr/>
          <p:nvPr/>
        </p:nvCxnSpPr>
        <p:spPr>
          <a:xfrm rot="10800000">
            <a:off x="5492575" y="5880650"/>
            <a:ext cx="1055100" cy="248100"/>
          </a:xfrm>
          <a:prstGeom prst="straightConnector1">
            <a:avLst/>
          </a:prstGeom>
          <a:noFill/>
          <a:ln cap="flat" cmpd="sng" w="28575">
            <a:solidFill>
              <a:srgbClr val="0000FF"/>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865174" y="300025"/>
            <a:ext cx="7711200" cy="140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200"/>
              <a:buFont typeface="Century Gothic"/>
              <a:buNone/>
            </a:pPr>
            <a:r>
              <a:rPr lang="en-US" sz="4200">
                <a:latin typeface="Century Gothic"/>
                <a:ea typeface="Century Gothic"/>
                <a:cs typeface="Century Gothic"/>
                <a:sym typeface="Century Gothic"/>
              </a:rPr>
              <a:t>   </a:t>
            </a:r>
            <a:r>
              <a:rPr b="1" i="0" lang="en-US" sz="4200" u="none">
                <a:latin typeface="Century Gothic"/>
                <a:ea typeface="Century Gothic"/>
                <a:cs typeface="Century Gothic"/>
                <a:sym typeface="Century Gothic"/>
              </a:rPr>
              <a:t>BEGINNING OF THE YEAR</a:t>
            </a:r>
            <a:endParaRPr b="1"/>
          </a:p>
        </p:txBody>
      </p:sp>
      <p:sp>
        <p:nvSpPr>
          <p:cNvPr id="73" name="Google Shape;73;p15"/>
          <p:cNvSpPr txBox="1"/>
          <p:nvPr>
            <p:ph idx="1" type="body"/>
          </p:nvPr>
        </p:nvSpPr>
        <p:spPr>
          <a:xfrm>
            <a:off x="752950" y="1313700"/>
            <a:ext cx="7631400" cy="51678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200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Senior credit check meetings w/ counselor      ✔</a:t>
            </a:r>
            <a:endParaRPr sz="2200">
              <a:solidFill>
                <a:schemeClr val="dk1"/>
              </a:solidFill>
              <a:latin typeface="Century Gothic"/>
              <a:ea typeface="Century Gothic"/>
              <a:cs typeface="Century Gothic"/>
              <a:sym typeface="Century Gothic"/>
            </a:endParaRPr>
          </a:p>
          <a:p>
            <a:pPr indent="-368300" lvl="0" marL="457200" rtl="0" algn="l">
              <a:lnSpc>
                <a:spcPct val="200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Narrow Down List of Colleges</a:t>
            </a:r>
            <a:endParaRPr sz="2200">
              <a:solidFill>
                <a:schemeClr val="dk1"/>
              </a:solidFill>
              <a:latin typeface="Century Gothic"/>
              <a:ea typeface="Century Gothic"/>
              <a:cs typeface="Century Gothic"/>
              <a:sym typeface="Century Gothic"/>
            </a:endParaRPr>
          </a:p>
          <a:p>
            <a:pPr indent="-368300" lvl="0" marL="457200" marR="0" rtl="0" algn="l">
              <a:lnSpc>
                <a:spcPct val="200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Start thinking about your next steps</a:t>
            </a:r>
            <a:endParaRPr sz="2200">
              <a:solidFill>
                <a:schemeClr val="dk1"/>
              </a:solidFill>
              <a:latin typeface="Century Gothic"/>
              <a:ea typeface="Century Gothic"/>
              <a:cs typeface="Century Gothic"/>
              <a:sym typeface="Century Gothic"/>
            </a:endParaRPr>
          </a:p>
          <a:p>
            <a:pPr indent="-368300" lvl="1" marL="914400" marR="0" rtl="0" algn="l">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FAFSA</a:t>
            </a:r>
            <a:endParaRPr sz="2200">
              <a:solidFill>
                <a:schemeClr val="dk1"/>
              </a:solidFill>
              <a:latin typeface="Century Gothic"/>
              <a:ea typeface="Century Gothic"/>
              <a:cs typeface="Century Gothic"/>
              <a:sym typeface="Century Gothic"/>
            </a:endParaRPr>
          </a:p>
          <a:p>
            <a:pPr indent="-368300" lvl="1" marL="914400" marR="0" rtl="0" algn="l">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Letters of Recommendation</a:t>
            </a:r>
            <a:endParaRPr sz="2200">
              <a:solidFill>
                <a:schemeClr val="dk1"/>
              </a:solidFill>
              <a:latin typeface="Century Gothic"/>
              <a:ea typeface="Century Gothic"/>
              <a:cs typeface="Century Gothic"/>
              <a:sym typeface="Century Gothic"/>
            </a:endParaRPr>
          </a:p>
          <a:p>
            <a:pPr indent="-368300" lvl="1" marL="914400" marR="0" rtl="0" algn="l">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Scholarships</a:t>
            </a:r>
            <a:endParaRPr sz="2200">
              <a:solidFill>
                <a:schemeClr val="dk1"/>
              </a:solidFill>
              <a:latin typeface="Century Gothic"/>
              <a:ea typeface="Century Gothic"/>
              <a:cs typeface="Century Gothic"/>
              <a:sym typeface="Century Gothic"/>
            </a:endParaRPr>
          </a:p>
          <a:p>
            <a:pPr indent="-368300" lvl="1" marL="914400" marR="0" rtl="0" algn="l">
              <a:lnSpc>
                <a:spcPct val="115000"/>
              </a:lnSpc>
              <a:spcBef>
                <a:spcPts val="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Job Opportunities</a:t>
            </a:r>
            <a:endParaRPr sz="2200">
              <a:solidFill>
                <a:schemeClr val="dk1"/>
              </a:solidFill>
              <a:latin typeface="Century Gothic"/>
              <a:ea typeface="Century Gothic"/>
              <a:cs typeface="Century Gothic"/>
              <a:sym typeface="Century Gothic"/>
            </a:endParaRPr>
          </a:p>
          <a:p>
            <a:pPr indent="0" lvl="0" marL="914400" marR="0" rtl="0" algn="l">
              <a:lnSpc>
                <a:spcPct val="115000"/>
              </a:lnSpc>
              <a:spcBef>
                <a:spcPts val="1000"/>
              </a:spcBef>
              <a:spcAft>
                <a:spcPts val="0"/>
              </a:spcAft>
              <a:buNone/>
            </a:pPr>
            <a:r>
              <a:t/>
            </a:r>
            <a:endParaRPr sz="2200">
              <a:solidFill>
                <a:schemeClr val="dk1"/>
              </a:solidFill>
              <a:latin typeface="Century Gothic"/>
              <a:ea typeface="Century Gothic"/>
              <a:cs typeface="Century Gothic"/>
              <a:sym typeface="Century Gothic"/>
            </a:endParaRPr>
          </a:p>
          <a:p>
            <a:pPr indent="-368300" lvl="0" marL="457200" rtl="0" algn="l">
              <a:lnSpc>
                <a:spcPct val="100000"/>
              </a:lnSpc>
              <a:spcBef>
                <a:spcPts val="1000"/>
              </a:spcBef>
              <a:spcAft>
                <a:spcPts val="0"/>
              </a:spcAft>
              <a:buClr>
                <a:schemeClr val="dk1"/>
              </a:buClr>
              <a:buSzPts val="2200"/>
              <a:buFont typeface="Century Gothic"/>
              <a:buChar char="●"/>
            </a:pPr>
            <a:r>
              <a:rPr lang="en-US" sz="2200">
                <a:solidFill>
                  <a:schemeClr val="dk1"/>
                </a:solidFill>
                <a:latin typeface="Century Gothic"/>
                <a:ea typeface="Century Gothic"/>
                <a:cs typeface="Century Gothic"/>
                <a:sym typeface="Century Gothic"/>
              </a:rPr>
              <a:t>NCAA Athletes – Website: </a:t>
            </a:r>
            <a:r>
              <a:rPr lang="en-US" sz="22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Eligibility Center</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172375" y="237292"/>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sz="3300"/>
              <a:t>Update Your Grade Level</a:t>
            </a:r>
            <a:endParaRPr b="1" sz="3300"/>
          </a:p>
        </p:txBody>
      </p:sp>
      <p:pic>
        <p:nvPicPr>
          <p:cNvPr id="222" name="Google Shape;222;p33"/>
          <p:cNvPicPr preferRelativeResize="0"/>
          <p:nvPr/>
        </p:nvPicPr>
        <p:blipFill rotWithShape="1">
          <a:blip r:embed="rId3">
            <a:alphaModFix/>
          </a:blip>
          <a:srcRect b="9447" l="5549" r="29851" t="2423"/>
          <a:stretch/>
        </p:blipFill>
        <p:spPr>
          <a:xfrm>
            <a:off x="386200" y="1388175"/>
            <a:ext cx="6263176" cy="5175674"/>
          </a:xfrm>
          <a:prstGeom prst="rect">
            <a:avLst/>
          </a:prstGeom>
          <a:noFill/>
          <a:ln>
            <a:noFill/>
          </a:ln>
        </p:spPr>
      </p:pic>
      <p:sp>
        <p:nvSpPr>
          <p:cNvPr id="223" name="Google Shape;223;p33"/>
          <p:cNvSpPr txBox="1"/>
          <p:nvPr/>
        </p:nvSpPr>
        <p:spPr>
          <a:xfrm>
            <a:off x="6649375" y="2275675"/>
            <a:ext cx="2043600" cy="19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rPr>
              <a:t>Make sure to change to 12th grade and that school is Hamilton</a:t>
            </a:r>
            <a:endParaRPr b="1" sz="2200">
              <a:solidFill>
                <a:schemeClr val="dk1"/>
              </a:solidFill>
            </a:endParaRPr>
          </a:p>
        </p:txBody>
      </p:sp>
      <p:cxnSp>
        <p:nvCxnSpPr>
          <p:cNvPr id="224" name="Google Shape;224;p33"/>
          <p:cNvCxnSpPr/>
          <p:nvPr/>
        </p:nvCxnSpPr>
        <p:spPr>
          <a:xfrm flipH="1">
            <a:off x="3295325" y="3773413"/>
            <a:ext cx="913200" cy="263100"/>
          </a:xfrm>
          <a:prstGeom prst="straightConnector1">
            <a:avLst/>
          </a:prstGeom>
          <a:noFill/>
          <a:ln cap="flat" cmpd="sng" w="28575">
            <a:solidFill>
              <a:srgbClr val="FF0000"/>
            </a:solidFill>
            <a:prstDash val="solid"/>
            <a:round/>
            <a:headEnd len="med" w="med" type="none"/>
            <a:tailEnd len="med" w="med" type="triangle"/>
          </a:ln>
        </p:spPr>
      </p:cxnSp>
      <p:cxnSp>
        <p:nvCxnSpPr>
          <p:cNvPr id="225" name="Google Shape;225;p33"/>
          <p:cNvCxnSpPr/>
          <p:nvPr/>
        </p:nvCxnSpPr>
        <p:spPr>
          <a:xfrm flipH="1">
            <a:off x="4285925" y="4355475"/>
            <a:ext cx="913200" cy="2631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296663" y="2840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Click On</a:t>
            </a:r>
            <a:r>
              <a:rPr b="1" lang="en-US">
                <a:latin typeface="Century Gothic"/>
                <a:ea typeface="Century Gothic"/>
                <a:cs typeface="Century Gothic"/>
                <a:sym typeface="Century Gothic"/>
              </a:rPr>
              <a:t> Graduation Goals</a:t>
            </a:r>
            <a:endParaRPr b="1">
              <a:latin typeface="Century Gothic"/>
              <a:ea typeface="Century Gothic"/>
              <a:cs typeface="Century Gothic"/>
              <a:sym typeface="Century Gothic"/>
            </a:endParaRPr>
          </a:p>
        </p:txBody>
      </p:sp>
      <p:pic>
        <p:nvPicPr>
          <p:cNvPr id="232" name="Google Shape;232;p34"/>
          <p:cNvPicPr preferRelativeResize="0"/>
          <p:nvPr/>
        </p:nvPicPr>
        <p:blipFill>
          <a:blip r:embed="rId3">
            <a:alphaModFix/>
          </a:blip>
          <a:stretch>
            <a:fillRect/>
          </a:stretch>
        </p:blipFill>
        <p:spPr>
          <a:xfrm>
            <a:off x="152400" y="1194725"/>
            <a:ext cx="8820150" cy="5177501"/>
          </a:xfrm>
          <a:prstGeom prst="rect">
            <a:avLst/>
          </a:prstGeom>
          <a:noFill/>
          <a:ln>
            <a:noFill/>
          </a:ln>
        </p:spPr>
      </p:pic>
      <p:sp>
        <p:nvSpPr>
          <p:cNvPr id="233" name="Google Shape;233;p34"/>
          <p:cNvSpPr/>
          <p:nvPr/>
        </p:nvSpPr>
        <p:spPr>
          <a:xfrm>
            <a:off x="5281050" y="4405325"/>
            <a:ext cx="2662500" cy="7995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ph type="title"/>
          </p:nvPr>
        </p:nvSpPr>
        <p:spPr>
          <a:xfrm>
            <a:off x="311700" y="28686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Fill Out Your Post Secondary Goals</a:t>
            </a:r>
            <a:endParaRPr b="1">
              <a:latin typeface="Century Gothic"/>
              <a:ea typeface="Century Gothic"/>
              <a:cs typeface="Century Gothic"/>
              <a:sym typeface="Century Gothic"/>
            </a:endParaRPr>
          </a:p>
        </p:txBody>
      </p:sp>
      <p:sp>
        <p:nvSpPr>
          <p:cNvPr id="240" name="Google Shape;240;p35"/>
          <p:cNvSpPr txBox="1"/>
          <p:nvPr/>
        </p:nvSpPr>
        <p:spPr>
          <a:xfrm>
            <a:off x="6363675" y="983400"/>
            <a:ext cx="2643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t>Answer questions and Click Submit at the bottom.</a:t>
            </a:r>
            <a:endParaRPr sz="2700"/>
          </a:p>
          <a:p>
            <a:pPr indent="0" lvl="0" marL="0" rtl="0" algn="l">
              <a:spcBef>
                <a:spcPts val="0"/>
              </a:spcBef>
              <a:spcAft>
                <a:spcPts val="0"/>
              </a:spcAft>
              <a:buNone/>
            </a:pPr>
            <a:r>
              <a:t/>
            </a:r>
            <a:endParaRPr sz="2700"/>
          </a:p>
        </p:txBody>
      </p:sp>
      <p:pic>
        <p:nvPicPr>
          <p:cNvPr id="241" name="Google Shape;241;p35"/>
          <p:cNvPicPr preferRelativeResize="0"/>
          <p:nvPr/>
        </p:nvPicPr>
        <p:blipFill>
          <a:blip r:embed="rId3">
            <a:alphaModFix/>
          </a:blip>
          <a:stretch>
            <a:fillRect/>
          </a:stretch>
        </p:blipFill>
        <p:spPr>
          <a:xfrm>
            <a:off x="166700" y="1143025"/>
            <a:ext cx="6134950" cy="5291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219025" y="145417"/>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a:t>ECAP CHECKLIST</a:t>
            </a:r>
            <a:endParaRPr b="1"/>
          </a:p>
        </p:txBody>
      </p:sp>
      <p:sp>
        <p:nvSpPr>
          <p:cNvPr id="248" name="Google Shape;248;p3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9" name="Google Shape;249;p36"/>
          <p:cNvPicPr preferRelativeResize="0"/>
          <p:nvPr/>
        </p:nvPicPr>
        <p:blipFill rotWithShape="1">
          <a:blip r:embed="rId3">
            <a:alphaModFix/>
          </a:blip>
          <a:srcRect b="0" l="8675" r="0" t="0"/>
          <a:stretch/>
        </p:blipFill>
        <p:spPr>
          <a:xfrm>
            <a:off x="416400" y="771450"/>
            <a:ext cx="8125850" cy="5623175"/>
          </a:xfrm>
          <a:prstGeom prst="rect">
            <a:avLst/>
          </a:prstGeom>
          <a:noFill/>
          <a:ln>
            <a:noFill/>
          </a:ln>
        </p:spPr>
      </p:pic>
      <p:sp>
        <p:nvSpPr>
          <p:cNvPr id="250" name="Google Shape;250;p36"/>
          <p:cNvSpPr/>
          <p:nvPr/>
        </p:nvSpPr>
        <p:spPr>
          <a:xfrm>
            <a:off x="7136025" y="695075"/>
            <a:ext cx="695100" cy="525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6"/>
          <p:cNvSpPr txBox="1"/>
          <p:nvPr/>
        </p:nvSpPr>
        <p:spPr>
          <a:xfrm>
            <a:off x="7831125" y="594725"/>
            <a:ext cx="970200" cy="7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500">
                <a:solidFill>
                  <a:srgbClr val="0000FF"/>
                </a:solidFill>
              </a:rPr>
              <a:t>1</a:t>
            </a:r>
            <a:endParaRPr b="1" sz="3500">
              <a:solidFill>
                <a:srgbClr val="0000FF"/>
              </a:solidFill>
            </a:endParaRPr>
          </a:p>
        </p:txBody>
      </p:sp>
      <p:sp>
        <p:nvSpPr>
          <p:cNvPr id="252" name="Google Shape;252;p36"/>
          <p:cNvSpPr txBox="1"/>
          <p:nvPr/>
        </p:nvSpPr>
        <p:spPr>
          <a:xfrm>
            <a:off x="5916825" y="1010125"/>
            <a:ext cx="970200" cy="7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900">
                <a:solidFill>
                  <a:srgbClr val="0000FF"/>
                </a:solidFill>
              </a:rPr>
              <a:t>2</a:t>
            </a:r>
            <a:endParaRPr b="1" sz="2900">
              <a:solidFill>
                <a:srgbClr val="0000FF"/>
              </a:solidFill>
            </a:endParaRPr>
          </a:p>
        </p:txBody>
      </p:sp>
      <p:sp>
        <p:nvSpPr>
          <p:cNvPr id="253" name="Google Shape;253;p36"/>
          <p:cNvSpPr/>
          <p:nvPr/>
        </p:nvSpPr>
        <p:spPr>
          <a:xfrm>
            <a:off x="6317225" y="1110475"/>
            <a:ext cx="1884600" cy="525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36"/>
          <p:cNvSpPr txBox="1"/>
          <p:nvPr/>
        </p:nvSpPr>
        <p:spPr>
          <a:xfrm>
            <a:off x="5220725" y="3104625"/>
            <a:ext cx="3166500" cy="31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dk2"/>
                </a:solidFill>
              </a:rPr>
              <a:t>Make Sure all areas have Check Marks</a:t>
            </a:r>
            <a:endParaRPr b="1" sz="2100">
              <a:solidFill>
                <a:schemeClr val="dk2"/>
              </a:solidFill>
            </a:endParaRPr>
          </a:p>
          <a:p>
            <a:pPr indent="0" lvl="0" marL="0" rtl="0" algn="l">
              <a:spcBef>
                <a:spcPts val="0"/>
              </a:spcBef>
              <a:spcAft>
                <a:spcPts val="0"/>
              </a:spcAft>
              <a:buNone/>
            </a:pPr>
            <a:r>
              <a:t/>
            </a:r>
            <a:endParaRPr b="1" sz="1800">
              <a:solidFill>
                <a:schemeClr val="dk2"/>
              </a:solidFill>
            </a:endParaRPr>
          </a:p>
          <a:p>
            <a:pPr indent="0" lvl="0" marL="0" rtl="0" algn="l">
              <a:spcBef>
                <a:spcPts val="0"/>
              </a:spcBef>
              <a:spcAft>
                <a:spcPts val="0"/>
              </a:spcAft>
              <a:buNone/>
            </a:pPr>
            <a:r>
              <a:rPr b="1" lang="en-US" sz="1800">
                <a:solidFill>
                  <a:schemeClr val="dk2"/>
                </a:solidFill>
              </a:rPr>
              <a:t>EXCEPT</a:t>
            </a:r>
            <a:endParaRPr b="1" sz="1800">
              <a:solidFill>
                <a:schemeClr val="dk2"/>
              </a:solidFill>
            </a:endParaRPr>
          </a:p>
          <a:p>
            <a:pPr indent="0" lvl="0" marL="0" rtl="0" algn="l">
              <a:spcBef>
                <a:spcPts val="0"/>
              </a:spcBef>
              <a:spcAft>
                <a:spcPts val="0"/>
              </a:spcAft>
              <a:buNone/>
            </a:pPr>
            <a:r>
              <a:rPr b="1" lang="en-US" sz="1800">
                <a:solidFill>
                  <a:schemeClr val="dk2"/>
                </a:solidFill>
              </a:rPr>
              <a:t>COURSE PLANNER and CHECKLIST OF ITEMS</a:t>
            </a:r>
            <a:endParaRPr b="1" sz="1800">
              <a:solidFill>
                <a:schemeClr val="dk2"/>
              </a:solidFill>
            </a:endParaRPr>
          </a:p>
        </p:txBody>
      </p:sp>
      <p:cxnSp>
        <p:nvCxnSpPr>
          <p:cNvPr id="255" name="Google Shape;255;p36"/>
          <p:cNvCxnSpPr/>
          <p:nvPr/>
        </p:nvCxnSpPr>
        <p:spPr>
          <a:xfrm flipH="1" rot="10800000">
            <a:off x="1034875" y="6224700"/>
            <a:ext cx="2239800" cy="30900"/>
          </a:xfrm>
          <a:prstGeom prst="straightConnector1">
            <a:avLst/>
          </a:prstGeom>
          <a:noFill/>
          <a:ln cap="flat" cmpd="sng" w="28575">
            <a:solidFill>
              <a:srgbClr val="0000FF"/>
            </a:solidFill>
            <a:prstDash val="solid"/>
            <a:round/>
            <a:headEnd len="med" w="med" type="none"/>
            <a:tailEnd len="med" w="med" type="none"/>
          </a:ln>
        </p:spPr>
      </p:cxnSp>
      <p:cxnSp>
        <p:nvCxnSpPr>
          <p:cNvPr id="256" name="Google Shape;256;p36"/>
          <p:cNvCxnSpPr/>
          <p:nvPr/>
        </p:nvCxnSpPr>
        <p:spPr>
          <a:xfrm flipH="1" rot="10800000">
            <a:off x="958675" y="5005500"/>
            <a:ext cx="2239800" cy="30900"/>
          </a:xfrm>
          <a:prstGeom prst="straightConnector1">
            <a:avLst/>
          </a:prstGeom>
          <a:noFill/>
          <a:ln cap="flat" cmpd="sng" w="28575">
            <a:solidFill>
              <a:srgbClr val="0000FF"/>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7"/>
          <p:cNvSpPr txBox="1"/>
          <p:nvPr>
            <p:ph type="title"/>
          </p:nvPr>
        </p:nvSpPr>
        <p:spPr>
          <a:xfrm>
            <a:off x="249775" y="206342"/>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3000"/>
              <a:t>Infinite</a:t>
            </a:r>
            <a:r>
              <a:rPr lang="en-US" sz="3000"/>
              <a:t> Campus Parent Portal</a:t>
            </a:r>
            <a:endParaRPr sz="3000"/>
          </a:p>
        </p:txBody>
      </p:sp>
      <p:pic>
        <p:nvPicPr>
          <p:cNvPr id="263" name="Google Shape;263;p37"/>
          <p:cNvPicPr preferRelativeResize="0"/>
          <p:nvPr/>
        </p:nvPicPr>
        <p:blipFill rotWithShape="1">
          <a:blip r:embed="rId3">
            <a:alphaModFix/>
          </a:blip>
          <a:srcRect b="0" l="0" r="63368" t="0"/>
          <a:stretch/>
        </p:blipFill>
        <p:spPr>
          <a:xfrm>
            <a:off x="152400" y="1122250"/>
            <a:ext cx="3237900" cy="4930750"/>
          </a:xfrm>
          <a:prstGeom prst="rect">
            <a:avLst/>
          </a:prstGeom>
          <a:noFill/>
          <a:ln>
            <a:noFill/>
          </a:ln>
        </p:spPr>
      </p:pic>
      <p:sp>
        <p:nvSpPr>
          <p:cNvPr id="264" name="Google Shape;264;p37"/>
          <p:cNvSpPr txBox="1"/>
          <p:nvPr/>
        </p:nvSpPr>
        <p:spPr>
          <a:xfrm>
            <a:off x="4061125" y="4888125"/>
            <a:ext cx="4344900" cy="14880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b="1" lang="en-US" sz="1700">
                <a:solidFill>
                  <a:schemeClr val="dk1"/>
                </a:solidFill>
              </a:rPr>
              <a:t>Have Parents approve your course plan in their Infinite Campus Parent portal!</a:t>
            </a:r>
            <a:endParaRPr b="1" sz="1700">
              <a:solidFill>
                <a:schemeClr val="dk1"/>
              </a:solidFill>
            </a:endParaRPr>
          </a:p>
          <a:p>
            <a:pPr indent="0" lvl="0" marL="457200" rtl="0" algn="l">
              <a:spcBef>
                <a:spcPts val="1000"/>
              </a:spcBef>
              <a:spcAft>
                <a:spcPts val="0"/>
              </a:spcAft>
              <a:buClr>
                <a:schemeClr val="dk1"/>
              </a:buClr>
              <a:buSzPts val="1100"/>
              <a:buFont typeface="Arial"/>
              <a:buNone/>
            </a:pPr>
            <a:r>
              <a:t/>
            </a:r>
            <a:endParaRPr sz="1700">
              <a:solidFill>
                <a:schemeClr val="dk1"/>
              </a:solidFill>
            </a:endParaRPr>
          </a:p>
          <a:p>
            <a:pPr indent="0" lvl="0" marL="0" rtl="0" algn="l">
              <a:spcBef>
                <a:spcPts val="1000"/>
              </a:spcBef>
              <a:spcAft>
                <a:spcPts val="0"/>
              </a:spcAft>
              <a:buClr>
                <a:schemeClr val="dk1"/>
              </a:buClr>
              <a:buSzPts val="1100"/>
              <a:buFont typeface="Arial"/>
              <a:buNone/>
            </a:pPr>
            <a:r>
              <a:rPr b="1" lang="en-US" sz="1700">
                <a:solidFill>
                  <a:schemeClr val="dk1"/>
                </a:solidFill>
              </a:rPr>
              <a:t>(Instructions to be handed out)</a:t>
            </a:r>
            <a:endParaRPr b="1" sz="1300"/>
          </a:p>
        </p:txBody>
      </p:sp>
      <p:pic>
        <p:nvPicPr>
          <p:cNvPr id="265" name="Google Shape;265;p37"/>
          <p:cNvPicPr preferRelativeResize="0"/>
          <p:nvPr/>
        </p:nvPicPr>
        <p:blipFill>
          <a:blip r:embed="rId4">
            <a:alphaModFix/>
          </a:blip>
          <a:stretch>
            <a:fillRect/>
          </a:stretch>
        </p:blipFill>
        <p:spPr>
          <a:xfrm>
            <a:off x="3527225" y="1184178"/>
            <a:ext cx="5448900" cy="3189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8"/>
          <p:cNvPicPr preferRelativeResize="0"/>
          <p:nvPr/>
        </p:nvPicPr>
        <p:blipFill>
          <a:blip r:embed="rId3">
            <a:alphaModFix/>
          </a:blip>
          <a:stretch>
            <a:fillRect/>
          </a:stretch>
        </p:blipFill>
        <p:spPr>
          <a:xfrm>
            <a:off x="1295400" y="152400"/>
            <a:ext cx="6553200" cy="655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9"/>
          <p:cNvPicPr preferRelativeResize="0"/>
          <p:nvPr/>
        </p:nvPicPr>
        <p:blipFill>
          <a:blip r:embed="rId3">
            <a:alphaModFix amt="30000"/>
          </a:blip>
          <a:stretch>
            <a:fillRect/>
          </a:stretch>
        </p:blipFill>
        <p:spPr>
          <a:xfrm>
            <a:off x="438891" y="392250"/>
            <a:ext cx="8266200" cy="6073500"/>
          </a:xfrm>
          <a:prstGeom prst="doubleWave">
            <a:avLst>
              <a:gd fmla="val 6250" name="adj1"/>
              <a:gd fmla="val 0" name="adj2"/>
            </a:avLst>
          </a:prstGeom>
          <a:noFill/>
          <a:ln>
            <a:noFill/>
          </a:ln>
        </p:spPr>
      </p:pic>
      <p:sp>
        <p:nvSpPr>
          <p:cNvPr id="277" name="Google Shape;277;p39"/>
          <p:cNvSpPr txBox="1"/>
          <p:nvPr>
            <p:ph type="title"/>
          </p:nvPr>
        </p:nvSpPr>
        <p:spPr>
          <a:xfrm>
            <a:off x="288425" y="24810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US" sz="4580"/>
              <a:t>Warning Signs</a:t>
            </a:r>
            <a:endParaRPr sz="4580"/>
          </a:p>
        </p:txBody>
      </p:sp>
      <p:sp>
        <p:nvSpPr>
          <p:cNvPr id="278" name="Google Shape;278;p39"/>
          <p:cNvSpPr txBox="1"/>
          <p:nvPr/>
        </p:nvSpPr>
        <p:spPr>
          <a:xfrm>
            <a:off x="7870175" y="6324400"/>
            <a:ext cx="119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ato"/>
                <a:ea typeface="Lato"/>
                <a:cs typeface="Lato"/>
                <a:sym typeface="Lato"/>
              </a:rPr>
              <a:t>samsha.gov</a:t>
            </a:r>
            <a:endParaRPr>
              <a:latin typeface="Lato"/>
              <a:ea typeface="Lato"/>
              <a:cs typeface="Lato"/>
              <a:sym typeface="Lato"/>
            </a:endParaRPr>
          </a:p>
        </p:txBody>
      </p:sp>
      <p:sp>
        <p:nvSpPr>
          <p:cNvPr id="279" name="Google Shape;279;p39"/>
          <p:cNvSpPr txBox="1"/>
          <p:nvPr/>
        </p:nvSpPr>
        <p:spPr>
          <a:xfrm>
            <a:off x="636925" y="1538233"/>
            <a:ext cx="3761400" cy="4494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Lato"/>
              <a:buChar char="★"/>
            </a:pPr>
            <a:r>
              <a:rPr b="1" lang="en-US" sz="2000">
                <a:latin typeface="Lato"/>
                <a:ea typeface="Lato"/>
                <a:cs typeface="Lato"/>
                <a:sym typeface="Lato"/>
              </a:rPr>
              <a:t>Decline in school performance and behavior</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Changes in school attendance</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Talking, or joking, about suicide or making suicide threats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Loss of interest in things they used to enjoy</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Unusual interest in death and dying</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Taking unnecessary risks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Feelings of hopelessness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Depression</a:t>
            </a:r>
            <a:endParaRPr b="1" sz="2000">
              <a:latin typeface="Lato"/>
              <a:ea typeface="Lato"/>
              <a:cs typeface="Lato"/>
              <a:sym typeface="Lato"/>
            </a:endParaRPr>
          </a:p>
        </p:txBody>
      </p:sp>
      <p:sp>
        <p:nvSpPr>
          <p:cNvPr id="280" name="Google Shape;280;p39"/>
          <p:cNvSpPr txBox="1"/>
          <p:nvPr/>
        </p:nvSpPr>
        <p:spPr>
          <a:xfrm>
            <a:off x="4971425" y="1524933"/>
            <a:ext cx="3761400" cy="4494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Lato"/>
              <a:buChar char="★"/>
            </a:pPr>
            <a:r>
              <a:rPr b="1" lang="en-US" sz="2000">
                <a:latin typeface="Lato"/>
                <a:ea typeface="Lato"/>
                <a:cs typeface="Lato"/>
                <a:sym typeface="Lato"/>
              </a:rPr>
              <a:t>Bullying - Both the target of bullying and the bully are at risk</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Change in Friendships - withdrawing from friends and social activities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Mood swings or personality changes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Increased use of alcohol or drugs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Giving away prized possessions</a:t>
            </a:r>
            <a:endParaRPr b="1" sz="2000">
              <a:latin typeface="Lato"/>
              <a:ea typeface="Lato"/>
              <a:cs typeface="Lato"/>
              <a:sym typeface="Lato"/>
            </a:endParaRPr>
          </a:p>
          <a:p>
            <a:pPr indent="-355600" lvl="0" marL="457200" rtl="0" algn="l">
              <a:spcBef>
                <a:spcPts val="0"/>
              </a:spcBef>
              <a:spcAft>
                <a:spcPts val="0"/>
              </a:spcAft>
              <a:buSzPts val="2000"/>
              <a:buFont typeface="Lato"/>
              <a:buChar char="★"/>
            </a:pPr>
            <a:r>
              <a:rPr b="1" lang="en-US" sz="2000">
                <a:latin typeface="Lato"/>
                <a:ea typeface="Lato"/>
                <a:cs typeface="Lato"/>
                <a:sym typeface="Lato"/>
              </a:rPr>
              <a:t>Changes in eating and sleeping habits</a:t>
            </a:r>
            <a:endParaRPr b="1" sz="2000">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txBox="1"/>
          <p:nvPr>
            <p:ph type="title"/>
          </p:nvPr>
        </p:nvSpPr>
        <p:spPr>
          <a:xfrm>
            <a:off x="3045150" y="290826"/>
            <a:ext cx="3331800" cy="110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US" sz="7500">
                <a:latin typeface="Comic Sans MS"/>
                <a:ea typeface="Comic Sans MS"/>
                <a:cs typeface="Comic Sans MS"/>
                <a:sym typeface="Comic Sans MS"/>
              </a:rPr>
              <a:t>988</a:t>
            </a:r>
            <a:endParaRPr b="1" sz="7500">
              <a:latin typeface="Comic Sans MS"/>
              <a:ea typeface="Comic Sans MS"/>
              <a:cs typeface="Comic Sans MS"/>
              <a:sym typeface="Comic Sans MS"/>
            </a:endParaRPr>
          </a:p>
        </p:txBody>
      </p:sp>
      <p:sp>
        <p:nvSpPr>
          <p:cNvPr id="286" name="Google Shape;286;p40"/>
          <p:cNvSpPr txBox="1"/>
          <p:nvPr>
            <p:ph idx="1" type="body"/>
          </p:nvPr>
        </p:nvSpPr>
        <p:spPr>
          <a:xfrm>
            <a:off x="327225" y="1143875"/>
            <a:ext cx="3906600" cy="52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lang="en-US" sz="1613">
                <a:solidFill>
                  <a:schemeClr val="dk1"/>
                </a:solidFill>
              </a:rPr>
              <a:t>988 offers 24/7 access to trained crisis counselors who can help people experiencing mental health-related distress.</a:t>
            </a:r>
            <a:endParaRPr sz="1613">
              <a:solidFill>
                <a:schemeClr val="dk1"/>
              </a:solidFill>
            </a:endParaRPr>
          </a:p>
          <a:p>
            <a:pPr indent="0" lvl="0" marL="0" rtl="0" algn="l">
              <a:spcBef>
                <a:spcPts val="800"/>
              </a:spcBef>
              <a:spcAft>
                <a:spcPts val="0"/>
              </a:spcAft>
              <a:buSzPts val="852"/>
              <a:buNone/>
            </a:pPr>
            <a:r>
              <a:rPr b="1" lang="en-US" sz="1613">
                <a:solidFill>
                  <a:schemeClr val="dk1"/>
                </a:solidFill>
              </a:rPr>
              <a:t>That could be:</a:t>
            </a:r>
            <a:endParaRPr b="1" sz="1613">
              <a:solidFill>
                <a:schemeClr val="dk1"/>
              </a:solidFill>
            </a:endParaRPr>
          </a:p>
          <a:p>
            <a:pPr indent="-331073" lvl="0" marL="457200" rtl="0" algn="l">
              <a:spcBef>
                <a:spcPts val="800"/>
              </a:spcBef>
              <a:spcAft>
                <a:spcPts val="0"/>
              </a:spcAft>
              <a:buClr>
                <a:schemeClr val="dk1"/>
              </a:buClr>
              <a:buSzPts val="1614"/>
              <a:buChar char="●"/>
            </a:pPr>
            <a:r>
              <a:rPr b="1" lang="en-US" sz="1613">
                <a:solidFill>
                  <a:schemeClr val="dk1"/>
                </a:solidFill>
              </a:rPr>
              <a:t>Thoughts of suicide</a:t>
            </a:r>
            <a:endParaRPr b="1" sz="1613">
              <a:solidFill>
                <a:schemeClr val="dk1"/>
              </a:solidFill>
            </a:endParaRPr>
          </a:p>
          <a:p>
            <a:pPr indent="-331073" lvl="0" marL="457200" rtl="0" algn="l">
              <a:spcBef>
                <a:spcPts val="0"/>
              </a:spcBef>
              <a:spcAft>
                <a:spcPts val="0"/>
              </a:spcAft>
              <a:buClr>
                <a:schemeClr val="dk1"/>
              </a:buClr>
              <a:buSzPts val="1614"/>
              <a:buChar char="●"/>
            </a:pPr>
            <a:r>
              <a:rPr b="1" lang="en-US" sz="1613">
                <a:solidFill>
                  <a:schemeClr val="dk1"/>
                </a:solidFill>
              </a:rPr>
              <a:t>Mental health or substance use crisis</a:t>
            </a:r>
            <a:endParaRPr b="1" sz="1613">
              <a:solidFill>
                <a:schemeClr val="dk1"/>
              </a:solidFill>
            </a:endParaRPr>
          </a:p>
          <a:p>
            <a:pPr indent="-331073" lvl="0" marL="457200" rtl="0" algn="l">
              <a:lnSpc>
                <a:spcPct val="100000"/>
              </a:lnSpc>
              <a:spcBef>
                <a:spcPts val="0"/>
              </a:spcBef>
              <a:spcAft>
                <a:spcPts val="0"/>
              </a:spcAft>
              <a:buClr>
                <a:schemeClr val="dk1"/>
              </a:buClr>
              <a:buSzPts val="1614"/>
              <a:buChar char="●"/>
            </a:pPr>
            <a:r>
              <a:rPr b="1" lang="en-US" sz="1613">
                <a:solidFill>
                  <a:schemeClr val="dk1"/>
                </a:solidFill>
              </a:rPr>
              <a:t>Any other kind of emotional distress</a:t>
            </a:r>
            <a:endParaRPr b="1" sz="1613">
              <a:solidFill>
                <a:schemeClr val="dk1"/>
              </a:solidFill>
            </a:endParaRPr>
          </a:p>
          <a:p>
            <a:pPr indent="0" lvl="0" marL="0" rtl="0" algn="l">
              <a:spcBef>
                <a:spcPts val="3800"/>
              </a:spcBef>
              <a:spcAft>
                <a:spcPts val="0"/>
              </a:spcAft>
              <a:buSzPts val="852"/>
              <a:buNone/>
            </a:pPr>
            <a:r>
              <a:rPr lang="en-US" sz="1613">
                <a:solidFill>
                  <a:schemeClr val="dk1"/>
                </a:solidFill>
              </a:rPr>
              <a:t>People can call or text 988 or chat </a:t>
            </a:r>
            <a:r>
              <a:rPr lang="en-US" sz="1613" u="sng">
                <a:solidFill>
                  <a:schemeClr val="dk1"/>
                </a:solidFill>
                <a:hlinkClick r:id="rId3">
                  <a:extLst>
                    <a:ext uri="{A12FA001-AC4F-418D-AE19-62706E023703}">
                      <ahyp:hlinkClr val="tx"/>
                    </a:ext>
                  </a:extLst>
                </a:hlinkClick>
              </a:rPr>
              <a:t>988lifeline.org</a:t>
            </a:r>
            <a:r>
              <a:rPr lang="en-US" sz="1613">
                <a:solidFill>
                  <a:schemeClr val="dk1"/>
                </a:solidFill>
              </a:rPr>
              <a:t> for themselves or if they are worried about a loved one who may need crisis support.</a:t>
            </a:r>
            <a:endParaRPr sz="1613">
              <a:solidFill>
                <a:schemeClr val="dk1"/>
              </a:solidFill>
            </a:endParaRPr>
          </a:p>
          <a:p>
            <a:pPr indent="0" lvl="0" marL="0" rtl="0" algn="l">
              <a:spcBef>
                <a:spcPts val="800"/>
              </a:spcBef>
              <a:spcAft>
                <a:spcPts val="0"/>
              </a:spcAft>
              <a:buSzPts val="852"/>
              <a:buNone/>
            </a:pPr>
            <a:r>
              <a:t/>
            </a:r>
            <a:endParaRPr sz="1430"/>
          </a:p>
          <a:p>
            <a:pPr indent="0" lvl="0" marL="0" rtl="0" algn="l">
              <a:spcBef>
                <a:spcPts val="1600"/>
              </a:spcBef>
              <a:spcAft>
                <a:spcPts val="0"/>
              </a:spcAft>
              <a:buSzPts val="852"/>
              <a:buNone/>
            </a:pPr>
            <a:r>
              <a:t/>
            </a:r>
            <a:endParaRPr sz="1430"/>
          </a:p>
          <a:p>
            <a:pPr indent="0" lvl="0" marL="0" rtl="0" algn="l">
              <a:spcBef>
                <a:spcPts val="1600"/>
              </a:spcBef>
              <a:spcAft>
                <a:spcPts val="1600"/>
              </a:spcAft>
              <a:buSzPts val="852"/>
              <a:buNone/>
            </a:pPr>
            <a:r>
              <a:t/>
            </a:r>
            <a:endParaRPr sz="1430"/>
          </a:p>
        </p:txBody>
      </p:sp>
      <p:pic>
        <p:nvPicPr>
          <p:cNvPr id="287" name="Google Shape;287;p40"/>
          <p:cNvPicPr preferRelativeResize="0"/>
          <p:nvPr/>
        </p:nvPicPr>
        <p:blipFill>
          <a:blip r:embed="rId4">
            <a:alphaModFix/>
          </a:blip>
          <a:stretch>
            <a:fillRect/>
          </a:stretch>
        </p:blipFill>
        <p:spPr>
          <a:xfrm>
            <a:off x="5166800" y="1587476"/>
            <a:ext cx="3489300" cy="4820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 type="body"/>
          </p:nvPr>
        </p:nvSpPr>
        <p:spPr>
          <a:xfrm>
            <a:off x="311700" y="2470400"/>
            <a:ext cx="2808000" cy="565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3" name="Google Shape;293;p41"/>
          <p:cNvSpPr txBox="1"/>
          <p:nvPr>
            <p:ph idx="1" type="body"/>
          </p:nvPr>
        </p:nvSpPr>
        <p:spPr>
          <a:xfrm>
            <a:off x="1849150" y="83475"/>
            <a:ext cx="4884600" cy="1142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2400">
                <a:solidFill>
                  <a:schemeClr val="dk1"/>
                </a:solidFill>
                <a:latin typeface="Playfair Display"/>
                <a:ea typeface="Playfair Display"/>
                <a:cs typeface="Playfair Display"/>
                <a:sym typeface="Playfair Display"/>
              </a:rPr>
              <a:t>Effects of Social Media</a:t>
            </a:r>
            <a:endParaRPr b="1" sz="2400">
              <a:solidFill>
                <a:schemeClr val="dk1"/>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None/>
            </a:pPr>
            <a:r>
              <a:t/>
            </a:r>
            <a:endParaRPr b="1" sz="240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800">
              <a:solidFill>
                <a:schemeClr val="dk1"/>
              </a:solidFill>
              <a:latin typeface="Playfair Display"/>
              <a:ea typeface="Playfair Display"/>
              <a:cs typeface="Playfair Display"/>
              <a:sym typeface="Playfair Display"/>
            </a:endParaRPr>
          </a:p>
          <a:p>
            <a:pPr indent="0" lvl="0" marL="0" rtl="0" algn="ctr">
              <a:spcBef>
                <a:spcPts val="1600"/>
              </a:spcBef>
              <a:spcAft>
                <a:spcPts val="1600"/>
              </a:spcAft>
              <a:buNone/>
            </a:pPr>
            <a:r>
              <a:t/>
            </a:r>
            <a:endParaRPr b="1" sz="2400">
              <a:solidFill>
                <a:schemeClr val="dk1"/>
              </a:solidFill>
              <a:latin typeface="Playfair Display"/>
              <a:ea typeface="Playfair Display"/>
              <a:cs typeface="Playfair Display"/>
              <a:sym typeface="Playfair Display"/>
            </a:endParaRPr>
          </a:p>
        </p:txBody>
      </p:sp>
      <p:pic>
        <p:nvPicPr>
          <p:cNvPr id="294" name="Google Shape;294;p41"/>
          <p:cNvPicPr preferRelativeResize="0"/>
          <p:nvPr/>
        </p:nvPicPr>
        <p:blipFill rotWithShape="1">
          <a:blip r:embed="rId3">
            <a:alphaModFix/>
          </a:blip>
          <a:srcRect b="0" l="0" r="69020" t="0"/>
          <a:stretch/>
        </p:blipFill>
        <p:spPr>
          <a:xfrm>
            <a:off x="133775" y="796400"/>
            <a:ext cx="2667350" cy="5652300"/>
          </a:xfrm>
          <a:prstGeom prst="rect">
            <a:avLst/>
          </a:prstGeom>
          <a:noFill/>
          <a:ln>
            <a:noFill/>
          </a:ln>
        </p:spPr>
      </p:pic>
      <p:pic>
        <p:nvPicPr>
          <p:cNvPr id="295" name="Google Shape;295;p41"/>
          <p:cNvPicPr preferRelativeResize="0"/>
          <p:nvPr/>
        </p:nvPicPr>
        <p:blipFill>
          <a:blip r:embed="rId4">
            <a:alphaModFix/>
          </a:blip>
          <a:stretch>
            <a:fillRect/>
          </a:stretch>
        </p:blipFill>
        <p:spPr>
          <a:xfrm>
            <a:off x="2978675" y="642800"/>
            <a:ext cx="6024300" cy="6024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311700" y="228206"/>
            <a:ext cx="8520600" cy="10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US" sz="3980"/>
              <a:t>Additional Resources	</a:t>
            </a:r>
            <a:endParaRPr sz="3980"/>
          </a:p>
        </p:txBody>
      </p:sp>
      <p:sp>
        <p:nvSpPr>
          <p:cNvPr id="301" name="Google Shape;301;p42"/>
          <p:cNvSpPr txBox="1"/>
          <p:nvPr>
            <p:ph idx="1" type="body"/>
          </p:nvPr>
        </p:nvSpPr>
        <p:spPr>
          <a:xfrm>
            <a:off x="454975" y="1178819"/>
            <a:ext cx="8520600" cy="6073500"/>
          </a:xfrm>
          <a:prstGeom prst="rect">
            <a:avLst/>
          </a:prstGeom>
        </p:spPr>
        <p:txBody>
          <a:bodyPr anchorCtr="0" anchor="t" bIns="91425" lIns="91425" spcFirstLastPara="1" rIns="91425" wrap="square" tIns="91425">
            <a:noAutofit/>
          </a:bodyPr>
          <a:lstStyle/>
          <a:p>
            <a:pPr indent="-204587" lvl="0" marL="91440" rtl="0" algn="l">
              <a:lnSpc>
                <a:spcPct val="100000"/>
              </a:lnSpc>
              <a:spcBef>
                <a:spcPts val="0"/>
              </a:spcBef>
              <a:spcAft>
                <a:spcPts val="0"/>
              </a:spcAft>
              <a:buClr>
                <a:srgbClr val="262626"/>
              </a:buClr>
              <a:buSzPts val="3222"/>
              <a:buFont typeface="Oswald"/>
              <a:buChar char="●"/>
            </a:pPr>
            <a:r>
              <a:rPr lang="en-US" sz="3221">
                <a:solidFill>
                  <a:srgbClr val="000000"/>
                </a:solidFill>
                <a:latin typeface="Oswald"/>
                <a:ea typeface="Oswald"/>
                <a:cs typeface="Oswald"/>
                <a:sym typeface="Oswald"/>
              </a:rPr>
              <a:t> 911</a:t>
            </a:r>
            <a:endParaRPr sz="3221">
              <a:solidFill>
                <a:srgbClr val="000000"/>
              </a:solidFill>
              <a:latin typeface="Oswald"/>
              <a:ea typeface="Oswald"/>
              <a:cs typeface="Oswald"/>
              <a:sym typeface="Oswald"/>
            </a:endParaRPr>
          </a:p>
          <a:p>
            <a:pPr indent="-204587" lvl="0" marL="91440" rtl="0" algn="l">
              <a:lnSpc>
                <a:spcPct val="100000"/>
              </a:lnSpc>
              <a:spcBef>
                <a:spcPts val="0"/>
              </a:spcBef>
              <a:spcAft>
                <a:spcPts val="0"/>
              </a:spcAft>
              <a:buClr>
                <a:srgbClr val="000000"/>
              </a:buClr>
              <a:buSzPts val="3222"/>
              <a:buFont typeface="Oswald"/>
              <a:buChar char="●"/>
            </a:pPr>
            <a:r>
              <a:rPr lang="en-US" sz="3221">
                <a:solidFill>
                  <a:srgbClr val="000000"/>
                </a:solidFill>
                <a:latin typeface="Oswald"/>
                <a:ea typeface="Oswald"/>
                <a:cs typeface="Oswald"/>
                <a:sym typeface="Oswald"/>
              </a:rPr>
              <a:t> 988</a:t>
            </a:r>
            <a:endParaRPr sz="3221">
              <a:solidFill>
                <a:srgbClr val="000000"/>
              </a:solidFill>
              <a:latin typeface="Oswald"/>
              <a:ea typeface="Oswald"/>
              <a:cs typeface="Oswald"/>
              <a:sym typeface="Oswald"/>
            </a:endParaRPr>
          </a:p>
          <a:p>
            <a:pPr indent="-204587" lvl="0" marL="91440" rtl="0" algn="l">
              <a:lnSpc>
                <a:spcPct val="100000"/>
              </a:lnSpc>
              <a:spcBef>
                <a:spcPts val="1300"/>
              </a:spcBef>
              <a:spcAft>
                <a:spcPts val="0"/>
              </a:spcAft>
              <a:buClr>
                <a:srgbClr val="262626"/>
              </a:buClr>
              <a:buSzPts val="3222"/>
              <a:buFont typeface="Oswald"/>
              <a:buChar char="●"/>
            </a:pPr>
            <a:r>
              <a:rPr lang="en-US" sz="3221">
                <a:solidFill>
                  <a:srgbClr val="000000"/>
                </a:solidFill>
                <a:latin typeface="Oswald"/>
                <a:ea typeface="Oswald"/>
                <a:cs typeface="Oswald"/>
                <a:sym typeface="Oswald"/>
              </a:rPr>
              <a:t> Teen Lifeline 602-248-TEEN (8336)</a:t>
            </a:r>
            <a:endParaRPr sz="1551">
              <a:solidFill>
                <a:srgbClr val="000000"/>
              </a:solidFill>
              <a:latin typeface="Oswald"/>
              <a:ea typeface="Oswald"/>
              <a:cs typeface="Oswald"/>
              <a:sym typeface="Oswald"/>
            </a:endParaRPr>
          </a:p>
          <a:p>
            <a:pPr indent="-204587" lvl="0" marL="91440" rtl="0" algn="l">
              <a:lnSpc>
                <a:spcPct val="100000"/>
              </a:lnSpc>
              <a:spcBef>
                <a:spcPts val="1300"/>
              </a:spcBef>
              <a:spcAft>
                <a:spcPts val="0"/>
              </a:spcAft>
              <a:buClr>
                <a:srgbClr val="262626"/>
              </a:buClr>
              <a:buSzPts val="3222"/>
              <a:buFont typeface="Oswald"/>
              <a:buChar char="●"/>
            </a:pPr>
            <a:r>
              <a:rPr lang="en-US" sz="3221">
                <a:solidFill>
                  <a:srgbClr val="000000"/>
                </a:solidFill>
                <a:latin typeface="Oswald"/>
                <a:ea typeface="Oswald"/>
                <a:cs typeface="Oswald"/>
                <a:sym typeface="Oswald"/>
              </a:rPr>
              <a:t> Text Crisis Line 741-741</a:t>
            </a:r>
            <a:endParaRPr sz="1551">
              <a:solidFill>
                <a:srgbClr val="000000"/>
              </a:solidFill>
              <a:latin typeface="Oswald"/>
              <a:ea typeface="Oswald"/>
              <a:cs typeface="Oswald"/>
              <a:sym typeface="Oswald"/>
            </a:endParaRPr>
          </a:p>
          <a:p>
            <a:pPr indent="-204587" lvl="0" marL="91440" rtl="0" algn="l">
              <a:lnSpc>
                <a:spcPct val="100000"/>
              </a:lnSpc>
              <a:spcBef>
                <a:spcPts val="1300"/>
              </a:spcBef>
              <a:spcAft>
                <a:spcPts val="0"/>
              </a:spcAft>
              <a:buClr>
                <a:srgbClr val="262626"/>
              </a:buClr>
              <a:buSzPts val="3222"/>
              <a:buFont typeface="Oswald"/>
              <a:buChar char="●"/>
            </a:pPr>
            <a:r>
              <a:rPr lang="en-US" sz="3221">
                <a:solidFill>
                  <a:srgbClr val="000000"/>
                </a:solidFill>
                <a:latin typeface="Oswald"/>
                <a:ea typeface="Oswald"/>
                <a:cs typeface="Oswald"/>
                <a:sym typeface="Oswald"/>
              </a:rPr>
              <a:t> Suicide Prevention Lifeline 800-273-TALK (8255)</a:t>
            </a:r>
            <a:endParaRPr sz="1551">
              <a:solidFill>
                <a:srgbClr val="000000"/>
              </a:solidFill>
              <a:latin typeface="Oswald"/>
              <a:ea typeface="Oswald"/>
              <a:cs typeface="Oswald"/>
              <a:sym typeface="Oswald"/>
            </a:endParaRPr>
          </a:p>
          <a:p>
            <a:pPr indent="-204587" lvl="0" marL="91440" rtl="0" algn="l">
              <a:lnSpc>
                <a:spcPct val="100000"/>
              </a:lnSpc>
              <a:spcBef>
                <a:spcPts val="1300"/>
              </a:spcBef>
              <a:spcAft>
                <a:spcPts val="0"/>
              </a:spcAft>
              <a:buClr>
                <a:srgbClr val="262626"/>
              </a:buClr>
              <a:buSzPts val="3222"/>
              <a:buFont typeface="Oswald"/>
              <a:buChar char="●"/>
            </a:pPr>
            <a:r>
              <a:rPr lang="en-US" sz="3221">
                <a:solidFill>
                  <a:srgbClr val="000000"/>
                </a:solidFill>
                <a:latin typeface="Oswald"/>
                <a:ea typeface="Oswald"/>
                <a:cs typeface="Oswald"/>
                <a:sym typeface="Oswald"/>
              </a:rPr>
              <a:t> EMPACT 480-784-1500</a:t>
            </a:r>
            <a:endParaRPr sz="3221">
              <a:solidFill>
                <a:srgbClr val="000000"/>
              </a:solidFill>
              <a:latin typeface="Oswald"/>
              <a:ea typeface="Oswald"/>
              <a:cs typeface="Oswald"/>
              <a:sym typeface="Oswald"/>
            </a:endParaRPr>
          </a:p>
          <a:p>
            <a:pPr indent="-204587" lvl="0" marL="91440" rtl="0" algn="l">
              <a:lnSpc>
                <a:spcPct val="100000"/>
              </a:lnSpc>
              <a:spcBef>
                <a:spcPts val="1300"/>
              </a:spcBef>
              <a:spcAft>
                <a:spcPts val="0"/>
              </a:spcAft>
              <a:buClr>
                <a:srgbClr val="000000"/>
              </a:buClr>
              <a:buSzPts val="3222"/>
              <a:buFont typeface="Oswald"/>
              <a:buChar char="●"/>
            </a:pPr>
            <a:r>
              <a:rPr lang="en-US" sz="3221">
                <a:solidFill>
                  <a:srgbClr val="000000"/>
                </a:solidFill>
                <a:latin typeface="Oswald"/>
                <a:ea typeface="Oswald"/>
                <a:cs typeface="Oswald"/>
                <a:sym typeface="Oswald"/>
              </a:rPr>
              <a:t>Trevor Project LGBTQIA+ 1 866 488-7386</a:t>
            </a:r>
            <a:endParaRPr sz="3221">
              <a:solidFill>
                <a:srgbClr val="000000"/>
              </a:solidFill>
              <a:latin typeface="Oswald"/>
              <a:ea typeface="Oswald"/>
              <a:cs typeface="Oswald"/>
              <a:sym typeface="Oswald"/>
            </a:endParaRPr>
          </a:p>
          <a:p>
            <a:pPr indent="-204587" lvl="0" marL="91440" rtl="0" algn="l">
              <a:lnSpc>
                <a:spcPct val="100000"/>
              </a:lnSpc>
              <a:spcBef>
                <a:spcPts val="1300"/>
              </a:spcBef>
              <a:spcAft>
                <a:spcPts val="0"/>
              </a:spcAft>
              <a:buClr>
                <a:srgbClr val="000000"/>
              </a:buClr>
              <a:buSzPts val="3222"/>
              <a:buFont typeface="Oswald"/>
              <a:buChar char="●"/>
            </a:pPr>
            <a:r>
              <a:rPr lang="en-US" sz="3221">
                <a:solidFill>
                  <a:srgbClr val="000000"/>
                </a:solidFill>
                <a:latin typeface="Oswald"/>
                <a:ea typeface="Oswald"/>
                <a:cs typeface="Oswald"/>
                <a:sym typeface="Oswald"/>
              </a:rPr>
              <a:t>A Friend Asks App </a:t>
            </a:r>
            <a:endParaRPr sz="3221">
              <a:solidFill>
                <a:srgbClr val="000000"/>
              </a:solidFill>
              <a:latin typeface="Oswald"/>
              <a:ea typeface="Oswald"/>
              <a:cs typeface="Oswald"/>
              <a:sym typeface="Oswald"/>
            </a:endParaRPr>
          </a:p>
          <a:p>
            <a:pPr indent="0" lvl="0" marL="91440" rtl="0" algn="l">
              <a:lnSpc>
                <a:spcPct val="85000"/>
              </a:lnSpc>
              <a:spcBef>
                <a:spcPts val="1300"/>
              </a:spcBef>
              <a:spcAft>
                <a:spcPts val="0"/>
              </a:spcAft>
              <a:buClr>
                <a:srgbClr val="262626"/>
              </a:buClr>
              <a:buSzPts val="2220"/>
              <a:buFont typeface="Arial"/>
              <a:buNone/>
            </a:pPr>
            <a:r>
              <a:t/>
            </a:r>
            <a:endParaRPr sz="2220">
              <a:solidFill>
                <a:srgbClr val="000000"/>
              </a:solidFill>
              <a:latin typeface="Playfair Display"/>
              <a:ea typeface="Playfair Display"/>
              <a:cs typeface="Playfair Display"/>
              <a:sym typeface="Playfair Display"/>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path path="circle">
            <a:fillToRect b="50%" l="50%" r="50%" t="50%"/>
          </a:path>
          <a:tileRect/>
        </a:gradFill>
      </p:bgPr>
    </p:bg>
    <p:spTree>
      <p:nvGrpSpPr>
        <p:cNvPr id="78" name="Shape 78"/>
        <p:cNvGrpSpPr/>
        <p:nvPr/>
      </p:nvGrpSpPr>
      <p:grpSpPr>
        <a:xfrm>
          <a:off x="0" y="0"/>
          <a:ext cx="0" cy="0"/>
          <a:chOff x="0" y="0"/>
          <a:chExt cx="0" cy="0"/>
        </a:xfrm>
      </p:grpSpPr>
      <p:sp>
        <p:nvSpPr>
          <p:cNvPr id="79" name="Google Shape;79;p16"/>
          <p:cNvSpPr txBox="1"/>
          <p:nvPr/>
        </p:nvSpPr>
        <p:spPr>
          <a:xfrm>
            <a:off x="991519" y="798725"/>
            <a:ext cx="3098400" cy="46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graphicFrame>
        <p:nvGraphicFramePr>
          <p:cNvPr id="80" name="Google Shape;80;p16"/>
          <p:cNvGraphicFramePr/>
          <p:nvPr/>
        </p:nvGraphicFramePr>
        <p:xfrm>
          <a:off x="714375" y="1143000"/>
          <a:ext cx="3000000" cy="3000000"/>
        </p:xfrm>
        <a:graphic>
          <a:graphicData uri="http://schemas.openxmlformats.org/drawingml/2006/table">
            <a:tbl>
              <a:tblPr>
                <a:noFill/>
                <a:tableStyleId>{B27797D1-4039-4A9B-BC3A-5CF14AE096B3}</a:tableStyleId>
              </a:tblPr>
              <a:tblGrid>
                <a:gridCol w="2571750"/>
                <a:gridCol w="2571750"/>
                <a:gridCol w="2571750"/>
              </a:tblGrid>
              <a:tr h="381000">
                <a:tc>
                  <a:txBody>
                    <a:bodyPr/>
                    <a:lstStyle/>
                    <a:p>
                      <a:pPr indent="0" lvl="0" marL="0" rtl="0" algn="ctr">
                        <a:spcBef>
                          <a:spcPts val="0"/>
                        </a:spcBef>
                        <a:spcAft>
                          <a:spcPts val="0"/>
                        </a:spcAft>
                        <a:buNone/>
                      </a:pPr>
                      <a:r>
                        <a:rPr b="1" lang="en-US">
                          <a:solidFill>
                            <a:schemeClr val="dk1"/>
                          </a:solidFill>
                        </a:rPr>
                        <a:t>Student Last Name</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chemeClr val="dk1"/>
                          </a:solidFill>
                        </a:rPr>
                        <a:t>Counselor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chemeClr val="dk1"/>
                          </a:solidFill>
                        </a:rPr>
                        <a:t>Room Number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A-BUF</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Ms. Celaya</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C125</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BUG-DIL</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Dr. Massey</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C125</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DIM-GUR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Mrs. Trujillo</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C223</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GUS-KEM</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Mrs. Tietjen</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C223</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KEN-MCC</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Ms. Furrow</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E100</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MCD-PAP</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Mrs. Anaya</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E100</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PAQ-SAE</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 Spykstra</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E200</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SAF-TOS</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Ms. Romero</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E200</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TOT-Z</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 Kanner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C226</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Social Worker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Mrs. Bravo</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A122</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Social Worker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Mrs. Azurida</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H127D</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dk1"/>
                          </a:solidFill>
                        </a:rPr>
                        <a:t>Career Center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Mrs. Schreyer</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dk1"/>
                          </a:solidFill>
                        </a:rPr>
                        <a:t>D100</a:t>
                      </a:r>
                      <a:endParaRPr b="1">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1" name="Google Shape;81;p16"/>
          <p:cNvSpPr txBox="1"/>
          <p:nvPr/>
        </p:nvSpPr>
        <p:spPr>
          <a:xfrm>
            <a:off x="679163" y="234100"/>
            <a:ext cx="7785600" cy="6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500">
                <a:solidFill>
                  <a:schemeClr val="dk1"/>
                </a:solidFill>
                <a:latin typeface="Calibri"/>
                <a:ea typeface="Calibri"/>
                <a:cs typeface="Calibri"/>
                <a:sym typeface="Calibri"/>
              </a:rPr>
              <a:t>Meet the Counselors</a:t>
            </a:r>
            <a:endParaRPr b="1" sz="4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484187" y="452437"/>
            <a:ext cx="7056437" cy="1400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3600"/>
              <a:buFont typeface="Century Gothic"/>
              <a:buNone/>
            </a:pPr>
            <a:r>
              <a:rPr b="1" i="0" lang="en-US" sz="3600" u="none">
                <a:latin typeface="Century Gothic"/>
                <a:ea typeface="Century Gothic"/>
                <a:cs typeface="Century Gothic"/>
                <a:sym typeface="Century Gothic"/>
              </a:rPr>
              <a:t>GRADUATION REQUIREMENT</a:t>
            </a:r>
            <a:br>
              <a:rPr b="1" i="0" lang="en-US" sz="3600" u="none">
                <a:latin typeface="Century Gothic"/>
                <a:ea typeface="Century Gothic"/>
                <a:cs typeface="Century Gothic"/>
                <a:sym typeface="Century Gothic"/>
              </a:rPr>
            </a:br>
            <a:r>
              <a:rPr i="0" lang="en-US" sz="3600" u="none">
                <a:latin typeface="Century Gothic"/>
                <a:ea typeface="Century Gothic"/>
                <a:cs typeface="Century Gothic"/>
                <a:sym typeface="Century Gothic"/>
              </a:rPr>
              <a:t>CLASS OF </a:t>
            </a:r>
            <a:r>
              <a:rPr lang="en-US" sz="3600">
                <a:latin typeface="Century Gothic"/>
                <a:ea typeface="Century Gothic"/>
                <a:cs typeface="Century Gothic"/>
                <a:sym typeface="Century Gothic"/>
              </a:rPr>
              <a:t>2025</a:t>
            </a:r>
            <a:endParaRPr/>
          </a:p>
        </p:txBody>
      </p:sp>
      <p:sp>
        <p:nvSpPr>
          <p:cNvPr id="87" name="Google Shape;87;p17"/>
          <p:cNvSpPr txBox="1"/>
          <p:nvPr>
            <p:ph idx="1" type="body"/>
          </p:nvPr>
        </p:nvSpPr>
        <p:spPr>
          <a:xfrm>
            <a:off x="609600" y="5638800"/>
            <a:ext cx="8080375" cy="990600"/>
          </a:xfrm>
          <a:prstGeom prst="rect">
            <a:avLst/>
          </a:prstGeom>
          <a:noFill/>
          <a:ln>
            <a:noFill/>
          </a:ln>
        </p:spPr>
        <p:txBody>
          <a:bodyPr anchorCtr="0" anchor="t" bIns="45700" lIns="91425" spcFirstLastPara="1" rIns="91425" wrap="square" tIns="45700">
            <a:noAutofit/>
          </a:bodyPr>
          <a:lstStyle/>
          <a:p>
            <a:pPr indent="-182562" lvl="0" marL="182562" marR="0" rtl="0" algn="ctr">
              <a:lnSpc>
                <a:spcPct val="80000"/>
              </a:lnSpc>
              <a:spcBef>
                <a:spcPts val="0"/>
              </a:spcBef>
              <a:spcAft>
                <a:spcPts val="0"/>
              </a:spcAft>
              <a:buClr>
                <a:schemeClr val="accent1"/>
              </a:buClr>
              <a:buSzPts val="1440"/>
              <a:buFont typeface="Noto Sans Symbols"/>
              <a:buNone/>
            </a:pPr>
            <a:r>
              <a:t/>
            </a:r>
            <a:endParaRPr b="0" i="0" sz="1800" u="none">
              <a:solidFill>
                <a:schemeClr val="lt1"/>
              </a:solidFill>
              <a:latin typeface="Arial"/>
              <a:ea typeface="Arial"/>
              <a:cs typeface="Arial"/>
              <a:sym typeface="Arial"/>
            </a:endParaRPr>
          </a:p>
          <a:p>
            <a:pPr indent="-182562" lvl="0" marL="182562" marR="0" rtl="0" algn="ctr">
              <a:lnSpc>
                <a:spcPct val="80000"/>
              </a:lnSpc>
              <a:spcBef>
                <a:spcPts val="1000"/>
              </a:spcBef>
              <a:spcAft>
                <a:spcPts val="0"/>
              </a:spcAft>
              <a:buClr>
                <a:schemeClr val="accent1"/>
              </a:buClr>
              <a:buSzPts val="1120"/>
              <a:buFont typeface="Noto Sans Symbols"/>
              <a:buNone/>
            </a:pPr>
            <a:r>
              <a:t/>
            </a:r>
            <a:endParaRPr b="0" i="0" sz="1400" u="none">
              <a:solidFill>
                <a:schemeClr val="lt1"/>
              </a:solidFill>
              <a:latin typeface="Arial"/>
              <a:ea typeface="Arial"/>
              <a:cs typeface="Arial"/>
              <a:sym typeface="Arial"/>
            </a:endParaRPr>
          </a:p>
          <a:p>
            <a:pPr indent="-182562" lvl="0" marL="182562" marR="0" rtl="0" algn="ctr">
              <a:lnSpc>
                <a:spcPct val="80000"/>
              </a:lnSpc>
              <a:spcBef>
                <a:spcPts val="1000"/>
              </a:spcBef>
              <a:spcAft>
                <a:spcPts val="0"/>
              </a:spcAft>
              <a:buClr>
                <a:schemeClr val="accent1"/>
              </a:buClr>
              <a:buSzPts val="1120"/>
              <a:buFont typeface="Noto Sans Symbols"/>
              <a:buNone/>
            </a:pPr>
            <a:r>
              <a:rPr b="0" i="0" lang="en-US" sz="1900" u="none">
                <a:solidFill>
                  <a:schemeClr val="dk1"/>
                </a:solidFill>
                <a:latin typeface="Dancing Script"/>
                <a:ea typeface="Dancing Script"/>
                <a:cs typeface="Dancing Script"/>
                <a:sym typeface="Dancing Script"/>
              </a:rPr>
              <a:t>And  </a:t>
            </a:r>
            <a:r>
              <a:rPr b="0" i="0" lang="en-US" sz="1900" u="none">
                <a:solidFill>
                  <a:schemeClr val="dk1"/>
                </a:solidFill>
                <a:latin typeface="Arial"/>
                <a:ea typeface="Arial"/>
                <a:cs typeface="Arial"/>
                <a:sym typeface="Arial"/>
              </a:rPr>
              <a:t>Must Pass Civics Test</a:t>
            </a:r>
            <a:endParaRPr sz="2300">
              <a:solidFill>
                <a:schemeClr val="dk1"/>
              </a:solidFill>
            </a:endParaRPr>
          </a:p>
        </p:txBody>
      </p:sp>
      <p:graphicFrame>
        <p:nvGraphicFramePr>
          <p:cNvPr id="88" name="Google Shape;88;p17"/>
          <p:cNvGraphicFramePr/>
          <p:nvPr/>
        </p:nvGraphicFramePr>
        <p:xfrm>
          <a:off x="484187" y="2057400"/>
          <a:ext cx="3000000" cy="3000000"/>
        </p:xfrm>
        <a:graphic>
          <a:graphicData uri="http://schemas.openxmlformats.org/drawingml/2006/table">
            <a:tbl>
              <a:tblPr>
                <a:noFill/>
                <a:tableStyleId>{E1E25167-031F-4BD0-B189-5B73C020817B}</a:tableStyleId>
              </a:tblPr>
              <a:tblGrid>
                <a:gridCol w="4289425"/>
                <a:gridCol w="1449375"/>
                <a:gridCol w="2389175"/>
              </a:tblGrid>
              <a:tr h="295275">
                <a:tc>
                  <a:txBody>
                    <a:bodyPr/>
                    <a:lstStyle/>
                    <a:p>
                      <a:pPr indent="0" lvl="0" marL="0" marR="0" rtl="0" algn="l">
                        <a:lnSpc>
                          <a:spcPct val="100000"/>
                        </a:lnSpc>
                        <a:spcBef>
                          <a:spcPts val="0"/>
                        </a:spcBef>
                        <a:spcAft>
                          <a:spcPts val="0"/>
                        </a:spcAft>
                        <a:buClr>
                          <a:schemeClr val="lt1"/>
                        </a:buClr>
                        <a:buSzPts val="1200"/>
                        <a:buFont typeface="Century Gothic"/>
                        <a:buNone/>
                      </a:pPr>
                      <a:r>
                        <a:rPr b="0" i="0" lang="en-US" sz="1200" u="none" cap="none" strike="noStrike">
                          <a:solidFill>
                            <a:schemeClr val="dk1"/>
                          </a:solidFill>
                          <a:latin typeface="Century Gothic"/>
                          <a:ea typeface="Century Gothic"/>
                          <a:cs typeface="Century Gothic"/>
                          <a:sym typeface="Century Gothic"/>
                        </a:rPr>
                        <a:t>CURRICULUM AREA</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entury Gothic"/>
                        <a:buNone/>
                      </a:pPr>
                      <a:r>
                        <a:rPr b="0" i="0" lang="en-US" sz="1200" u="none" cap="none" strike="noStrike">
                          <a:solidFill>
                            <a:schemeClr val="dk1"/>
                          </a:solidFill>
                          <a:latin typeface="Century Gothic"/>
                          <a:ea typeface="Century Gothic"/>
                          <a:cs typeface="Century Gothic"/>
                          <a:sym typeface="Century Gothic"/>
                        </a:rPr>
                        <a:t>CUSD CREDITS</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Century Gothic"/>
                        <a:buNone/>
                      </a:pPr>
                      <a:r>
                        <a:rPr b="0" i="0" lang="en-US" sz="1200" u="none" cap="none" strike="noStrike">
                          <a:solidFill>
                            <a:schemeClr val="dk1"/>
                          </a:solidFill>
                          <a:latin typeface="Century Gothic"/>
                          <a:ea typeface="Century Gothic"/>
                          <a:cs typeface="Century Gothic"/>
                          <a:sym typeface="Century Gothic"/>
                        </a:rPr>
                        <a:t>IN-STATE UNIVERSITY CREDITS</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6850">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English</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4</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4</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5275">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Math</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4</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4</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6850">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Laboratory Science</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3</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3</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5275">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Social Studies</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3</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2</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5275">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Career &amp; Technical Edu/Fine Arts</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1</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1</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452425">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World Language</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0</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2</a:t>
                      </a:r>
                      <a:br>
                        <a:rPr b="0" i="0" lang="en-US" sz="1800" u="none" cap="none" strike="noStrike">
                          <a:solidFill>
                            <a:schemeClr val="dk1"/>
                          </a:solidFill>
                          <a:latin typeface="Century Gothic"/>
                          <a:ea typeface="Century Gothic"/>
                          <a:cs typeface="Century Gothic"/>
                          <a:sym typeface="Century Gothic"/>
                        </a:rPr>
                      </a:br>
                      <a:r>
                        <a:rPr b="0" i="0" lang="en-US" sz="1100" u="none" cap="none" strike="noStrike">
                          <a:solidFill>
                            <a:schemeClr val="dk1"/>
                          </a:solidFill>
                          <a:latin typeface="Century Gothic"/>
                          <a:ea typeface="Century Gothic"/>
                          <a:cs typeface="Century Gothic"/>
                          <a:sym typeface="Century Gothic"/>
                        </a:rPr>
                        <a:t>(Two years of same language)</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5275">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Physical Education</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1</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0</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6850">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Comprehensive Health</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.50</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0</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5275">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Required Courses          </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16.5</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16</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6850">
                <a:tc>
                  <a:txBody>
                    <a:bodyPr/>
                    <a:lstStyle/>
                    <a:p>
                      <a:pPr indent="0" lvl="0" marL="0" marR="0" rtl="0" algn="l">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Elective Courses</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5.5</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0</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295275">
                <a:tc>
                  <a:txBody>
                    <a:bodyPr/>
                    <a:lstStyle/>
                    <a:p>
                      <a:pPr indent="0" lvl="0" marL="0" marR="0" rtl="0" algn="l">
                        <a:lnSpc>
                          <a:spcPct val="100000"/>
                        </a:lnSpc>
                        <a:spcBef>
                          <a:spcPts val="0"/>
                        </a:spcBef>
                        <a:spcAft>
                          <a:spcPts val="0"/>
                        </a:spcAft>
                        <a:buClr>
                          <a:schemeClr val="lt1"/>
                        </a:buClr>
                        <a:buSzPts val="1200"/>
                        <a:buFont typeface="Century Gothic"/>
                        <a:buNone/>
                      </a:pPr>
                      <a:r>
                        <a:rPr b="0" i="0" lang="en-US" sz="1200" u="none" cap="none" strike="noStrike">
                          <a:solidFill>
                            <a:schemeClr val="dk1"/>
                          </a:solidFill>
                          <a:latin typeface="Century Gothic"/>
                          <a:ea typeface="Century Gothic"/>
                          <a:cs typeface="Century Gothic"/>
                          <a:sym typeface="Century Gothic"/>
                        </a:rPr>
                        <a:t>TOTAL REQUIRED CREDITS     </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22 CREDITS  </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800"/>
                        <a:buFont typeface="Century Gothic"/>
                        <a:buNone/>
                      </a:pPr>
                      <a:r>
                        <a:rPr b="0" i="0" lang="en-US" sz="1800" u="none" cap="none" strike="noStrike">
                          <a:solidFill>
                            <a:schemeClr val="dk1"/>
                          </a:solidFill>
                          <a:latin typeface="Century Gothic"/>
                          <a:ea typeface="Century Gothic"/>
                          <a:cs typeface="Century Gothic"/>
                          <a:sym typeface="Century Gothic"/>
                        </a:rPr>
                        <a:t>16 Credits </a:t>
                      </a:r>
                      <a:endParaRPr>
                        <a:solidFill>
                          <a:schemeClr val="dk1"/>
                        </a:solidFill>
                      </a:endParaRPr>
                    </a:p>
                  </a:txBody>
                  <a:tcPr marT="9525" marB="0" marR="9525" marL="95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996950" y="431952"/>
            <a:ext cx="7056600" cy="934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b="1" i="0" lang="en-US" sz="4200" u="none">
                <a:latin typeface="Century Gothic"/>
                <a:ea typeface="Century Gothic"/>
                <a:cs typeface="Century Gothic"/>
                <a:sym typeface="Century Gothic"/>
              </a:rPr>
              <a:t>CORE GPA</a:t>
            </a:r>
            <a:r>
              <a:rPr b="0" i="0" lang="en-US" sz="4200" u="none">
                <a:latin typeface="Century Gothic"/>
                <a:ea typeface="Century Gothic"/>
                <a:cs typeface="Century Gothic"/>
                <a:sym typeface="Century Gothic"/>
              </a:rPr>
              <a:t> </a:t>
            </a:r>
            <a:endParaRPr/>
          </a:p>
        </p:txBody>
      </p:sp>
      <p:sp>
        <p:nvSpPr>
          <p:cNvPr id="94" name="Google Shape;94;p18"/>
          <p:cNvSpPr txBox="1"/>
          <p:nvPr>
            <p:ph idx="1" type="body"/>
          </p:nvPr>
        </p:nvSpPr>
        <p:spPr>
          <a:xfrm>
            <a:off x="914400" y="2819400"/>
            <a:ext cx="4557000" cy="21615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dk1"/>
              </a:buClr>
              <a:buSzPts val="1600"/>
              <a:buFont typeface="Noto Sans Symbols"/>
              <a:buChar char="►"/>
            </a:pPr>
            <a:r>
              <a:rPr b="0" i="0" lang="en-US" sz="2000" u="none" cap="none" strike="noStrike">
                <a:solidFill>
                  <a:schemeClr val="dk1"/>
                </a:solidFill>
                <a:latin typeface="Century Gothic"/>
                <a:ea typeface="Century Gothic"/>
                <a:cs typeface="Century Gothic"/>
                <a:sym typeface="Century Gothic"/>
              </a:rPr>
              <a:t>  4 English </a:t>
            </a:r>
            <a:endParaRPr>
              <a:solidFill>
                <a:schemeClr val="dk1"/>
              </a:solidFill>
            </a:endParaRPr>
          </a:p>
          <a:p>
            <a:pPr indent="-285750" lvl="1" marL="742950" marR="0" rtl="0" algn="l">
              <a:lnSpc>
                <a:spcPct val="100000"/>
              </a:lnSpc>
              <a:spcBef>
                <a:spcPts val="0"/>
              </a:spcBef>
              <a:spcAft>
                <a:spcPts val="0"/>
              </a:spcAft>
              <a:buClr>
                <a:schemeClr val="dk1"/>
              </a:buClr>
              <a:buSzPts val="1600"/>
              <a:buFont typeface="Noto Sans Symbols"/>
              <a:buChar char="►"/>
            </a:pPr>
            <a:r>
              <a:rPr b="0" i="0" lang="en-US" sz="2000" u="none" cap="none" strike="noStrike">
                <a:solidFill>
                  <a:schemeClr val="dk1"/>
                </a:solidFill>
                <a:latin typeface="Century Gothic"/>
                <a:ea typeface="Century Gothic"/>
                <a:cs typeface="Century Gothic"/>
                <a:sym typeface="Century Gothic"/>
              </a:rPr>
              <a:t>  4 Math </a:t>
            </a:r>
            <a:endParaRPr>
              <a:solidFill>
                <a:schemeClr val="dk1"/>
              </a:solidFill>
            </a:endParaRPr>
          </a:p>
          <a:p>
            <a:pPr indent="-285750" lvl="1" marL="742950" marR="0" rtl="0" algn="l">
              <a:lnSpc>
                <a:spcPct val="100000"/>
              </a:lnSpc>
              <a:spcBef>
                <a:spcPts val="0"/>
              </a:spcBef>
              <a:spcAft>
                <a:spcPts val="0"/>
              </a:spcAft>
              <a:buClr>
                <a:schemeClr val="dk1"/>
              </a:buClr>
              <a:buSzPts val="1600"/>
              <a:buFont typeface="Noto Sans Symbols"/>
              <a:buChar char="►"/>
            </a:pPr>
            <a:r>
              <a:rPr b="0" i="0" lang="en-US" sz="2000" u="none" cap="none" strike="noStrike">
                <a:solidFill>
                  <a:schemeClr val="dk1"/>
                </a:solidFill>
                <a:latin typeface="Century Gothic"/>
                <a:ea typeface="Century Gothic"/>
                <a:cs typeface="Century Gothic"/>
                <a:sym typeface="Century Gothic"/>
              </a:rPr>
              <a:t>  </a:t>
            </a:r>
            <a:r>
              <a:rPr lang="en-US" sz="2000">
                <a:solidFill>
                  <a:schemeClr val="dk1"/>
                </a:solidFill>
                <a:latin typeface="Century Gothic"/>
                <a:ea typeface="Century Gothic"/>
                <a:cs typeface="Century Gothic"/>
                <a:sym typeface="Century Gothic"/>
              </a:rPr>
              <a:t>2 </a:t>
            </a:r>
            <a:r>
              <a:rPr b="0" i="0" lang="en-US" sz="2000" u="none" cap="none" strike="noStrike">
                <a:solidFill>
                  <a:schemeClr val="dk1"/>
                </a:solidFill>
                <a:latin typeface="Century Gothic"/>
                <a:ea typeface="Century Gothic"/>
                <a:cs typeface="Century Gothic"/>
                <a:sym typeface="Century Gothic"/>
              </a:rPr>
              <a:t>Social Studies </a:t>
            </a:r>
            <a:endParaRPr>
              <a:solidFill>
                <a:schemeClr val="dk1"/>
              </a:solidFill>
            </a:endParaRPr>
          </a:p>
          <a:p>
            <a:pPr indent="-285750" lvl="1" marL="742950" marR="0" rtl="0" algn="l">
              <a:lnSpc>
                <a:spcPct val="100000"/>
              </a:lnSpc>
              <a:spcBef>
                <a:spcPts val="0"/>
              </a:spcBef>
              <a:spcAft>
                <a:spcPts val="0"/>
              </a:spcAft>
              <a:buClr>
                <a:schemeClr val="dk1"/>
              </a:buClr>
              <a:buSzPts val="1600"/>
              <a:buFont typeface="Noto Sans Symbols"/>
              <a:buChar char="►"/>
            </a:pPr>
            <a:r>
              <a:rPr b="0" i="0" lang="en-US" sz="2000" u="none" cap="none" strike="noStrike">
                <a:solidFill>
                  <a:schemeClr val="dk1"/>
                </a:solidFill>
                <a:latin typeface="Century Gothic"/>
                <a:ea typeface="Century Gothic"/>
                <a:cs typeface="Century Gothic"/>
                <a:sym typeface="Century Gothic"/>
              </a:rPr>
              <a:t>  3 Lab Sciences </a:t>
            </a:r>
            <a:endParaRPr>
              <a:solidFill>
                <a:schemeClr val="dk1"/>
              </a:solidFill>
            </a:endParaRPr>
          </a:p>
          <a:p>
            <a:pPr indent="-285750" lvl="1" marL="742950" marR="0" rtl="0" algn="l">
              <a:lnSpc>
                <a:spcPct val="100000"/>
              </a:lnSpc>
              <a:spcBef>
                <a:spcPts val="0"/>
              </a:spcBef>
              <a:spcAft>
                <a:spcPts val="0"/>
              </a:spcAft>
              <a:buClr>
                <a:schemeClr val="dk1"/>
              </a:buClr>
              <a:buSzPts val="1600"/>
              <a:buFont typeface="Noto Sans Symbols"/>
              <a:buChar char="►"/>
            </a:pPr>
            <a:r>
              <a:rPr b="0" i="0" lang="en-US" sz="2000" u="none" cap="none" strike="noStrike">
                <a:solidFill>
                  <a:schemeClr val="dk1"/>
                </a:solidFill>
                <a:latin typeface="Century Gothic"/>
                <a:ea typeface="Century Gothic"/>
                <a:cs typeface="Century Gothic"/>
                <a:sym typeface="Century Gothic"/>
              </a:rPr>
              <a:t>  2 World Languages </a:t>
            </a:r>
            <a:endParaRPr>
              <a:solidFill>
                <a:schemeClr val="dk1"/>
              </a:solidFill>
            </a:endParaRPr>
          </a:p>
          <a:p>
            <a:pPr indent="-285750" lvl="1" marL="742950" marR="0" rtl="0" algn="l">
              <a:lnSpc>
                <a:spcPct val="100000"/>
              </a:lnSpc>
              <a:spcBef>
                <a:spcPts val="0"/>
              </a:spcBef>
              <a:spcAft>
                <a:spcPts val="0"/>
              </a:spcAft>
              <a:buClr>
                <a:schemeClr val="dk1"/>
              </a:buClr>
              <a:buSzPts val="1600"/>
              <a:buFont typeface="Noto Sans Symbols"/>
              <a:buChar char="►"/>
            </a:pPr>
            <a:r>
              <a:rPr b="0" i="0" lang="en-US" sz="2000" u="none" cap="none" strike="noStrike">
                <a:solidFill>
                  <a:schemeClr val="dk1"/>
                </a:solidFill>
                <a:latin typeface="Century Gothic"/>
                <a:ea typeface="Century Gothic"/>
                <a:cs typeface="Century Gothic"/>
                <a:sym typeface="Century Gothic"/>
              </a:rPr>
              <a:t>  1 Fine Art or CTE</a:t>
            </a:r>
            <a:endParaRPr b="0" i="0" sz="2000" u="none" cap="none" strike="noStrike">
              <a:solidFill>
                <a:schemeClr val="dk1"/>
              </a:solidFill>
              <a:latin typeface="Century Gothic"/>
              <a:ea typeface="Century Gothic"/>
              <a:cs typeface="Century Gothic"/>
              <a:sym typeface="Century Gothic"/>
            </a:endParaRPr>
          </a:p>
          <a:p>
            <a:pPr indent="0" lvl="0" marL="742950" marR="0" rtl="0" algn="l">
              <a:lnSpc>
                <a:spcPct val="100000"/>
              </a:lnSpc>
              <a:spcBef>
                <a:spcPts val="0"/>
              </a:spcBef>
              <a:spcAft>
                <a:spcPts val="0"/>
              </a:spcAft>
              <a:buNone/>
            </a:pPr>
            <a:r>
              <a:rPr lang="en-US" sz="2000">
                <a:solidFill>
                  <a:schemeClr val="dk1"/>
                </a:solidFill>
                <a:latin typeface="Century Gothic"/>
                <a:ea typeface="Century Gothic"/>
                <a:cs typeface="Century Gothic"/>
                <a:sym typeface="Century Gothic"/>
              </a:rPr>
              <a:t>  (16 total)</a:t>
            </a:r>
            <a:endParaRPr sz="2000">
              <a:solidFill>
                <a:schemeClr val="dk1"/>
              </a:solidFill>
              <a:latin typeface="Century Gothic"/>
              <a:ea typeface="Century Gothic"/>
              <a:cs typeface="Century Gothic"/>
              <a:sym typeface="Century Gothic"/>
            </a:endParaRPr>
          </a:p>
        </p:txBody>
      </p:sp>
      <p:sp>
        <p:nvSpPr>
          <p:cNvPr id="95" name="Google Shape;95;p18"/>
          <p:cNvSpPr txBox="1"/>
          <p:nvPr/>
        </p:nvSpPr>
        <p:spPr>
          <a:xfrm>
            <a:off x="484175" y="1528172"/>
            <a:ext cx="8355000" cy="137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Century Gothic"/>
              <a:buNone/>
            </a:pPr>
            <a:r>
              <a:rPr b="0" i="0" lang="en-US" sz="2000" u="none">
                <a:solidFill>
                  <a:schemeClr val="dk1"/>
                </a:solidFill>
                <a:latin typeface="Century Gothic"/>
                <a:ea typeface="Century Gothic"/>
                <a:cs typeface="Century Gothic"/>
                <a:sym typeface="Century Gothic"/>
              </a:rPr>
              <a:t>Your core GPA is comprised of the grade points associated with your core classes.  Your core classes are those that are reviewed for admissions, scholarships and placement into most universities</a:t>
            </a:r>
            <a:r>
              <a:rPr lang="en-US" sz="2000">
                <a:solidFill>
                  <a:schemeClr val="dk1"/>
                </a:solidFill>
                <a:latin typeface="Century Gothic"/>
                <a:ea typeface="Century Gothic"/>
                <a:cs typeface="Century Gothic"/>
                <a:sym typeface="Century Gothic"/>
              </a:rPr>
              <a:t>. </a:t>
            </a:r>
            <a:r>
              <a:rPr b="0" i="0" lang="en-US" sz="2000" u="none">
                <a:solidFill>
                  <a:schemeClr val="lt1"/>
                </a:solidFill>
                <a:latin typeface="Century Gothic"/>
                <a:ea typeface="Century Gothic"/>
                <a:cs typeface="Century Gothic"/>
                <a:sym typeface="Century Gothic"/>
              </a:rPr>
              <a:t> </a:t>
            </a:r>
            <a:endParaRPr/>
          </a:p>
        </p:txBody>
      </p:sp>
      <p:sp>
        <p:nvSpPr>
          <p:cNvPr id="96" name="Google Shape;96;p18"/>
          <p:cNvSpPr txBox="1"/>
          <p:nvPr/>
        </p:nvSpPr>
        <p:spPr>
          <a:xfrm>
            <a:off x="484187" y="4848225"/>
            <a:ext cx="8229600" cy="1552575"/>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lt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2400"/>
              <a:buFont typeface="Century Gothic"/>
              <a:buNone/>
            </a:pPr>
            <a:r>
              <a:rPr b="0" i="0" lang="en-US" sz="2400" u="none">
                <a:solidFill>
                  <a:schemeClr val="dk1"/>
                </a:solidFill>
                <a:latin typeface="Century Gothic"/>
                <a:ea typeface="Century Gothic"/>
                <a:cs typeface="Century Gothic"/>
                <a:sym typeface="Century Gothic"/>
              </a:rPr>
              <a:t>How do you calculate your “Core” GPA?  </a:t>
            </a:r>
            <a:endParaRPr>
              <a:solidFill>
                <a:schemeClr val="dk1"/>
              </a:solidFill>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	</a:t>
            </a:r>
            <a:r>
              <a:rPr lang="en-US" sz="1800" u="sng">
                <a:solidFill>
                  <a:schemeClr val="hlink"/>
                </a:solidFill>
                <a:latin typeface="Century Gothic"/>
                <a:ea typeface="Century Gothic"/>
                <a:cs typeface="Century Gothic"/>
                <a:sym typeface="Century Gothic"/>
                <a:hlinkClick r:id="rId3"/>
              </a:rPr>
              <a:t>CORE GPA CALCULATOR</a:t>
            </a:r>
            <a:endParaRPr b="0" i="0" sz="1800" u="none">
              <a:solidFill>
                <a:srgbClr val="FFFF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1800"/>
              <a:buFont typeface="Century Gothic"/>
              <a:buNone/>
            </a:pPr>
            <a:r>
              <a:rPr b="0" i="0" lang="en-US" sz="1800" u="none">
                <a:solidFill>
                  <a:schemeClr val="lt1"/>
                </a:solidFill>
                <a:latin typeface="Century Gothic"/>
                <a:ea typeface="Century Gothic"/>
                <a:cs typeface="Century Gothic"/>
                <a:sym typeface="Century Gothic"/>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000"/>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000"/>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000"/>
                                        <p:tgtEl>
                                          <p:spTgt spid="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2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822"/>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1251862" y="257962"/>
            <a:ext cx="7056300" cy="14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b="1" i="0" lang="en-US" sz="4200" u="none">
                <a:latin typeface="Century Gothic"/>
                <a:ea typeface="Century Gothic"/>
                <a:cs typeface="Century Gothic"/>
                <a:sym typeface="Century Gothic"/>
              </a:rPr>
              <a:t>DUAL ENROLLMENT</a:t>
            </a:r>
            <a:endParaRPr b="1"/>
          </a:p>
        </p:txBody>
      </p:sp>
      <p:sp>
        <p:nvSpPr>
          <p:cNvPr id="102" name="Google Shape;102;p19"/>
          <p:cNvSpPr txBox="1"/>
          <p:nvPr>
            <p:ph idx="1" type="body"/>
          </p:nvPr>
        </p:nvSpPr>
        <p:spPr>
          <a:xfrm>
            <a:off x="2503475" y="1310175"/>
            <a:ext cx="6140400" cy="49383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 Credit transfer to in-state and some out-of-state colleges</a:t>
            </a:r>
            <a:endParaRPr>
              <a:solidFill>
                <a:schemeClr val="dk1"/>
              </a:solidFill>
            </a:endParaRPr>
          </a:p>
          <a:p>
            <a:pPr indent="-182562" lvl="0" marL="182562" marR="0" rtl="0" algn="l">
              <a:lnSpc>
                <a:spcPct val="100000"/>
              </a:lnSpc>
              <a:spcBef>
                <a:spcPts val="0"/>
              </a:spcBef>
              <a:spcAft>
                <a:spcPts val="0"/>
              </a:spcAft>
              <a:buClr>
                <a:schemeClr val="accent1"/>
              </a:buClr>
              <a:buSzPts val="1600"/>
              <a:buFont typeface="Noto Sans Symbols"/>
              <a:buNone/>
            </a:pPr>
            <a:r>
              <a:t/>
            </a:r>
            <a:endParaRPr b="0" i="0" sz="2000" u="none">
              <a:solidFill>
                <a:schemeClr val="dk1"/>
              </a:solidFill>
              <a:latin typeface="Century Gothic"/>
              <a:ea typeface="Century Gothic"/>
              <a:cs typeface="Century Gothic"/>
              <a:sym typeface="Century Gothic"/>
            </a:endParaRPr>
          </a:p>
          <a:p>
            <a:pPr indent="-182562" lvl="0" marL="182562" marR="0" rtl="0" algn="l">
              <a:lnSpc>
                <a:spcPct val="100000"/>
              </a:lnSpc>
              <a:spcBef>
                <a:spcPts val="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 Verify on Course Equivalency Guide on AZ Transfer to see how credit may transfer - </a:t>
            </a:r>
            <a:r>
              <a:rPr b="0" i="0" lang="en-US" sz="20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aztransfer link</a:t>
            </a:r>
            <a:endParaRPr>
              <a:solidFill>
                <a:schemeClr val="dk1"/>
              </a:solidFill>
            </a:endParaRPr>
          </a:p>
          <a:p>
            <a:pPr indent="-182562" lvl="0" marL="182562" marR="0" rtl="0" algn="l">
              <a:lnSpc>
                <a:spcPct val="100000"/>
              </a:lnSpc>
              <a:spcBef>
                <a:spcPts val="0"/>
              </a:spcBef>
              <a:spcAft>
                <a:spcPts val="0"/>
              </a:spcAft>
              <a:buClr>
                <a:schemeClr val="accent1"/>
              </a:buClr>
              <a:buSzPts val="1600"/>
              <a:buFont typeface="Noto Sans Symbols"/>
              <a:buNone/>
            </a:pPr>
            <a:r>
              <a:t/>
            </a:r>
            <a:endParaRPr b="0" i="0" sz="2000" u="none">
              <a:solidFill>
                <a:schemeClr val="dk1"/>
              </a:solidFill>
              <a:latin typeface="Century Gothic"/>
              <a:ea typeface="Century Gothic"/>
              <a:cs typeface="Century Gothic"/>
              <a:sym typeface="Century Gothic"/>
            </a:endParaRPr>
          </a:p>
          <a:p>
            <a:pPr indent="-182562" lvl="0" marL="182562" marR="0" rtl="0" algn="l">
              <a:lnSpc>
                <a:spcPct val="100000"/>
              </a:lnSpc>
              <a:spcBef>
                <a:spcPts val="0"/>
              </a:spcBef>
              <a:spcAft>
                <a:spcPts val="0"/>
              </a:spcAft>
              <a:buClr>
                <a:schemeClr val="dk1"/>
              </a:buClr>
              <a:buSzPts val="1600"/>
              <a:buFont typeface="Noto Sans Symbols"/>
              <a:buChar char="►"/>
            </a:pPr>
            <a:r>
              <a:rPr b="0" i="0" lang="en-US" sz="2000" u="none">
                <a:solidFill>
                  <a:schemeClr val="dk1"/>
                </a:solidFill>
                <a:latin typeface="Century Gothic"/>
                <a:ea typeface="Century Gothic"/>
                <a:cs typeface="Century Gothic"/>
                <a:sym typeface="Century Gothic"/>
              </a:rPr>
              <a:t> Dual Enrollment credit is reported on CGCC’s transcript, not </a:t>
            </a:r>
            <a:r>
              <a:rPr lang="en-US" sz="2000">
                <a:solidFill>
                  <a:schemeClr val="dk1"/>
                </a:solidFill>
                <a:latin typeface="Century Gothic"/>
                <a:ea typeface="Century Gothic"/>
                <a:cs typeface="Century Gothic"/>
                <a:sym typeface="Century Gothic"/>
              </a:rPr>
              <a:t>H</a:t>
            </a:r>
            <a:r>
              <a:rPr b="0" i="0" lang="en-US" sz="2000" u="none">
                <a:solidFill>
                  <a:schemeClr val="dk1"/>
                </a:solidFill>
                <a:latin typeface="Century Gothic"/>
                <a:ea typeface="Century Gothic"/>
                <a:cs typeface="Century Gothic"/>
                <a:sym typeface="Century Gothic"/>
              </a:rPr>
              <a:t>HS</a:t>
            </a:r>
            <a:endParaRPr>
              <a:solidFill>
                <a:schemeClr val="dk1"/>
              </a:solidFill>
            </a:endParaRPr>
          </a:p>
          <a:p>
            <a:pPr indent="-182562" lvl="1" marL="582612" marR="0" rtl="0" algn="l">
              <a:lnSpc>
                <a:spcPct val="100000"/>
              </a:lnSpc>
              <a:spcBef>
                <a:spcPts val="0"/>
              </a:spcBef>
              <a:spcAft>
                <a:spcPts val="0"/>
              </a:spcAft>
              <a:buClr>
                <a:schemeClr val="dk1"/>
              </a:buClr>
              <a:buSzPts val="1440"/>
              <a:buFont typeface="Noto Sans Symbols"/>
              <a:buChar char="►"/>
            </a:pPr>
            <a:r>
              <a:rPr b="0" i="0" lang="en-US" sz="1800" u="none" cap="none" strike="noStrike">
                <a:solidFill>
                  <a:schemeClr val="dk1"/>
                </a:solidFill>
                <a:latin typeface="Century Gothic"/>
                <a:ea typeface="Century Gothic"/>
                <a:cs typeface="Century Gothic"/>
                <a:sym typeface="Century Gothic"/>
              </a:rPr>
              <a:t> </a:t>
            </a:r>
            <a:r>
              <a:rPr b="0" i="0" lang="en-US" sz="1400" u="none" cap="none" strike="noStrike">
                <a:solidFill>
                  <a:schemeClr val="dk1"/>
                </a:solidFill>
                <a:latin typeface="Century Gothic"/>
                <a:ea typeface="Century Gothic"/>
                <a:cs typeface="Century Gothic"/>
                <a:sym typeface="Century Gothic"/>
              </a:rPr>
              <a:t>Be sure to request a CGCC transcript for your select college upon high school graduation</a:t>
            </a:r>
            <a:endParaRPr>
              <a:solidFill>
                <a:schemeClr val="dk1"/>
              </a:solidFill>
              <a:latin typeface="Century Gothic"/>
              <a:ea typeface="Century Gothic"/>
              <a:cs typeface="Century Gothic"/>
              <a:sym typeface="Century Gothic"/>
            </a:endParaRPr>
          </a:p>
          <a:p>
            <a:pPr indent="0" lvl="0" marL="742950" marR="0" rtl="0" algn="l">
              <a:lnSpc>
                <a:spcPct val="10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742950" marR="0" rtl="0" algn="l">
              <a:lnSpc>
                <a:spcPct val="100000"/>
              </a:lnSpc>
              <a:spcBef>
                <a:spcPts val="0"/>
              </a:spcBef>
              <a:spcAft>
                <a:spcPts val="0"/>
              </a:spcAft>
              <a:buNone/>
            </a:pPr>
            <a:r>
              <a:rPr lang="en-US" sz="2400" u="sng">
                <a:solidFill>
                  <a:schemeClr val="hlink"/>
                </a:solidFill>
                <a:latin typeface="Century Gothic"/>
                <a:ea typeface="Century Gothic"/>
                <a:cs typeface="Century Gothic"/>
                <a:sym typeface="Century Gothic"/>
                <a:hlinkClick r:id="rId4"/>
              </a:rPr>
              <a:t>HHS Dual Enrollment Page</a:t>
            </a:r>
            <a:endParaRPr sz="2400">
              <a:solidFill>
                <a:schemeClr val="lt1"/>
              </a:solidFill>
              <a:latin typeface="Century Gothic"/>
              <a:ea typeface="Century Gothic"/>
              <a:cs typeface="Century Gothic"/>
              <a:sym typeface="Century Gothic"/>
            </a:endParaRPr>
          </a:p>
        </p:txBody>
      </p:sp>
      <p:pic>
        <p:nvPicPr>
          <p:cNvPr descr="C:\Users\hp\AppData\Local\Microsoft\Windows\INetCache\IE\Z4UVMYDE\Windows_Live_Sync_logo[1].png" id="103" name="Google Shape;103;p19"/>
          <p:cNvPicPr preferRelativeResize="0"/>
          <p:nvPr/>
        </p:nvPicPr>
        <p:blipFill rotWithShape="1">
          <a:blip r:embed="rId5">
            <a:alphaModFix/>
          </a:blip>
          <a:srcRect b="0" l="0" r="0" t="0"/>
          <a:stretch/>
        </p:blipFill>
        <p:spPr>
          <a:xfrm>
            <a:off x="609600" y="2819400"/>
            <a:ext cx="1955800" cy="195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1241637" y="278437"/>
            <a:ext cx="7056300" cy="14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000"/>
              <a:buFont typeface="Century Gothic"/>
              <a:buNone/>
            </a:pPr>
            <a:r>
              <a:rPr b="1" i="0" lang="en-US" sz="4000" u="none">
                <a:latin typeface="Century Gothic"/>
                <a:ea typeface="Century Gothic"/>
                <a:cs typeface="Century Gothic"/>
                <a:sym typeface="Century Gothic"/>
              </a:rPr>
              <a:t>COLLEGE OPTIONS</a:t>
            </a:r>
            <a:endParaRPr b="1"/>
          </a:p>
        </p:txBody>
      </p:sp>
      <p:sp>
        <p:nvSpPr>
          <p:cNvPr id="109" name="Google Shape;109;p20"/>
          <p:cNvSpPr txBox="1"/>
          <p:nvPr>
            <p:ph idx="1" type="body"/>
          </p:nvPr>
        </p:nvSpPr>
        <p:spPr>
          <a:xfrm>
            <a:off x="484175" y="1852600"/>
            <a:ext cx="3706800" cy="43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120"/>
              <a:buFont typeface="Noto Sans Symbols"/>
              <a:buNone/>
            </a:pPr>
            <a:r>
              <a:rPr b="1" i="0" lang="en-US" sz="1400" u="none">
                <a:solidFill>
                  <a:schemeClr val="dk1"/>
                </a:solidFill>
                <a:latin typeface="Century Gothic"/>
                <a:ea typeface="Century Gothic"/>
                <a:cs typeface="Century Gothic"/>
                <a:sym typeface="Century Gothic"/>
              </a:rPr>
              <a:t>In-State</a:t>
            </a:r>
            <a:endParaRPr b="0" i="0" sz="1400" u="none">
              <a:solidFill>
                <a:schemeClr val="dk1"/>
              </a:solidFill>
              <a:latin typeface="Century Gothic"/>
              <a:ea typeface="Century Gothic"/>
              <a:cs typeface="Century Gothic"/>
              <a:sym typeface="Century Gothic"/>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Offer both public and private universities </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University, college and community college options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1" i="0" lang="en-US" sz="1400" u="none">
                <a:solidFill>
                  <a:schemeClr val="dk1"/>
                </a:solidFill>
                <a:latin typeface="Century Gothic"/>
                <a:ea typeface="Century Gothic"/>
                <a:cs typeface="Century Gothic"/>
                <a:sym typeface="Century Gothic"/>
              </a:rPr>
              <a:t>Located</a:t>
            </a:r>
            <a:r>
              <a:rPr b="0" i="0" lang="en-US" sz="1400" u="none">
                <a:solidFill>
                  <a:schemeClr val="dk1"/>
                </a:solidFill>
                <a:latin typeface="Century Gothic"/>
                <a:ea typeface="Century Gothic"/>
                <a:cs typeface="Century Gothic"/>
                <a:sym typeface="Century Gothic"/>
              </a:rPr>
              <a:t> in your home state </a:t>
            </a:r>
            <a:endParaRPr b="0" i="0" sz="1400" u="none">
              <a:solidFill>
                <a:schemeClr val="dk1"/>
              </a:solidFill>
              <a:latin typeface="Century Gothic"/>
              <a:ea typeface="Century Gothic"/>
              <a:cs typeface="Century Gothic"/>
              <a:sym typeface="Century Gothic"/>
            </a:endParaRPr>
          </a:p>
          <a:p>
            <a:pPr indent="-71120" lvl="0" marL="0" marR="0" rtl="0" algn="l">
              <a:lnSpc>
                <a:spcPct val="100000"/>
              </a:lnSpc>
              <a:spcBef>
                <a:spcPts val="1000"/>
              </a:spcBef>
              <a:spcAft>
                <a:spcPts val="0"/>
              </a:spcAft>
              <a:buClr>
                <a:schemeClr val="dk1"/>
              </a:buClr>
              <a:buSzPts val="1120"/>
              <a:buFont typeface="Noto Sans Symbols"/>
              <a:buChar char="►"/>
            </a:pPr>
            <a:r>
              <a:rPr b="1" i="0" lang="en-US" sz="1400" u="none">
                <a:solidFill>
                  <a:schemeClr val="dk1"/>
                </a:solidFill>
                <a:latin typeface="Century Gothic"/>
                <a:ea typeface="Century Gothic"/>
                <a:cs typeface="Century Gothic"/>
                <a:sym typeface="Century Gothic"/>
              </a:rPr>
              <a:t>Affordable</a:t>
            </a:r>
            <a:r>
              <a:rPr b="0" i="0" lang="en-US" sz="1400" u="none">
                <a:solidFill>
                  <a:schemeClr val="dk1"/>
                </a:solidFill>
                <a:latin typeface="Century Gothic"/>
                <a:ea typeface="Century Gothic"/>
                <a:cs typeface="Century Gothic"/>
                <a:sym typeface="Century Gothic"/>
              </a:rPr>
              <a:t> tuition</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Housing optional (vary by college, if available)</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1" i="0" lang="en-US" sz="1400" u="none">
                <a:solidFill>
                  <a:schemeClr val="dk1"/>
                </a:solidFill>
                <a:latin typeface="Century Gothic"/>
                <a:ea typeface="Century Gothic"/>
                <a:cs typeface="Century Gothic"/>
                <a:sym typeface="Century Gothic"/>
              </a:rPr>
              <a:t>Commute</a:t>
            </a:r>
            <a:r>
              <a:rPr b="0" i="0" lang="en-US" sz="1400" u="none">
                <a:solidFill>
                  <a:schemeClr val="dk1"/>
                </a:solidFill>
                <a:latin typeface="Century Gothic"/>
                <a:ea typeface="Century Gothic"/>
                <a:cs typeface="Century Gothic"/>
                <a:sym typeface="Century Gothic"/>
              </a:rPr>
              <a:t> options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Nearby family or </a:t>
            </a:r>
            <a:r>
              <a:rPr b="1" i="0" lang="en-US" sz="1400" u="none">
                <a:solidFill>
                  <a:schemeClr val="dk1"/>
                </a:solidFill>
                <a:latin typeface="Century Gothic"/>
                <a:ea typeface="Century Gothic"/>
                <a:cs typeface="Century Gothic"/>
                <a:sym typeface="Century Gothic"/>
              </a:rPr>
              <a:t>support</a:t>
            </a:r>
            <a:r>
              <a:rPr b="0" i="0" lang="en-US" sz="1400" u="none">
                <a:solidFill>
                  <a:schemeClr val="dk1"/>
                </a:solidFill>
                <a:latin typeface="Century Gothic"/>
                <a:ea typeface="Century Gothic"/>
                <a:cs typeface="Century Gothic"/>
                <a:sym typeface="Century Gothic"/>
              </a:rPr>
              <a:t> </a:t>
            </a:r>
            <a:r>
              <a:rPr b="1" i="0" lang="en-US" sz="1400" u="none">
                <a:solidFill>
                  <a:schemeClr val="dk1"/>
                </a:solidFill>
                <a:latin typeface="Century Gothic"/>
                <a:ea typeface="Century Gothic"/>
                <a:cs typeface="Century Gothic"/>
                <a:sym typeface="Century Gothic"/>
              </a:rPr>
              <a:t>system</a:t>
            </a:r>
            <a:br>
              <a:rPr b="0" i="0" lang="en-US" sz="1400" u="none">
                <a:solidFill>
                  <a:schemeClr val="lt1"/>
                </a:solidFill>
                <a:latin typeface="Century Gothic"/>
                <a:ea typeface="Century Gothic"/>
                <a:cs typeface="Century Gothic"/>
                <a:sym typeface="Century Gothic"/>
              </a:rPr>
            </a:br>
            <a:endParaRPr/>
          </a:p>
        </p:txBody>
      </p:sp>
      <p:sp>
        <p:nvSpPr>
          <p:cNvPr id="110" name="Google Shape;110;p20"/>
          <p:cNvSpPr txBox="1"/>
          <p:nvPr/>
        </p:nvSpPr>
        <p:spPr>
          <a:xfrm>
            <a:off x="484175" y="5987925"/>
            <a:ext cx="6056400" cy="7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
              <a:buFont typeface="Century Gothic"/>
              <a:buNone/>
            </a:pPr>
            <a:r>
              <a:rPr b="1" lang="en-US" sz="1600" u="sng">
                <a:solidFill>
                  <a:schemeClr val="hlink"/>
                </a:solidFill>
                <a:latin typeface="Century Gothic"/>
                <a:ea typeface="Century Gothic"/>
                <a:cs typeface="Century Gothic"/>
                <a:sym typeface="Century Gothic"/>
                <a:hlinkClick r:id="rId3"/>
              </a:rPr>
              <a:t>Resources: Should you really go college-out-of-state</a:t>
            </a:r>
            <a:r>
              <a:rPr b="1" i="0" lang="en-US" sz="1600" u="none">
                <a:solidFill>
                  <a:srgbClr val="1E90FF"/>
                </a:solidFill>
                <a:latin typeface="Century Gothic"/>
                <a:ea typeface="Century Gothic"/>
                <a:cs typeface="Century Gothic"/>
                <a:sym typeface="Century Gothic"/>
              </a:rPr>
              <a:t> </a:t>
            </a:r>
            <a:endParaRPr b="1" sz="1600">
              <a:solidFill>
                <a:srgbClr val="1E90FF"/>
              </a:solidFill>
            </a:endParaRPr>
          </a:p>
        </p:txBody>
      </p:sp>
      <p:sp>
        <p:nvSpPr>
          <p:cNvPr id="111" name="Google Shape;111;p20"/>
          <p:cNvSpPr txBox="1"/>
          <p:nvPr/>
        </p:nvSpPr>
        <p:spPr>
          <a:xfrm>
            <a:off x="4724400" y="1852612"/>
            <a:ext cx="4114800" cy="439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entury Gothic"/>
              <a:buNone/>
            </a:pPr>
            <a:r>
              <a:rPr b="1" i="0" lang="en-US" sz="1400" u="none">
                <a:solidFill>
                  <a:schemeClr val="dk1"/>
                </a:solidFill>
                <a:latin typeface="Century Gothic"/>
                <a:ea typeface="Century Gothic"/>
                <a:cs typeface="Century Gothic"/>
                <a:sym typeface="Century Gothic"/>
              </a:rPr>
              <a:t>Out-of-State</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University, college and community college options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Offer both public and private universities </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1" i="0" lang="en-US" sz="1400" u="none">
                <a:solidFill>
                  <a:schemeClr val="dk1"/>
                </a:solidFill>
                <a:latin typeface="Century Gothic"/>
                <a:ea typeface="Century Gothic"/>
                <a:cs typeface="Century Gothic"/>
                <a:sym typeface="Century Gothic"/>
              </a:rPr>
              <a:t>Explore a new area</a:t>
            </a:r>
            <a:r>
              <a:rPr b="0" i="0" lang="en-US" sz="1400" u="none">
                <a:solidFill>
                  <a:schemeClr val="dk1"/>
                </a:solidFill>
                <a:latin typeface="Century Gothic"/>
                <a:ea typeface="Century Gothic"/>
                <a:cs typeface="Century Gothic"/>
                <a:sym typeface="Century Gothic"/>
              </a:rPr>
              <a:t> and get outside your comfort zone.</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Meet </a:t>
            </a:r>
            <a:r>
              <a:rPr b="1" i="0" lang="en-US" sz="1400" u="none">
                <a:solidFill>
                  <a:schemeClr val="dk1"/>
                </a:solidFill>
                <a:latin typeface="Century Gothic"/>
                <a:ea typeface="Century Gothic"/>
                <a:cs typeface="Century Gothic"/>
                <a:sym typeface="Century Gothic"/>
              </a:rPr>
              <a:t>more people from different backgrounds</a:t>
            </a:r>
            <a:r>
              <a:rPr b="0" i="0" lang="en-US" sz="1400" u="none">
                <a:solidFill>
                  <a:schemeClr val="dk1"/>
                </a:solidFill>
                <a:latin typeface="Century Gothic"/>
                <a:ea typeface="Century Gothic"/>
                <a:cs typeface="Century Gothic"/>
                <a:sym typeface="Century Gothic"/>
              </a:rPr>
              <a:t> and be more incentivized to make new friends.</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0" i="0" lang="en-US" sz="1400" u="none">
                <a:solidFill>
                  <a:schemeClr val="dk1"/>
                </a:solidFill>
                <a:latin typeface="Century Gothic"/>
                <a:ea typeface="Century Gothic"/>
                <a:cs typeface="Century Gothic"/>
                <a:sym typeface="Century Gothic"/>
              </a:rPr>
              <a:t>You’ll have </a:t>
            </a:r>
            <a:r>
              <a:rPr b="1" i="0" lang="en-US" sz="1400" u="none">
                <a:solidFill>
                  <a:schemeClr val="dk1"/>
                </a:solidFill>
                <a:latin typeface="Century Gothic"/>
                <a:ea typeface="Century Gothic"/>
                <a:cs typeface="Century Gothic"/>
                <a:sym typeface="Century Gothic"/>
              </a:rPr>
              <a:t>more independence</a:t>
            </a:r>
            <a:r>
              <a:rPr b="0" i="0" lang="en-US" sz="1400" u="none">
                <a:solidFill>
                  <a:schemeClr val="dk1"/>
                </a:solidFill>
                <a:latin typeface="Century Gothic"/>
                <a:ea typeface="Century Gothic"/>
                <a:cs typeface="Century Gothic"/>
                <a:sym typeface="Century Gothic"/>
              </a:rPr>
              <a:t> and get a feel for what it’s like to live on your own.</a:t>
            </a:r>
            <a:endParaRPr>
              <a:solidFill>
                <a:schemeClr val="dk1"/>
              </a:solidFill>
            </a:endParaRPr>
          </a:p>
          <a:p>
            <a:pPr indent="-71120" lvl="0" marL="0" marR="0" rtl="0" algn="l">
              <a:lnSpc>
                <a:spcPct val="100000"/>
              </a:lnSpc>
              <a:spcBef>
                <a:spcPts val="1000"/>
              </a:spcBef>
              <a:spcAft>
                <a:spcPts val="0"/>
              </a:spcAft>
              <a:buClr>
                <a:schemeClr val="dk1"/>
              </a:buClr>
              <a:buSzPts val="1120"/>
              <a:buFont typeface="Noto Sans Symbols"/>
              <a:buChar char="►"/>
            </a:pPr>
            <a:r>
              <a:rPr b="1" i="0" lang="en-US" sz="1400" u="none">
                <a:solidFill>
                  <a:schemeClr val="dk1"/>
                </a:solidFill>
                <a:latin typeface="Century Gothic"/>
                <a:ea typeface="Century Gothic"/>
                <a:cs typeface="Century Gothic"/>
                <a:sym typeface="Century Gothic"/>
              </a:rPr>
              <a:t>Tons of choices!</a:t>
            </a:r>
            <a:r>
              <a:rPr b="0" i="0" lang="en-US" sz="1400" u="none">
                <a:solidFill>
                  <a:schemeClr val="dk1"/>
                </a:solidFill>
                <a:latin typeface="Century Gothic"/>
                <a:ea typeface="Century Gothic"/>
                <a:cs typeface="Century Gothic"/>
                <a:sym typeface="Century Gothic"/>
              </a:rPr>
              <a:t> If you’re open to attending college out-of-state, you’ll have a huge range of different types of schools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934562" y="380787"/>
            <a:ext cx="7056300" cy="140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4200"/>
              <a:buFont typeface="Century Gothic"/>
              <a:buNone/>
            </a:pPr>
            <a:r>
              <a:rPr b="1" i="0" lang="en-US" sz="4200" u="none">
                <a:latin typeface="Century Gothic"/>
                <a:ea typeface="Century Gothic"/>
                <a:cs typeface="Century Gothic"/>
                <a:sym typeface="Century Gothic"/>
              </a:rPr>
              <a:t>TRI-UNIVERSITY</a:t>
            </a:r>
            <a:endParaRPr b="1"/>
          </a:p>
        </p:txBody>
      </p:sp>
      <p:sp>
        <p:nvSpPr>
          <p:cNvPr id="117" name="Google Shape;117;p21"/>
          <p:cNvSpPr txBox="1"/>
          <p:nvPr>
            <p:ph idx="1" type="body"/>
          </p:nvPr>
        </p:nvSpPr>
        <p:spPr>
          <a:xfrm>
            <a:off x="609600" y="1320425"/>
            <a:ext cx="7924800" cy="487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600"/>
              <a:buFont typeface="Noto Sans Symbols"/>
              <a:buNone/>
            </a:pPr>
            <a:r>
              <a:rPr b="0" i="0" lang="en-US" sz="2000" u="none">
                <a:solidFill>
                  <a:schemeClr val="dk1"/>
                </a:solidFill>
                <a:latin typeface="Century Gothic"/>
                <a:ea typeface="Century Gothic"/>
                <a:cs typeface="Century Gothic"/>
                <a:sym typeface="Century Gothic"/>
              </a:rPr>
              <a:t>Admissions have opened for </a:t>
            </a:r>
            <a:endParaRPr>
              <a:solidFill>
                <a:schemeClr val="dk1"/>
              </a:solidFill>
            </a:endParaRPr>
          </a:p>
          <a:p>
            <a:pPr indent="0" lvl="0" marL="0" marR="0" rtl="0" algn="ctr">
              <a:lnSpc>
                <a:spcPct val="100000"/>
              </a:lnSpc>
              <a:spcBef>
                <a:spcPts val="600"/>
              </a:spcBef>
              <a:spcAft>
                <a:spcPts val="0"/>
              </a:spcAft>
              <a:buClr>
                <a:schemeClr val="accent1"/>
              </a:buClr>
              <a:buSzPts val="2560"/>
              <a:buFont typeface="Noto Sans Symbols"/>
              <a:buNone/>
            </a:pPr>
            <a:r>
              <a:rPr b="1" i="0" lang="en-US" sz="3200" u="none">
                <a:solidFill>
                  <a:schemeClr val="dk1"/>
                </a:solidFill>
                <a:latin typeface="Century Gothic"/>
                <a:ea typeface="Century Gothic"/>
                <a:cs typeface="Century Gothic"/>
                <a:sym typeface="Century Gothic"/>
              </a:rPr>
              <a:t>ASU, NAU &amp; UA</a:t>
            </a:r>
            <a:endParaRPr>
              <a:solidFill>
                <a:schemeClr val="dk1"/>
              </a:solidFill>
            </a:endParaRPr>
          </a:p>
          <a:p>
            <a:pPr indent="0" lvl="0" marL="0" marR="0" rtl="0" algn="ctr">
              <a:lnSpc>
                <a:spcPct val="100000"/>
              </a:lnSpc>
              <a:spcBef>
                <a:spcPts val="600"/>
              </a:spcBef>
              <a:spcAft>
                <a:spcPts val="0"/>
              </a:spcAft>
              <a:buClr>
                <a:schemeClr val="accent1"/>
              </a:buClr>
              <a:buSzPts val="1440"/>
              <a:buFont typeface="Noto Sans Symbols"/>
              <a:buNone/>
            </a:pPr>
            <a:r>
              <a:rPr b="1" i="0" lang="en-US" sz="1800" u="none">
                <a:solidFill>
                  <a:schemeClr val="dk1"/>
                </a:solidFill>
                <a:latin typeface="Century Gothic"/>
                <a:ea typeface="Century Gothic"/>
                <a:cs typeface="Century Gothic"/>
                <a:sym typeface="Century Gothic"/>
              </a:rPr>
              <a:t>(GCU also opened) </a:t>
            </a:r>
            <a:endParaRPr>
              <a:solidFill>
                <a:schemeClr val="dk1"/>
              </a:solidFill>
            </a:endParaRPr>
          </a:p>
          <a:p>
            <a:pPr indent="0" lvl="0" marL="0" marR="0" rtl="0" algn="l">
              <a:lnSpc>
                <a:spcPct val="100000"/>
              </a:lnSpc>
              <a:spcBef>
                <a:spcPts val="600"/>
              </a:spcBef>
              <a:spcAft>
                <a:spcPts val="0"/>
              </a:spcAft>
              <a:buClr>
                <a:schemeClr val="accent1"/>
              </a:buClr>
              <a:buSzPts val="960"/>
              <a:buFont typeface="Noto Sans Symbols"/>
              <a:buNone/>
            </a:pPr>
            <a:r>
              <a:t/>
            </a:r>
            <a:endParaRPr b="0" i="0" sz="1200" u="none">
              <a:solidFill>
                <a:schemeClr val="dk1"/>
              </a:solidFill>
              <a:latin typeface="Century Gothic"/>
              <a:ea typeface="Century Gothic"/>
              <a:cs typeface="Century Gothic"/>
              <a:sym typeface="Century Gothic"/>
            </a:endParaRPr>
          </a:p>
          <a:p>
            <a:pPr indent="-285750" lvl="1" marL="742950" marR="0" rtl="0" algn="l">
              <a:lnSpc>
                <a:spcPct val="100000"/>
              </a:lnSpc>
              <a:spcBef>
                <a:spcPts val="600"/>
              </a:spcBef>
              <a:spcAft>
                <a:spcPts val="0"/>
              </a:spcAft>
              <a:buClr>
                <a:schemeClr val="dk1"/>
              </a:buClr>
              <a:buSzPts val="1280"/>
              <a:buFont typeface="Noto Sans Symbols"/>
              <a:buChar char="✔"/>
            </a:pPr>
            <a:r>
              <a:rPr b="0" i="0" lang="en-US" sz="1600" u="none" cap="none" strike="noStrike">
                <a:solidFill>
                  <a:schemeClr val="dk1"/>
                </a:solidFill>
                <a:latin typeface="Century Gothic"/>
                <a:ea typeface="Century Gothic"/>
                <a:cs typeface="Century Gothic"/>
                <a:sym typeface="Century Gothic"/>
              </a:rPr>
              <a:t>Apply Now</a:t>
            </a:r>
            <a:endParaRPr>
              <a:solidFill>
                <a:schemeClr val="dk1"/>
              </a:solidFill>
            </a:endParaRPr>
          </a:p>
          <a:p>
            <a:pPr indent="-285750" lvl="1" marL="742950" marR="0" rtl="0" algn="l">
              <a:lnSpc>
                <a:spcPct val="100000"/>
              </a:lnSpc>
              <a:spcBef>
                <a:spcPts val="600"/>
              </a:spcBef>
              <a:spcAft>
                <a:spcPts val="0"/>
              </a:spcAft>
              <a:buClr>
                <a:schemeClr val="dk1"/>
              </a:buClr>
              <a:buSzPts val="1280"/>
              <a:buFont typeface="Noto Sans Symbols"/>
              <a:buChar char="✔"/>
            </a:pPr>
            <a:r>
              <a:rPr b="0" i="0" lang="en-US" sz="1600" u="none" cap="none" strike="noStrike">
                <a:solidFill>
                  <a:schemeClr val="dk1"/>
                </a:solidFill>
                <a:latin typeface="Century Gothic"/>
                <a:ea typeface="Century Gothic"/>
                <a:cs typeface="Century Gothic"/>
                <a:sym typeface="Century Gothic"/>
              </a:rPr>
              <a:t>Self-Report</a:t>
            </a:r>
            <a:endParaRPr>
              <a:solidFill>
                <a:schemeClr val="dk1"/>
              </a:solidFill>
            </a:endParaRPr>
          </a:p>
          <a:p>
            <a:pPr indent="-285750" lvl="1" marL="742950" marR="0" rtl="0" algn="l">
              <a:lnSpc>
                <a:spcPct val="100000"/>
              </a:lnSpc>
              <a:spcBef>
                <a:spcPts val="600"/>
              </a:spcBef>
              <a:spcAft>
                <a:spcPts val="0"/>
              </a:spcAft>
              <a:buClr>
                <a:schemeClr val="dk1"/>
              </a:buClr>
              <a:buSzPts val="1280"/>
              <a:buFont typeface="Noto Sans Symbols"/>
              <a:buChar char="✔"/>
            </a:pPr>
            <a:r>
              <a:rPr b="0" i="0" lang="en-US" sz="1600" u="none" cap="none" strike="noStrike">
                <a:solidFill>
                  <a:schemeClr val="dk1"/>
                </a:solidFill>
                <a:latin typeface="Century Gothic"/>
                <a:ea typeface="Century Gothic"/>
                <a:cs typeface="Century Gothic"/>
                <a:sym typeface="Century Gothic"/>
              </a:rPr>
              <a:t>Acceptance Letters to go out first week of September</a:t>
            </a:r>
            <a:endParaRPr>
              <a:solidFill>
                <a:schemeClr val="dk1"/>
              </a:solidFill>
            </a:endParaRPr>
          </a:p>
          <a:p>
            <a:pPr indent="-285750" lvl="1" marL="742950" marR="0" rtl="0" algn="l">
              <a:lnSpc>
                <a:spcPct val="100000"/>
              </a:lnSpc>
              <a:spcBef>
                <a:spcPts val="600"/>
              </a:spcBef>
              <a:spcAft>
                <a:spcPts val="0"/>
              </a:spcAft>
              <a:buClr>
                <a:schemeClr val="dk1"/>
              </a:buClr>
              <a:buSzPts val="1280"/>
              <a:buFont typeface="Noto Sans Symbols"/>
              <a:buChar char="✔"/>
            </a:pPr>
            <a:r>
              <a:rPr b="0" i="0" lang="en-US" sz="1600" u="none" cap="none" strike="noStrike">
                <a:solidFill>
                  <a:schemeClr val="dk1"/>
                </a:solidFill>
                <a:latin typeface="Century Gothic"/>
                <a:ea typeface="Century Gothic"/>
                <a:cs typeface="Century Gothic"/>
                <a:sym typeface="Century Gothic"/>
              </a:rPr>
              <a:t>Preliminary Scholarship Letters to go out starting October</a:t>
            </a:r>
            <a:endParaRPr>
              <a:solidFill>
                <a:schemeClr val="dk1"/>
              </a:solidFill>
            </a:endParaRPr>
          </a:p>
          <a:p>
            <a:pPr indent="0" lvl="0" marL="0" marR="0" rtl="0" algn="l">
              <a:lnSpc>
                <a:spcPct val="100000"/>
              </a:lnSpc>
              <a:spcBef>
                <a:spcPts val="600"/>
              </a:spcBef>
              <a:spcAft>
                <a:spcPts val="0"/>
              </a:spcAft>
              <a:buClr>
                <a:schemeClr val="accent1"/>
              </a:buClr>
              <a:buSzPts val="960"/>
              <a:buFont typeface="Noto Sans Symbols"/>
              <a:buNone/>
            </a:pPr>
            <a:r>
              <a:t/>
            </a:r>
            <a:endParaRPr b="1" i="0" sz="1200" u="none">
              <a:solidFill>
                <a:schemeClr val="lt1"/>
              </a:solidFill>
              <a:latin typeface="Century Gothic"/>
              <a:ea typeface="Century Gothic"/>
              <a:cs typeface="Century Gothic"/>
              <a:sym typeface="Century Gothic"/>
            </a:endParaRPr>
          </a:p>
          <a:p>
            <a:pPr indent="-281940" lvl="0" marL="342900" marR="0" rtl="0" algn="l">
              <a:spcBef>
                <a:spcPts val="1000"/>
              </a:spcBef>
              <a:spcAft>
                <a:spcPts val="0"/>
              </a:spcAft>
              <a:buClr>
                <a:schemeClr val="accent1"/>
              </a:buClr>
              <a:buSzPts val="960"/>
              <a:buFont typeface="Noto Sans Symbols"/>
              <a:buNone/>
            </a:pPr>
            <a:r>
              <a:t/>
            </a:r>
            <a:endParaRPr b="1" i="0" sz="1200" u="none">
              <a:solidFill>
                <a:schemeClr val="lt1"/>
              </a:solidFill>
              <a:latin typeface="Century Gothic"/>
              <a:ea typeface="Century Gothic"/>
              <a:cs typeface="Century Gothic"/>
              <a:sym typeface="Century Gothic"/>
            </a:endParaRPr>
          </a:p>
        </p:txBody>
      </p:sp>
      <p:pic>
        <p:nvPicPr>
          <p:cNvPr id="118" name="Google Shape;118;p21"/>
          <p:cNvPicPr preferRelativeResize="0"/>
          <p:nvPr/>
        </p:nvPicPr>
        <p:blipFill>
          <a:blip r:embed="rId3">
            <a:alphaModFix/>
          </a:blip>
          <a:stretch>
            <a:fillRect/>
          </a:stretch>
        </p:blipFill>
        <p:spPr>
          <a:xfrm>
            <a:off x="327351" y="4935926"/>
            <a:ext cx="1576525" cy="1576525"/>
          </a:xfrm>
          <a:prstGeom prst="rect">
            <a:avLst/>
          </a:prstGeom>
          <a:noFill/>
          <a:ln>
            <a:noFill/>
          </a:ln>
        </p:spPr>
      </p:pic>
      <p:pic>
        <p:nvPicPr>
          <p:cNvPr id="119" name="Google Shape;119;p21"/>
          <p:cNvPicPr preferRelativeResize="0"/>
          <p:nvPr/>
        </p:nvPicPr>
        <p:blipFill>
          <a:blip r:embed="rId4">
            <a:alphaModFix/>
          </a:blip>
          <a:stretch>
            <a:fillRect/>
          </a:stretch>
        </p:blipFill>
        <p:spPr>
          <a:xfrm>
            <a:off x="4632475" y="4998625"/>
            <a:ext cx="2176674" cy="1451125"/>
          </a:xfrm>
          <a:prstGeom prst="rect">
            <a:avLst/>
          </a:prstGeom>
          <a:noFill/>
          <a:ln>
            <a:noFill/>
          </a:ln>
        </p:spPr>
      </p:pic>
      <p:pic>
        <p:nvPicPr>
          <p:cNvPr id="120" name="Google Shape;120;p21"/>
          <p:cNvPicPr preferRelativeResize="0"/>
          <p:nvPr/>
        </p:nvPicPr>
        <p:blipFill>
          <a:blip r:embed="rId5">
            <a:alphaModFix/>
          </a:blip>
          <a:stretch>
            <a:fillRect/>
          </a:stretch>
        </p:blipFill>
        <p:spPr>
          <a:xfrm>
            <a:off x="2011350" y="4998625"/>
            <a:ext cx="2350108" cy="1451125"/>
          </a:xfrm>
          <a:prstGeom prst="rect">
            <a:avLst/>
          </a:prstGeom>
          <a:noFill/>
          <a:ln>
            <a:noFill/>
          </a:ln>
        </p:spPr>
      </p:pic>
      <p:pic>
        <p:nvPicPr>
          <p:cNvPr id="121" name="Google Shape;121;p21"/>
          <p:cNvPicPr preferRelativeResize="0"/>
          <p:nvPr/>
        </p:nvPicPr>
        <p:blipFill>
          <a:blip r:embed="rId6">
            <a:alphaModFix/>
          </a:blip>
          <a:stretch>
            <a:fillRect/>
          </a:stretch>
        </p:blipFill>
        <p:spPr>
          <a:xfrm>
            <a:off x="6980800" y="4935925"/>
            <a:ext cx="1840174" cy="1513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152400" y="284162"/>
            <a:ext cx="8839200" cy="1508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b="1" i="0" lang="en-US" sz="4200" u="none">
                <a:latin typeface="Century Gothic"/>
                <a:ea typeface="Century Gothic"/>
                <a:cs typeface="Century Gothic"/>
                <a:sym typeface="Century Gothic"/>
              </a:rPr>
              <a:t>WUE</a:t>
            </a:r>
            <a:br>
              <a:rPr b="1" i="0" lang="en-US" sz="4200" u="none">
                <a:latin typeface="Century Gothic"/>
                <a:ea typeface="Century Gothic"/>
                <a:cs typeface="Century Gothic"/>
                <a:sym typeface="Century Gothic"/>
              </a:rPr>
            </a:br>
            <a:r>
              <a:rPr b="1" i="0" lang="en-US" sz="3200" u="none">
                <a:latin typeface="Century Gothic"/>
                <a:ea typeface="Century Gothic"/>
                <a:cs typeface="Century Gothic"/>
                <a:sym typeface="Century Gothic"/>
              </a:rPr>
              <a:t>Western Undergraduate Exchange</a:t>
            </a:r>
            <a:endParaRPr b="1"/>
          </a:p>
        </p:txBody>
      </p:sp>
      <p:sp>
        <p:nvSpPr>
          <p:cNvPr id="127" name="Google Shape;127;p22"/>
          <p:cNvSpPr txBox="1"/>
          <p:nvPr>
            <p:ph idx="1" type="body"/>
          </p:nvPr>
        </p:nvSpPr>
        <p:spPr>
          <a:xfrm>
            <a:off x="685800" y="2057400"/>
            <a:ext cx="77724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440"/>
              <a:buFont typeface="Noto Sans Symbols"/>
              <a:buChar char="►"/>
            </a:pPr>
            <a:r>
              <a:rPr b="0" i="0" lang="en-US" sz="1800" u="none">
                <a:solidFill>
                  <a:schemeClr val="dk1"/>
                </a:solidFill>
                <a:latin typeface="Century Gothic"/>
                <a:ea typeface="Century Gothic"/>
                <a:cs typeface="Century Gothic"/>
                <a:sym typeface="Century Gothic"/>
              </a:rPr>
              <a:t>The Western Undergraduate Exchange is a program of the Western Interstate Commission for Higher Education (WICHE).</a:t>
            </a:r>
            <a:endParaRPr>
              <a:solidFill>
                <a:schemeClr val="dk1"/>
              </a:solidFill>
            </a:endParaRPr>
          </a:p>
          <a:p>
            <a:pPr indent="-342900" lvl="0" marL="342900" marR="0" rtl="0" algn="l">
              <a:lnSpc>
                <a:spcPct val="100000"/>
              </a:lnSpc>
              <a:spcBef>
                <a:spcPts val="1000"/>
              </a:spcBef>
              <a:spcAft>
                <a:spcPts val="0"/>
              </a:spcAft>
              <a:buClr>
                <a:schemeClr val="dk1"/>
              </a:buClr>
              <a:buSzPts val="1440"/>
              <a:buFont typeface="Noto Sans Symbols"/>
              <a:buChar char="►"/>
            </a:pPr>
            <a:r>
              <a:rPr b="0" i="0" lang="en-US" sz="1800" u="none">
                <a:solidFill>
                  <a:schemeClr val="dk1"/>
                </a:solidFill>
                <a:latin typeface="Century Gothic"/>
                <a:ea typeface="Century Gothic"/>
                <a:cs typeface="Century Gothic"/>
                <a:sym typeface="Century Gothic"/>
              </a:rPr>
              <a:t>Students in western states may enroll in more than 140 two-year and four-year college in WUE schools/programs at a reduced tuition level </a:t>
            </a:r>
            <a:endParaRPr>
              <a:solidFill>
                <a:schemeClr val="dk1"/>
              </a:solidFill>
            </a:endParaRPr>
          </a:p>
          <a:p>
            <a:pPr indent="-342900" lvl="0" marL="342900" marR="0" rtl="0" algn="l">
              <a:lnSpc>
                <a:spcPct val="100000"/>
              </a:lnSpc>
              <a:spcBef>
                <a:spcPts val="1000"/>
              </a:spcBef>
              <a:spcAft>
                <a:spcPts val="0"/>
              </a:spcAft>
              <a:buClr>
                <a:schemeClr val="dk1"/>
              </a:buClr>
              <a:buSzPts val="1440"/>
              <a:buFont typeface="Noto Sans Symbols"/>
              <a:buChar char="►"/>
            </a:pPr>
            <a:r>
              <a:rPr b="0" i="0" lang="en-US" sz="1800" u="none">
                <a:solidFill>
                  <a:schemeClr val="dk1"/>
                </a:solidFill>
                <a:latin typeface="Century Gothic"/>
                <a:ea typeface="Century Gothic"/>
                <a:cs typeface="Century Gothic"/>
                <a:sym typeface="Century Gothic"/>
              </a:rPr>
              <a:t>Several Schools in the following states participate:  </a:t>
            </a:r>
            <a:endParaRPr>
              <a:solidFill>
                <a:schemeClr val="dk1"/>
              </a:solidFill>
            </a:endParaRPr>
          </a:p>
          <a:p>
            <a:pPr indent="-342900" lvl="0" marL="342900" marR="0" rtl="0" algn="l">
              <a:lnSpc>
                <a:spcPct val="100000"/>
              </a:lnSpc>
              <a:spcBef>
                <a:spcPts val="1000"/>
              </a:spcBef>
              <a:spcAft>
                <a:spcPts val="0"/>
              </a:spcAft>
              <a:buClr>
                <a:schemeClr val="accent1"/>
              </a:buClr>
              <a:buSzPts val="1440"/>
              <a:buFont typeface="Noto Sans Symbols"/>
              <a:buNone/>
            </a:pPr>
            <a:r>
              <a:rPr b="0" i="0" lang="en-US" sz="1800" u="none">
                <a:solidFill>
                  <a:schemeClr val="dk1"/>
                </a:solidFill>
                <a:latin typeface="Century Gothic"/>
                <a:ea typeface="Century Gothic"/>
                <a:cs typeface="Century Gothic"/>
                <a:sym typeface="Century Gothic"/>
              </a:rPr>
              <a:t>	Alaska,</a:t>
            </a:r>
            <a:r>
              <a:rPr lang="en-US">
                <a:solidFill>
                  <a:schemeClr val="dk1"/>
                </a:solidFill>
                <a:latin typeface="Century Gothic"/>
                <a:ea typeface="Century Gothic"/>
                <a:cs typeface="Century Gothic"/>
                <a:sym typeface="Century Gothic"/>
              </a:rPr>
              <a:t> </a:t>
            </a:r>
            <a:r>
              <a:rPr b="0" i="0" lang="en-US" sz="1800" u="none">
                <a:solidFill>
                  <a:schemeClr val="dk1"/>
                </a:solidFill>
                <a:latin typeface="Century Gothic"/>
                <a:ea typeface="Century Gothic"/>
                <a:cs typeface="Century Gothic"/>
                <a:sym typeface="Century Gothic"/>
              </a:rPr>
              <a:t>Arizona, California, Colorado, Hawaii, Idaho, 	</a:t>
            </a:r>
            <a:endParaRPr>
              <a:solidFill>
                <a:schemeClr val="dk1"/>
              </a:solidFill>
            </a:endParaRPr>
          </a:p>
          <a:p>
            <a:pPr indent="-342900" lvl="0" marL="342900" marR="0" rtl="0" algn="l">
              <a:lnSpc>
                <a:spcPct val="100000"/>
              </a:lnSpc>
              <a:spcBef>
                <a:spcPts val="0"/>
              </a:spcBef>
              <a:spcAft>
                <a:spcPts val="0"/>
              </a:spcAft>
              <a:buClr>
                <a:schemeClr val="accent1"/>
              </a:buClr>
              <a:buSzPts val="1440"/>
              <a:buFont typeface="Noto Sans Symbols"/>
              <a:buNone/>
            </a:pPr>
            <a:r>
              <a:rPr b="0" i="0" lang="en-US" sz="1800" u="none">
                <a:solidFill>
                  <a:schemeClr val="dk1"/>
                </a:solidFill>
                <a:latin typeface="Century Gothic"/>
                <a:ea typeface="Century Gothic"/>
                <a:cs typeface="Century Gothic"/>
                <a:sym typeface="Century Gothic"/>
              </a:rPr>
              <a:t>	Montana, Nevada, New Mexico, North Dakota, Oregon, </a:t>
            </a:r>
            <a:endParaRPr>
              <a:solidFill>
                <a:schemeClr val="dk1"/>
              </a:solidFill>
            </a:endParaRPr>
          </a:p>
          <a:p>
            <a:pPr indent="-342900" lvl="0" marL="342900" marR="0" rtl="0" algn="l">
              <a:lnSpc>
                <a:spcPct val="100000"/>
              </a:lnSpc>
              <a:spcBef>
                <a:spcPts val="0"/>
              </a:spcBef>
              <a:spcAft>
                <a:spcPts val="0"/>
              </a:spcAft>
              <a:buClr>
                <a:schemeClr val="accent1"/>
              </a:buClr>
              <a:buSzPts val="1440"/>
              <a:buFont typeface="Noto Sans Symbols"/>
              <a:buNone/>
            </a:pPr>
            <a:r>
              <a:rPr b="0" i="0" lang="en-US" sz="1800" u="none">
                <a:solidFill>
                  <a:schemeClr val="dk1"/>
                </a:solidFill>
                <a:latin typeface="Century Gothic"/>
                <a:ea typeface="Century Gothic"/>
                <a:cs typeface="Century Gothic"/>
                <a:sym typeface="Century Gothic"/>
              </a:rPr>
              <a:t>	South Dakota, Utah, Washington, and Wyoming.</a:t>
            </a:r>
            <a:endParaRPr b="0" i="0" sz="1800" u="non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accent1"/>
              </a:buClr>
              <a:buSzPts val="1440"/>
              <a:buFont typeface="Noto Sans Symbols"/>
              <a:buNone/>
            </a:pPr>
            <a:r>
              <a:t/>
            </a:r>
            <a:endParaRPr>
              <a:solidFill>
                <a:schemeClr val="lt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accent1"/>
              </a:buClr>
              <a:buSzPts val="1440"/>
              <a:buFont typeface="Noto Sans Symbols"/>
              <a:buNone/>
            </a:pPr>
            <a:r>
              <a:rPr lang="en-US">
                <a:solidFill>
                  <a:schemeClr val="accent5"/>
                </a:solidFill>
                <a:latin typeface="Century Gothic"/>
                <a:ea typeface="Century Gothic"/>
                <a:cs typeface="Century Gothic"/>
                <a:sym typeface="Century Gothic"/>
              </a:rPr>
              <a:t>*</a:t>
            </a:r>
            <a:r>
              <a:rPr lang="en-US"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WICHE/WUE WEBSITE</a:t>
            </a:r>
            <a:endParaRPr>
              <a:solidFill>
                <a:schemeClr val="accent5"/>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