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94660"/>
  </p:normalViewPr>
  <p:slideViewPr>
    <p:cSldViewPr snapToGrid="0">
      <p:cViewPr varScale="1">
        <p:scale>
          <a:sx n="62" d="100"/>
          <a:sy n="62" d="100"/>
        </p:scale>
        <p:origin x="90" y="300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09B4F-CCD3-421A-B442-AC8FC448E530}" type="datetimeFigureOut">
              <a:rPr lang="en-US" smtClean="0"/>
              <a:t>9/30/2022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386BC950-7524-42F8-90C8-29695F1D6703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414573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09B4F-CCD3-421A-B442-AC8FC448E530}" type="datetimeFigureOut">
              <a:rPr lang="en-US" smtClean="0"/>
              <a:t>9/30/2022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BC950-7524-42F8-90C8-29695F1D6703}" type="slidenum">
              <a:rPr lang="en-US" smtClean="0"/>
              <a:t>‹#›</a:t>
            </a:fld>
            <a:endParaRPr lang="en-US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221560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09B4F-CCD3-421A-B442-AC8FC448E530}" type="datetimeFigureOut">
              <a:rPr lang="en-US" smtClean="0"/>
              <a:t>9/30/2022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BC950-7524-42F8-90C8-29695F1D6703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391625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09B4F-CCD3-421A-B442-AC8FC448E530}" type="datetimeFigureOut">
              <a:rPr lang="en-US" smtClean="0"/>
              <a:t>9/30/2022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BC950-7524-42F8-90C8-29695F1D6703}" type="slidenum">
              <a:rPr lang="en-US" smtClean="0"/>
              <a:t>‹#›</a:t>
            </a:fld>
            <a:endParaRPr lang="en-US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58292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09B4F-CCD3-421A-B442-AC8FC448E530}" type="datetimeFigureOut">
              <a:rPr lang="en-US" smtClean="0"/>
              <a:t>9/30/2022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BC950-7524-42F8-90C8-29695F1D6703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66646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09B4F-CCD3-421A-B442-AC8FC448E530}" type="datetimeFigureOut">
              <a:rPr lang="en-US" smtClean="0"/>
              <a:t>9/30/2022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BC950-7524-42F8-90C8-29695F1D6703}" type="slidenum">
              <a:rPr lang="en-US" smtClean="0"/>
              <a:t>‹#›</a:t>
            </a:fld>
            <a:endParaRPr lang="en-US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618686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09B4F-CCD3-421A-B442-AC8FC448E530}" type="datetimeFigureOut">
              <a:rPr lang="en-US" smtClean="0"/>
              <a:t>9/30/2022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BC950-7524-42F8-90C8-29695F1D6703}" type="slidenum">
              <a:rPr lang="en-US" smtClean="0"/>
              <a:t>‹#›</a:t>
            </a:fld>
            <a:endParaRPr lang="en-US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229529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09B4F-CCD3-421A-B442-AC8FC448E530}" type="datetimeFigureOut">
              <a:rPr lang="en-US" smtClean="0"/>
              <a:t>9/30/2022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BC950-7524-42F8-90C8-29695F1D6703}" type="slidenum">
              <a:rPr lang="en-US" smtClean="0"/>
              <a:t>‹#›</a:t>
            </a:fld>
            <a:endParaRPr lang="en-US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59561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09B4F-CCD3-421A-B442-AC8FC448E530}" type="datetimeFigureOut">
              <a:rPr lang="en-US" smtClean="0"/>
              <a:t>9/30/2022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BC950-7524-42F8-90C8-29695F1D67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33052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09B4F-CCD3-421A-B442-AC8FC448E530}" type="datetimeFigureOut">
              <a:rPr lang="en-US" smtClean="0"/>
              <a:t>9/30/2022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BC950-7524-42F8-90C8-29695F1D6703}" type="slidenum">
              <a:rPr lang="en-US" smtClean="0"/>
              <a:t>‹#›</a:t>
            </a:fld>
            <a:endParaRPr lang="en-US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310161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5609B4F-CCD3-421A-B442-AC8FC448E530}" type="datetimeFigureOut">
              <a:rPr lang="en-US" smtClean="0"/>
              <a:t>9/30/2022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BC950-7524-42F8-90C8-29695F1D6703}" type="slidenum">
              <a:rPr lang="en-US" smtClean="0"/>
              <a:t>‹#›</a:t>
            </a:fld>
            <a:endParaRPr lang="en-US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056996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609B4F-CCD3-421A-B442-AC8FC448E530}" type="datetimeFigureOut">
              <a:rPr lang="en-US" smtClean="0"/>
              <a:t>9/30/2022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386BC950-7524-42F8-90C8-29695F1D6703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982528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Unit 7: Motivation and Emotion</a:t>
            </a:r>
            <a:br>
              <a:rPr lang="en-US" dirty="0"/>
            </a:br>
            <a:r>
              <a:rPr lang="en-US" dirty="0"/>
              <a:t>Warm-Ups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Chapter 12</a:t>
            </a:r>
          </a:p>
        </p:txBody>
      </p:sp>
    </p:spTree>
    <p:extLst>
      <p:ext uri="{BB962C8B-B14F-4D97-AF65-F5344CB8AC3E}">
        <p14:creationId xmlns:p14="http://schemas.microsoft.com/office/powerpoint/2010/main" val="38986232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Chapter 12, Section 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51579" y="1853754"/>
            <a:ext cx="9603275" cy="4526736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2800" dirty="0"/>
              <a:t>What are the three categories of motivation?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800" dirty="0"/>
              <a:t>What are drives versus needs?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800" dirty="0"/>
              <a:t>How might the arousal theory explain “adrenaline junkies”?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800" dirty="0"/>
              <a:t>Cognitive theories of motivation focus on what two </a:t>
            </a:r>
            <a:r>
              <a:rPr lang="en-US" sz="2800"/>
              <a:t>things?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9111650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Chapter 12, Section 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51579" y="1924292"/>
            <a:ext cx="9603275" cy="4681282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2800" dirty="0"/>
              <a:t>What are the roles biochemistry play in telling us we are hungry?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800" dirty="0"/>
              <a:t>According to early research, what roles do the lateral hypothalamus and ventromedial hypothalamus play in hunger?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800" dirty="0"/>
              <a:t>What are some of the most common reasons for obesity?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800" dirty="0"/>
              <a:t>What is achievement motivation?</a:t>
            </a:r>
          </a:p>
          <a:p>
            <a:pPr marL="457200" indent="-457200">
              <a:buFont typeface="+mj-lt"/>
              <a:buAutoNum type="arabicPeriod"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5381583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Chapter 12, section 3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51579" y="1853754"/>
            <a:ext cx="9603275" cy="4707040"/>
          </a:xfrm>
        </p:spPr>
        <p:txBody>
          <a:bodyPr>
            <a:no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2600" dirty="0"/>
              <a:t>What role does the autonomic nervous system play in emotion?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600" dirty="0"/>
              <a:t>Why can we not experimentally test the cognitive component of emotion?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600" dirty="0"/>
              <a:t>What are at least three ways we communicate emotions nonverbally? 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600" dirty="0"/>
              <a:t>How does the facial-feedback hypothesis apply to Darwin’s theory and the way you act after spending time with people in a certain mood?</a:t>
            </a:r>
          </a:p>
          <a:p>
            <a:pPr marL="457200" indent="-457200">
              <a:buFont typeface="+mj-lt"/>
              <a:buAutoNum type="arabicPeriod"/>
            </a:pP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24166181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Experiment follow-Up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51578" y="1329136"/>
            <a:ext cx="9603275" cy="4842268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sz="2800" dirty="0"/>
              <a:t>Control average: </a:t>
            </a:r>
          </a:p>
          <a:p>
            <a:pPr marL="0" indent="0">
              <a:buNone/>
            </a:pPr>
            <a:r>
              <a:rPr lang="en-US" sz="2800" dirty="0"/>
              <a:t>Experimental no lip or teeth average: </a:t>
            </a:r>
          </a:p>
          <a:p>
            <a:pPr marL="0" indent="0">
              <a:buNone/>
            </a:pPr>
            <a:r>
              <a:rPr lang="en-US" sz="2800" dirty="0"/>
              <a:t>Experimental lip average: </a:t>
            </a:r>
          </a:p>
          <a:p>
            <a:pPr marL="0" indent="0">
              <a:buNone/>
            </a:pPr>
            <a:r>
              <a:rPr lang="en-US" sz="2800" dirty="0"/>
              <a:t>Experimental teeth average:  </a:t>
            </a:r>
          </a:p>
          <a:p>
            <a:pPr marL="0" indent="0">
              <a:buNone/>
            </a:pPr>
            <a:r>
              <a:rPr lang="en-US" sz="2800" dirty="0"/>
              <a:t>Based on the experiment, what function would facial expressions play during grieving?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800" dirty="0"/>
              <a:t>Based on the experiment, what is the validity of using the pencil task in computing facial expressions?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800" dirty="0"/>
              <a:t>What methodological issues may come from this experiment? (what considerations have to be made to make this valid and reliable?</a:t>
            </a:r>
          </a:p>
          <a:p>
            <a:pPr marL="457200" indent="-457200">
              <a:buFont typeface="+mj-lt"/>
              <a:buAutoNum type="arabicPeriod"/>
            </a:pPr>
            <a:endParaRPr lang="en-US" sz="2800" dirty="0"/>
          </a:p>
          <a:p>
            <a:pPr marL="457200" indent="-457200">
              <a:buFont typeface="+mj-lt"/>
              <a:buAutoNum type="arabicPeriod"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9011954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Chapter 12, Section 4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51579" y="2152892"/>
            <a:ext cx="9603275" cy="4540516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2400" dirty="0"/>
              <a:t>What can extrinsic motivation do to a person’s enjoyment of a task?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/>
              <a:t>Is the polygraph reliable? Why or why not?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/>
              <a:t>Are there universal emotions? Name five that have showed up in research.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/>
              <a:t>How might evolution play a role with emotions?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/>
              <a:t>What is culturally different for emotions?</a:t>
            </a:r>
          </a:p>
        </p:txBody>
      </p:sp>
    </p:spTree>
    <p:extLst>
      <p:ext uri="{BB962C8B-B14F-4D97-AF65-F5344CB8AC3E}">
        <p14:creationId xmlns:p14="http://schemas.microsoft.com/office/powerpoint/2010/main" val="35146438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Test Day!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9225" y="1853754"/>
            <a:ext cx="10405630" cy="4510470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2800" dirty="0"/>
              <a:t>Put your phone in the phone pocket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800" dirty="0"/>
              <a:t>Get out a separate sheet of paper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800" dirty="0"/>
              <a:t>Begin filling out your answer sheet- write your name, write your ID number, bubble in your ID number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800" dirty="0"/>
              <a:t>Put your name on the separate sheet of paper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800" dirty="0"/>
              <a:t>The sooner you’re ready, the sooner we can start!</a:t>
            </a:r>
          </a:p>
          <a:p>
            <a:pPr marL="0" indent="0">
              <a:buNone/>
            </a:pPr>
            <a:r>
              <a:rPr lang="en-US" sz="2800" dirty="0"/>
              <a:t>You got this </a:t>
            </a:r>
            <a:r>
              <a:rPr lang="en-US" sz="2800" dirty="0">
                <a:sym typeface="Wingdings" panose="05000000000000000000" pitchFamily="2" charset="2"/>
              </a:rPr>
              <a:t>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911265050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TM10001114[[fn=Gallery]]</Template>
  <TotalTime>551</TotalTime>
  <Words>359</Words>
  <Application>Microsoft Office PowerPoint</Application>
  <PresentationFormat>Widescreen</PresentationFormat>
  <Paragraphs>38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Gill Sans MT</vt:lpstr>
      <vt:lpstr>Gallery</vt:lpstr>
      <vt:lpstr>Unit 7: Motivation and Emotion Warm-Ups</vt:lpstr>
      <vt:lpstr>Chapter 12, Section 1</vt:lpstr>
      <vt:lpstr>Chapter 12, Section 2</vt:lpstr>
      <vt:lpstr>Chapter 12, section 3</vt:lpstr>
      <vt:lpstr>Experiment follow-Up</vt:lpstr>
      <vt:lpstr>Chapter 12, Section 4</vt:lpstr>
      <vt:lpstr>Test Day!</vt:lpstr>
    </vt:vector>
  </TitlesOfParts>
  <Company>Chandler Unified School District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Reynolds, Allison</dc:creator>
  <cp:lastModifiedBy>Reynolds, Allison</cp:lastModifiedBy>
  <cp:revision>42</cp:revision>
  <dcterms:created xsi:type="dcterms:W3CDTF">2019-01-08T18:40:07Z</dcterms:created>
  <dcterms:modified xsi:type="dcterms:W3CDTF">2022-09-30T14:12:48Z</dcterms:modified>
</cp:coreProperties>
</file>