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3" r:id="rId5"/>
    <p:sldId id="266" r:id="rId6"/>
    <p:sldId id="258" r:id="rId7"/>
    <p:sldId id="261"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6" d="100"/>
          <a:sy n="86" d="100"/>
        </p:scale>
        <p:origin x="5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26D3EDF-7A02-4112-8D80-45D389EB68EC}" type="datetimeFigureOut">
              <a:rPr lang="en-US" smtClean="0"/>
              <a:t>9/15/2022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724526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184574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860005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A567230-EDC5-4870-A559-3D1048CCD656}"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52208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913793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26D3EDF-7A02-4112-8D80-45D389EB68EC}"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2253670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26D3EDF-7A02-4112-8D80-45D389EB68EC}"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2477329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6D3EDF-7A02-4112-8D80-45D389EB68EC}"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1759994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26D3EDF-7A02-4112-8D80-45D389EB68EC}" type="datetimeFigureOut">
              <a:rPr lang="en-US" smtClean="0"/>
              <a:t>9/15/2022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296970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6D3EDF-7A02-4112-8D80-45D389EB68EC}"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404764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26D3EDF-7A02-4112-8D80-45D389EB68EC}" type="datetimeFigureOut">
              <a:rPr lang="en-US" smtClean="0"/>
              <a:t>9/15/2022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1593468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158482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D3EDF-7A02-4112-8D80-45D389EB68EC}" type="datetimeFigureOut">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398697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6D3EDF-7A02-4112-8D80-45D389EB68EC}"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423591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D3EDF-7A02-4112-8D80-45D389EB68EC}" type="datetimeFigureOut">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293385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361094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6D3EDF-7A02-4112-8D80-45D389EB68EC}"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67230-EDC5-4870-A559-3D1048CCD656}" type="slidenum">
              <a:rPr lang="en-US" smtClean="0"/>
              <a:t>‹#›</a:t>
            </a:fld>
            <a:endParaRPr lang="en-US"/>
          </a:p>
        </p:txBody>
      </p:sp>
    </p:spTree>
    <p:extLst>
      <p:ext uri="{BB962C8B-B14F-4D97-AF65-F5344CB8AC3E}">
        <p14:creationId xmlns:p14="http://schemas.microsoft.com/office/powerpoint/2010/main" val="140255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26D3EDF-7A02-4112-8D80-45D389EB68EC}" type="datetimeFigureOut">
              <a:rPr lang="en-US" smtClean="0"/>
              <a:t>9/15/2022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A567230-EDC5-4870-A559-3D1048CCD656}" type="slidenum">
              <a:rPr lang="en-US" smtClean="0"/>
              <a:t>‹#›</a:t>
            </a:fld>
            <a:endParaRPr lang="en-US"/>
          </a:p>
        </p:txBody>
      </p:sp>
    </p:spTree>
    <p:extLst>
      <p:ext uri="{BB962C8B-B14F-4D97-AF65-F5344CB8AC3E}">
        <p14:creationId xmlns:p14="http://schemas.microsoft.com/office/powerpoint/2010/main" val="7620036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States of Consciousness </a:t>
            </a:r>
          </a:p>
        </p:txBody>
      </p:sp>
      <p:sp>
        <p:nvSpPr>
          <p:cNvPr id="3" name="Subtitle 2"/>
          <p:cNvSpPr>
            <a:spLocks noGrp="1"/>
          </p:cNvSpPr>
          <p:nvPr>
            <p:ph type="subTitle" idx="1"/>
          </p:nvPr>
        </p:nvSpPr>
        <p:spPr/>
        <p:txBody>
          <a:bodyPr>
            <a:normAutofit fontScale="92500" lnSpcReduction="10000"/>
          </a:bodyPr>
          <a:lstStyle/>
          <a:p>
            <a:r>
              <a:rPr lang="en-US" dirty="0"/>
              <a:t>Unit 9: Chapter 5</a:t>
            </a:r>
          </a:p>
          <a:p>
            <a:r>
              <a:rPr lang="en-US" dirty="0"/>
              <a:t>Warm-Ups</a:t>
            </a:r>
          </a:p>
        </p:txBody>
      </p:sp>
    </p:spTree>
    <p:extLst>
      <p:ext uri="{BB962C8B-B14F-4D97-AF65-F5344CB8AC3E}">
        <p14:creationId xmlns:p14="http://schemas.microsoft.com/office/powerpoint/2010/main" val="350963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5, Section 1</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3200" dirty="0"/>
              <a:t>Where does awareness versus arousal come from?</a:t>
            </a:r>
          </a:p>
          <a:p>
            <a:pPr marL="457200" indent="-457200">
              <a:buFont typeface="+mj-lt"/>
              <a:buAutoNum type="arabicPeriod"/>
            </a:pPr>
            <a:r>
              <a:rPr lang="en-US" sz="3200" dirty="0"/>
              <a:t>What is the difference between controlled processing and automatic processing?</a:t>
            </a:r>
          </a:p>
          <a:p>
            <a:pPr marL="457200" indent="-457200">
              <a:buFont typeface="+mj-lt"/>
              <a:buAutoNum type="arabicPeriod"/>
            </a:pPr>
            <a:r>
              <a:rPr lang="en-US" sz="3200" dirty="0"/>
              <a:t>What does research show about the likelihood of getting in a car accident if you are engaged in distracted driving by being on your cell phone?</a:t>
            </a:r>
          </a:p>
          <a:p>
            <a:pPr marL="457200" indent="-457200">
              <a:buFont typeface="+mj-lt"/>
              <a:buAutoNum type="arabicPeriod"/>
            </a:pPr>
            <a:r>
              <a:rPr lang="en-US" sz="3200" dirty="0"/>
              <a:t>What negative effects can multitasking have on students?</a:t>
            </a:r>
          </a:p>
        </p:txBody>
      </p:sp>
    </p:spTree>
    <p:extLst>
      <p:ext uri="{BB962C8B-B14F-4D97-AF65-F5344CB8AC3E}">
        <p14:creationId xmlns:p14="http://schemas.microsoft.com/office/powerpoint/2010/main" val="3824110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6938" y="639315"/>
            <a:ext cx="8610600" cy="1293028"/>
          </a:xfrm>
        </p:spPr>
        <p:txBody>
          <a:bodyPr/>
          <a:lstStyle/>
          <a:p>
            <a:r>
              <a:rPr lang="en-US" dirty="0"/>
              <a:t>Sleep Lab day!</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a:t>Grab a sleep lab data sheet.</a:t>
            </a:r>
          </a:p>
          <a:p>
            <a:pPr marL="457200" indent="-457200">
              <a:buFont typeface="+mj-lt"/>
              <a:buAutoNum type="arabicPeriod"/>
            </a:pPr>
            <a:r>
              <a:rPr lang="en-US" dirty="0"/>
              <a:t>On the top of the sheet, </a:t>
            </a:r>
            <a:r>
              <a:rPr lang="en-US" b="1" u="sng" dirty="0"/>
              <a:t>write your hypothesis to the following question</a:t>
            </a:r>
            <a:r>
              <a:rPr lang="en-US" dirty="0"/>
              <a:t>: How will a nap or resting period (the sleep lab period) affect your concentration, mood, alertness, and energy for the rest of the day? (specify your prediction for each of the four measures)</a:t>
            </a:r>
          </a:p>
          <a:p>
            <a:pPr marL="457200" indent="-457200">
              <a:buFont typeface="+mj-lt"/>
              <a:buAutoNum type="arabicPeriod"/>
            </a:pPr>
            <a:r>
              <a:rPr lang="en-US" dirty="0"/>
              <a:t>Take your heart rate and record your “before” heart rate on the data sheet.</a:t>
            </a:r>
          </a:p>
          <a:p>
            <a:pPr marL="457200" indent="-457200">
              <a:buFont typeface="+mj-lt"/>
              <a:buAutoNum type="arabicPeriod"/>
            </a:pPr>
            <a:r>
              <a:rPr lang="en-US" dirty="0"/>
              <a:t>Go to the restroom/get water if you need to before we begin.</a:t>
            </a:r>
          </a:p>
          <a:p>
            <a:pPr marL="457200" indent="-457200">
              <a:buFont typeface="+mj-lt"/>
              <a:buAutoNum type="arabicPeriod"/>
            </a:pPr>
            <a:r>
              <a:rPr lang="en-US" dirty="0"/>
              <a:t>Put your phone in the pocket holder.</a:t>
            </a:r>
          </a:p>
          <a:p>
            <a:pPr marL="457200" indent="-457200">
              <a:buFont typeface="+mj-lt"/>
              <a:buAutoNum type="arabicPeriod"/>
            </a:pPr>
            <a:r>
              <a:rPr lang="en-US" dirty="0"/>
              <a:t>Homework is Chapter 5, Section 2a, </a:t>
            </a:r>
            <a:r>
              <a:rPr lang="en-US"/>
              <a:t>pages 157-163</a:t>
            </a:r>
            <a:endParaRPr lang="en-US" dirty="0"/>
          </a:p>
          <a:p>
            <a:pPr marL="457200" indent="-457200">
              <a:buFont typeface="+mj-lt"/>
              <a:buAutoNum type="arabicPeriod"/>
            </a:pPr>
            <a:r>
              <a:rPr lang="en-US" dirty="0"/>
              <a:t>We will take 10 minutes to do this, then set up and sleep!</a:t>
            </a:r>
          </a:p>
        </p:txBody>
      </p:sp>
    </p:spTree>
    <p:extLst>
      <p:ext uri="{BB962C8B-B14F-4D97-AF65-F5344CB8AC3E}">
        <p14:creationId xmlns:p14="http://schemas.microsoft.com/office/powerpoint/2010/main" val="40407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29093"/>
            <a:ext cx="8610600" cy="1293028"/>
          </a:xfrm>
        </p:spPr>
        <p:txBody>
          <a:bodyPr/>
          <a:lstStyle/>
          <a:p>
            <a:r>
              <a:rPr lang="en-US" dirty="0"/>
              <a:t>Good morning!</a:t>
            </a:r>
          </a:p>
        </p:txBody>
      </p:sp>
      <p:sp>
        <p:nvSpPr>
          <p:cNvPr id="3" name="Content Placeholder 2"/>
          <p:cNvSpPr>
            <a:spLocks noGrp="1"/>
          </p:cNvSpPr>
          <p:nvPr>
            <p:ph idx="1"/>
          </p:nvPr>
        </p:nvSpPr>
        <p:spPr>
          <a:xfrm>
            <a:off x="487680" y="1600200"/>
            <a:ext cx="11018520" cy="4618485"/>
          </a:xfrm>
        </p:spPr>
        <p:txBody>
          <a:bodyPr>
            <a:normAutofit/>
          </a:bodyPr>
          <a:lstStyle/>
          <a:p>
            <a:r>
              <a:rPr lang="en-US" sz="2800" dirty="0"/>
              <a:t>Take your “after” heart rate</a:t>
            </a:r>
          </a:p>
          <a:p>
            <a:r>
              <a:rPr lang="en-US" sz="2800" dirty="0"/>
              <a:t>Start recording the answers to the questions on the data sheet (except for #10)</a:t>
            </a:r>
          </a:p>
          <a:p>
            <a:r>
              <a:rPr lang="en-US" sz="2800" b="0" i="0" dirty="0">
                <a:solidFill>
                  <a:srgbClr val="202124"/>
                </a:solidFill>
                <a:effectLst/>
              </a:rPr>
              <a:t>Hypnagogic hallucinations are </a:t>
            </a:r>
            <a:r>
              <a:rPr lang="en-US" sz="2800" i="0" dirty="0">
                <a:solidFill>
                  <a:srgbClr val="202124"/>
                </a:solidFill>
                <a:effectLst/>
              </a:rPr>
              <a:t>vivid visual, auditory, tactile, or even kinetic perceptions that, like sleep paralysis, occur during the transitions between wakefulness and REM sleep.</a:t>
            </a:r>
          </a:p>
          <a:p>
            <a:r>
              <a:rPr lang="en-US" sz="2800" i="0" dirty="0">
                <a:solidFill>
                  <a:srgbClr val="202124"/>
                </a:solidFill>
                <a:effectLst/>
              </a:rPr>
              <a:t>Myoclonus refers to a quick, involuntary muscle jerk. Hiccups are a form of myoclonus, as are the sudden jerks, or "sleep starts," you may feel just before falling asleep.</a:t>
            </a:r>
            <a:endParaRPr lang="en-US" sz="2800" dirty="0"/>
          </a:p>
          <a:p>
            <a:r>
              <a:rPr lang="en-US" sz="2800" b="1" u="sng" dirty="0">
                <a:highlight>
                  <a:srgbClr val="FFFF00"/>
                </a:highlight>
              </a:rPr>
              <a:t>Stay quiet, do not wake anyone up who is still asleep</a:t>
            </a:r>
          </a:p>
        </p:txBody>
      </p:sp>
    </p:spTree>
    <p:extLst>
      <p:ext uri="{BB962C8B-B14F-4D97-AF65-F5344CB8AC3E}">
        <p14:creationId xmlns:p14="http://schemas.microsoft.com/office/powerpoint/2010/main" val="359952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D22F5-105B-5DCF-A8DE-322B6CBE1902}"/>
              </a:ext>
            </a:extLst>
          </p:cNvPr>
          <p:cNvSpPr>
            <a:spLocks noGrp="1"/>
          </p:cNvSpPr>
          <p:nvPr>
            <p:ph type="title"/>
          </p:nvPr>
        </p:nvSpPr>
        <p:spPr/>
        <p:txBody>
          <a:bodyPr/>
          <a:lstStyle/>
          <a:p>
            <a:r>
              <a:rPr lang="en-US" dirty="0"/>
              <a:t>Chapter 5, section 1-2a</a:t>
            </a:r>
          </a:p>
        </p:txBody>
      </p:sp>
      <p:sp>
        <p:nvSpPr>
          <p:cNvPr id="3" name="Content Placeholder 2">
            <a:extLst>
              <a:ext uri="{FF2B5EF4-FFF2-40B4-BE49-F238E27FC236}">
                <a16:creationId xmlns:a16="http://schemas.microsoft.com/office/drawing/2014/main" id="{77AF3DDD-56E6-8F78-9E8F-D4A3A87C09BB}"/>
              </a:ext>
            </a:extLst>
          </p:cNvPr>
          <p:cNvSpPr>
            <a:spLocks noGrp="1"/>
          </p:cNvSpPr>
          <p:nvPr>
            <p:ph idx="1"/>
          </p:nvPr>
        </p:nvSpPr>
        <p:spPr/>
        <p:txBody>
          <a:bodyPr>
            <a:normAutofit fontScale="92500" lnSpcReduction="10000"/>
          </a:bodyPr>
          <a:lstStyle/>
          <a:p>
            <a:pPr marL="457200" indent="-457200">
              <a:buFont typeface="+mj-lt"/>
              <a:buAutoNum type="arabicPeriod"/>
            </a:pPr>
            <a:r>
              <a:rPr lang="en-US" sz="2400" dirty="0"/>
              <a:t>What is the difference between controlled processing and automatic processing?</a:t>
            </a:r>
          </a:p>
          <a:p>
            <a:pPr marL="457200" indent="-457200">
              <a:buFont typeface="+mj-lt"/>
              <a:buAutoNum type="arabicPeriod"/>
            </a:pPr>
            <a:r>
              <a:rPr lang="en-US" sz="2400" dirty="0"/>
              <a:t>What negative effects can multitasking have on students?</a:t>
            </a:r>
          </a:p>
          <a:p>
            <a:pPr marL="457200" indent="-457200">
              <a:buFont typeface="+mj-lt"/>
              <a:buAutoNum type="arabicPeriod"/>
            </a:pPr>
            <a:r>
              <a:rPr lang="en-US" sz="2400" dirty="0"/>
              <a:t>What two structures control circadian rhythms?</a:t>
            </a:r>
          </a:p>
          <a:p>
            <a:pPr marL="457200" indent="-457200">
              <a:buFont typeface="+mj-lt"/>
              <a:buAutoNum type="arabicPeriod"/>
            </a:pPr>
            <a:r>
              <a:rPr lang="en-US" sz="2400" dirty="0"/>
              <a:t>What stage of sleep is the deepest?</a:t>
            </a:r>
          </a:p>
          <a:p>
            <a:pPr marL="457200" indent="-457200">
              <a:buFont typeface="+mj-lt"/>
              <a:buAutoNum type="arabicPeriod"/>
            </a:pPr>
            <a:r>
              <a:rPr lang="en-US" sz="2400" dirty="0"/>
              <a:t>You’ll turn in this warm-up with the notes for this week. You can </a:t>
            </a:r>
            <a:r>
              <a:rPr lang="en-US" sz="2400"/>
              <a:t>upload them now.</a:t>
            </a:r>
            <a:endParaRPr lang="en-US" sz="2400" dirty="0"/>
          </a:p>
          <a:p>
            <a:pPr marL="457200" indent="-457200">
              <a:buFont typeface="+mj-lt"/>
              <a:buAutoNum type="arabicPeriod"/>
            </a:pPr>
            <a:r>
              <a:rPr lang="en-US" sz="2400" dirty="0">
                <a:sym typeface="Wingdings" panose="05000000000000000000" pitchFamily="2" charset="2"/>
              </a:rPr>
              <a:t>Make sure your sleep and dream log is updated (don’t forget to include naps and the sleep lab!) </a:t>
            </a:r>
          </a:p>
          <a:p>
            <a:pPr marL="457200" indent="-457200">
              <a:buFont typeface="+mj-lt"/>
              <a:buAutoNum type="arabicPeriod"/>
            </a:pPr>
            <a:r>
              <a:rPr lang="en-US" sz="2400" dirty="0">
                <a:sym typeface="Wingdings" panose="05000000000000000000" pitchFamily="2" charset="2"/>
              </a:rPr>
              <a:t>Go on to Google Classroom. Enter your sleep lab data into the Google Form. Once you are done, turn in the paper version to the front table.</a:t>
            </a:r>
          </a:p>
          <a:p>
            <a:pPr marL="457200" indent="-457200">
              <a:buFont typeface="+mj-lt"/>
              <a:buAutoNum type="arabicPeriod"/>
            </a:pPr>
            <a:endParaRPr lang="en-US" sz="2400" dirty="0"/>
          </a:p>
          <a:p>
            <a:endParaRPr lang="en-US" dirty="0"/>
          </a:p>
        </p:txBody>
      </p:sp>
    </p:spTree>
    <p:extLst>
      <p:ext uri="{BB962C8B-B14F-4D97-AF65-F5344CB8AC3E}">
        <p14:creationId xmlns:p14="http://schemas.microsoft.com/office/powerpoint/2010/main" val="217242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5, Section 2b</a:t>
            </a:r>
          </a:p>
        </p:txBody>
      </p:sp>
      <p:sp>
        <p:nvSpPr>
          <p:cNvPr id="3" name="Content Placeholder 2"/>
          <p:cNvSpPr>
            <a:spLocks noGrp="1"/>
          </p:cNvSpPr>
          <p:nvPr>
            <p:ph idx="1"/>
          </p:nvPr>
        </p:nvSpPr>
        <p:spPr/>
        <p:txBody>
          <a:bodyPr>
            <a:noAutofit/>
          </a:bodyPr>
          <a:lstStyle/>
          <a:p>
            <a:pPr marL="457200" indent="-457200">
              <a:buFont typeface="+mj-lt"/>
              <a:buAutoNum type="arabicPeriod"/>
            </a:pPr>
            <a:r>
              <a:rPr lang="en-US" sz="3200" dirty="0"/>
              <a:t>What causes jet lag?</a:t>
            </a:r>
          </a:p>
          <a:p>
            <a:pPr marL="457200" indent="-457200">
              <a:buFont typeface="+mj-lt"/>
              <a:buAutoNum type="arabicPeriod"/>
            </a:pPr>
            <a:r>
              <a:rPr lang="en-US" sz="3200" dirty="0"/>
              <a:t>What are the two dream theories that we tend to accept as accurate?</a:t>
            </a:r>
          </a:p>
          <a:p>
            <a:pPr marL="457200" indent="-457200">
              <a:buFont typeface="+mj-lt"/>
              <a:buAutoNum type="arabicPeriod"/>
            </a:pPr>
            <a:r>
              <a:rPr lang="en-US" sz="3200" dirty="0"/>
              <a:t>What are two universal things about dreams across cultures?</a:t>
            </a:r>
          </a:p>
          <a:p>
            <a:pPr marL="457200" indent="-457200">
              <a:buFont typeface="+mj-lt"/>
              <a:buAutoNum type="arabicPeriod"/>
            </a:pPr>
            <a:r>
              <a:rPr lang="en-US" sz="3200" dirty="0">
                <a:sym typeface="Wingdings" panose="05000000000000000000" pitchFamily="2" charset="2"/>
              </a:rPr>
              <a:t>Make sure your sleep and dream log is updated </a:t>
            </a:r>
          </a:p>
          <a:p>
            <a:pPr marL="457200" indent="-457200">
              <a:buFont typeface="+mj-lt"/>
              <a:buAutoNum type="arabicPeriod"/>
            </a:pPr>
            <a:endParaRPr lang="en-US" sz="3200" dirty="0"/>
          </a:p>
        </p:txBody>
      </p:sp>
    </p:spTree>
    <p:extLst>
      <p:ext uri="{BB962C8B-B14F-4D97-AF65-F5344CB8AC3E}">
        <p14:creationId xmlns:p14="http://schemas.microsoft.com/office/powerpoint/2010/main" val="3213106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4016" y="508340"/>
            <a:ext cx="9092184" cy="1293028"/>
          </a:xfrm>
        </p:spPr>
        <p:txBody>
          <a:bodyPr/>
          <a:lstStyle/>
          <a:p>
            <a:r>
              <a:rPr lang="en-US" dirty="0"/>
              <a:t>Chapter 5, Section 3</a:t>
            </a:r>
          </a:p>
        </p:txBody>
      </p:sp>
      <p:sp>
        <p:nvSpPr>
          <p:cNvPr id="3" name="Content Placeholder 2"/>
          <p:cNvSpPr>
            <a:spLocks noGrp="1"/>
          </p:cNvSpPr>
          <p:nvPr>
            <p:ph idx="1"/>
          </p:nvPr>
        </p:nvSpPr>
        <p:spPr>
          <a:xfrm>
            <a:off x="685800" y="1609982"/>
            <a:ext cx="10820400" cy="5056632"/>
          </a:xfrm>
        </p:spPr>
        <p:txBody>
          <a:bodyPr>
            <a:normAutofit fontScale="85000" lnSpcReduction="20000"/>
          </a:bodyPr>
          <a:lstStyle/>
          <a:p>
            <a:pPr marL="457200" indent="-457200">
              <a:buFont typeface="+mj-lt"/>
              <a:buAutoNum type="arabicPeriod"/>
            </a:pPr>
            <a:r>
              <a:rPr lang="en-US" sz="3200" dirty="0">
                <a:sym typeface="Wingdings" panose="05000000000000000000" pitchFamily="2" charset="2"/>
              </a:rPr>
              <a:t>Use the information on the blue paper to sign up for the AP Exam! You’ll need to go on AP Classroom AND Total Registration. AP Classroom code is </a:t>
            </a:r>
            <a:r>
              <a:rPr lang="en-US" sz="3200" u="sng" dirty="0">
                <a:sym typeface="Wingdings" panose="05000000000000000000" pitchFamily="2" charset="2"/>
              </a:rPr>
              <a:t>396MXG</a:t>
            </a:r>
          </a:p>
          <a:p>
            <a:pPr marL="457200" indent="-457200">
              <a:buFont typeface="+mj-lt"/>
              <a:buAutoNum type="arabicPeriod"/>
            </a:pPr>
            <a:r>
              <a:rPr lang="en-US" sz="3200" dirty="0"/>
              <a:t>What is the difference between an antagonist and agonist drug?</a:t>
            </a:r>
          </a:p>
          <a:p>
            <a:pPr marL="457200" indent="-457200">
              <a:buFont typeface="+mj-lt"/>
              <a:buAutoNum type="arabicPeriod"/>
            </a:pPr>
            <a:r>
              <a:rPr lang="en-US" sz="3200" dirty="0"/>
              <a:t>What is the difference between physical and psychological dependence?</a:t>
            </a:r>
          </a:p>
          <a:p>
            <a:pPr marL="457200" indent="-457200">
              <a:buFont typeface="+mj-lt"/>
              <a:buAutoNum type="arabicPeriod"/>
            </a:pPr>
            <a:r>
              <a:rPr lang="en-US" sz="3200" dirty="0"/>
              <a:t>What is the effect of opiates/opioids?</a:t>
            </a:r>
          </a:p>
          <a:p>
            <a:pPr marL="457200" indent="-457200">
              <a:buFont typeface="+mj-lt"/>
              <a:buAutoNum type="arabicPeriod"/>
            </a:pPr>
            <a:r>
              <a:rPr lang="en-US" sz="3200" dirty="0"/>
              <a:t>What are potential effects (1 positive, 1 negative) of club drugs?</a:t>
            </a:r>
          </a:p>
          <a:p>
            <a:pPr marL="457200" indent="-457200">
              <a:buFont typeface="+mj-lt"/>
              <a:buAutoNum type="arabicPeriod"/>
            </a:pPr>
            <a:r>
              <a:rPr lang="en-US" sz="3200" dirty="0">
                <a:ea typeface="Calibri" panose="020F0502020204030204" pitchFamily="34" charset="0"/>
              </a:rPr>
              <a:t>W</a:t>
            </a:r>
            <a:r>
              <a:rPr lang="en-US" sz="3200" dirty="0">
                <a:effectLst/>
                <a:ea typeface="Calibri" panose="020F0502020204030204" pitchFamily="34" charset="0"/>
              </a:rPr>
              <a:t>hat is the dissonance or issue between the modern high-achievement culture and the use and abuse of consciousness-altering drugs?</a:t>
            </a:r>
          </a:p>
          <a:p>
            <a:pPr marL="457200" indent="-457200">
              <a:buFont typeface="+mj-lt"/>
              <a:buAutoNum type="arabicPeriod"/>
            </a:pPr>
            <a:r>
              <a:rPr lang="en-US" sz="3200" dirty="0">
                <a:sym typeface="Wingdings" panose="05000000000000000000" pitchFamily="2" charset="2"/>
              </a:rPr>
              <a:t>Make sure your sleep and dream log is updated </a:t>
            </a:r>
          </a:p>
          <a:p>
            <a:pPr marL="457200" indent="-457200">
              <a:buFont typeface="+mj-lt"/>
              <a:buAutoNum type="arabicPeriod"/>
            </a:pPr>
            <a:endParaRPr lang="en-US" sz="3200" dirty="0"/>
          </a:p>
          <a:p>
            <a:pPr marL="457200" indent="-457200">
              <a:buFont typeface="+mj-lt"/>
              <a:buAutoNum type="arabicPeriod"/>
            </a:pPr>
            <a:endParaRPr lang="en-US" sz="3200" dirty="0"/>
          </a:p>
        </p:txBody>
      </p:sp>
    </p:spTree>
    <p:extLst>
      <p:ext uri="{BB962C8B-B14F-4D97-AF65-F5344CB8AC3E}">
        <p14:creationId xmlns:p14="http://schemas.microsoft.com/office/powerpoint/2010/main" val="526480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5, section 4</a:t>
            </a:r>
          </a:p>
        </p:txBody>
      </p:sp>
      <p:sp>
        <p:nvSpPr>
          <p:cNvPr id="3" name="Content Placeholder 2"/>
          <p:cNvSpPr>
            <a:spLocks noGrp="1"/>
          </p:cNvSpPr>
          <p:nvPr>
            <p:ph idx="1"/>
          </p:nvPr>
        </p:nvSpPr>
        <p:spPr/>
        <p:txBody>
          <a:bodyPr>
            <a:normAutofit fontScale="92500"/>
          </a:bodyPr>
          <a:lstStyle/>
          <a:p>
            <a:pPr marL="457200" indent="-457200">
              <a:buFont typeface="+mj-lt"/>
              <a:buAutoNum type="arabicPeriod"/>
            </a:pPr>
            <a:r>
              <a:rPr lang="en-US" sz="3200" dirty="0"/>
              <a:t>What are at least 2 effects of practicing meditation?</a:t>
            </a:r>
          </a:p>
          <a:p>
            <a:pPr marL="457200" indent="-457200">
              <a:buFont typeface="+mj-lt"/>
              <a:buAutoNum type="arabicPeriod"/>
            </a:pPr>
            <a:r>
              <a:rPr lang="en-US" sz="3200" dirty="0"/>
              <a:t>Can hypnosis be forced? What is necessary for hypnosis to be successful?</a:t>
            </a:r>
          </a:p>
          <a:p>
            <a:pPr marL="457200" indent="-457200">
              <a:buFont typeface="+mj-lt"/>
              <a:buAutoNum type="arabicPeriod"/>
            </a:pPr>
            <a:r>
              <a:rPr lang="en-US" sz="3200" dirty="0">
                <a:effectLst/>
                <a:ea typeface="Calibri" panose="020F0502020204030204" pitchFamily="34" charset="0"/>
                <a:cs typeface="Times New Roman" panose="02020603050405020304" pitchFamily="18" charset="0"/>
              </a:rPr>
              <a:t>What are your feelings on meditation? How can you incorporate it in your life?</a:t>
            </a:r>
            <a:endParaRPr lang="en-US" sz="3200" dirty="0">
              <a:ea typeface="Calibri" panose="020F0502020204030204" pitchFamily="34" charset="0"/>
              <a:cs typeface="Times New Roman" panose="02020603050405020304" pitchFamily="18" charset="0"/>
            </a:endParaRPr>
          </a:p>
          <a:p>
            <a:pPr marL="457200" indent="-457200">
              <a:buFont typeface="+mj-lt"/>
              <a:buAutoNum type="arabicPeriod"/>
            </a:pPr>
            <a:r>
              <a:rPr lang="en-US" sz="3200" dirty="0">
                <a:effectLst/>
                <a:ea typeface="Calibri" panose="020F0502020204030204" pitchFamily="34" charset="0"/>
                <a:cs typeface="Times New Roman" panose="02020603050405020304" pitchFamily="18" charset="0"/>
              </a:rPr>
              <a:t>Why do you think relaxation techniques are not taught in school? Should they be? Why or why not?</a:t>
            </a:r>
          </a:p>
          <a:p>
            <a:pPr marL="457200" indent="-457200">
              <a:buFont typeface="+mj-lt"/>
              <a:buAutoNum type="arabicPeriod"/>
            </a:pPr>
            <a:r>
              <a:rPr lang="en-US" sz="3200">
                <a:sym typeface="Wingdings" panose="05000000000000000000" pitchFamily="2" charset="2"/>
              </a:rPr>
              <a:t>Make sure your sleep and dream log is updated </a:t>
            </a:r>
          </a:p>
          <a:p>
            <a:pPr marL="457200" indent="-457200">
              <a:buFont typeface="+mj-lt"/>
              <a:buAutoNum type="arabicPeriod"/>
            </a:pPr>
            <a:endParaRPr lang="en-US"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297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2393-D8CE-4F4F-B23B-68A2BD1A6F26}"/>
              </a:ext>
            </a:extLst>
          </p:cNvPr>
          <p:cNvSpPr>
            <a:spLocks noGrp="1"/>
          </p:cNvSpPr>
          <p:nvPr>
            <p:ph type="title"/>
          </p:nvPr>
        </p:nvSpPr>
        <p:spPr/>
        <p:txBody>
          <a:bodyPr/>
          <a:lstStyle/>
          <a:p>
            <a:r>
              <a:rPr lang="en-US" dirty="0"/>
              <a:t>Test Day!</a:t>
            </a:r>
          </a:p>
        </p:txBody>
      </p:sp>
      <p:sp>
        <p:nvSpPr>
          <p:cNvPr id="3" name="Content Placeholder 2">
            <a:extLst>
              <a:ext uri="{FF2B5EF4-FFF2-40B4-BE49-F238E27FC236}">
                <a16:creationId xmlns:a16="http://schemas.microsoft.com/office/drawing/2014/main" id="{6FA9FF69-2642-477A-AC85-EE86B3CA17D0}"/>
              </a:ext>
            </a:extLst>
          </p:cNvPr>
          <p:cNvSpPr>
            <a:spLocks noGrp="1"/>
          </p:cNvSpPr>
          <p:nvPr>
            <p:ph idx="1"/>
          </p:nvPr>
        </p:nvSpPr>
        <p:spPr>
          <a:xfrm>
            <a:off x="516194" y="1430594"/>
            <a:ext cx="11385754" cy="5427406"/>
          </a:xfrm>
        </p:spPr>
        <p:txBody>
          <a:bodyPr>
            <a:normAutofit fontScale="92500" lnSpcReduction="10000"/>
          </a:bodyPr>
          <a:lstStyle/>
          <a:p>
            <a:pPr marL="457200" indent="-457200">
              <a:buFont typeface="+mj-lt"/>
              <a:buAutoNum type="arabicPeriod"/>
            </a:pPr>
            <a:r>
              <a:rPr lang="en-US" sz="3200" dirty="0"/>
              <a:t>Put your phone in the phone pocket</a:t>
            </a:r>
          </a:p>
          <a:p>
            <a:pPr marL="457200" indent="-457200">
              <a:buFont typeface="+mj-lt"/>
              <a:buAutoNum type="arabicPeriod"/>
            </a:pPr>
            <a:r>
              <a:rPr lang="en-US" sz="3200" dirty="0"/>
              <a:t>Get out a separate sheet of paper</a:t>
            </a:r>
          </a:p>
          <a:p>
            <a:pPr marL="457200" indent="-457200">
              <a:buFont typeface="+mj-lt"/>
              <a:buAutoNum type="arabicPeriod"/>
            </a:pPr>
            <a:r>
              <a:rPr lang="en-US" sz="3200" dirty="0"/>
              <a:t>Begin filling out your answer sheet- write your name, write your ID number, bubble in your ID number</a:t>
            </a:r>
          </a:p>
          <a:p>
            <a:pPr marL="457200" indent="-457200">
              <a:buFont typeface="+mj-lt"/>
              <a:buAutoNum type="arabicPeriod"/>
            </a:pPr>
            <a:r>
              <a:rPr lang="en-US" sz="3200" dirty="0"/>
              <a:t>Put your name on the separate sheet of paper</a:t>
            </a:r>
          </a:p>
          <a:p>
            <a:pPr marL="457200" indent="-457200">
              <a:buFont typeface="+mj-lt"/>
              <a:buAutoNum type="arabicPeriod"/>
            </a:pPr>
            <a:r>
              <a:rPr lang="en-US" sz="3200" dirty="0"/>
              <a:t>The Sleep Lab </a:t>
            </a:r>
            <a:r>
              <a:rPr lang="en-US" sz="3200" dirty="0" err="1"/>
              <a:t>lab</a:t>
            </a:r>
            <a:r>
              <a:rPr lang="en-US" sz="3200" dirty="0"/>
              <a:t> report is due Monday</a:t>
            </a:r>
          </a:p>
          <a:p>
            <a:pPr marL="457200" indent="-457200">
              <a:buFont typeface="+mj-lt"/>
              <a:buAutoNum type="arabicPeriod"/>
            </a:pPr>
            <a:r>
              <a:rPr lang="en-US" sz="3200" dirty="0"/>
              <a:t>Sleep journal analysis will be due next Friday. You will need at least two full weeks of sleep data. You will turn in the analysis and your sleep log. For the last question, you only need to interpret your dreams. </a:t>
            </a:r>
          </a:p>
          <a:p>
            <a:pPr marL="457200" indent="-457200">
              <a:buFont typeface="+mj-lt"/>
              <a:buAutoNum type="arabicPeriod"/>
            </a:pPr>
            <a:r>
              <a:rPr lang="en-US" sz="3200" dirty="0"/>
              <a:t>The sooner you’re ready, the sooner we can start!</a:t>
            </a:r>
          </a:p>
          <a:p>
            <a:pPr marL="0" indent="0">
              <a:buNone/>
            </a:pPr>
            <a:r>
              <a:rPr lang="en-US" sz="3200" dirty="0"/>
              <a:t>You got this </a:t>
            </a:r>
            <a:r>
              <a:rPr lang="en-US" sz="3200" dirty="0">
                <a:sym typeface="Wingdings" panose="05000000000000000000" pitchFamily="2" charset="2"/>
              </a:rPr>
              <a:t> </a:t>
            </a:r>
            <a:endParaRPr lang="en-US" sz="3200" dirty="0"/>
          </a:p>
          <a:p>
            <a:endParaRPr lang="en-US" sz="3200" dirty="0"/>
          </a:p>
          <a:p>
            <a:endParaRPr lang="en-US" sz="3200" dirty="0"/>
          </a:p>
        </p:txBody>
      </p:sp>
    </p:spTree>
    <p:extLst>
      <p:ext uri="{BB962C8B-B14F-4D97-AF65-F5344CB8AC3E}">
        <p14:creationId xmlns:p14="http://schemas.microsoft.com/office/powerpoint/2010/main" val="308761907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886</TotalTime>
  <Words>757</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Century Gothic</vt:lpstr>
      <vt:lpstr>Vapor Trail</vt:lpstr>
      <vt:lpstr>States of Consciousness </vt:lpstr>
      <vt:lpstr>Chapter 5, Section 1</vt:lpstr>
      <vt:lpstr>Sleep Lab day!</vt:lpstr>
      <vt:lpstr>Good morning!</vt:lpstr>
      <vt:lpstr>Chapter 5, section 1-2a</vt:lpstr>
      <vt:lpstr>Chapter 5, Section 2b</vt:lpstr>
      <vt:lpstr>Chapter 5, Section 3</vt:lpstr>
      <vt:lpstr>Chapter  5, section 4</vt:lpstr>
      <vt:lpstr>Test Day!</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States of Consciousness </dc:title>
  <dc:creator>Reynolds, Allison</dc:creator>
  <cp:lastModifiedBy>Reynolds, Allison</cp:lastModifiedBy>
  <cp:revision>53</cp:revision>
  <dcterms:created xsi:type="dcterms:W3CDTF">2019-02-01T23:01:00Z</dcterms:created>
  <dcterms:modified xsi:type="dcterms:W3CDTF">2022-09-15T20:43:20Z</dcterms:modified>
</cp:coreProperties>
</file>