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0" r:id="rId3"/>
    <p:sldId id="266" r:id="rId4"/>
    <p:sldId id="291" r:id="rId5"/>
    <p:sldId id="292" r:id="rId6"/>
    <p:sldId id="293" r:id="rId7"/>
    <p:sldId id="294" r:id="rId8"/>
    <p:sldId id="280" r:id="rId9"/>
    <p:sldId id="281" r:id="rId10"/>
    <p:sldId id="279" r:id="rId11"/>
    <p:sldId id="278" r:id="rId12"/>
    <p:sldId id="259" r:id="rId13"/>
    <p:sldId id="261" r:id="rId14"/>
    <p:sldId id="262" r:id="rId15"/>
    <p:sldId id="286" r:id="rId16"/>
    <p:sldId id="287" r:id="rId17"/>
    <p:sldId id="288" r:id="rId18"/>
    <p:sldId id="289" r:id="rId19"/>
    <p:sldId id="285" r:id="rId20"/>
    <p:sldId id="265" r:id="rId21"/>
    <p:sldId id="273" r:id="rId22"/>
    <p:sldId id="275" r:id="rId23"/>
    <p:sldId id="274"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ABCAE-1AE0-4B66-9E0C-0D73AF8AAB22}"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25AE1-EB42-4B54-814C-1C28E3AA36E0}" type="slidenum">
              <a:rPr lang="en-US" smtClean="0"/>
              <a:t>‹#›</a:t>
            </a:fld>
            <a:endParaRPr lang="en-US"/>
          </a:p>
        </p:txBody>
      </p:sp>
    </p:spTree>
    <p:extLst>
      <p:ext uri="{BB962C8B-B14F-4D97-AF65-F5344CB8AC3E}">
        <p14:creationId xmlns:p14="http://schemas.microsoft.com/office/powerpoint/2010/main" val="30127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Education, Career/teaching, experience, dissertation on attachment theory/parent-child relationship </a:t>
            </a:r>
          </a:p>
        </p:txBody>
      </p:sp>
      <p:sp>
        <p:nvSpPr>
          <p:cNvPr id="4" name="Slide Number Placeholder 3"/>
          <p:cNvSpPr>
            <a:spLocks noGrp="1"/>
          </p:cNvSpPr>
          <p:nvPr>
            <p:ph type="sldNum" sz="quarter" idx="5"/>
          </p:nvPr>
        </p:nvSpPr>
        <p:spPr/>
        <p:txBody>
          <a:bodyPr/>
          <a:lstStyle/>
          <a:p>
            <a:fld id="{22D25AE1-EB42-4B54-814C-1C28E3AA36E0}" type="slidenum">
              <a:rPr lang="en-US" smtClean="0"/>
              <a:t>1</a:t>
            </a:fld>
            <a:endParaRPr lang="en-US"/>
          </a:p>
        </p:txBody>
      </p:sp>
    </p:spTree>
    <p:extLst>
      <p:ext uri="{BB962C8B-B14F-4D97-AF65-F5344CB8AC3E}">
        <p14:creationId xmlns:p14="http://schemas.microsoft.com/office/powerpoint/2010/main" val="194269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14</a:t>
            </a:fld>
            <a:endParaRPr lang="en-US"/>
          </a:p>
        </p:txBody>
      </p:sp>
    </p:spTree>
    <p:extLst>
      <p:ext uri="{BB962C8B-B14F-4D97-AF65-F5344CB8AC3E}">
        <p14:creationId xmlns:p14="http://schemas.microsoft.com/office/powerpoint/2010/main" val="403533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15</a:t>
            </a:fld>
            <a:endParaRPr lang="en-US"/>
          </a:p>
        </p:txBody>
      </p:sp>
    </p:spTree>
    <p:extLst>
      <p:ext uri="{BB962C8B-B14F-4D97-AF65-F5344CB8AC3E}">
        <p14:creationId xmlns:p14="http://schemas.microsoft.com/office/powerpoint/2010/main" val="427182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22D25AE1-EB42-4B54-814C-1C28E3AA36E0}" type="slidenum">
              <a:rPr lang="en-US" smtClean="0"/>
              <a:t>16</a:t>
            </a:fld>
            <a:endParaRPr lang="en-US"/>
          </a:p>
        </p:txBody>
      </p:sp>
    </p:spTree>
    <p:extLst>
      <p:ext uri="{BB962C8B-B14F-4D97-AF65-F5344CB8AC3E}">
        <p14:creationId xmlns:p14="http://schemas.microsoft.com/office/powerpoint/2010/main" val="213571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17</a:t>
            </a:fld>
            <a:endParaRPr lang="en-US"/>
          </a:p>
        </p:txBody>
      </p:sp>
    </p:spTree>
    <p:extLst>
      <p:ext uri="{BB962C8B-B14F-4D97-AF65-F5344CB8AC3E}">
        <p14:creationId xmlns:p14="http://schemas.microsoft.com/office/powerpoint/2010/main" val="287177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18</a:t>
            </a:fld>
            <a:endParaRPr lang="en-US"/>
          </a:p>
        </p:txBody>
      </p:sp>
    </p:spTree>
    <p:extLst>
      <p:ext uri="{BB962C8B-B14F-4D97-AF65-F5344CB8AC3E}">
        <p14:creationId xmlns:p14="http://schemas.microsoft.com/office/powerpoint/2010/main" val="87352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22D25AE1-EB42-4B54-814C-1C28E3AA36E0}" type="slidenum">
              <a:rPr lang="en-US" smtClean="0"/>
              <a:t>19</a:t>
            </a:fld>
            <a:endParaRPr lang="en-US"/>
          </a:p>
        </p:txBody>
      </p:sp>
    </p:spTree>
    <p:extLst>
      <p:ext uri="{BB962C8B-B14F-4D97-AF65-F5344CB8AC3E}">
        <p14:creationId xmlns:p14="http://schemas.microsoft.com/office/powerpoint/2010/main" val="250095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22D25AE1-EB42-4B54-814C-1C28E3AA36E0}" type="slidenum">
              <a:rPr lang="en-US" smtClean="0"/>
              <a:t>20</a:t>
            </a:fld>
            <a:endParaRPr lang="en-US"/>
          </a:p>
        </p:txBody>
      </p:sp>
    </p:spTree>
    <p:extLst>
      <p:ext uri="{BB962C8B-B14F-4D97-AF65-F5344CB8AC3E}">
        <p14:creationId xmlns:p14="http://schemas.microsoft.com/office/powerpoint/2010/main" val="170459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22D25AE1-EB42-4B54-814C-1C28E3AA36E0}" type="slidenum">
              <a:rPr lang="en-US" smtClean="0"/>
              <a:t>21</a:t>
            </a:fld>
            <a:endParaRPr lang="en-US"/>
          </a:p>
        </p:txBody>
      </p:sp>
    </p:spTree>
    <p:extLst>
      <p:ext uri="{BB962C8B-B14F-4D97-AF65-F5344CB8AC3E}">
        <p14:creationId xmlns:p14="http://schemas.microsoft.com/office/powerpoint/2010/main" val="704563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22D25AE1-EB42-4B54-814C-1C28E3AA36E0}" type="slidenum">
              <a:rPr lang="en-US" smtClean="0"/>
              <a:t>22</a:t>
            </a:fld>
            <a:endParaRPr lang="en-US"/>
          </a:p>
        </p:txBody>
      </p:sp>
    </p:spTree>
    <p:extLst>
      <p:ext uri="{BB962C8B-B14F-4D97-AF65-F5344CB8AC3E}">
        <p14:creationId xmlns:p14="http://schemas.microsoft.com/office/powerpoint/2010/main" val="413719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23</a:t>
            </a:fld>
            <a:endParaRPr lang="en-US"/>
          </a:p>
        </p:txBody>
      </p:sp>
    </p:spTree>
    <p:extLst>
      <p:ext uri="{BB962C8B-B14F-4D97-AF65-F5344CB8AC3E}">
        <p14:creationId xmlns:p14="http://schemas.microsoft.com/office/powerpoint/2010/main" val="267299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2</a:t>
            </a:fld>
            <a:endParaRPr lang="en-US"/>
          </a:p>
        </p:txBody>
      </p:sp>
    </p:spTree>
    <p:extLst>
      <p:ext uri="{BB962C8B-B14F-4D97-AF65-F5344CB8AC3E}">
        <p14:creationId xmlns:p14="http://schemas.microsoft.com/office/powerpoint/2010/main" val="1654493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22D25AE1-EB42-4B54-814C-1C28E3AA36E0}" type="slidenum">
              <a:rPr lang="en-US" smtClean="0"/>
              <a:t>24</a:t>
            </a:fld>
            <a:endParaRPr lang="en-US"/>
          </a:p>
        </p:txBody>
      </p:sp>
    </p:spTree>
    <p:extLst>
      <p:ext uri="{BB962C8B-B14F-4D97-AF65-F5344CB8AC3E}">
        <p14:creationId xmlns:p14="http://schemas.microsoft.com/office/powerpoint/2010/main" val="103251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22D25AE1-EB42-4B54-814C-1C28E3AA36E0}" type="slidenum">
              <a:rPr lang="en-US" smtClean="0"/>
              <a:t>3</a:t>
            </a:fld>
            <a:endParaRPr lang="en-US"/>
          </a:p>
        </p:txBody>
      </p:sp>
    </p:spTree>
    <p:extLst>
      <p:ext uri="{BB962C8B-B14F-4D97-AF65-F5344CB8AC3E}">
        <p14:creationId xmlns:p14="http://schemas.microsoft.com/office/powerpoint/2010/main" val="116024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22D25AE1-EB42-4B54-814C-1C28E3AA36E0}" type="slidenum">
              <a:rPr lang="en-US" smtClean="0"/>
              <a:t>4</a:t>
            </a:fld>
            <a:endParaRPr lang="en-US"/>
          </a:p>
        </p:txBody>
      </p:sp>
    </p:spTree>
    <p:extLst>
      <p:ext uri="{BB962C8B-B14F-4D97-AF65-F5344CB8AC3E}">
        <p14:creationId xmlns:p14="http://schemas.microsoft.com/office/powerpoint/2010/main" val="311572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22D25AE1-EB42-4B54-814C-1C28E3AA36E0}" type="slidenum">
              <a:rPr lang="en-US" smtClean="0"/>
              <a:t>5</a:t>
            </a:fld>
            <a:endParaRPr lang="en-US"/>
          </a:p>
        </p:txBody>
      </p:sp>
    </p:spTree>
    <p:extLst>
      <p:ext uri="{BB962C8B-B14F-4D97-AF65-F5344CB8AC3E}">
        <p14:creationId xmlns:p14="http://schemas.microsoft.com/office/powerpoint/2010/main" val="331633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22D25AE1-EB42-4B54-814C-1C28E3AA36E0}" type="slidenum">
              <a:rPr lang="en-US" smtClean="0"/>
              <a:t>6</a:t>
            </a:fld>
            <a:endParaRPr lang="en-US"/>
          </a:p>
        </p:txBody>
      </p:sp>
    </p:spTree>
    <p:extLst>
      <p:ext uri="{BB962C8B-B14F-4D97-AF65-F5344CB8AC3E}">
        <p14:creationId xmlns:p14="http://schemas.microsoft.com/office/powerpoint/2010/main" val="406759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22D25AE1-EB42-4B54-814C-1C28E3AA36E0}" type="slidenum">
              <a:rPr lang="en-US" smtClean="0"/>
              <a:t>7</a:t>
            </a:fld>
            <a:endParaRPr lang="en-US"/>
          </a:p>
        </p:txBody>
      </p:sp>
    </p:spTree>
    <p:extLst>
      <p:ext uri="{BB962C8B-B14F-4D97-AF65-F5344CB8AC3E}">
        <p14:creationId xmlns:p14="http://schemas.microsoft.com/office/powerpoint/2010/main" val="206509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22D25AE1-EB42-4B54-814C-1C28E3AA36E0}" type="slidenum">
              <a:rPr lang="en-US" smtClean="0"/>
              <a:t>12</a:t>
            </a:fld>
            <a:endParaRPr lang="en-US"/>
          </a:p>
        </p:txBody>
      </p:sp>
    </p:spTree>
    <p:extLst>
      <p:ext uri="{BB962C8B-B14F-4D97-AF65-F5344CB8AC3E}">
        <p14:creationId xmlns:p14="http://schemas.microsoft.com/office/powerpoint/2010/main" val="107518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22D25AE1-EB42-4B54-814C-1C28E3AA36E0}" type="slidenum">
              <a:rPr lang="en-US" smtClean="0"/>
              <a:t>13</a:t>
            </a:fld>
            <a:endParaRPr lang="en-US"/>
          </a:p>
        </p:txBody>
      </p:sp>
    </p:spTree>
    <p:extLst>
      <p:ext uri="{BB962C8B-B14F-4D97-AF65-F5344CB8AC3E}">
        <p14:creationId xmlns:p14="http://schemas.microsoft.com/office/powerpoint/2010/main" val="185263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06D14CE-7FF6-4080-B1C7-E24BEA0304B7}" type="datetimeFigureOut">
              <a:rPr lang="en-US" smtClean="0"/>
              <a:t>2/17/2021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274786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304038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357124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688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314633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6D14CE-7FF6-4080-B1C7-E24BEA0304B7}"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59780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6D14CE-7FF6-4080-B1C7-E24BEA0304B7}"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46534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D14CE-7FF6-4080-B1C7-E24BEA0304B7}"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368059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D14CE-7FF6-4080-B1C7-E24BEA0304B7}"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69458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D14CE-7FF6-4080-B1C7-E24BEA0304B7}"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407867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D14CE-7FF6-4080-B1C7-E24BEA0304B7}"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413625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63027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6D14CE-7FF6-4080-B1C7-E24BEA0304B7}"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76187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6D14CE-7FF6-4080-B1C7-E24BEA0304B7}"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37154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D14CE-7FF6-4080-B1C7-E24BEA0304B7}"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74568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82927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D14CE-7FF6-4080-B1C7-E24BEA0304B7}"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B18CF-1D1E-47F4-8B5B-719890DBEE74}" type="slidenum">
              <a:rPr lang="en-US" smtClean="0"/>
              <a:t>‹#›</a:t>
            </a:fld>
            <a:endParaRPr lang="en-US"/>
          </a:p>
        </p:txBody>
      </p:sp>
    </p:spTree>
    <p:extLst>
      <p:ext uri="{BB962C8B-B14F-4D97-AF65-F5344CB8AC3E}">
        <p14:creationId xmlns:p14="http://schemas.microsoft.com/office/powerpoint/2010/main" val="126428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6D14CE-7FF6-4080-B1C7-E24BEA0304B7}" type="datetimeFigureOut">
              <a:rPr lang="en-US" smtClean="0"/>
              <a:t>2/17/2021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1B18CF-1D1E-47F4-8B5B-719890DBEE74}" type="slidenum">
              <a:rPr lang="en-US" smtClean="0"/>
              <a:t>‹#›</a:t>
            </a:fld>
            <a:endParaRPr lang="en-US"/>
          </a:p>
        </p:txBody>
      </p:sp>
    </p:spTree>
    <p:extLst>
      <p:ext uri="{BB962C8B-B14F-4D97-AF65-F5344CB8AC3E}">
        <p14:creationId xmlns:p14="http://schemas.microsoft.com/office/powerpoint/2010/main" val="9652020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CE0D-F647-446E-AC83-5EA1B96985AB}"/>
              </a:ext>
            </a:extLst>
          </p:cNvPr>
          <p:cNvSpPr>
            <a:spLocks noGrp="1"/>
          </p:cNvSpPr>
          <p:nvPr>
            <p:ph type="ctrTitle"/>
          </p:nvPr>
        </p:nvSpPr>
        <p:spPr>
          <a:xfrm>
            <a:off x="1876424" y="249909"/>
            <a:ext cx="9171790" cy="1845222"/>
          </a:xfrm>
        </p:spPr>
        <p:txBody>
          <a:bodyPr/>
          <a:lstStyle/>
          <a:p>
            <a:pPr algn="ctr"/>
            <a:r>
              <a:rPr lang="en-US" dirty="0"/>
              <a:t>The emotional world of Teens</a:t>
            </a:r>
          </a:p>
        </p:txBody>
      </p:sp>
      <p:sp>
        <p:nvSpPr>
          <p:cNvPr id="3" name="Subtitle 2">
            <a:extLst>
              <a:ext uri="{FF2B5EF4-FFF2-40B4-BE49-F238E27FC236}">
                <a16:creationId xmlns:a16="http://schemas.microsoft.com/office/drawing/2014/main" id="{8C7638F9-857D-44BB-B679-ADBBB6BA9A12}"/>
              </a:ext>
            </a:extLst>
          </p:cNvPr>
          <p:cNvSpPr>
            <a:spLocks noGrp="1"/>
          </p:cNvSpPr>
          <p:nvPr>
            <p:ph type="subTitle" idx="1"/>
          </p:nvPr>
        </p:nvSpPr>
        <p:spPr>
          <a:xfrm>
            <a:off x="1876423" y="2370338"/>
            <a:ext cx="9432279" cy="3923930"/>
          </a:xfrm>
        </p:spPr>
        <p:txBody>
          <a:bodyPr>
            <a:normAutofit lnSpcReduction="10000"/>
          </a:bodyPr>
          <a:lstStyle/>
          <a:p>
            <a:pPr algn="ctr"/>
            <a:r>
              <a:rPr lang="en-US" dirty="0"/>
              <a:t>Fostering your Teen’s social/emotional intelligence </a:t>
            </a:r>
          </a:p>
          <a:p>
            <a:pPr algn="ctr"/>
            <a:endParaRPr lang="en-US" sz="1800" cap="none" dirty="0"/>
          </a:p>
          <a:p>
            <a:pPr algn="ctr"/>
            <a:endParaRPr lang="en-US" sz="1800" cap="none" dirty="0"/>
          </a:p>
          <a:p>
            <a:pPr algn="ctr"/>
            <a:endParaRPr lang="en-US" sz="1800" cap="none" dirty="0"/>
          </a:p>
          <a:p>
            <a:pPr algn="ctr"/>
            <a:endParaRPr lang="en-US" sz="1800" cap="none" dirty="0"/>
          </a:p>
          <a:p>
            <a:endParaRPr lang="en-US" sz="1800" cap="none" dirty="0"/>
          </a:p>
          <a:p>
            <a:r>
              <a:rPr lang="en-US" sz="1800" cap="none" dirty="0"/>
              <a:t>		                 </a:t>
            </a:r>
          </a:p>
          <a:p>
            <a:r>
              <a:rPr lang="en-US" sz="1800" cap="none" dirty="0"/>
              <a:t>			   Michael Klinkner, MSW, LCSW</a:t>
            </a:r>
          </a:p>
          <a:p>
            <a:r>
              <a:rPr lang="en-US" sz="1800" cap="none" dirty="0"/>
              <a:t>			   Dr. Elizabeth Fedrick, PhD, LPC </a:t>
            </a:r>
          </a:p>
        </p:txBody>
      </p:sp>
      <p:pic>
        <p:nvPicPr>
          <p:cNvPr id="6" name="Picture 5" descr="A picture containing room&#10;&#10;Description automatically generated">
            <a:extLst>
              <a:ext uri="{FF2B5EF4-FFF2-40B4-BE49-F238E27FC236}">
                <a16:creationId xmlns:a16="http://schemas.microsoft.com/office/drawing/2014/main" id="{587F0C0D-0A70-46C9-A191-739546866972}"/>
              </a:ext>
            </a:extLst>
          </p:cNvPr>
          <p:cNvPicPr>
            <a:picLocks noChangeAspect="1"/>
          </p:cNvPicPr>
          <p:nvPr/>
        </p:nvPicPr>
        <p:blipFill rotWithShape="1">
          <a:blip r:embed="rId3">
            <a:extLst>
              <a:ext uri="{28A0092B-C50C-407E-A947-70E740481C1C}">
                <a14:useLocalDpi xmlns:a14="http://schemas.microsoft.com/office/drawing/2010/main" val="0"/>
              </a:ext>
            </a:extLst>
          </a:blip>
          <a:srcRect r="575" b="-166"/>
          <a:stretch/>
        </p:blipFill>
        <p:spPr>
          <a:xfrm>
            <a:off x="4736746" y="3123819"/>
            <a:ext cx="3070929" cy="2007474"/>
          </a:xfrm>
          <a:prstGeom prst="rect">
            <a:avLst/>
          </a:prstGeom>
        </p:spPr>
      </p:pic>
    </p:spTree>
    <p:extLst>
      <p:ext uri="{BB962C8B-B14F-4D97-AF65-F5344CB8AC3E}">
        <p14:creationId xmlns:p14="http://schemas.microsoft.com/office/powerpoint/2010/main" val="157574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0DCFE96-1D14-4A0D-BBFC-DFE20E08781F}"/>
              </a:ext>
            </a:extLst>
          </p:cNvPr>
          <p:cNvSpPr>
            <a:spLocks noGrp="1"/>
          </p:cNvSpPr>
          <p:nvPr>
            <p:ph type="title"/>
          </p:nvPr>
        </p:nvSpPr>
        <p:spPr>
          <a:xfrm>
            <a:off x="4061619" y="229171"/>
            <a:ext cx="4459286" cy="1251115"/>
          </a:xfrm>
        </p:spPr>
        <p:txBody>
          <a:bodyPr>
            <a:normAutofit/>
          </a:bodyPr>
          <a:lstStyle/>
          <a:p>
            <a:r>
              <a:rPr lang="en-US" sz="3200" dirty="0"/>
              <a:t>Prefrontal cortex</a:t>
            </a:r>
          </a:p>
        </p:txBody>
      </p:sp>
      <p:pic>
        <p:nvPicPr>
          <p:cNvPr id="5" name="Content Placeholder 4" descr="A picture containing text&#10;&#10;Description automatically generated">
            <a:extLst>
              <a:ext uri="{FF2B5EF4-FFF2-40B4-BE49-F238E27FC236}">
                <a16:creationId xmlns:a16="http://schemas.microsoft.com/office/drawing/2014/main" id="{50CD6FB6-4C5D-4017-A64D-C89CB0DF7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211" y="1611313"/>
            <a:ext cx="6033577" cy="44901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17607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45" name="Rectangle 97">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EB25264-CC8A-4BDA-BA26-CC5E2E16F086}"/>
              </a:ext>
            </a:extLst>
          </p:cNvPr>
          <p:cNvSpPr>
            <a:spLocks noGrp="1"/>
          </p:cNvSpPr>
          <p:nvPr>
            <p:ph type="title"/>
          </p:nvPr>
        </p:nvSpPr>
        <p:spPr>
          <a:xfrm>
            <a:off x="1141413" y="618518"/>
            <a:ext cx="4459286" cy="1478570"/>
          </a:xfrm>
        </p:spPr>
        <p:txBody>
          <a:bodyPr>
            <a:normAutofit/>
          </a:bodyPr>
          <a:lstStyle/>
          <a:p>
            <a:r>
              <a:rPr lang="en-US" sz="3200"/>
              <a:t>Prefrontal cortex</a:t>
            </a:r>
          </a:p>
        </p:txBody>
      </p:sp>
      <p:sp>
        <p:nvSpPr>
          <p:cNvPr id="9" name="Content Placeholder 8">
            <a:extLst>
              <a:ext uri="{FF2B5EF4-FFF2-40B4-BE49-F238E27FC236}">
                <a16:creationId xmlns:a16="http://schemas.microsoft.com/office/drawing/2014/main" id="{B033207C-E5AD-455C-8D86-E5D068D56A16}"/>
              </a:ext>
            </a:extLst>
          </p:cNvPr>
          <p:cNvSpPr>
            <a:spLocks noGrp="1"/>
          </p:cNvSpPr>
          <p:nvPr>
            <p:ph idx="1"/>
          </p:nvPr>
        </p:nvSpPr>
        <p:spPr>
          <a:xfrm>
            <a:off x="1141412" y="2249487"/>
            <a:ext cx="4459287" cy="3965046"/>
          </a:xfrm>
        </p:spPr>
        <p:txBody>
          <a:bodyPr>
            <a:normAutofit/>
          </a:bodyPr>
          <a:lstStyle/>
          <a:p>
            <a:r>
              <a:rPr lang="en-US" dirty="0"/>
              <a:t>Does not finish developing until mid-20s</a:t>
            </a:r>
          </a:p>
          <a:p>
            <a:r>
              <a:rPr lang="en-US" dirty="0"/>
              <a:t>Limbic system (emotion centers of the brain) develops at a much quicker rate</a:t>
            </a:r>
          </a:p>
          <a:p>
            <a:r>
              <a:rPr lang="en-US" dirty="0"/>
              <a:t>Due to slow rate of development, is more susceptible to neuroplasticity and change </a:t>
            </a:r>
          </a:p>
        </p:txBody>
      </p:sp>
      <p:pic>
        <p:nvPicPr>
          <p:cNvPr id="5" name="Content Placeholder 4" descr="A screenshot of a cell phone&#10;&#10;Description automatically generated">
            <a:extLst>
              <a:ext uri="{FF2B5EF4-FFF2-40B4-BE49-F238E27FC236}">
                <a16:creationId xmlns:a16="http://schemas.microsoft.com/office/drawing/2014/main" id="{3B5A9361-56AF-46F5-A9C3-804400BB3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79356"/>
            <a:ext cx="5456279" cy="507433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02" name="Group 101">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3"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4"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5"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0"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5"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6"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7"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8"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9"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55574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69" name="Group 9">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6AB4AA44-47E6-45BA-BC76-978C4A1618D8}"/>
              </a:ext>
            </a:extLst>
          </p:cNvPr>
          <p:cNvSpPr>
            <a:spLocks noGrp="1"/>
          </p:cNvSpPr>
          <p:nvPr>
            <p:ph type="title"/>
          </p:nvPr>
        </p:nvSpPr>
        <p:spPr>
          <a:xfrm>
            <a:off x="7962519" y="618518"/>
            <a:ext cx="3084891" cy="1478570"/>
          </a:xfrm>
        </p:spPr>
        <p:txBody>
          <a:bodyPr>
            <a:normAutofit/>
          </a:bodyPr>
          <a:lstStyle/>
          <a:p>
            <a:pPr algn="ctr"/>
            <a:r>
              <a:rPr lang="en-US" sz="3200" dirty="0"/>
              <a:t>The impact of parenting styles </a:t>
            </a:r>
          </a:p>
        </p:txBody>
      </p:sp>
      <p:pic>
        <p:nvPicPr>
          <p:cNvPr id="5" name="Picture 4" descr="A picture containing clock, sign, table&#10;&#10;Description automatically generated">
            <a:extLst>
              <a:ext uri="{FF2B5EF4-FFF2-40B4-BE49-F238E27FC236}">
                <a16:creationId xmlns:a16="http://schemas.microsoft.com/office/drawing/2014/main" id="{627EAF19-EE6E-4287-A3A0-87F970D78165}"/>
              </a:ext>
            </a:extLst>
          </p:cNvPr>
          <p:cNvPicPr>
            <a:picLocks noChangeAspect="1"/>
          </p:cNvPicPr>
          <p:nvPr/>
        </p:nvPicPr>
        <p:blipFill rotWithShape="1">
          <a:blip r:embed="rId5">
            <a:extLst>
              <a:ext uri="{28A0092B-C50C-407E-A947-70E740481C1C}">
                <a14:useLocalDpi xmlns:a14="http://schemas.microsoft.com/office/drawing/2010/main" val="0"/>
              </a:ext>
            </a:extLst>
          </a:blip>
          <a:srcRect r="10176" b="1"/>
          <a:stretch/>
        </p:blipFill>
        <p:spPr>
          <a:xfrm>
            <a:off x="-5597" y="10"/>
            <a:ext cx="7558541" cy="6857990"/>
          </a:xfrm>
          <a:prstGeom prst="rect">
            <a:avLst/>
          </a:prstGeom>
        </p:spPr>
      </p:pic>
      <p:grpSp>
        <p:nvGrpSpPr>
          <p:cNvPr id="71" name="Group 13">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17">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42">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54">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40AD007D-21DF-4AE3-97A4-9D1E59DDC606}"/>
              </a:ext>
            </a:extLst>
          </p:cNvPr>
          <p:cNvSpPr>
            <a:spLocks noGrp="1"/>
          </p:cNvSpPr>
          <p:nvPr>
            <p:ph idx="1"/>
          </p:nvPr>
        </p:nvSpPr>
        <p:spPr>
          <a:xfrm>
            <a:off x="7959345" y="2408236"/>
            <a:ext cx="3084892" cy="3541714"/>
          </a:xfrm>
        </p:spPr>
        <p:txBody>
          <a:bodyPr>
            <a:normAutofit/>
          </a:bodyPr>
          <a:lstStyle/>
          <a:p>
            <a:pPr algn="ctr"/>
            <a:r>
              <a:rPr lang="en-US" dirty="0"/>
              <a:t>Permissive</a:t>
            </a:r>
          </a:p>
          <a:p>
            <a:pPr algn="ctr"/>
            <a:r>
              <a:rPr lang="en-US" dirty="0"/>
              <a:t>Uninvolved </a:t>
            </a:r>
          </a:p>
          <a:p>
            <a:pPr algn="ctr"/>
            <a:r>
              <a:rPr lang="en-US" dirty="0"/>
              <a:t>Authoritarian</a:t>
            </a:r>
          </a:p>
          <a:p>
            <a:pPr algn="ctr"/>
            <a:r>
              <a:rPr lang="en-US" dirty="0"/>
              <a:t>Authoritative </a:t>
            </a:r>
          </a:p>
        </p:txBody>
      </p:sp>
    </p:spTree>
    <p:extLst>
      <p:ext uri="{BB962C8B-B14F-4D97-AF65-F5344CB8AC3E}">
        <p14:creationId xmlns:p14="http://schemas.microsoft.com/office/powerpoint/2010/main" val="179809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9972-BCBA-47F1-9EB3-11B7362CA1B6}"/>
              </a:ext>
            </a:extLst>
          </p:cNvPr>
          <p:cNvSpPr>
            <a:spLocks noGrp="1"/>
          </p:cNvSpPr>
          <p:nvPr>
            <p:ph type="title"/>
          </p:nvPr>
        </p:nvSpPr>
        <p:spPr>
          <a:xfrm>
            <a:off x="1141413" y="618518"/>
            <a:ext cx="9905998" cy="1478570"/>
          </a:xfrm>
        </p:spPr>
        <p:txBody>
          <a:bodyPr>
            <a:normAutofit/>
          </a:bodyPr>
          <a:lstStyle/>
          <a:p>
            <a:pPr algn="ctr"/>
            <a:r>
              <a:rPr lang="en-US"/>
              <a:t>What can we do to support optimal social/emotional development? </a:t>
            </a:r>
          </a:p>
        </p:txBody>
      </p:sp>
      <p:pic>
        <p:nvPicPr>
          <p:cNvPr id="5" name="Picture 4" descr="A close up of a logo&#10;&#10;Description automatically generated">
            <a:extLst>
              <a:ext uri="{FF2B5EF4-FFF2-40B4-BE49-F238E27FC236}">
                <a16:creationId xmlns:a16="http://schemas.microsoft.com/office/drawing/2014/main" id="{CC33F0D1-D0BA-4AA2-A53B-248530D08909}"/>
              </a:ext>
            </a:extLst>
          </p:cNvPr>
          <p:cNvPicPr>
            <a:picLocks noChangeAspect="1"/>
          </p:cNvPicPr>
          <p:nvPr/>
        </p:nvPicPr>
        <p:blipFill rotWithShape="1">
          <a:blip r:embed="rId4">
            <a:extLst>
              <a:ext uri="{28A0092B-C50C-407E-A947-70E740481C1C}">
                <a14:useLocalDpi xmlns:a14="http://schemas.microsoft.com/office/drawing/2010/main" val="0"/>
              </a:ext>
            </a:extLst>
          </a:blip>
          <a:srcRect l="17819" r="17942" b="-1"/>
          <a:stretch/>
        </p:blipFill>
        <p:spPr>
          <a:xfrm>
            <a:off x="1915852"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CF1FF4FD-7511-4091-BDD5-7D00C6732D61}"/>
              </a:ext>
            </a:extLst>
          </p:cNvPr>
          <p:cNvSpPr>
            <a:spLocks noGrp="1"/>
          </p:cNvSpPr>
          <p:nvPr>
            <p:ph idx="1"/>
          </p:nvPr>
        </p:nvSpPr>
        <p:spPr>
          <a:xfrm>
            <a:off x="5669061" y="2249487"/>
            <a:ext cx="6012832" cy="3541714"/>
          </a:xfrm>
        </p:spPr>
        <p:txBody>
          <a:bodyPr>
            <a:normAutofit fontScale="92500" lnSpcReduction="10000"/>
          </a:bodyPr>
          <a:lstStyle/>
          <a:p>
            <a:pPr>
              <a:lnSpc>
                <a:spcPct val="110000"/>
              </a:lnSpc>
            </a:pPr>
            <a:r>
              <a:rPr lang="en-US" dirty="0"/>
              <a:t>Emotion coaching: VIR (validate, investigate, regulate) </a:t>
            </a:r>
          </a:p>
          <a:p>
            <a:pPr>
              <a:lnSpc>
                <a:spcPct val="110000"/>
              </a:lnSpc>
            </a:pPr>
            <a:r>
              <a:rPr lang="en-US" dirty="0"/>
              <a:t>Co-regulation</a:t>
            </a:r>
          </a:p>
          <a:p>
            <a:pPr>
              <a:lnSpc>
                <a:spcPct val="110000"/>
              </a:lnSpc>
            </a:pPr>
            <a:r>
              <a:rPr lang="en-US" dirty="0"/>
              <a:t>Intentional activities</a:t>
            </a:r>
          </a:p>
          <a:p>
            <a:pPr>
              <a:lnSpc>
                <a:spcPct val="110000"/>
              </a:lnSpc>
            </a:pPr>
            <a:r>
              <a:rPr lang="en-US" dirty="0"/>
              <a:t>Positive labeled praise </a:t>
            </a:r>
          </a:p>
          <a:p>
            <a:pPr>
              <a:lnSpc>
                <a:spcPct val="110000"/>
              </a:lnSpc>
            </a:pPr>
            <a:r>
              <a:rPr lang="en-US" dirty="0"/>
              <a:t>One-on-one time </a:t>
            </a:r>
          </a:p>
          <a:p>
            <a:pPr>
              <a:lnSpc>
                <a:spcPct val="110000"/>
              </a:lnSpc>
            </a:pPr>
            <a:r>
              <a:rPr lang="en-US" dirty="0"/>
              <a:t>Avoid power struggles </a:t>
            </a:r>
          </a:p>
          <a:p>
            <a:pPr>
              <a:lnSpc>
                <a:spcPct val="110000"/>
              </a:lnSpc>
            </a:pPr>
            <a:r>
              <a:rPr lang="en-US" dirty="0"/>
              <a:t>Acknowledge and apologize for mistakes</a:t>
            </a:r>
          </a:p>
          <a:p>
            <a:pPr>
              <a:lnSpc>
                <a:spcPct val="110000"/>
              </a:lnSpc>
            </a:pPr>
            <a:endParaRPr lang="en-US" sz="2200" dirty="0"/>
          </a:p>
        </p:txBody>
      </p:sp>
    </p:spTree>
    <p:extLst>
      <p:ext uri="{BB962C8B-B14F-4D97-AF65-F5344CB8AC3E}">
        <p14:creationId xmlns:p14="http://schemas.microsoft.com/office/powerpoint/2010/main" val="62677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A39CC26B-3B94-42F7-8ED1-6D69D932E0E0}"/>
              </a:ext>
            </a:extLst>
          </p:cNvPr>
          <p:cNvSpPr>
            <a:spLocks noGrp="1"/>
          </p:cNvSpPr>
          <p:nvPr>
            <p:ph type="title"/>
          </p:nvPr>
        </p:nvSpPr>
        <p:spPr>
          <a:xfrm>
            <a:off x="1207676" y="777858"/>
            <a:ext cx="2869416" cy="4708528"/>
          </a:xfrm>
        </p:spPr>
        <p:txBody>
          <a:bodyPr>
            <a:normAutofit/>
          </a:bodyPr>
          <a:lstStyle/>
          <a:p>
            <a:pPr algn="r"/>
            <a:br>
              <a:rPr lang="en-US" sz="4000" dirty="0"/>
            </a:br>
            <a:br>
              <a:rPr lang="en-US" sz="4000" dirty="0"/>
            </a:br>
            <a:br>
              <a:rPr lang="en-US" sz="4000" dirty="0"/>
            </a:br>
            <a:r>
              <a:rPr lang="en-US" sz="4000" dirty="0"/>
              <a:t>Parenting </a:t>
            </a:r>
            <a:br>
              <a:rPr lang="en-US" sz="4000" dirty="0"/>
            </a:br>
            <a:r>
              <a:rPr lang="en-US" sz="4000" dirty="0"/>
              <a:t>evolved</a:t>
            </a:r>
            <a:br>
              <a:rPr lang="en-US" sz="4000" dirty="0"/>
            </a:br>
            <a:br>
              <a:rPr lang="en-US" sz="4000" dirty="0"/>
            </a:br>
            <a:endParaRPr lang="en-US" sz="40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242B7F-DB44-4994-9A5F-85CBFD0A115C}"/>
              </a:ext>
            </a:extLst>
          </p:cNvPr>
          <p:cNvSpPr>
            <a:spLocks noGrp="1"/>
          </p:cNvSpPr>
          <p:nvPr>
            <p:ph idx="1"/>
          </p:nvPr>
        </p:nvSpPr>
        <p:spPr>
          <a:xfrm>
            <a:off x="5202364" y="1142205"/>
            <a:ext cx="5824262" cy="4545016"/>
          </a:xfrm>
        </p:spPr>
        <p:txBody>
          <a:bodyPr anchor="ctr">
            <a:normAutofit/>
          </a:bodyPr>
          <a:lstStyle/>
          <a:p>
            <a:pPr marL="0" indent="0" algn="ctr">
              <a:buNone/>
            </a:pPr>
            <a:r>
              <a:rPr lang="en-US" sz="5400" dirty="0"/>
              <a:t>Validate</a:t>
            </a:r>
            <a:br>
              <a:rPr lang="en-US" sz="5400" dirty="0"/>
            </a:br>
            <a:r>
              <a:rPr lang="en-US" sz="5400" dirty="0"/>
              <a:t>Investigate</a:t>
            </a:r>
            <a:br>
              <a:rPr lang="en-US" sz="5400" dirty="0"/>
            </a:br>
            <a:r>
              <a:rPr lang="en-US" sz="5400" dirty="0"/>
              <a:t>Regulate</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54752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39CC26B-3B94-42F7-8ED1-6D69D932E0E0}"/>
              </a:ext>
            </a:extLst>
          </p:cNvPr>
          <p:cNvSpPr>
            <a:spLocks noGrp="1"/>
          </p:cNvSpPr>
          <p:nvPr>
            <p:ph type="title"/>
          </p:nvPr>
        </p:nvSpPr>
        <p:spPr>
          <a:xfrm>
            <a:off x="1207676" y="777858"/>
            <a:ext cx="2869416" cy="4708528"/>
          </a:xfrm>
        </p:spPr>
        <p:txBody>
          <a:bodyPr>
            <a:normAutofit/>
          </a:bodyPr>
          <a:lstStyle/>
          <a:p>
            <a:pPr algn="r"/>
            <a:br>
              <a:rPr lang="en-US" sz="4000" dirty="0"/>
            </a:br>
            <a:br>
              <a:rPr lang="en-US" sz="4000" dirty="0"/>
            </a:br>
            <a:br>
              <a:rPr lang="en-US" sz="4000" dirty="0"/>
            </a:br>
            <a:r>
              <a:rPr lang="en-US" sz="4000" dirty="0">
                <a:latin typeface="+mn-lt"/>
              </a:rPr>
              <a:t>validate</a:t>
            </a:r>
            <a:br>
              <a:rPr lang="en-US" sz="4000" dirty="0"/>
            </a:br>
            <a:br>
              <a:rPr lang="en-US" sz="4000" dirty="0"/>
            </a:br>
            <a:endParaRPr lang="en-US" sz="40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242B7F-DB44-4994-9A5F-85CBFD0A115C}"/>
              </a:ext>
            </a:extLst>
          </p:cNvPr>
          <p:cNvSpPr>
            <a:spLocks noGrp="1"/>
          </p:cNvSpPr>
          <p:nvPr>
            <p:ph idx="1"/>
          </p:nvPr>
        </p:nvSpPr>
        <p:spPr>
          <a:xfrm>
            <a:off x="5202364" y="1142205"/>
            <a:ext cx="5824262" cy="4545016"/>
          </a:xfrm>
        </p:spPr>
        <p:txBody>
          <a:bodyPr anchor="ctr">
            <a:noAutofit/>
          </a:bodyPr>
          <a:lstStyle/>
          <a:p>
            <a:pPr marL="285750" marR="0" indent="-285750">
              <a:lnSpc>
                <a:spcPct val="107000"/>
              </a:lnSpc>
              <a:spcBef>
                <a:spcPts val="0"/>
              </a:spcBef>
              <a:spcAft>
                <a:spcPts val="800"/>
              </a:spcAft>
              <a:buFont typeface="Arial" panose="020B0604020202020204" pitchFamily="34" charset="0"/>
              <a:buChar char="•"/>
            </a:pPr>
            <a:r>
              <a:rPr lang="en-US" cap="none" dirty="0">
                <a:effectLst/>
                <a:ea typeface="Calibri" panose="020F0502020204030204" pitchFamily="34" charset="0"/>
                <a:cs typeface="Times New Roman" panose="02020603050405020304" pitchFamily="18" charset="0"/>
              </a:rPr>
              <a:t>Be the calmest version of yourself you can be</a:t>
            </a:r>
          </a:p>
          <a:p>
            <a:pPr marL="285750" marR="0" indent="-285750">
              <a:lnSpc>
                <a:spcPct val="107000"/>
              </a:lnSpc>
              <a:spcBef>
                <a:spcPts val="0"/>
              </a:spcBef>
              <a:spcAft>
                <a:spcPts val="800"/>
              </a:spcAft>
              <a:buFont typeface="Arial" panose="020B0604020202020204" pitchFamily="34" charset="0"/>
              <a:buChar char="•"/>
            </a:pPr>
            <a:r>
              <a:rPr lang="en-US" cap="none" dirty="0">
                <a:effectLst/>
                <a:ea typeface="Calibri" panose="020F0502020204030204" pitchFamily="34" charset="0"/>
                <a:cs typeface="Times New Roman" panose="02020603050405020304" pitchFamily="18" charset="0"/>
              </a:rPr>
              <a:t>Let the child know their feelings are valid</a:t>
            </a:r>
          </a:p>
          <a:p>
            <a:pPr marL="285750" marR="0" indent="-285750">
              <a:lnSpc>
                <a:spcPct val="107000"/>
              </a:lnSpc>
              <a:spcBef>
                <a:spcPts val="0"/>
              </a:spcBef>
              <a:spcAft>
                <a:spcPts val="800"/>
              </a:spcAft>
              <a:buFont typeface="Arial" panose="020B0604020202020204" pitchFamily="34" charset="0"/>
              <a:buChar char="•"/>
            </a:pPr>
            <a:r>
              <a:rPr lang="en-US" cap="none" dirty="0">
                <a:effectLst/>
                <a:ea typeface="Calibri" panose="020F0502020204030204" pitchFamily="34" charset="0"/>
                <a:cs typeface="Times New Roman" panose="02020603050405020304" pitchFamily="18" charset="0"/>
              </a:rPr>
              <a:t>Label the emotion if they can’t </a:t>
            </a:r>
          </a:p>
          <a:p>
            <a:pPr marL="285750" marR="0" indent="-285750">
              <a:lnSpc>
                <a:spcPct val="107000"/>
              </a:lnSpc>
              <a:spcBef>
                <a:spcPts val="0"/>
              </a:spcBef>
              <a:spcAft>
                <a:spcPts val="800"/>
              </a:spcAft>
              <a:buFont typeface="Arial" panose="020B0604020202020204" pitchFamily="34" charset="0"/>
              <a:buChar char="•"/>
            </a:pPr>
            <a:r>
              <a:rPr lang="en-US" cap="none" dirty="0">
                <a:effectLst/>
                <a:ea typeface="Calibri" panose="020F0502020204030204" pitchFamily="34" charset="0"/>
                <a:cs typeface="Times New Roman" panose="02020603050405020304" pitchFamily="18" charset="0"/>
              </a:rPr>
              <a:t>Use calming skills, if need to</a:t>
            </a:r>
          </a:p>
          <a:p>
            <a:pPr marL="285750" marR="0" indent="-285750">
              <a:lnSpc>
                <a:spcPct val="107000"/>
              </a:lnSpc>
              <a:spcBef>
                <a:spcPts val="0"/>
              </a:spcBef>
              <a:spcAft>
                <a:spcPts val="800"/>
              </a:spcAft>
              <a:buFont typeface="Arial" panose="020B0604020202020204" pitchFamily="34" charset="0"/>
              <a:buChar char="•"/>
              <a:tabLst>
                <a:tab pos="400050" algn="l"/>
              </a:tabLst>
            </a:pPr>
            <a:r>
              <a:rPr lang="en-US" cap="none" dirty="0">
                <a:effectLst/>
                <a:ea typeface="Calibri" panose="020F0502020204030204" pitchFamily="34" charset="0"/>
                <a:cs typeface="Times New Roman" panose="02020603050405020304" pitchFamily="18" charset="0"/>
              </a:rPr>
              <a:t>Use statements like: ”that sounds like a lot.”  “That would be hard.”</a:t>
            </a:r>
          </a:p>
          <a:p>
            <a:pPr marL="285750" marR="0" indent="-285750">
              <a:lnSpc>
                <a:spcPct val="107000"/>
              </a:lnSpc>
              <a:spcBef>
                <a:spcPts val="0"/>
              </a:spcBef>
              <a:spcAft>
                <a:spcPts val="800"/>
              </a:spcAft>
              <a:buFont typeface="Arial" panose="020B0604020202020204" pitchFamily="34" charset="0"/>
              <a:buChar char="•"/>
            </a:pPr>
            <a:r>
              <a:rPr lang="en-US" cap="none" dirty="0">
                <a:effectLst/>
                <a:ea typeface="Calibri" panose="020F0502020204030204" pitchFamily="34" charset="0"/>
                <a:cs typeface="Times New Roman" panose="02020603050405020304" pitchFamily="18" charset="0"/>
              </a:rPr>
              <a:t>Be careful to not give them the idea that they just “need to get used it” or “just get over it.”</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77734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A39CC26B-3B94-42F7-8ED1-6D69D932E0E0}"/>
              </a:ext>
            </a:extLst>
          </p:cNvPr>
          <p:cNvSpPr>
            <a:spLocks noGrp="1"/>
          </p:cNvSpPr>
          <p:nvPr>
            <p:ph type="title"/>
          </p:nvPr>
        </p:nvSpPr>
        <p:spPr>
          <a:xfrm>
            <a:off x="1207676" y="777858"/>
            <a:ext cx="2869416" cy="4708528"/>
          </a:xfrm>
        </p:spPr>
        <p:txBody>
          <a:bodyPr>
            <a:normAutofit/>
          </a:bodyPr>
          <a:lstStyle/>
          <a:p>
            <a:pPr algn="r"/>
            <a:br>
              <a:rPr lang="en-US" sz="4000" dirty="0"/>
            </a:br>
            <a:br>
              <a:rPr lang="en-US" sz="4000" dirty="0"/>
            </a:br>
            <a:br>
              <a:rPr lang="en-US" sz="4000" dirty="0"/>
            </a:br>
            <a:r>
              <a:rPr lang="en-US" sz="4000" dirty="0">
                <a:latin typeface="+mn-lt"/>
              </a:rPr>
              <a:t>INVESTIGATE</a:t>
            </a:r>
            <a:br>
              <a:rPr lang="en-US" sz="4000" dirty="0"/>
            </a:br>
            <a:br>
              <a:rPr lang="en-US" sz="4000" dirty="0"/>
            </a:br>
            <a:endParaRPr lang="en-US" sz="40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242B7F-DB44-4994-9A5F-85CBFD0A115C}"/>
              </a:ext>
            </a:extLst>
          </p:cNvPr>
          <p:cNvSpPr>
            <a:spLocks noGrp="1"/>
          </p:cNvSpPr>
          <p:nvPr>
            <p:ph idx="1"/>
          </p:nvPr>
        </p:nvSpPr>
        <p:spPr>
          <a:xfrm>
            <a:off x="5202364" y="1142205"/>
            <a:ext cx="5824262" cy="4545016"/>
          </a:xfrm>
        </p:spPr>
        <p:txBody>
          <a:bodyPr anchor="ctr">
            <a:noAutofit/>
          </a:bodyPr>
          <a:lstStyle/>
          <a:p>
            <a:pPr marL="285750" marR="0" indent="-285750">
              <a:lnSpc>
                <a:spcPct val="107000"/>
              </a:lnSpc>
              <a:spcBef>
                <a:spcPts val="0"/>
              </a:spcBef>
              <a:spcAft>
                <a:spcPts val="800"/>
              </a:spcAft>
              <a:buFont typeface="Arial" panose="020B0604020202020204" pitchFamily="34" charset="0"/>
              <a:buChar char="•"/>
              <a:tabLst>
                <a:tab pos="838200" algn="l"/>
              </a:tabLst>
            </a:pPr>
            <a:r>
              <a:rPr lang="en-US" cap="none" dirty="0">
                <a:solidFill>
                  <a:schemeClr val="tx1"/>
                </a:solidFill>
                <a:effectLst/>
                <a:ea typeface="Calibri" panose="020F0502020204030204" pitchFamily="34" charset="0"/>
                <a:cs typeface="Times New Roman" panose="02020603050405020304" pitchFamily="18" charset="0"/>
              </a:rPr>
              <a:t>Ask the right questions and wait for the answers</a:t>
            </a:r>
          </a:p>
          <a:p>
            <a:pPr marL="285750" marR="0" indent="-285750">
              <a:lnSpc>
                <a:spcPct val="107000"/>
              </a:lnSpc>
              <a:spcBef>
                <a:spcPts val="0"/>
              </a:spcBef>
              <a:spcAft>
                <a:spcPts val="800"/>
              </a:spcAft>
              <a:buFont typeface="Arial" panose="020B0604020202020204" pitchFamily="34" charset="0"/>
              <a:buChar char="•"/>
              <a:tabLst>
                <a:tab pos="838200" algn="l"/>
              </a:tabLst>
            </a:pPr>
            <a:r>
              <a:rPr lang="en-US" cap="none" dirty="0">
                <a:solidFill>
                  <a:schemeClr val="tx1"/>
                </a:solidFill>
                <a:effectLst/>
                <a:ea typeface="Calibri" panose="020F0502020204030204" pitchFamily="34" charset="0"/>
                <a:cs typeface="Times New Roman" panose="02020603050405020304" pitchFamily="18" charset="0"/>
              </a:rPr>
              <a:t>Help your child focus on how they see the situation and when it got started</a:t>
            </a:r>
          </a:p>
          <a:p>
            <a:pPr marL="285750" marR="0" indent="-285750">
              <a:lnSpc>
                <a:spcPct val="107000"/>
              </a:lnSpc>
              <a:spcBef>
                <a:spcPts val="0"/>
              </a:spcBef>
              <a:spcAft>
                <a:spcPts val="0"/>
              </a:spcAft>
              <a:buFont typeface="Arial" panose="020B0604020202020204" pitchFamily="34" charset="0"/>
              <a:buChar char="•"/>
            </a:pPr>
            <a:r>
              <a:rPr lang="en-US" cap="none" dirty="0">
                <a:solidFill>
                  <a:schemeClr val="tx1"/>
                </a:solidFill>
                <a:effectLst/>
                <a:ea typeface="Calibri" panose="020F0502020204030204" pitchFamily="34" charset="0"/>
                <a:cs typeface="Times New Roman" panose="02020603050405020304" pitchFamily="18" charset="0"/>
              </a:rPr>
              <a:t>Some examples are: “what started the emotion?”  “When did you first start to get upset?”</a:t>
            </a:r>
          </a:p>
          <a:p>
            <a:pPr marL="285750" marR="0" indent="-285750">
              <a:lnSpc>
                <a:spcPct val="107000"/>
              </a:lnSpc>
              <a:spcBef>
                <a:spcPts val="0"/>
              </a:spcBef>
              <a:spcAft>
                <a:spcPts val="0"/>
              </a:spcAft>
              <a:buFont typeface="Arial" panose="020B0604020202020204" pitchFamily="34" charset="0"/>
              <a:buChar char="•"/>
            </a:pPr>
            <a:r>
              <a:rPr lang="en-US" cap="none" dirty="0">
                <a:solidFill>
                  <a:schemeClr val="tx1"/>
                </a:solidFill>
                <a:effectLst/>
                <a:ea typeface="Calibri" panose="020F0502020204030204" pitchFamily="34" charset="0"/>
                <a:cs typeface="Times New Roman" panose="02020603050405020304" pitchFamily="18" charset="0"/>
              </a:rPr>
              <a:t>“What was the worst part for you?”  “Does this kind of thing happen a lot?”</a:t>
            </a:r>
          </a:p>
          <a:p>
            <a:pPr marL="285750" marR="0" indent="-285750">
              <a:lnSpc>
                <a:spcPct val="107000"/>
              </a:lnSpc>
              <a:spcBef>
                <a:spcPts val="0"/>
              </a:spcBef>
              <a:spcAft>
                <a:spcPts val="800"/>
              </a:spcAft>
              <a:buFont typeface="Arial" panose="020B0604020202020204" pitchFamily="34" charset="0"/>
              <a:buChar char="•"/>
              <a:tabLst>
                <a:tab pos="838200" algn="l"/>
              </a:tabLst>
            </a:pPr>
            <a:r>
              <a:rPr lang="en-US" cap="none" dirty="0">
                <a:solidFill>
                  <a:schemeClr val="tx1"/>
                </a:solidFill>
                <a:effectLst/>
                <a:ea typeface="Calibri" panose="020F0502020204030204" pitchFamily="34" charset="0"/>
                <a:cs typeface="Times New Roman" panose="02020603050405020304" pitchFamily="18" charset="0"/>
              </a:rPr>
              <a:t>“Is there any other way of looking at that situation, maybe from someone else’s point of view?”</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281534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39CC26B-3B94-42F7-8ED1-6D69D932E0E0}"/>
              </a:ext>
            </a:extLst>
          </p:cNvPr>
          <p:cNvSpPr>
            <a:spLocks noGrp="1"/>
          </p:cNvSpPr>
          <p:nvPr>
            <p:ph type="title"/>
          </p:nvPr>
        </p:nvSpPr>
        <p:spPr>
          <a:xfrm>
            <a:off x="1207676" y="777858"/>
            <a:ext cx="2869416" cy="4708528"/>
          </a:xfrm>
        </p:spPr>
        <p:txBody>
          <a:bodyPr>
            <a:normAutofit/>
          </a:bodyPr>
          <a:lstStyle/>
          <a:p>
            <a:pPr algn="r"/>
            <a:br>
              <a:rPr lang="en-US" sz="4000" dirty="0"/>
            </a:br>
            <a:br>
              <a:rPr lang="en-US" sz="4000" dirty="0"/>
            </a:br>
            <a:br>
              <a:rPr lang="en-US" sz="4000" dirty="0"/>
            </a:br>
            <a:r>
              <a:rPr lang="en-US" sz="4000" dirty="0">
                <a:latin typeface="+mn-lt"/>
              </a:rPr>
              <a:t>REGULATE</a:t>
            </a:r>
            <a:br>
              <a:rPr lang="en-US" sz="4000" dirty="0"/>
            </a:br>
            <a:br>
              <a:rPr lang="en-US" sz="4000" dirty="0"/>
            </a:br>
            <a:endParaRPr lang="en-US" sz="40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242B7F-DB44-4994-9A5F-85CBFD0A115C}"/>
              </a:ext>
            </a:extLst>
          </p:cNvPr>
          <p:cNvSpPr>
            <a:spLocks noGrp="1"/>
          </p:cNvSpPr>
          <p:nvPr>
            <p:ph idx="1"/>
          </p:nvPr>
        </p:nvSpPr>
        <p:spPr>
          <a:xfrm>
            <a:off x="5202364" y="1142205"/>
            <a:ext cx="5824262" cy="4545016"/>
          </a:xfrm>
        </p:spPr>
        <p:txBody>
          <a:bodyPr anchor="ctr">
            <a:noAutofit/>
          </a:bodyPr>
          <a:lstStyle/>
          <a:p>
            <a:pPr marL="457200" marR="0" indent="-457200">
              <a:lnSpc>
                <a:spcPct val="107000"/>
              </a:lnSpc>
              <a:spcBef>
                <a:spcPts val="0"/>
              </a:spcBef>
              <a:spcAft>
                <a:spcPts val="800"/>
              </a:spcAft>
              <a:buFont typeface="Arial" panose="020B0604020202020204" pitchFamily="34" charset="0"/>
              <a:buChar char="•"/>
              <a:tabLst>
                <a:tab pos="400050" algn="l"/>
              </a:tabLst>
            </a:pPr>
            <a:r>
              <a:rPr lang="en-US" cap="none" dirty="0">
                <a:solidFill>
                  <a:schemeClr val="tx1"/>
                </a:solidFill>
                <a:effectLst/>
                <a:ea typeface="Calibri" panose="020F0502020204030204" pitchFamily="34" charset="0"/>
                <a:cs typeface="Times New Roman" panose="02020603050405020304" pitchFamily="18" charset="0"/>
              </a:rPr>
              <a:t>Help them feel in control </a:t>
            </a:r>
          </a:p>
          <a:p>
            <a:pPr marL="457200" marR="0" indent="-457200">
              <a:lnSpc>
                <a:spcPct val="107000"/>
              </a:lnSpc>
              <a:spcBef>
                <a:spcPts val="0"/>
              </a:spcBef>
              <a:spcAft>
                <a:spcPts val="800"/>
              </a:spcAft>
              <a:buFont typeface="Arial" panose="020B0604020202020204" pitchFamily="34" charset="0"/>
              <a:buChar char="•"/>
            </a:pPr>
            <a:r>
              <a:rPr lang="en-US" cap="none" dirty="0">
                <a:solidFill>
                  <a:schemeClr val="tx1"/>
                </a:solidFill>
                <a:effectLst/>
                <a:ea typeface="Calibri" panose="020F0502020204030204" pitchFamily="34" charset="0"/>
                <a:cs typeface="Times New Roman" panose="02020603050405020304" pitchFamily="18" charset="0"/>
              </a:rPr>
              <a:t>Help them explore their options: “what part can you solve?”  “What do you think are the best options?”  “Which option makes you feel the best?”  “What part of this do you think you can change?”  “What step are you ready to take right now?” </a:t>
            </a:r>
          </a:p>
          <a:p>
            <a:pPr marL="457200" indent="-457200">
              <a:lnSpc>
                <a:spcPct val="107000"/>
              </a:lnSpc>
              <a:spcBef>
                <a:spcPts val="0"/>
              </a:spcBef>
              <a:spcAft>
                <a:spcPts val="800"/>
              </a:spcAft>
              <a:buFont typeface="Arial" panose="020B0604020202020204" pitchFamily="34" charset="0"/>
              <a:buChar char="•"/>
            </a:pPr>
            <a:r>
              <a:rPr lang="en-US" kern="150" cap="none" dirty="0">
                <a:solidFill>
                  <a:schemeClr val="tx1"/>
                </a:solidFill>
                <a:effectLst/>
                <a:ea typeface="SimSun" panose="02010600030101010101" pitchFamily="2" charset="-122"/>
                <a:cs typeface="Tahoma" panose="020B0604030504040204" pitchFamily="34" charset="0"/>
              </a:rPr>
              <a:t>Collaborate-get and use their inputs and opinions to solve the issue</a:t>
            </a:r>
          </a:p>
          <a:p>
            <a:pPr marL="457200" indent="-457200">
              <a:lnSpc>
                <a:spcPct val="107000"/>
              </a:lnSpc>
              <a:spcBef>
                <a:spcPts val="0"/>
              </a:spcBef>
              <a:spcAft>
                <a:spcPts val="800"/>
              </a:spcAft>
              <a:buFont typeface="Arial" panose="020B0604020202020204" pitchFamily="34" charset="0"/>
              <a:buChar char="•"/>
            </a:pPr>
            <a:r>
              <a:rPr lang="en-US" kern="150" cap="none" dirty="0">
                <a:solidFill>
                  <a:schemeClr val="tx1"/>
                </a:solidFill>
                <a:effectLst/>
                <a:ea typeface="SimSun" panose="02010600030101010101" pitchFamily="2" charset="-122"/>
                <a:cs typeface="Tahoma" panose="020B0604030504040204" pitchFamily="34" charset="0"/>
              </a:rPr>
              <a:t>Break the problem down into smaller parts if needed</a:t>
            </a:r>
          </a:p>
          <a:p>
            <a:pPr marL="457200" indent="-457200">
              <a:lnSpc>
                <a:spcPct val="107000"/>
              </a:lnSpc>
              <a:spcBef>
                <a:spcPts val="0"/>
              </a:spcBef>
              <a:spcAft>
                <a:spcPts val="800"/>
              </a:spcAft>
              <a:buFont typeface="Arial" panose="020B0604020202020204" pitchFamily="34" charset="0"/>
              <a:buChar char="•"/>
            </a:pPr>
            <a:r>
              <a:rPr lang="en-US" kern="150" cap="none" dirty="0">
                <a:solidFill>
                  <a:schemeClr val="tx1"/>
                </a:solidFill>
                <a:effectLst/>
                <a:ea typeface="SimSun" panose="02010600030101010101" pitchFamily="2" charset="-122"/>
                <a:cs typeface="Tahoma" panose="020B0604030504040204" pitchFamily="34" charset="0"/>
              </a:rPr>
              <a:t>Provide reassurance and cheerleading</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09607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A39CC26B-3B94-42F7-8ED1-6D69D932E0E0}"/>
              </a:ext>
            </a:extLst>
          </p:cNvPr>
          <p:cNvSpPr>
            <a:spLocks noGrp="1"/>
          </p:cNvSpPr>
          <p:nvPr>
            <p:ph type="title"/>
          </p:nvPr>
        </p:nvSpPr>
        <p:spPr>
          <a:xfrm>
            <a:off x="285749" y="777858"/>
            <a:ext cx="3791343" cy="4708528"/>
          </a:xfrm>
        </p:spPr>
        <p:txBody>
          <a:bodyPr>
            <a:normAutofit/>
          </a:bodyPr>
          <a:lstStyle/>
          <a:p>
            <a:pPr algn="r"/>
            <a:br>
              <a:rPr lang="en-US" sz="4000" dirty="0"/>
            </a:br>
            <a:br>
              <a:rPr lang="en-US" sz="4000" dirty="0"/>
            </a:br>
            <a:br>
              <a:rPr lang="en-US" sz="4000" dirty="0"/>
            </a:br>
            <a:r>
              <a:rPr lang="en-US" sz="4000" dirty="0">
                <a:latin typeface="+mn-lt"/>
              </a:rPr>
              <a:t>CO-REGULATION</a:t>
            </a:r>
            <a:br>
              <a:rPr lang="en-US" sz="4000" dirty="0"/>
            </a:br>
            <a:br>
              <a:rPr lang="en-US" sz="4000" dirty="0"/>
            </a:br>
            <a:endParaRPr lang="en-US" sz="40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242B7F-DB44-4994-9A5F-85CBFD0A115C}"/>
              </a:ext>
            </a:extLst>
          </p:cNvPr>
          <p:cNvSpPr>
            <a:spLocks noGrp="1"/>
          </p:cNvSpPr>
          <p:nvPr>
            <p:ph idx="1"/>
          </p:nvPr>
        </p:nvSpPr>
        <p:spPr>
          <a:xfrm>
            <a:off x="5202364" y="1142205"/>
            <a:ext cx="5824262" cy="4545016"/>
          </a:xfrm>
        </p:spPr>
        <p:txBody>
          <a:bodyPr anchor="ctr">
            <a:noAutofit/>
          </a:bodyPr>
          <a:lstStyle/>
          <a:p>
            <a:r>
              <a:rPr lang="en-US" sz="2300" dirty="0"/>
              <a:t>Research indicates that when a teen sees and experiences a calm caregiver, they can also start to effectively regulate. </a:t>
            </a:r>
          </a:p>
          <a:p>
            <a:r>
              <a:rPr lang="en-US" sz="2300" dirty="0"/>
              <a:t>Losing our tempers does not teach a child how to regulate theirs. </a:t>
            </a:r>
          </a:p>
          <a:p>
            <a:r>
              <a:rPr lang="en-US" sz="2300" dirty="0"/>
              <a:t>Yelling, shaming, and chaos increases amygdala activity and decreases a child’s ability to effectively regulate. </a:t>
            </a:r>
          </a:p>
          <a:p>
            <a:r>
              <a:rPr lang="en-US" sz="2300" dirty="0"/>
              <a:t>Consider time-ins when appropriate. </a:t>
            </a:r>
          </a:p>
          <a:p>
            <a:r>
              <a:rPr lang="en-US" sz="2300" dirty="0"/>
              <a:t>Remember, we are products of our environment. Thus, what a teen sees, experiences, and learns is acceptable, will dictate future behaviors.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413709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8B5A5AE-B000-484A-8596-D807CB83C408}"/>
              </a:ext>
            </a:extLst>
          </p:cNvPr>
          <p:cNvSpPr>
            <a:spLocks noGrp="1"/>
          </p:cNvSpPr>
          <p:nvPr>
            <p:ph type="title"/>
          </p:nvPr>
        </p:nvSpPr>
        <p:spPr>
          <a:xfrm>
            <a:off x="1087436" y="910432"/>
            <a:ext cx="3058860" cy="4708528"/>
          </a:xfrm>
        </p:spPr>
        <p:txBody>
          <a:bodyPr>
            <a:normAutofit/>
          </a:bodyPr>
          <a:lstStyle/>
          <a:p>
            <a:pPr algn="r"/>
            <a:r>
              <a:rPr lang="en-US" sz="4000" dirty="0"/>
              <a:t>Intentional</a:t>
            </a:r>
            <a:br>
              <a:rPr lang="en-US" sz="4000" dirty="0"/>
            </a:br>
            <a:r>
              <a:rPr lang="en-US" sz="4000" dirty="0"/>
              <a:t>activities</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05B7EC-804C-4D8F-972F-F711123CD85A}"/>
              </a:ext>
            </a:extLst>
          </p:cNvPr>
          <p:cNvSpPr>
            <a:spLocks noGrp="1"/>
          </p:cNvSpPr>
          <p:nvPr>
            <p:ph idx="1"/>
          </p:nvPr>
        </p:nvSpPr>
        <p:spPr>
          <a:xfrm>
            <a:off x="5346976" y="1516063"/>
            <a:ext cx="5751237" cy="4708528"/>
          </a:xfrm>
        </p:spPr>
        <p:txBody>
          <a:bodyPr anchor="ctr">
            <a:normAutofit/>
          </a:bodyPr>
          <a:lstStyle/>
          <a:p>
            <a:r>
              <a:rPr lang="en-US" dirty="0"/>
              <a:t>Date your teen </a:t>
            </a:r>
          </a:p>
          <a:p>
            <a:r>
              <a:rPr lang="en-US" dirty="0"/>
              <a:t>Schedule regularly </a:t>
            </a:r>
          </a:p>
          <a:p>
            <a:r>
              <a:rPr lang="en-US" dirty="0"/>
              <a:t>Get their input on activity/restaurant/etc.</a:t>
            </a:r>
          </a:p>
          <a:p>
            <a:r>
              <a:rPr lang="en-US" dirty="0"/>
              <a:t> Prepare conversation starters</a:t>
            </a:r>
          </a:p>
          <a:p>
            <a:r>
              <a:rPr lang="en-US" dirty="0"/>
              <a:t>Ask open-ended questions </a:t>
            </a:r>
          </a:p>
          <a:p>
            <a:r>
              <a:rPr lang="en-US" dirty="0"/>
              <a:t>Ask about emotions/experiences </a:t>
            </a:r>
          </a:p>
          <a:p>
            <a:r>
              <a:rPr lang="en-US" dirty="0"/>
              <a:t>Share about your emotions/experiences </a:t>
            </a:r>
          </a:p>
          <a:p>
            <a:endParaRPr lang="en-US" sz="1800" dirty="0"/>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05528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CF1388B-AB23-4E53-83E9-B38DE40286D1}"/>
              </a:ext>
            </a:extLst>
          </p:cNvPr>
          <p:cNvSpPr>
            <a:spLocks noGrp="1"/>
          </p:cNvSpPr>
          <p:nvPr>
            <p:ph type="title"/>
          </p:nvPr>
        </p:nvSpPr>
        <p:spPr>
          <a:xfrm>
            <a:off x="688974" y="861943"/>
            <a:ext cx="3323442" cy="4708528"/>
          </a:xfrm>
        </p:spPr>
        <p:txBody>
          <a:bodyPr>
            <a:normAutofit/>
          </a:bodyPr>
          <a:lstStyle/>
          <a:p>
            <a:pPr algn="r"/>
            <a:r>
              <a:rPr lang="en-US" sz="4000" dirty="0"/>
              <a:t>What is emotional intelligence? </a:t>
            </a:r>
            <a:endParaRPr lang="en-US" sz="37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7F053-356B-460E-B462-E86E96199040}"/>
              </a:ext>
            </a:extLst>
          </p:cNvPr>
          <p:cNvSpPr>
            <a:spLocks noGrp="1"/>
          </p:cNvSpPr>
          <p:nvPr>
            <p:ph idx="1"/>
          </p:nvPr>
        </p:nvSpPr>
        <p:spPr>
          <a:xfrm>
            <a:off x="5081852" y="137159"/>
            <a:ext cx="5968725" cy="6706553"/>
          </a:xfrm>
        </p:spPr>
        <p:txBody>
          <a:bodyPr anchor="ctr">
            <a:normAutofit fontScale="55000" lnSpcReduction="20000"/>
          </a:bodyPr>
          <a:lstStyle/>
          <a:p>
            <a:r>
              <a:rPr lang="en-US" sz="4400" dirty="0">
                <a:latin typeface="Tw Cen MT (Body)"/>
              </a:rPr>
              <a:t>The ability to be aware of and effectively regulate one’s own emotions, as well as the ability to be aware of and show empathy towards others’ emotional states. </a:t>
            </a:r>
          </a:p>
          <a:p>
            <a:r>
              <a:rPr lang="en-US" sz="4400" dirty="0">
                <a:latin typeface="Tw Cen MT (Body)"/>
              </a:rPr>
              <a:t>“Emotional intelligence is generally said to include at least three skills: emotional awareness, or the ability to identify and name one’s own emotions; the ability to harness those emotions and apply them to tasks like thinking and problem solving; and the ability to manage emotions, which includes both regulating one’s own emotions when necessary and helping others to do the same” (Psychology Today).</a:t>
            </a:r>
          </a:p>
          <a:p>
            <a:pPr lvl="1"/>
            <a:endParaRPr lang="en-US" sz="1400" dirty="0"/>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61749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8B5A5AE-B000-484A-8596-D807CB83C408}"/>
              </a:ext>
            </a:extLst>
          </p:cNvPr>
          <p:cNvSpPr>
            <a:spLocks noGrp="1"/>
          </p:cNvSpPr>
          <p:nvPr>
            <p:ph type="title"/>
          </p:nvPr>
        </p:nvSpPr>
        <p:spPr>
          <a:xfrm>
            <a:off x="1141413" y="1082673"/>
            <a:ext cx="2869416" cy="4708528"/>
          </a:xfrm>
        </p:spPr>
        <p:txBody>
          <a:bodyPr>
            <a:normAutofit/>
          </a:bodyPr>
          <a:lstStyle/>
          <a:p>
            <a:pPr algn="r"/>
            <a:r>
              <a:rPr lang="en-US" sz="4000" dirty="0"/>
              <a:t>Positive labeled praise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05B7EC-804C-4D8F-972F-F711123CD85A}"/>
              </a:ext>
            </a:extLst>
          </p:cNvPr>
          <p:cNvSpPr>
            <a:spLocks noGrp="1"/>
          </p:cNvSpPr>
          <p:nvPr>
            <p:ph idx="1"/>
          </p:nvPr>
        </p:nvSpPr>
        <p:spPr>
          <a:xfrm>
            <a:off x="5297764" y="985835"/>
            <a:ext cx="5751237" cy="4708528"/>
          </a:xfrm>
        </p:spPr>
        <p:txBody>
          <a:bodyPr anchor="ctr">
            <a:normAutofit/>
          </a:bodyPr>
          <a:lstStyle/>
          <a:p>
            <a:r>
              <a:rPr lang="en-US" dirty="0"/>
              <a:t>Catch your teen doing something right</a:t>
            </a:r>
          </a:p>
          <a:p>
            <a:r>
              <a:rPr lang="en-US" dirty="0"/>
              <a:t>Praise 3x more than you redirect</a:t>
            </a:r>
          </a:p>
          <a:p>
            <a:r>
              <a:rPr lang="en-US" dirty="0"/>
              <a:t>Label the specific positive behaviors that you are trying to increase</a:t>
            </a:r>
          </a:p>
          <a:p>
            <a:r>
              <a:rPr lang="en-US" dirty="0"/>
              <a:t>Try to “let things go” when appropriate </a:t>
            </a:r>
          </a:p>
          <a:p>
            <a:r>
              <a:rPr lang="en-US" dirty="0"/>
              <a:t>Use reward-based systems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56904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BCFC3C1-1E82-452D-AEA6-9E2E165ECD3B}"/>
              </a:ext>
            </a:extLst>
          </p:cNvPr>
          <p:cNvSpPr>
            <a:spLocks noGrp="1"/>
          </p:cNvSpPr>
          <p:nvPr>
            <p:ph type="title"/>
          </p:nvPr>
        </p:nvSpPr>
        <p:spPr>
          <a:xfrm>
            <a:off x="1141413" y="1082673"/>
            <a:ext cx="2869416" cy="4708528"/>
          </a:xfrm>
        </p:spPr>
        <p:txBody>
          <a:bodyPr>
            <a:normAutofit/>
          </a:bodyPr>
          <a:lstStyle/>
          <a:p>
            <a:pPr algn="r"/>
            <a:r>
              <a:rPr lang="en-US" sz="4000" dirty="0"/>
              <a:t>One-on-one time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E26EA2-3C04-4540-BB3C-5352F35DD83D}"/>
              </a:ext>
            </a:extLst>
          </p:cNvPr>
          <p:cNvSpPr>
            <a:spLocks noGrp="1"/>
          </p:cNvSpPr>
          <p:nvPr>
            <p:ph idx="1"/>
          </p:nvPr>
        </p:nvSpPr>
        <p:spPr>
          <a:xfrm>
            <a:off x="5286649" y="947474"/>
            <a:ext cx="5751237" cy="4708528"/>
          </a:xfrm>
        </p:spPr>
        <p:txBody>
          <a:bodyPr anchor="ctr">
            <a:noAutofit/>
          </a:bodyPr>
          <a:lstStyle/>
          <a:p>
            <a:r>
              <a:rPr lang="en-US" dirty="0"/>
              <a:t>Spending quality time with your teen leads to improved relational functioning, demonstrates their value and importance, promotes safety in the relationship (valuable when difficult situations arise in the future) </a:t>
            </a:r>
          </a:p>
          <a:p>
            <a:r>
              <a:rPr lang="en-US" dirty="0"/>
              <a:t>Your teen picks the activity </a:t>
            </a:r>
          </a:p>
          <a:p>
            <a:r>
              <a:rPr lang="en-US" dirty="0"/>
              <a:t>This is not the time to ask questions or teach life lessons</a:t>
            </a:r>
          </a:p>
          <a:p>
            <a:r>
              <a:rPr lang="en-US" dirty="0"/>
              <a:t>Show interest (put your phone down) </a:t>
            </a:r>
          </a:p>
          <a:p>
            <a:r>
              <a:rPr lang="en-US" dirty="0"/>
              <a:t>Running errands does not count as a primary source of one-on-one time</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20453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143517DC-F9D3-473F-900D-1CD0247F4D88}"/>
              </a:ext>
            </a:extLst>
          </p:cNvPr>
          <p:cNvSpPr>
            <a:spLocks noGrp="1"/>
          </p:cNvSpPr>
          <p:nvPr>
            <p:ph type="title"/>
          </p:nvPr>
        </p:nvSpPr>
        <p:spPr>
          <a:xfrm>
            <a:off x="1141413" y="1082673"/>
            <a:ext cx="2869416" cy="4708528"/>
          </a:xfrm>
        </p:spPr>
        <p:txBody>
          <a:bodyPr>
            <a:normAutofit/>
          </a:bodyPr>
          <a:lstStyle/>
          <a:p>
            <a:pPr algn="r"/>
            <a:r>
              <a:rPr lang="en-US" sz="4000"/>
              <a:t>Avoid Power struggles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C76339-6578-4D61-B41C-16F950EA68A5}"/>
              </a:ext>
            </a:extLst>
          </p:cNvPr>
          <p:cNvSpPr>
            <a:spLocks noGrp="1"/>
          </p:cNvSpPr>
          <p:nvPr>
            <p:ph idx="1"/>
          </p:nvPr>
        </p:nvSpPr>
        <p:spPr>
          <a:xfrm>
            <a:off x="5297763" y="1082673"/>
            <a:ext cx="5751237" cy="4708528"/>
          </a:xfrm>
        </p:spPr>
        <p:txBody>
          <a:bodyPr anchor="ctr">
            <a:noAutofit/>
          </a:bodyPr>
          <a:lstStyle/>
          <a:p>
            <a:r>
              <a:rPr lang="en-US" dirty="0"/>
              <a:t>Consider what is triggering you in that moment. What about your teen’s behavior is leading you to a dysregulated state?</a:t>
            </a:r>
          </a:p>
          <a:p>
            <a:r>
              <a:rPr lang="en-US" dirty="0"/>
              <a:t>A power struggle is sending the message that you are equals (diminishes authority)</a:t>
            </a:r>
          </a:p>
          <a:p>
            <a:r>
              <a:rPr lang="en-US" dirty="0"/>
              <a:t>Give your teen choices and allow freedom when appropriate (is the request because it is convenient/your personal opinion vs. a safety or well-being expectation) </a:t>
            </a:r>
          </a:p>
          <a:p>
            <a:r>
              <a:rPr lang="en-US" dirty="0"/>
              <a:t>Know when to walk away (pick your battles) </a:t>
            </a:r>
          </a:p>
          <a:p>
            <a:r>
              <a:rPr lang="en-US" dirty="0"/>
              <a:t>Consistency is key (people will do what they know they can get away with)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76027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4DE78AF-BD85-4C17-873C-3C9C07B3F0EE}"/>
              </a:ext>
            </a:extLst>
          </p:cNvPr>
          <p:cNvSpPr>
            <a:spLocks noGrp="1"/>
          </p:cNvSpPr>
          <p:nvPr>
            <p:ph type="title"/>
          </p:nvPr>
        </p:nvSpPr>
        <p:spPr>
          <a:xfrm>
            <a:off x="1141413" y="1082673"/>
            <a:ext cx="2869416" cy="4708528"/>
          </a:xfrm>
        </p:spPr>
        <p:txBody>
          <a:bodyPr>
            <a:normAutofit/>
          </a:bodyPr>
          <a:lstStyle/>
          <a:p>
            <a:pPr algn="r"/>
            <a:r>
              <a:rPr lang="en-US" sz="3100"/>
              <a:t>Acknowledge mistakes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203DFD-5328-4EFF-A732-24D81D65EC7F}"/>
              </a:ext>
            </a:extLst>
          </p:cNvPr>
          <p:cNvSpPr>
            <a:spLocks noGrp="1"/>
          </p:cNvSpPr>
          <p:nvPr>
            <p:ph idx="1"/>
          </p:nvPr>
        </p:nvSpPr>
        <p:spPr>
          <a:xfrm>
            <a:off x="5258075" y="903288"/>
            <a:ext cx="5751237" cy="4708528"/>
          </a:xfrm>
        </p:spPr>
        <p:txBody>
          <a:bodyPr anchor="ctr">
            <a:noAutofit/>
          </a:bodyPr>
          <a:lstStyle/>
          <a:p>
            <a:r>
              <a:rPr lang="en-US" dirty="0"/>
              <a:t>The willingness to apologize to your teen and take ownership of your mistakes will go a long way and teaches your teen how to do the same. </a:t>
            </a:r>
            <a:endParaRPr lang="en-US" b="1" dirty="0"/>
          </a:p>
          <a:p>
            <a:r>
              <a:rPr lang="en-US" dirty="0"/>
              <a:t>Parents are human too</a:t>
            </a:r>
          </a:p>
          <a:p>
            <a:r>
              <a:rPr lang="en-US" dirty="0"/>
              <a:t>Acknowledge mistakes (people do not “deserve” to be yelled at) </a:t>
            </a:r>
          </a:p>
          <a:p>
            <a:r>
              <a:rPr lang="en-US" dirty="0"/>
              <a:t>Apologize (I made a mistake when I lost my temper with you, I am sorry) </a:t>
            </a:r>
          </a:p>
          <a:p>
            <a:r>
              <a:rPr lang="en-US" dirty="0"/>
              <a:t>Do better next time </a:t>
            </a:r>
          </a:p>
          <a:p>
            <a:r>
              <a:rPr lang="en-US" dirty="0"/>
              <a:t>It is not about the rupture, it is about the repair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416147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C8550C97-6CB6-47D7-93E1-4B3E8C163C3F}"/>
              </a:ext>
            </a:extLst>
          </p:cNvPr>
          <p:cNvSpPr>
            <a:spLocks noGrp="1"/>
          </p:cNvSpPr>
          <p:nvPr>
            <p:ph type="title"/>
          </p:nvPr>
        </p:nvSpPr>
        <p:spPr>
          <a:xfrm>
            <a:off x="1141413" y="1082673"/>
            <a:ext cx="2869416" cy="4708528"/>
          </a:xfrm>
        </p:spPr>
        <p:txBody>
          <a:bodyPr>
            <a:normAutofit/>
          </a:bodyPr>
          <a:lstStyle/>
          <a:p>
            <a:pPr algn="r"/>
            <a:r>
              <a:rPr lang="en-US" sz="4000"/>
              <a:t>Be present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60EB51-BDC8-4C05-B405-50EA627144E2}"/>
              </a:ext>
            </a:extLst>
          </p:cNvPr>
          <p:cNvSpPr>
            <a:spLocks noGrp="1"/>
          </p:cNvSpPr>
          <p:nvPr>
            <p:ph idx="1"/>
          </p:nvPr>
        </p:nvSpPr>
        <p:spPr>
          <a:xfrm>
            <a:off x="5297763" y="1082673"/>
            <a:ext cx="5751237" cy="4708528"/>
          </a:xfrm>
        </p:spPr>
        <p:txBody>
          <a:bodyPr anchor="ctr">
            <a:normAutofit/>
          </a:bodyPr>
          <a:lstStyle/>
          <a:p>
            <a:r>
              <a:rPr lang="en-US" dirty="0"/>
              <a:t>The most important thing you can do to foster your teen’s social/emotional intelligence is to be present and aware</a:t>
            </a:r>
          </a:p>
          <a:p>
            <a:r>
              <a:rPr lang="en-US" dirty="0"/>
              <a:t>Be aware of teen’s love language (Five Love Languages Quiz) </a:t>
            </a:r>
          </a:p>
          <a:p>
            <a:r>
              <a:rPr lang="en-US" dirty="0"/>
              <a:t>Make time to ask open-ended questions </a:t>
            </a:r>
          </a:p>
          <a:p>
            <a:r>
              <a:rPr lang="en-US" dirty="0"/>
              <a:t>Be consistent (so your teen knows what to expect) </a:t>
            </a:r>
          </a:p>
          <a:p>
            <a:r>
              <a:rPr lang="en-US" dirty="0"/>
              <a:t>Focus on what your teen is doing RIGHT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006021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CFFF-0062-4A25-B0EE-78D1C8E374E4}"/>
              </a:ext>
            </a:extLst>
          </p:cNvPr>
          <p:cNvSpPr>
            <a:spLocks noGrp="1"/>
          </p:cNvSpPr>
          <p:nvPr>
            <p:ph type="title"/>
          </p:nvPr>
        </p:nvSpPr>
        <p:spPr>
          <a:xfrm>
            <a:off x="1009606" y="1731123"/>
            <a:ext cx="9905998" cy="2924851"/>
          </a:xfrm>
        </p:spPr>
        <p:txBody>
          <a:bodyPr>
            <a:normAutofit fontScale="90000"/>
          </a:bodyPr>
          <a:lstStyle/>
          <a:p>
            <a:pPr algn="ctr"/>
            <a:r>
              <a:rPr lang="en-US" dirty="0"/>
              <a:t>Questions &amp; Answers </a:t>
            </a:r>
            <a:br>
              <a:rPr lang="en-US" dirty="0"/>
            </a:br>
            <a:br>
              <a:rPr lang="en-US" dirty="0"/>
            </a:br>
            <a:br>
              <a:rPr lang="en-US" dirty="0"/>
            </a:br>
            <a:r>
              <a:rPr lang="en-US" dirty="0"/>
              <a:t>Email: </a:t>
            </a:r>
            <a:br>
              <a:rPr lang="en-US" dirty="0"/>
            </a:br>
            <a:r>
              <a:rPr lang="en-US" dirty="0"/>
              <a:t>efedrick@evolvecounselingaz.com</a:t>
            </a:r>
            <a:br>
              <a:rPr lang="en-US" dirty="0"/>
            </a:br>
            <a:r>
              <a:rPr lang="en-US" dirty="0"/>
              <a:t>mklinkner@evolvecounselingaz.com</a:t>
            </a:r>
          </a:p>
        </p:txBody>
      </p:sp>
    </p:spTree>
    <p:extLst>
      <p:ext uri="{BB962C8B-B14F-4D97-AF65-F5344CB8AC3E}">
        <p14:creationId xmlns:p14="http://schemas.microsoft.com/office/powerpoint/2010/main" val="133204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CF1388B-AB23-4E53-83E9-B38DE40286D1}"/>
              </a:ext>
            </a:extLst>
          </p:cNvPr>
          <p:cNvSpPr>
            <a:spLocks noGrp="1"/>
          </p:cNvSpPr>
          <p:nvPr>
            <p:ph type="title"/>
          </p:nvPr>
        </p:nvSpPr>
        <p:spPr>
          <a:xfrm>
            <a:off x="1143000" y="861943"/>
            <a:ext cx="2869416" cy="4708528"/>
          </a:xfrm>
        </p:spPr>
        <p:txBody>
          <a:bodyPr>
            <a:normAutofit/>
          </a:bodyPr>
          <a:lstStyle/>
          <a:p>
            <a:pPr algn="r"/>
            <a:r>
              <a:rPr lang="en-US" sz="3700" dirty="0"/>
              <a:t>How does emotional intelligence develop?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7F053-356B-460E-B462-E86E96199040}"/>
              </a:ext>
            </a:extLst>
          </p:cNvPr>
          <p:cNvSpPr>
            <a:spLocks noGrp="1"/>
          </p:cNvSpPr>
          <p:nvPr>
            <p:ph idx="1"/>
          </p:nvPr>
        </p:nvSpPr>
        <p:spPr>
          <a:xfrm>
            <a:off x="5081852" y="14287"/>
            <a:ext cx="5968725" cy="6829426"/>
          </a:xfrm>
        </p:spPr>
        <p:txBody>
          <a:bodyPr anchor="ctr">
            <a:normAutofit/>
          </a:bodyPr>
          <a:lstStyle/>
          <a:p>
            <a:pPr marL="0" indent="0" algn="ctr">
              <a:buNone/>
            </a:pPr>
            <a:r>
              <a:rPr lang="en-US" sz="1800" dirty="0"/>
              <a:t>“</a:t>
            </a:r>
            <a:r>
              <a:rPr lang="en-US" sz="2200" dirty="0"/>
              <a:t>Emotional development is actually built into the architecture of young children’s brains in response to their individual personal experiences and the influences of the environments in which they live. Indeed, emotion is a biologically based aspect of human functioning that is “wired” into multiple regions of the central nervous system” (National Scientific Council on the Developing Child, 2011). </a:t>
            </a:r>
          </a:p>
          <a:p>
            <a:pPr marL="0" indent="0" algn="ctr">
              <a:buNone/>
            </a:pPr>
            <a:endParaRPr lang="en-US" sz="2200" dirty="0"/>
          </a:p>
          <a:p>
            <a:pPr lvl="1" algn="ctr"/>
            <a:r>
              <a:rPr lang="en-US" sz="2200" dirty="0"/>
              <a:t>Genetics</a:t>
            </a:r>
          </a:p>
          <a:p>
            <a:pPr lvl="1" algn="ctr"/>
            <a:r>
              <a:rPr lang="en-US" sz="2200" dirty="0"/>
              <a:t>Environment/Life experiences </a:t>
            </a:r>
          </a:p>
          <a:p>
            <a:pPr lvl="1" algn="ctr"/>
            <a:r>
              <a:rPr lang="en-US" sz="2200" dirty="0"/>
              <a:t>Parenting style</a:t>
            </a:r>
          </a:p>
          <a:p>
            <a:pPr lvl="1"/>
            <a:endParaRPr lang="en-US" sz="1400" dirty="0"/>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82867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CF1388B-AB23-4E53-83E9-B38DE40286D1}"/>
              </a:ext>
            </a:extLst>
          </p:cNvPr>
          <p:cNvSpPr>
            <a:spLocks noGrp="1"/>
          </p:cNvSpPr>
          <p:nvPr>
            <p:ph type="title"/>
          </p:nvPr>
        </p:nvSpPr>
        <p:spPr>
          <a:xfrm>
            <a:off x="1143000" y="861943"/>
            <a:ext cx="2869416" cy="4708528"/>
          </a:xfrm>
        </p:spPr>
        <p:txBody>
          <a:bodyPr>
            <a:normAutofit/>
          </a:bodyPr>
          <a:lstStyle/>
          <a:p>
            <a:pPr algn="r"/>
            <a:r>
              <a:rPr lang="en-US" sz="3700" dirty="0"/>
              <a:t>How does emotional intelligence develop?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7F053-356B-460E-B462-E86E96199040}"/>
              </a:ext>
            </a:extLst>
          </p:cNvPr>
          <p:cNvSpPr>
            <a:spLocks noGrp="1"/>
          </p:cNvSpPr>
          <p:nvPr>
            <p:ph idx="1"/>
          </p:nvPr>
        </p:nvSpPr>
        <p:spPr>
          <a:xfrm>
            <a:off x="5081852" y="167639"/>
            <a:ext cx="5968725" cy="6676073"/>
          </a:xfrm>
        </p:spPr>
        <p:txBody>
          <a:bodyPr anchor="ctr">
            <a:normAutofit fontScale="92500"/>
          </a:bodyPr>
          <a:lstStyle/>
          <a:p>
            <a:pPr marL="0" indent="0">
              <a:buNone/>
            </a:pPr>
            <a:endParaRPr lang="en-US" sz="1800" dirty="0"/>
          </a:p>
          <a:p>
            <a:r>
              <a:rPr lang="en-US" sz="2200" dirty="0"/>
              <a:t>Starts in infancy with interactions with caregivers </a:t>
            </a:r>
          </a:p>
          <a:p>
            <a:pPr marL="0" indent="0">
              <a:spcBef>
                <a:spcPts val="0"/>
              </a:spcBef>
              <a:buNone/>
            </a:pPr>
            <a:r>
              <a:rPr lang="en-US" sz="2200" dirty="0"/>
              <a:t>   - How the parent responds to a child’s need and </a:t>
            </a:r>
          </a:p>
          <a:p>
            <a:pPr marL="0" indent="0">
              <a:spcBef>
                <a:spcPts val="0"/>
              </a:spcBef>
              <a:buNone/>
            </a:pPr>
            <a:r>
              <a:rPr lang="en-US" sz="2200" dirty="0"/>
              <a:t>     call for help. </a:t>
            </a:r>
          </a:p>
          <a:p>
            <a:pPr marL="0" indent="0">
              <a:spcBef>
                <a:spcPts val="0"/>
              </a:spcBef>
              <a:buNone/>
            </a:pPr>
            <a:r>
              <a:rPr lang="en-US" sz="2200" dirty="0"/>
              <a:t>   - Children at this age are incapable of regulating </a:t>
            </a:r>
          </a:p>
          <a:p>
            <a:pPr marL="0" indent="0">
              <a:spcBef>
                <a:spcPts val="0"/>
              </a:spcBef>
              <a:buNone/>
            </a:pPr>
            <a:r>
              <a:rPr lang="en-US" sz="2200" dirty="0"/>
              <a:t>     emotions, and thus the parental response to the </a:t>
            </a:r>
          </a:p>
          <a:p>
            <a:pPr marL="0" indent="0">
              <a:spcBef>
                <a:spcPts val="0"/>
              </a:spcBef>
              <a:buNone/>
            </a:pPr>
            <a:r>
              <a:rPr lang="en-US" sz="2200" dirty="0"/>
              <a:t>     child’s emotions and needs will lay the </a:t>
            </a:r>
          </a:p>
          <a:p>
            <a:pPr marL="0" indent="0">
              <a:spcBef>
                <a:spcPts val="0"/>
              </a:spcBef>
              <a:buNone/>
            </a:pPr>
            <a:r>
              <a:rPr lang="en-US" sz="2200" dirty="0"/>
              <a:t>     groundwork for learning who/what is safe and </a:t>
            </a:r>
          </a:p>
          <a:p>
            <a:pPr marL="0" indent="0">
              <a:spcBef>
                <a:spcPts val="0"/>
              </a:spcBef>
              <a:buNone/>
            </a:pPr>
            <a:r>
              <a:rPr lang="en-US" sz="2200" dirty="0"/>
              <a:t>     how to respond in times of distress.  </a:t>
            </a:r>
          </a:p>
          <a:p>
            <a:pPr>
              <a:spcBef>
                <a:spcPts val="0"/>
              </a:spcBef>
              <a:buFontTx/>
              <a:buChar char="-"/>
            </a:pPr>
            <a:r>
              <a:rPr lang="en-US" sz="2200" dirty="0"/>
              <a:t>The development of the “adaptive child” begins at this </a:t>
            </a:r>
          </a:p>
          <a:p>
            <a:pPr marL="0" indent="0">
              <a:spcBef>
                <a:spcPts val="0"/>
              </a:spcBef>
              <a:buNone/>
            </a:pPr>
            <a:r>
              <a:rPr lang="en-US" sz="2200" dirty="0"/>
              <a:t>     time when a child determines what behaviors are   </a:t>
            </a:r>
          </a:p>
          <a:p>
            <a:pPr marL="0" indent="0">
              <a:spcBef>
                <a:spcPts val="0"/>
              </a:spcBef>
              <a:buNone/>
            </a:pPr>
            <a:r>
              <a:rPr lang="en-US" sz="2200" dirty="0"/>
              <a:t>     necessary to stay safe and get their needs met (being </a:t>
            </a:r>
          </a:p>
          <a:p>
            <a:pPr marL="0" indent="0">
              <a:spcBef>
                <a:spcPts val="0"/>
              </a:spcBef>
              <a:buNone/>
            </a:pPr>
            <a:r>
              <a:rPr lang="en-US" sz="2200" dirty="0"/>
              <a:t>     loud/disruptive, misbehaving in order to receive any </a:t>
            </a:r>
          </a:p>
          <a:p>
            <a:pPr marL="0" indent="0">
              <a:spcBef>
                <a:spcPts val="0"/>
              </a:spcBef>
              <a:buNone/>
            </a:pPr>
            <a:r>
              <a:rPr lang="en-US" sz="2200" dirty="0"/>
              <a:t>     type of attention people pleasing, meeting parents </a:t>
            </a:r>
          </a:p>
          <a:p>
            <a:pPr marL="0" indent="0">
              <a:spcBef>
                <a:spcPts val="0"/>
              </a:spcBef>
              <a:buNone/>
            </a:pPr>
            <a:r>
              <a:rPr lang="en-US" sz="2200" dirty="0"/>
              <a:t>     needs first, etc.). </a:t>
            </a:r>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53820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CF1388B-AB23-4E53-83E9-B38DE40286D1}"/>
              </a:ext>
            </a:extLst>
          </p:cNvPr>
          <p:cNvSpPr>
            <a:spLocks noGrp="1"/>
          </p:cNvSpPr>
          <p:nvPr>
            <p:ph type="title"/>
          </p:nvPr>
        </p:nvSpPr>
        <p:spPr>
          <a:xfrm>
            <a:off x="1143000" y="861943"/>
            <a:ext cx="2869416" cy="4708528"/>
          </a:xfrm>
        </p:spPr>
        <p:txBody>
          <a:bodyPr>
            <a:normAutofit/>
          </a:bodyPr>
          <a:lstStyle/>
          <a:p>
            <a:pPr algn="r"/>
            <a:r>
              <a:rPr lang="en-US" sz="3700" dirty="0"/>
              <a:t>How does emotional intelligence develop?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7F053-356B-460E-B462-E86E96199040}"/>
              </a:ext>
            </a:extLst>
          </p:cNvPr>
          <p:cNvSpPr>
            <a:spLocks noGrp="1"/>
          </p:cNvSpPr>
          <p:nvPr>
            <p:ph idx="1"/>
          </p:nvPr>
        </p:nvSpPr>
        <p:spPr>
          <a:xfrm>
            <a:off x="5081852" y="167639"/>
            <a:ext cx="5968725" cy="6676073"/>
          </a:xfrm>
        </p:spPr>
        <p:txBody>
          <a:bodyPr anchor="ctr">
            <a:normAutofit/>
          </a:bodyPr>
          <a:lstStyle/>
          <a:p>
            <a:pPr marL="0" indent="0">
              <a:buNone/>
            </a:pPr>
            <a:endParaRPr lang="en-US" sz="1800" dirty="0"/>
          </a:p>
          <a:p>
            <a:r>
              <a:rPr lang="en-US" dirty="0"/>
              <a:t>The parent-child relationship is the child’s first exposure to relational dynamics and is the foundation for what the child will expect out of future relationships</a:t>
            </a:r>
          </a:p>
          <a:p>
            <a:r>
              <a:rPr lang="en-US" dirty="0"/>
              <a:t>These early life experiences lead to core beliefs of self, others, and the world as a whole   </a:t>
            </a:r>
          </a:p>
          <a:p>
            <a:r>
              <a:rPr lang="en-US" dirty="0"/>
              <a:t>Core beliefs are what set the stage for thoughts, feelings, and behaviors in future situations </a:t>
            </a:r>
          </a:p>
          <a:p>
            <a:pPr lvl="1"/>
            <a:endParaRPr lang="en-US" sz="1400" dirty="0"/>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2113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CF1388B-AB23-4E53-83E9-B38DE40286D1}"/>
              </a:ext>
            </a:extLst>
          </p:cNvPr>
          <p:cNvSpPr>
            <a:spLocks noGrp="1"/>
          </p:cNvSpPr>
          <p:nvPr>
            <p:ph type="title"/>
          </p:nvPr>
        </p:nvSpPr>
        <p:spPr>
          <a:xfrm>
            <a:off x="528648" y="861943"/>
            <a:ext cx="3483768" cy="4708528"/>
          </a:xfrm>
        </p:spPr>
        <p:txBody>
          <a:bodyPr>
            <a:normAutofit/>
          </a:bodyPr>
          <a:lstStyle/>
          <a:p>
            <a:pPr algn="r"/>
            <a:r>
              <a:rPr lang="en-US" sz="4000" dirty="0"/>
              <a:t>The role the brain plays in emotional functioning &amp; regulation</a:t>
            </a:r>
            <a:endParaRPr lang="en-US" sz="37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7F053-356B-460E-B462-E86E96199040}"/>
              </a:ext>
            </a:extLst>
          </p:cNvPr>
          <p:cNvSpPr>
            <a:spLocks noGrp="1"/>
          </p:cNvSpPr>
          <p:nvPr>
            <p:ph idx="1"/>
          </p:nvPr>
        </p:nvSpPr>
        <p:spPr>
          <a:xfrm>
            <a:off x="5081852" y="167639"/>
            <a:ext cx="5968725" cy="6676073"/>
          </a:xfrm>
        </p:spPr>
        <p:txBody>
          <a:bodyPr anchor="ctr">
            <a:normAutofit fontScale="92500" lnSpcReduction="10000"/>
          </a:bodyPr>
          <a:lstStyle/>
          <a:p>
            <a:pPr marL="0" indent="0">
              <a:buNone/>
            </a:pPr>
            <a:endParaRPr lang="en-US" sz="1800" dirty="0"/>
          </a:p>
          <a:p>
            <a:r>
              <a:rPr lang="en-US" dirty="0"/>
              <a:t>Parts of the brain responsible for emotional processing &amp; regulation: </a:t>
            </a:r>
          </a:p>
          <a:p>
            <a:pPr marL="0" indent="0">
              <a:buNone/>
            </a:pPr>
            <a:r>
              <a:rPr lang="en-US" dirty="0"/>
              <a:t>	-Amygdala </a:t>
            </a:r>
          </a:p>
          <a:p>
            <a:pPr marL="0" indent="0">
              <a:buNone/>
            </a:pPr>
            <a:r>
              <a:rPr lang="en-US" dirty="0"/>
              <a:t>	“Conversely, when a parent expresses defensive behaviors or heightened negative affect, the rodent work has shown that such cues are quite effective in amplifying amygdala reactivity” (National Scientific Council on the Developing Child, 2011). </a:t>
            </a:r>
          </a:p>
          <a:p>
            <a:pPr marL="0" indent="0">
              <a:buNone/>
            </a:pPr>
            <a:r>
              <a:rPr lang="en-US" dirty="0"/>
              <a:t>	“Stimuli related to a (regulated) parent can modulate a physiological response to threat, namely that parental cues can dampen elevations in the stress hormone cortisol (in humans)” (National Scientific Council on the Developing Child, 2011). </a:t>
            </a:r>
          </a:p>
          <a:p>
            <a:pPr marL="0" indent="0">
              <a:buNone/>
            </a:pPr>
            <a:r>
              <a:rPr lang="en-US" dirty="0"/>
              <a:t>	-Prefrontal cortex </a:t>
            </a:r>
          </a:p>
          <a:p>
            <a:pPr lvl="1"/>
            <a:endParaRPr lang="en-US" sz="1400" dirty="0"/>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49514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CF1388B-AB23-4E53-83E9-B38DE40286D1}"/>
              </a:ext>
            </a:extLst>
          </p:cNvPr>
          <p:cNvSpPr>
            <a:spLocks noGrp="1"/>
          </p:cNvSpPr>
          <p:nvPr>
            <p:ph type="title"/>
          </p:nvPr>
        </p:nvSpPr>
        <p:spPr>
          <a:xfrm>
            <a:off x="528648" y="861943"/>
            <a:ext cx="3483768" cy="4708528"/>
          </a:xfrm>
        </p:spPr>
        <p:txBody>
          <a:bodyPr>
            <a:normAutofit/>
          </a:bodyPr>
          <a:lstStyle/>
          <a:p>
            <a:pPr algn="r"/>
            <a:r>
              <a:rPr lang="en-US" sz="4000" dirty="0"/>
              <a:t>The role the brain plays in emotional functioning &amp; regulation</a:t>
            </a:r>
            <a:endParaRPr lang="en-US" sz="37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7F053-356B-460E-B462-E86E96199040}"/>
              </a:ext>
            </a:extLst>
          </p:cNvPr>
          <p:cNvSpPr>
            <a:spLocks noGrp="1"/>
          </p:cNvSpPr>
          <p:nvPr>
            <p:ph idx="1"/>
          </p:nvPr>
        </p:nvSpPr>
        <p:spPr>
          <a:xfrm>
            <a:off x="5081852" y="167639"/>
            <a:ext cx="5968725" cy="6676073"/>
          </a:xfrm>
        </p:spPr>
        <p:txBody>
          <a:bodyPr anchor="ctr">
            <a:normAutofit lnSpcReduction="10000"/>
          </a:bodyPr>
          <a:lstStyle/>
          <a:p>
            <a:pPr marL="0" indent="0">
              <a:buNone/>
            </a:pPr>
            <a:endParaRPr lang="en-US" sz="1800" dirty="0"/>
          </a:p>
          <a:p>
            <a:r>
              <a:rPr lang="en-US" dirty="0"/>
              <a:t>“This complex neurobiological interstate takes years to reach maturity. It is often the case that slow developing systems are highly susceptible to environmental pressures; that is, they exhibit a high degree of plasticity” (Tottenham, 2017)</a:t>
            </a:r>
          </a:p>
          <a:p>
            <a:r>
              <a:rPr lang="en-US" dirty="0"/>
              <a:t>Starting around 8 to 10 months, children begin to look at the facial expressions of others to help themselves decide what to do. In a way, children become able to "read" the emotional meaning of another person's facial expressions. This is called social referencing–looking for emotional clues about a situation in the faces of other people. </a:t>
            </a:r>
          </a:p>
          <a:p>
            <a:pPr lvl="1"/>
            <a:endParaRPr lang="en-US" sz="1400" dirty="0"/>
          </a:p>
          <a:p>
            <a:endParaRPr lang="en-US" sz="18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584179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6FC0E8F2-BEC2-46BC-BB1C-DFC9A4ACDDB4}"/>
              </a:ext>
            </a:extLst>
          </p:cNvPr>
          <p:cNvSpPr>
            <a:spLocks noGrp="1"/>
          </p:cNvSpPr>
          <p:nvPr>
            <p:ph type="title"/>
          </p:nvPr>
        </p:nvSpPr>
        <p:spPr>
          <a:xfrm>
            <a:off x="1400175" y="456406"/>
            <a:ext cx="4459286" cy="1478570"/>
          </a:xfrm>
        </p:spPr>
        <p:txBody>
          <a:bodyPr>
            <a:normAutofit/>
          </a:bodyPr>
          <a:lstStyle/>
          <a:p>
            <a:r>
              <a:rPr lang="en-US" sz="3200" dirty="0"/>
              <a:t>The amygdala </a:t>
            </a:r>
          </a:p>
        </p:txBody>
      </p:sp>
      <p:sp>
        <p:nvSpPr>
          <p:cNvPr id="9" name="Content Placeholder 8">
            <a:extLst>
              <a:ext uri="{FF2B5EF4-FFF2-40B4-BE49-F238E27FC236}">
                <a16:creationId xmlns:a16="http://schemas.microsoft.com/office/drawing/2014/main" id="{1108AF1E-998C-4942-9778-434FC290127A}"/>
              </a:ext>
            </a:extLst>
          </p:cNvPr>
          <p:cNvSpPr>
            <a:spLocks noGrp="1"/>
          </p:cNvSpPr>
          <p:nvPr>
            <p:ph idx="1"/>
          </p:nvPr>
        </p:nvSpPr>
        <p:spPr>
          <a:xfrm>
            <a:off x="1162050" y="1685608"/>
            <a:ext cx="4459287" cy="3965046"/>
          </a:xfrm>
        </p:spPr>
        <p:txBody>
          <a:bodyPr>
            <a:noAutofit/>
          </a:bodyPr>
          <a:lstStyle/>
          <a:p>
            <a:r>
              <a:rPr lang="en-US" sz="2000" dirty="0"/>
              <a:t>Contributes to emotional processing</a:t>
            </a:r>
          </a:p>
          <a:p>
            <a:r>
              <a:rPr lang="en-US" sz="2000" dirty="0"/>
              <a:t>Susceptible to stressful events</a:t>
            </a:r>
          </a:p>
          <a:p>
            <a:r>
              <a:rPr lang="en-US" sz="2000" dirty="0"/>
              <a:t>Leads to fight, flight, freeze response</a:t>
            </a:r>
          </a:p>
          <a:p>
            <a:r>
              <a:rPr lang="en-US" sz="2000" dirty="0"/>
              <a:t>Releases neurotransmitters needed to handle a threat</a:t>
            </a:r>
          </a:p>
          <a:p>
            <a:r>
              <a:rPr lang="en-US" sz="2000" dirty="0"/>
              <a:t>Designed to store emotional memories to protect us from similar threats in the future</a:t>
            </a:r>
          </a:p>
          <a:p>
            <a:r>
              <a:rPr lang="en-US" sz="2000" dirty="0"/>
              <a:t>Not always accurate when sensing threats </a:t>
            </a:r>
          </a:p>
        </p:txBody>
      </p:sp>
      <p:pic>
        <p:nvPicPr>
          <p:cNvPr id="5" name="Content Placeholder 4" descr="A close up of text on a white background&#10;&#10;Description automatically generated">
            <a:extLst>
              <a:ext uri="{FF2B5EF4-FFF2-40B4-BE49-F238E27FC236}">
                <a16:creationId xmlns:a16="http://schemas.microsoft.com/office/drawing/2014/main" id="{48E6569B-F680-4BEA-AC8C-54ED6DF96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70421"/>
            <a:ext cx="5456279" cy="409220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28" name="Group 127">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9"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0"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1"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2"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3"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4"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5"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6"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7"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8"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9"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0"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1"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4"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6"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8"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9"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2"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86696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id="{E6F8E692-B01D-4C21-B4D3-5EB541A5F7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418" y="1120484"/>
            <a:ext cx="8719961" cy="4141982"/>
          </a:xfrm>
        </p:spPr>
      </p:pic>
    </p:spTree>
    <p:extLst>
      <p:ext uri="{BB962C8B-B14F-4D97-AF65-F5344CB8AC3E}">
        <p14:creationId xmlns:p14="http://schemas.microsoft.com/office/powerpoint/2010/main" val="1928007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1611</Words>
  <Application>Microsoft Office PowerPoint</Application>
  <PresentationFormat>Widescreen</PresentationFormat>
  <Paragraphs>183</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Tw Cen MT</vt:lpstr>
      <vt:lpstr>Tw Cen MT (Body)</vt:lpstr>
      <vt:lpstr>Circuit</vt:lpstr>
      <vt:lpstr>The emotional world of Teens</vt:lpstr>
      <vt:lpstr>What is emotional intelligence? </vt:lpstr>
      <vt:lpstr>How does emotional intelligence develop? </vt:lpstr>
      <vt:lpstr>How does emotional intelligence develop? </vt:lpstr>
      <vt:lpstr>How does emotional intelligence develop? </vt:lpstr>
      <vt:lpstr>The role the brain plays in emotional functioning &amp; regulation</vt:lpstr>
      <vt:lpstr>The role the brain plays in emotional functioning &amp; regulation</vt:lpstr>
      <vt:lpstr>The amygdala </vt:lpstr>
      <vt:lpstr>PowerPoint Presentation</vt:lpstr>
      <vt:lpstr>Prefrontal cortex</vt:lpstr>
      <vt:lpstr>Prefrontal cortex</vt:lpstr>
      <vt:lpstr>The impact of parenting styles </vt:lpstr>
      <vt:lpstr>What can we do to support optimal social/emotional development? </vt:lpstr>
      <vt:lpstr>   Parenting  evolved  </vt:lpstr>
      <vt:lpstr>   validate  </vt:lpstr>
      <vt:lpstr>   INVESTIGATE  </vt:lpstr>
      <vt:lpstr>   REGULATE  </vt:lpstr>
      <vt:lpstr>   CO-REGULATION  </vt:lpstr>
      <vt:lpstr>Intentional activities</vt:lpstr>
      <vt:lpstr>Positive labeled praise </vt:lpstr>
      <vt:lpstr>One-on-one time </vt:lpstr>
      <vt:lpstr>Avoid Power struggles </vt:lpstr>
      <vt:lpstr>Acknowledge mistakes </vt:lpstr>
      <vt:lpstr>Be present </vt:lpstr>
      <vt:lpstr>Questions &amp; Answers    Email:  efedrick@evolvecounselingaz.com mklinkner@evolvecounselingaz.com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emotional world of kids</dc:title>
  <dc:creator>Richard D Fedrick</dc:creator>
  <cp:lastModifiedBy>Taylor, LindsayP</cp:lastModifiedBy>
  <cp:revision>20</cp:revision>
  <dcterms:created xsi:type="dcterms:W3CDTF">2020-02-06T13:42:33Z</dcterms:created>
  <dcterms:modified xsi:type="dcterms:W3CDTF">2021-02-17T15:52:05Z</dcterms:modified>
</cp:coreProperties>
</file>