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97B9-6786-4F89-B90D-885CACAF64D6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DFC80-E59B-49E4-BE28-E79150924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3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97B9-6786-4F89-B90D-885CACAF64D6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DFC80-E59B-49E4-BE28-E79150924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386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97B9-6786-4F89-B90D-885CACAF64D6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DFC80-E59B-49E4-BE28-E79150924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873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97B9-6786-4F89-B90D-885CACAF64D6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DFC80-E59B-49E4-BE28-E79150924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284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97B9-6786-4F89-B90D-885CACAF64D6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DFC80-E59B-49E4-BE28-E79150924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78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97B9-6786-4F89-B90D-885CACAF64D6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DFC80-E59B-49E4-BE28-E79150924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971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97B9-6786-4F89-B90D-885CACAF64D6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DFC80-E59B-49E4-BE28-E79150924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22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97B9-6786-4F89-B90D-885CACAF64D6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DFC80-E59B-49E4-BE28-E79150924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391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97B9-6786-4F89-B90D-885CACAF64D6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DFC80-E59B-49E4-BE28-E79150924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938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97B9-6786-4F89-B90D-885CACAF64D6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DFC80-E59B-49E4-BE28-E79150924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023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97B9-6786-4F89-B90D-885CACAF64D6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DFC80-E59B-49E4-BE28-E79150924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2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697B9-6786-4F89-B90D-885CACAF64D6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DFC80-E59B-49E4-BE28-E79150924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101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3269" y="252248"/>
            <a:ext cx="11487807" cy="6078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Gigi" panose="04040504061007020D02" pitchFamily="82" charset="0"/>
              </a:rPr>
              <a:t>Adjective Photo</a:t>
            </a:r>
            <a:r>
              <a:rPr lang="en-US" sz="3200" b="1" dirty="0">
                <a:latin typeface="Gigi" panose="04040504061007020D02" pitchFamily="82" charset="0"/>
              </a:rPr>
              <a:t> </a:t>
            </a:r>
            <a:r>
              <a:rPr lang="en-US" sz="3200" b="1" dirty="0" smtClean="0">
                <a:latin typeface="Gigi" panose="04040504061007020D02" pitchFamily="82" charset="0"/>
              </a:rPr>
              <a:t>Journal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sz="2000" dirty="0" smtClean="0"/>
              <a:t>In this assignment, you will create a photo journal of the adjectives we are learning in class. Be sure to include the following elements in order to completely fulfill the assignment. </a:t>
            </a:r>
            <a:endParaRPr lang="en-US" sz="2000" dirty="0"/>
          </a:p>
          <a:p>
            <a:pPr marL="800100" lvl="1" indent="-342900">
              <a:lnSpc>
                <a:spcPct val="150000"/>
              </a:lnSpc>
              <a:buAutoNum type="arabicPeriod"/>
            </a:pPr>
            <a:r>
              <a:rPr lang="en-US" dirty="0" smtClean="0"/>
              <a:t>Carefully select </a:t>
            </a:r>
            <a:r>
              <a:rPr lang="en-US" b="1" dirty="0" smtClean="0"/>
              <a:t>10 adjectives </a:t>
            </a:r>
            <a:r>
              <a:rPr lang="en-US" dirty="0" smtClean="0"/>
              <a:t>from our list (or others you would like to journal about)</a:t>
            </a:r>
          </a:p>
          <a:p>
            <a:pPr marL="800100" lvl="1" indent="-342900">
              <a:lnSpc>
                <a:spcPct val="150000"/>
              </a:lnSpc>
              <a:buAutoNum type="arabicPeriod"/>
            </a:pPr>
            <a:r>
              <a:rPr lang="en-US" dirty="0" smtClean="0"/>
              <a:t>Take pictures (must be your own photos!) of someone, or something that depicts the different adjectives you have selected.</a:t>
            </a:r>
          </a:p>
          <a:p>
            <a:pPr marL="800100" lvl="1" indent="-342900">
              <a:lnSpc>
                <a:spcPct val="150000"/>
              </a:lnSpc>
              <a:buAutoNum type="arabicPeriod"/>
            </a:pPr>
            <a:r>
              <a:rPr lang="en-US" dirty="0" smtClean="0"/>
              <a:t>Write a sentence, in Spanish, for each of the photos you have taken. Pay close attention to the adjective agreement for each of those sentences. </a:t>
            </a:r>
          </a:p>
          <a:p>
            <a:pPr marL="800100" lvl="1" indent="-342900">
              <a:lnSpc>
                <a:spcPct val="150000"/>
              </a:lnSpc>
              <a:buAutoNum type="arabicPeriod"/>
            </a:pPr>
            <a:r>
              <a:rPr lang="en-US" dirty="0" smtClean="0"/>
              <a:t>Compile the photos and sentences in a PowerPoint presentation. You may choose another presentation format if you desire…check with me to make sure it works!</a:t>
            </a:r>
          </a:p>
          <a:p>
            <a:pPr marL="800100" lvl="1" indent="-342900">
              <a:lnSpc>
                <a:spcPct val="150000"/>
              </a:lnSpc>
              <a:buAutoNum type="arabicPeriod"/>
            </a:pPr>
            <a:r>
              <a:rPr lang="en-US" dirty="0" smtClean="0"/>
              <a:t>Be creative and have fun with your journal. Make it visually interesting, as well as grammatically correct. </a:t>
            </a:r>
          </a:p>
          <a:p>
            <a:pPr marL="800100" lvl="1" indent="-342900">
              <a:lnSpc>
                <a:spcPct val="150000"/>
              </a:lnSpc>
              <a:buAutoNum type="arabicPeriod"/>
            </a:pPr>
            <a:r>
              <a:rPr lang="en-US" dirty="0" smtClean="0"/>
              <a:t>The presentation is due on Thursday. We will NOT have class time to work on it. Be prepared to present the assignment to the class. </a:t>
            </a:r>
          </a:p>
          <a:p>
            <a:pPr marL="800100" lvl="1" indent="-342900">
              <a:lnSpc>
                <a:spcPct val="150000"/>
              </a:lnSpc>
              <a:buAutoNum type="arabicPeriod"/>
            </a:pPr>
            <a:r>
              <a:rPr lang="en-US" dirty="0" smtClean="0"/>
              <a:t>Your assignment should be emailed to or shared with Sr. Tolman prior to class on Thursday for full credit. </a:t>
            </a:r>
          </a:p>
        </p:txBody>
      </p:sp>
    </p:spTree>
    <p:extLst>
      <p:ext uri="{BB962C8B-B14F-4D97-AF65-F5344CB8AC3E}">
        <p14:creationId xmlns:p14="http://schemas.microsoft.com/office/powerpoint/2010/main" val="3858052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24" name="Picture 4" descr="BASKETPLAY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8775" y="609600"/>
            <a:ext cx="3563938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25" name="Text Box 5"/>
          <p:cNvSpPr txBox="1">
            <a:spLocks noChangeArrowheads="1"/>
          </p:cNvSpPr>
          <p:nvPr/>
        </p:nvSpPr>
        <p:spPr bwMode="auto">
          <a:xfrm>
            <a:off x="2667000" y="685800"/>
            <a:ext cx="3276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n-US" sz="4000">
                <a:latin typeface="Comic Sans MS" panose="030F0702030302020204" pitchFamily="66" charset="0"/>
              </a:rPr>
              <a:t>Es Miguel. </a:t>
            </a:r>
            <a:endParaRPr lang="en-US" altLang="en-US" sz="4000">
              <a:latin typeface="Comic Sans MS" panose="030F0702030302020204" pitchFamily="66" charset="0"/>
            </a:endParaRPr>
          </a:p>
        </p:txBody>
      </p:sp>
      <p:sp>
        <p:nvSpPr>
          <p:cNvPr id="133128" name="Text Box 8"/>
          <p:cNvSpPr txBox="1">
            <a:spLocks noChangeArrowheads="1"/>
          </p:cNvSpPr>
          <p:nvPr/>
        </p:nvSpPr>
        <p:spPr bwMode="auto">
          <a:xfrm>
            <a:off x="2667000" y="1600200"/>
            <a:ext cx="32004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n-US" sz="4000"/>
              <a:t>Él es alt</a:t>
            </a:r>
            <a:r>
              <a:rPr lang="es-ES" altLang="en-US" sz="4000" u="sng"/>
              <a:t>o</a:t>
            </a:r>
            <a:r>
              <a:rPr lang="es-ES" altLang="en-US" sz="4000"/>
              <a:t>.</a:t>
            </a:r>
            <a:endParaRPr lang="en-US" altLang="en-US" sz="4000"/>
          </a:p>
        </p:txBody>
      </p:sp>
      <p:sp>
        <p:nvSpPr>
          <p:cNvPr id="133130" name="Text Box 10"/>
          <p:cNvSpPr txBox="1">
            <a:spLocks noChangeArrowheads="1"/>
          </p:cNvSpPr>
          <p:nvPr/>
        </p:nvSpPr>
        <p:spPr bwMode="auto">
          <a:xfrm>
            <a:off x="2438400" y="4495800"/>
            <a:ext cx="3657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n-US" sz="4000"/>
              <a:t>Es Pepe.</a:t>
            </a:r>
            <a:endParaRPr lang="en-US" altLang="en-US" sz="4000"/>
          </a:p>
        </p:txBody>
      </p:sp>
      <p:sp>
        <p:nvSpPr>
          <p:cNvPr id="133131" name="Text Box 11"/>
          <p:cNvSpPr txBox="1">
            <a:spLocks noChangeArrowheads="1"/>
          </p:cNvSpPr>
          <p:nvPr/>
        </p:nvSpPr>
        <p:spPr bwMode="auto">
          <a:xfrm>
            <a:off x="2514600" y="5334000"/>
            <a:ext cx="3733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n-US" sz="4000">
                <a:latin typeface="Comic Sans MS" panose="030F0702030302020204" pitchFamily="66" charset="0"/>
              </a:rPr>
              <a:t>Él es baj</a:t>
            </a:r>
            <a:r>
              <a:rPr lang="es-ES" altLang="en-US" sz="4000" u="sng">
                <a:latin typeface="Comic Sans MS" panose="030F0702030302020204" pitchFamily="66" charset="0"/>
              </a:rPr>
              <a:t>o</a:t>
            </a:r>
            <a:r>
              <a:rPr lang="es-ES" altLang="en-US" sz="4000">
                <a:latin typeface="Comic Sans MS" panose="030F0702030302020204" pitchFamily="66" charset="0"/>
              </a:rPr>
              <a:t>.</a:t>
            </a:r>
            <a:endParaRPr lang="en-US" altLang="en-US" sz="4000">
              <a:latin typeface="Comic Sans MS" panose="030F0702030302020204" pitchFamily="66" charset="0"/>
            </a:endParaRPr>
          </a:p>
        </p:txBody>
      </p:sp>
      <p:sp>
        <p:nvSpPr>
          <p:cNvPr id="133134" name="Text Box 14"/>
          <p:cNvSpPr txBox="1">
            <a:spLocks noChangeArrowheads="1"/>
          </p:cNvSpPr>
          <p:nvPr/>
        </p:nvSpPr>
        <p:spPr bwMode="auto">
          <a:xfrm>
            <a:off x="2590800" y="2438400"/>
            <a:ext cx="35052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pic>
        <p:nvPicPr>
          <p:cNvPr id="133137" name="Picture 17" descr="j036164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1" y="2590801"/>
            <a:ext cx="1433513" cy="182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5199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2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038836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038836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80833 -0.53333 L 1.94444E-6 -3.7037E-6 " pathEditMode="relative" ptsTypes="AA">
                                      <p:cBhvr>
                                        <p:cTn id="24" dur="2000" fill="hold"/>
                                        <p:tgtEl>
                                          <p:spTgt spid="133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3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038836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3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038836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5" grpId="0"/>
      <p:bldP spid="133128" grpId="0" build="allAtOnce"/>
      <p:bldP spid="133130" grpId="0"/>
      <p:bldP spid="1331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148" name="Picture 4" descr="BASKETPLAY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533400"/>
            <a:ext cx="3563938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4149" name="Text Box 5"/>
          <p:cNvSpPr txBox="1">
            <a:spLocks noChangeArrowheads="1"/>
          </p:cNvSpPr>
          <p:nvPr/>
        </p:nvSpPr>
        <p:spPr bwMode="auto">
          <a:xfrm>
            <a:off x="2209800" y="990600"/>
            <a:ext cx="4114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n-US" sz="4000">
                <a:latin typeface="Comic Sans MS" panose="030F0702030302020204" pitchFamily="66" charset="0"/>
              </a:rPr>
              <a:t>Miguel es rubi</a:t>
            </a:r>
            <a:r>
              <a:rPr lang="es-ES" altLang="en-US" sz="4000" u="sng">
                <a:latin typeface="Comic Sans MS" panose="030F0702030302020204" pitchFamily="66" charset="0"/>
              </a:rPr>
              <a:t>o.</a:t>
            </a:r>
            <a:endParaRPr lang="en-US" altLang="en-US" sz="4000" u="sng">
              <a:latin typeface="Comic Sans MS" panose="030F0702030302020204" pitchFamily="66" charset="0"/>
            </a:endParaRPr>
          </a:p>
        </p:txBody>
      </p:sp>
      <p:sp>
        <p:nvSpPr>
          <p:cNvPr id="134150" name="AutoShape 6"/>
          <p:cNvSpPr>
            <a:spLocks noChangeArrowheads="1"/>
          </p:cNvSpPr>
          <p:nvPr/>
        </p:nvSpPr>
        <p:spPr bwMode="auto">
          <a:xfrm>
            <a:off x="7315200" y="1219200"/>
            <a:ext cx="914400" cy="7620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34151" name="Picture 7" descr="j036164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1" y="4191001"/>
            <a:ext cx="1433513" cy="182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4152" name="Text Box 8"/>
          <p:cNvSpPr txBox="1">
            <a:spLocks noChangeArrowheads="1"/>
          </p:cNvSpPr>
          <p:nvPr/>
        </p:nvSpPr>
        <p:spPr bwMode="auto">
          <a:xfrm>
            <a:off x="2057400" y="2362200"/>
            <a:ext cx="4572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n-US" sz="4000">
                <a:latin typeface="Comic Sans MS" panose="030F0702030302020204" pitchFamily="66" charset="0"/>
              </a:rPr>
              <a:t>Pepe </a:t>
            </a:r>
            <a:r>
              <a:rPr lang="es-ES" altLang="en-US" sz="4000" u="sng">
                <a:latin typeface="Comic Sans MS" panose="030F0702030302020204" pitchFamily="66" charset="0"/>
              </a:rPr>
              <a:t>no</a:t>
            </a:r>
            <a:r>
              <a:rPr lang="es-ES" altLang="en-US" sz="4000">
                <a:latin typeface="Comic Sans MS" panose="030F0702030302020204" pitchFamily="66" charset="0"/>
              </a:rPr>
              <a:t> es rubi</a:t>
            </a:r>
            <a:r>
              <a:rPr lang="es-ES" altLang="en-US" sz="4000" u="sng">
                <a:latin typeface="Comic Sans MS" panose="030F0702030302020204" pitchFamily="66" charset="0"/>
              </a:rPr>
              <a:t>o</a:t>
            </a:r>
            <a:r>
              <a:rPr lang="es-ES" altLang="en-US" sz="4000">
                <a:latin typeface="Comic Sans MS" panose="030F0702030302020204" pitchFamily="66" charset="0"/>
              </a:rPr>
              <a:t>.</a:t>
            </a:r>
            <a:endParaRPr lang="en-US" altLang="en-US" sz="4000">
              <a:latin typeface="Comic Sans MS" panose="030F0702030302020204" pitchFamily="66" charset="0"/>
            </a:endParaRPr>
          </a:p>
        </p:txBody>
      </p:sp>
      <p:sp>
        <p:nvSpPr>
          <p:cNvPr id="134153" name="Text Box 9"/>
          <p:cNvSpPr txBox="1">
            <a:spLocks noChangeArrowheads="1"/>
          </p:cNvSpPr>
          <p:nvPr/>
        </p:nvSpPr>
        <p:spPr bwMode="auto">
          <a:xfrm>
            <a:off x="2133600" y="3200400"/>
            <a:ext cx="4495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n-US" sz="4000">
                <a:latin typeface="Comic Sans MS" panose="030F0702030302020204" pitchFamily="66" charset="0"/>
              </a:rPr>
              <a:t>Él es moren</a:t>
            </a:r>
            <a:r>
              <a:rPr lang="es-ES" altLang="en-US" sz="4000" u="sng">
                <a:latin typeface="Comic Sans MS" panose="030F0702030302020204" pitchFamily="66" charset="0"/>
              </a:rPr>
              <a:t>o</a:t>
            </a:r>
            <a:r>
              <a:rPr lang="es-ES" altLang="en-US" sz="4000">
                <a:latin typeface="Comic Sans MS" panose="030F0702030302020204" pitchFamily="66" charset="0"/>
              </a:rPr>
              <a:t>.</a:t>
            </a:r>
            <a:endParaRPr lang="en-US" altLang="en-US" sz="4000">
              <a:latin typeface="Comic Sans MS" panose="030F0702030302020204" pitchFamily="66" charset="0"/>
            </a:endParaRPr>
          </a:p>
        </p:txBody>
      </p:sp>
      <p:sp>
        <p:nvSpPr>
          <p:cNvPr id="134155" name="AutoShape 11"/>
          <p:cNvSpPr>
            <a:spLocks noChangeArrowheads="1"/>
          </p:cNvSpPr>
          <p:nvPr/>
        </p:nvSpPr>
        <p:spPr bwMode="auto">
          <a:xfrm>
            <a:off x="3505200" y="4267200"/>
            <a:ext cx="1905000" cy="381000"/>
          </a:xfrm>
          <a:prstGeom prst="leftArrow">
            <a:avLst>
              <a:gd name="adj1" fmla="val 50000"/>
              <a:gd name="adj2" fmla="val 1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183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414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414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4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038836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1667 0.7 L 3.33333E-6 -1.11111E-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833" y="-3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415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415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4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038836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80833 -0.53333 L 1.94444E-6 -3.7037E-6 " pathEditMode="relative" ptsTypes="AA">
                                      <p:cBhvr>
                                        <p:cTn id="27" dur="2000" fill="hold"/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415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415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4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038836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375 0.00555 L 0.00417 -0.00555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34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667" y="-5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9" grpId="0"/>
      <p:bldP spid="134152" grpId="0"/>
      <p:bldP spid="1341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20" name="Picture 4" descr="blond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213" y="228600"/>
            <a:ext cx="2500851" cy="2188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7221" name="Text Box 5"/>
          <p:cNvSpPr txBox="1">
            <a:spLocks noChangeArrowheads="1"/>
          </p:cNvSpPr>
          <p:nvPr/>
        </p:nvSpPr>
        <p:spPr bwMode="auto">
          <a:xfrm>
            <a:off x="2362200" y="685800"/>
            <a:ext cx="2667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n-US" sz="4000">
                <a:latin typeface="Comic Sans MS" panose="030F0702030302020204" pitchFamily="66" charset="0"/>
              </a:rPr>
              <a:t>Es Alici</a:t>
            </a:r>
            <a:r>
              <a:rPr lang="es-ES" altLang="en-US" sz="4000" u="sng">
                <a:latin typeface="Comic Sans MS" panose="030F0702030302020204" pitchFamily="66" charset="0"/>
              </a:rPr>
              <a:t>a</a:t>
            </a:r>
            <a:r>
              <a:rPr lang="es-ES" altLang="en-US" sz="4000">
                <a:latin typeface="Comic Sans MS" panose="030F0702030302020204" pitchFamily="66" charset="0"/>
              </a:rPr>
              <a:t>.</a:t>
            </a:r>
            <a:endParaRPr lang="en-US" altLang="en-US" sz="4000">
              <a:latin typeface="Comic Sans MS" panose="030F0702030302020204" pitchFamily="66" charset="0"/>
            </a:endParaRPr>
          </a:p>
        </p:txBody>
      </p:sp>
      <p:sp>
        <p:nvSpPr>
          <p:cNvPr id="137222" name="Text Box 6"/>
          <p:cNvSpPr txBox="1">
            <a:spLocks noChangeArrowheads="1"/>
          </p:cNvSpPr>
          <p:nvPr/>
        </p:nvSpPr>
        <p:spPr bwMode="auto">
          <a:xfrm>
            <a:off x="2362200" y="1447800"/>
            <a:ext cx="3352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n-US" sz="4000">
                <a:latin typeface="Comic Sans MS" panose="030F0702030302020204" pitchFamily="66" charset="0"/>
              </a:rPr>
              <a:t>Ella es rubi</a:t>
            </a:r>
            <a:r>
              <a:rPr lang="es-ES" altLang="en-US" sz="4000" u="sng">
                <a:latin typeface="Comic Sans MS" panose="030F0702030302020204" pitchFamily="66" charset="0"/>
              </a:rPr>
              <a:t>a</a:t>
            </a:r>
            <a:r>
              <a:rPr lang="es-ES" altLang="en-US" sz="4000">
                <a:latin typeface="Comic Sans MS" panose="030F0702030302020204" pitchFamily="66" charset="0"/>
              </a:rPr>
              <a:t>.</a:t>
            </a:r>
            <a:endParaRPr lang="en-US" altLang="en-US" sz="4000">
              <a:latin typeface="Comic Sans MS" panose="030F0702030302020204" pitchFamily="66" charset="0"/>
            </a:endParaRPr>
          </a:p>
        </p:txBody>
      </p:sp>
      <p:sp>
        <p:nvSpPr>
          <p:cNvPr id="137223" name="Text Box 7"/>
          <p:cNvSpPr txBox="1">
            <a:spLocks noChangeArrowheads="1"/>
          </p:cNvSpPr>
          <p:nvPr/>
        </p:nvSpPr>
        <p:spPr bwMode="auto">
          <a:xfrm>
            <a:off x="2286000" y="2286000"/>
            <a:ext cx="7239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n-US" sz="4000">
                <a:latin typeface="Comic Sans MS" panose="030F0702030302020204" pitchFamily="66" charset="0"/>
              </a:rPr>
              <a:t>Ella es muy cómic</a:t>
            </a:r>
            <a:r>
              <a:rPr lang="es-ES" altLang="en-US" sz="4000" u="sng">
                <a:latin typeface="Comic Sans MS" panose="030F0702030302020204" pitchFamily="66" charset="0"/>
              </a:rPr>
              <a:t>a</a:t>
            </a:r>
            <a:r>
              <a:rPr lang="es-ES" altLang="en-US" sz="4000">
                <a:latin typeface="Comic Sans MS" panose="030F0702030302020204" pitchFamily="66" charset="0"/>
              </a:rPr>
              <a:t> o gracios</a:t>
            </a:r>
            <a:r>
              <a:rPr lang="es-ES" altLang="en-US" sz="4000" u="sng">
                <a:latin typeface="Comic Sans MS" panose="030F0702030302020204" pitchFamily="66" charset="0"/>
              </a:rPr>
              <a:t>a</a:t>
            </a:r>
            <a:r>
              <a:rPr lang="es-ES" altLang="en-US" sz="4000">
                <a:latin typeface="Comic Sans MS" panose="030F0702030302020204" pitchFamily="66" charset="0"/>
              </a:rPr>
              <a:t>.</a:t>
            </a:r>
            <a:endParaRPr lang="en-US" altLang="en-US" sz="4000">
              <a:latin typeface="Comic Sans MS" panose="030F0702030302020204" pitchFamily="66" charset="0"/>
            </a:endParaRPr>
          </a:p>
        </p:txBody>
      </p:sp>
      <p:sp>
        <p:nvSpPr>
          <p:cNvPr id="137224" name="AutoShape 8"/>
          <p:cNvSpPr>
            <a:spLocks noChangeArrowheads="1"/>
          </p:cNvSpPr>
          <p:nvPr/>
        </p:nvSpPr>
        <p:spPr bwMode="auto">
          <a:xfrm>
            <a:off x="5943600" y="1143000"/>
            <a:ext cx="1828800" cy="4572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230" name="Text Box 14"/>
          <p:cNvSpPr txBox="1">
            <a:spLocks noChangeArrowheads="1"/>
          </p:cNvSpPr>
          <p:nvPr/>
        </p:nvSpPr>
        <p:spPr bwMode="auto">
          <a:xfrm>
            <a:off x="5486400" y="3505200"/>
            <a:ext cx="4495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n-US" sz="4000">
                <a:latin typeface="Comic Sans MS" panose="030F0702030302020204" pitchFamily="66" charset="0"/>
              </a:rPr>
              <a:t>Es Carmen.</a:t>
            </a:r>
            <a:endParaRPr lang="en-US" altLang="en-US" sz="4000">
              <a:latin typeface="Comic Sans MS" panose="030F0702030302020204" pitchFamily="66" charset="0"/>
            </a:endParaRPr>
          </a:p>
        </p:txBody>
      </p:sp>
      <p:sp>
        <p:nvSpPr>
          <p:cNvPr id="137231" name="Text Box 15"/>
          <p:cNvSpPr txBox="1">
            <a:spLocks noChangeArrowheads="1"/>
          </p:cNvSpPr>
          <p:nvPr/>
        </p:nvSpPr>
        <p:spPr bwMode="auto">
          <a:xfrm>
            <a:off x="5486400" y="4191000"/>
            <a:ext cx="46482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n-US" sz="4000">
                <a:latin typeface="Comic Sans MS" panose="030F0702030302020204" pitchFamily="66" charset="0"/>
              </a:rPr>
              <a:t>Ella es moren</a:t>
            </a:r>
            <a:r>
              <a:rPr lang="es-ES" altLang="en-US" sz="4000" u="sng">
                <a:latin typeface="Comic Sans MS" panose="030F0702030302020204" pitchFamily="66" charset="0"/>
              </a:rPr>
              <a:t>a</a:t>
            </a:r>
            <a:r>
              <a:rPr lang="es-ES" altLang="en-US" sz="4000">
                <a:latin typeface="Comic Sans MS" panose="030F0702030302020204" pitchFamily="66" charset="0"/>
              </a:rPr>
              <a:t>.</a:t>
            </a:r>
            <a:endParaRPr lang="en-US" altLang="en-US" sz="4000">
              <a:latin typeface="Comic Sans MS" panose="030F0702030302020204" pitchFamily="66" charset="0"/>
            </a:endParaRPr>
          </a:p>
        </p:txBody>
      </p:sp>
      <p:sp>
        <p:nvSpPr>
          <p:cNvPr id="137232" name="Text Box 16"/>
          <p:cNvSpPr txBox="1">
            <a:spLocks noChangeArrowheads="1"/>
          </p:cNvSpPr>
          <p:nvPr/>
        </p:nvSpPr>
        <p:spPr bwMode="auto">
          <a:xfrm>
            <a:off x="5486400" y="5029200"/>
            <a:ext cx="4876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n-US" sz="4000" dirty="0">
                <a:latin typeface="Comic Sans MS" panose="030F0702030302020204" pitchFamily="66" charset="0"/>
              </a:rPr>
              <a:t>Ella no es cómic</a:t>
            </a:r>
            <a:r>
              <a:rPr lang="es-ES" altLang="en-US" sz="4000" u="sng" dirty="0">
                <a:latin typeface="Comic Sans MS" panose="030F0702030302020204" pitchFamily="66" charset="0"/>
              </a:rPr>
              <a:t>a</a:t>
            </a:r>
            <a:r>
              <a:rPr lang="es-ES" altLang="en-US" sz="4000" dirty="0">
                <a:latin typeface="Comic Sans MS" panose="030F0702030302020204" pitchFamily="66" charset="0"/>
              </a:rPr>
              <a:t>. </a:t>
            </a:r>
            <a:endParaRPr lang="en-US" altLang="en-US" sz="4000" dirty="0">
              <a:latin typeface="Comic Sans MS" panose="030F0702030302020204" pitchFamily="66" charset="0"/>
            </a:endParaRPr>
          </a:p>
        </p:txBody>
      </p:sp>
      <p:sp>
        <p:nvSpPr>
          <p:cNvPr id="137235" name="Text Box 19"/>
          <p:cNvSpPr txBox="1">
            <a:spLocks noChangeArrowheads="1"/>
          </p:cNvSpPr>
          <p:nvPr/>
        </p:nvSpPr>
        <p:spPr bwMode="auto">
          <a:xfrm>
            <a:off x="5486400" y="5791200"/>
            <a:ext cx="4724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n-US" sz="4000">
                <a:latin typeface="Comic Sans MS" panose="030F0702030302020204" pitchFamily="66" charset="0"/>
              </a:rPr>
              <a:t>Ella es seri</a:t>
            </a:r>
            <a:r>
              <a:rPr lang="es-ES" altLang="en-US" sz="4000" u="sng">
                <a:latin typeface="Comic Sans MS" panose="030F0702030302020204" pitchFamily="66" charset="0"/>
              </a:rPr>
              <a:t>a</a:t>
            </a:r>
            <a:r>
              <a:rPr lang="es-ES" altLang="en-US" sz="4000">
                <a:latin typeface="Comic Sans MS" panose="030F0702030302020204" pitchFamily="66" charset="0"/>
              </a:rPr>
              <a:t>.</a:t>
            </a:r>
            <a:endParaRPr lang="en-US" altLang="en-US" sz="4000">
              <a:latin typeface="Comic Sans MS" panose="030F0702030302020204" pitchFamily="66" charset="0"/>
            </a:endParaRPr>
          </a:p>
        </p:txBody>
      </p:sp>
      <p:pic>
        <p:nvPicPr>
          <p:cNvPr id="137236" name="Picture 20" descr="brunette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062" y="3598479"/>
            <a:ext cx="2709041" cy="2709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7237" name="AutoShape 21"/>
          <p:cNvSpPr>
            <a:spLocks noChangeArrowheads="1"/>
          </p:cNvSpPr>
          <p:nvPr/>
        </p:nvSpPr>
        <p:spPr bwMode="auto">
          <a:xfrm>
            <a:off x="3657600" y="4953000"/>
            <a:ext cx="1371600" cy="381000"/>
          </a:xfrm>
          <a:prstGeom prst="leftArrow">
            <a:avLst>
              <a:gd name="adj1" fmla="val 50000"/>
              <a:gd name="adj2" fmla="val 9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305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038836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72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722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7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038836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25 2.22222E-6 L -3.33333E-6 2.22222E-6 " pathEditMode="relative" ptsTypes="AA">
                                      <p:cBhvr>
                                        <p:cTn id="27" dur="2000" fill="hold"/>
                                        <p:tgtEl>
                                          <p:spTgt spid="1372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72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722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7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j007480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8333 -0.66666 L 3.33333E-6 -1.11111E-6 " pathEditMode="relative" ptsTypes="AA">
                                      <p:cBhvr>
                                        <p:cTn id="40" dur="2000" fill="hold"/>
                                        <p:tgtEl>
                                          <p:spTgt spid="1372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72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723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7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038836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72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723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7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038836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9167 0.01667 L 0.04167 0.00556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1372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500" y="-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723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723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7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038836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72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723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7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038836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21" grpId="0"/>
      <p:bldP spid="137222" grpId="0"/>
      <p:bldP spid="137223" grpId="0"/>
      <p:bldP spid="137230" grpId="0"/>
      <p:bldP spid="137231" grpId="0"/>
      <p:bldP spid="137232" grpId="0"/>
      <p:bldP spid="1372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268" name="Picture 4" descr="ki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614" y="0"/>
            <a:ext cx="2719387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9269" name="Text Box 5"/>
          <p:cNvSpPr txBox="1">
            <a:spLocks noChangeArrowheads="1"/>
          </p:cNvSpPr>
          <p:nvPr/>
        </p:nvSpPr>
        <p:spPr bwMode="auto">
          <a:xfrm>
            <a:off x="2438400" y="304800"/>
            <a:ext cx="50292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4000">
              <a:latin typeface="Comic Sans MS" panose="030F0702030302020204" pitchFamily="66" charset="0"/>
            </a:endParaRPr>
          </a:p>
        </p:txBody>
      </p:sp>
      <p:sp>
        <p:nvSpPr>
          <p:cNvPr id="139270" name="Text Box 6"/>
          <p:cNvSpPr txBox="1">
            <a:spLocks noChangeArrowheads="1"/>
          </p:cNvSpPr>
          <p:nvPr/>
        </p:nvSpPr>
        <p:spPr bwMode="auto">
          <a:xfrm>
            <a:off x="2743200" y="381000"/>
            <a:ext cx="4800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n-US" sz="4000">
                <a:latin typeface="Comic Sans MS" panose="030F0702030302020204" pitchFamily="66" charset="0"/>
              </a:rPr>
              <a:t>Él es Joaquín.</a:t>
            </a:r>
            <a:endParaRPr lang="en-US" altLang="en-US" sz="4000">
              <a:latin typeface="Comic Sans MS" panose="030F0702030302020204" pitchFamily="66" charset="0"/>
            </a:endParaRPr>
          </a:p>
        </p:txBody>
      </p:sp>
      <p:sp>
        <p:nvSpPr>
          <p:cNvPr id="139271" name="Text Box 7"/>
          <p:cNvSpPr txBox="1">
            <a:spLocks noChangeArrowheads="1"/>
          </p:cNvSpPr>
          <p:nvPr/>
        </p:nvSpPr>
        <p:spPr bwMode="auto">
          <a:xfrm>
            <a:off x="2743200" y="1524000"/>
            <a:ext cx="4953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n-US" sz="4000">
                <a:latin typeface="Comic Sans MS" panose="030F0702030302020204" pitchFamily="66" charset="0"/>
              </a:rPr>
              <a:t>Él es simpátic</a:t>
            </a:r>
            <a:r>
              <a:rPr lang="es-ES" altLang="en-US" sz="4000" u="sng">
                <a:latin typeface="Comic Sans MS" panose="030F0702030302020204" pitchFamily="66" charset="0"/>
              </a:rPr>
              <a:t>o</a:t>
            </a:r>
            <a:r>
              <a:rPr lang="es-ES" altLang="en-US" sz="4000">
                <a:latin typeface="Comic Sans MS" panose="030F0702030302020204" pitchFamily="66" charset="0"/>
              </a:rPr>
              <a:t>.</a:t>
            </a:r>
            <a:endParaRPr lang="en-US" altLang="en-US" sz="4000">
              <a:latin typeface="Comic Sans MS" panose="030F0702030302020204" pitchFamily="66" charset="0"/>
            </a:endParaRPr>
          </a:p>
        </p:txBody>
      </p:sp>
      <p:pic>
        <p:nvPicPr>
          <p:cNvPr id="139272" name="Picture 8" descr="kind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3381376"/>
            <a:ext cx="3179763" cy="347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9273" name="Text Box 9"/>
          <p:cNvSpPr txBox="1">
            <a:spLocks noChangeArrowheads="1"/>
          </p:cNvSpPr>
          <p:nvPr/>
        </p:nvSpPr>
        <p:spPr bwMode="auto">
          <a:xfrm>
            <a:off x="5638800" y="3962400"/>
            <a:ext cx="46482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n-US" sz="4000">
                <a:latin typeface="Comic Sans MS" panose="030F0702030302020204" pitchFamily="66" charset="0"/>
              </a:rPr>
              <a:t>Ella es Rosa.</a:t>
            </a:r>
            <a:endParaRPr lang="en-US" altLang="en-US" sz="4000">
              <a:latin typeface="Comic Sans MS" panose="030F0702030302020204" pitchFamily="66" charset="0"/>
            </a:endParaRPr>
          </a:p>
        </p:txBody>
      </p:sp>
      <p:sp>
        <p:nvSpPr>
          <p:cNvPr id="139274" name="Text Box 10"/>
          <p:cNvSpPr txBox="1">
            <a:spLocks noChangeArrowheads="1"/>
          </p:cNvSpPr>
          <p:nvPr/>
        </p:nvSpPr>
        <p:spPr bwMode="auto">
          <a:xfrm>
            <a:off x="5715000" y="4876800"/>
            <a:ext cx="4572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n-US" sz="4000">
                <a:latin typeface="Comic Sans MS" panose="030F0702030302020204" pitchFamily="66" charset="0"/>
              </a:rPr>
              <a:t>Ella es simpátic</a:t>
            </a:r>
            <a:r>
              <a:rPr lang="es-ES" altLang="en-US" sz="4000" u="sng">
                <a:latin typeface="Comic Sans MS" panose="030F0702030302020204" pitchFamily="66" charset="0"/>
              </a:rPr>
              <a:t>a</a:t>
            </a:r>
            <a:r>
              <a:rPr lang="es-ES" altLang="en-US" sz="4000">
                <a:latin typeface="Comic Sans MS" panose="030F0702030302020204" pitchFamily="66" charset="0"/>
              </a:rPr>
              <a:t>.</a:t>
            </a:r>
            <a:endParaRPr lang="en-US" altLang="en-US" sz="400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115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927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038836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927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038836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8 -0.72222 L 1.38889E-6 -4.44444E-6 " pathEditMode="relative" ptsTypes="AA">
                                      <p:cBhvr>
                                        <p:cTn id="27" dur="2000" fill="hold"/>
                                        <p:tgtEl>
                                          <p:spTgt spid="1392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927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038836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927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927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9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038836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70" grpId="0"/>
      <p:bldP spid="139271" grpId="0"/>
      <p:bldP spid="139273" grpId="0"/>
      <p:bldP spid="13927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275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Gigi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Tolman, Ryan</dc:creator>
  <cp:lastModifiedBy>Tolman, Ryan</cp:lastModifiedBy>
  <cp:revision>3</cp:revision>
  <dcterms:created xsi:type="dcterms:W3CDTF">2018-08-06T14:04:33Z</dcterms:created>
  <dcterms:modified xsi:type="dcterms:W3CDTF">2018-08-06T14:10:36Z</dcterms:modified>
</cp:coreProperties>
</file>