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3" r:id="rId1"/>
  </p:sldMasterIdLst>
  <p:notesMasterIdLst>
    <p:notesMasterId r:id="rId88"/>
  </p:notesMasterIdLst>
  <p:sldIdLst>
    <p:sldId id="256" r:id="rId2"/>
    <p:sldId id="260" r:id="rId3"/>
    <p:sldId id="258" r:id="rId4"/>
    <p:sldId id="268" r:id="rId5"/>
    <p:sldId id="269" r:id="rId6"/>
    <p:sldId id="271" r:id="rId7"/>
    <p:sldId id="270" r:id="rId8"/>
    <p:sldId id="272" r:id="rId9"/>
    <p:sldId id="273" r:id="rId10"/>
    <p:sldId id="341" r:id="rId11"/>
    <p:sldId id="274" r:id="rId12"/>
    <p:sldId id="275" r:id="rId13"/>
    <p:sldId id="276" r:id="rId14"/>
    <p:sldId id="277" r:id="rId15"/>
    <p:sldId id="336" r:id="rId16"/>
    <p:sldId id="335" r:id="rId17"/>
    <p:sldId id="278" r:id="rId18"/>
    <p:sldId id="280" r:id="rId19"/>
    <p:sldId id="281" r:id="rId20"/>
    <p:sldId id="282" r:id="rId21"/>
    <p:sldId id="279" r:id="rId22"/>
    <p:sldId id="283" r:id="rId23"/>
    <p:sldId id="284" r:id="rId24"/>
    <p:sldId id="259" r:id="rId25"/>
    <p:sldId id="285" r:id="rId26"/>
    <p:sldId id="286" r:id="rId27"/>
    <p:sldId id="288" r:id="rId28"/>
    <p:sldId id="287" r:id="rId29"/>
    <p:sldId id="289" r:id="rId30"/>
    <p:sldId id="290" r:id="rId31"/>
    <p:sldId id="291" r:id="rId32"/>
    <p:sldId id="261" r:id="rId33"/>
    <p:sldId id="292" r:id="rId34"/>
    <p:sldId id="293" r:id="rId35"/>
    <p:sldId id="294" r:id="rId36"/>
    <p:sldId id="295" r:id="rId37"/>
    <p:sldId id="342" r:id="rId38"/>
    <p:sldId id="343" r:id="rId39"/>
    <p:sldId id="296" r:id="rId40"/>
    <p:sldId id="297" r:id="rId41"/>
    <p:sldId id="344" r:id="rId42"/>
    <p:sldId id="299" r:id="rId43"/>
    <p:sldId id="345" r:id="rId44"/>
    <p:sldId id="263" r:id="rId45"/>
    <p:sldId id="264"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37" r:id="rId62"/>
    <p:sldId id="315" r:id="rId63"/>
    <p:sldId id="338" r:id="rId64"/>
    <p:sldId id="339" r:id="rId65"/>
    <p:sldId id="265" r:id="rId66"/>
    <p:sldId id="316" r:id="rId67"/>
    <p:sldId id="317" r:id="rId68"/>
    <p:sldId id="318" r:id="rId69"/>
    <p:sldId id="319" r:id="rId70"/>
    <p:sldId id="320" r:id="rId71"/>
    <p:sldId id="321" r:id="rId72"/>
    <p:sldId id="322" r:id="rId73"/>
    <p:sldId id="323" r:id="rId74"/>
    <p:sldId id="266" r:id="rId75"/>
    <p:sldId id="324" r:id="rId76"/>
    <p:sldId id="325" r:id="rId77"/>
    <p:sldId id="327" r:id="rId78"/>
    <p:sldId id="328" r:id="rId79"/>
    <p:sldId id="329" r:id="rId80"/>
    <p:sldId id="267" r:id="rId81"/>
    <p:sldId id="330" r:id="rId82"/>
    <p:sldId id="331" r:id="rId83"/>
    <p:sldId id="326" r:id="rId84"/>
    <p:sldId id="332" r:id="rId85"/>
    <p:sldId id="333" r:id="rId86"/>
    <p:sldId id="334" r:id="rId8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25" autoAdjust="0"/>
    <p:restoredTop sz="94660"/>
  </p:normalViewPr>
  <p:slideViewPr>
    <p:cSldViewPr snapToGrid="0">
      <p:cViewPr varScale="1">
        <p:scale>
          <a:sx n="81" d="100"/>
          <a:sy n="81" d="100"/>
        </p:scale>
        <p:origin x="756"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52468F-13E9-4C1B-BA0A-416C5AF50212}" type="datetimeFigureOut">
              <a:rPr lang="en-US" smtClean="0"/>
              <a:t>1/12/2023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119DAC-2826-4A3F-9BC9-1AE2FFC203B4}" type="slidenum">
              <a:rPr lang="en-US" smtClean="0"/>
              <a:t>‹#›</a:t>
            </a:fld>
            <a:endParaRPr lang="en-US"/>
          </a:p>
        </p:txBody>
      </p:sp>
    </p:spTree>
    <p:extLst>
      <p:ext uri="{BB962C8B-B14F-4D97-AF65-F5344CB8AC3E}">
        <p14:creationId xmlns:p14="http://schemas.microsoft.com/office/powerpoint/2010/main" val="360087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A</a:t>
            </a:r>
          </a:p>
        </p:txBody>
      </p:sp>
      <p:sp>
        <p:nvSpPr>
          <p:cNvPr id="4" name="Slide Number Placeholder 3"/>
          <p:cNvSpPr>
            <a:spLocks noGrp="1"/>
          </p:cNvSpPr>
          <p:nvPr>
            <p:ph type="sldNum" sz="quarter" idx="5"/>
          </p:nvPr>
        </p:nvSpPr>
        <p:spPr/>
        <p:txBody>
          <a:bodyPr/>
          <a:lstStyle/>
          <a:p>
            <a:fld id="{1B119DAC-2826-4A3F-9BC9-1AE2FFC203B4}" type="slidenum">
              <a:rPr lang="en-US" smtClean="0"/>
              <a:t>29</a:t>
            </a:fld>
            <a:endParaRPr lang="en-US"/>
          </a:p>
        </p:txBody>
      </p:sp>
    </p:spTree>
    <p:extLst>
      <p:ext uri="{BB962C8B-B14F-4D97-AF65-F5344CB8AC3E}">
        <p14:creationId xmlns:p14="http://schemas.microsoft.com/office/powerpoint/2010/main" val="7907578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45923" y="3307356"/>
            <a:ext cx="9489573" cy="1470025"/>
          </a:xfrm>
        </p:spPr>
        <p:txBody>
          <a:bodyPr anchor="b"/>
          <a:lstStyle>
            <a:lvl1pPr>
              <a:defRPr sz="4000"/>
            </a:lvl1pPr>
          </a:lstStyle>
          <a:p>
            <a:r>
              <a:rPr lang="en-US"/>
              <a:t>Click to edit Master title style</a:t>
            </a:r>
            <a:endParaRPr lang="en-US" dirty="0"/>
          </a:p>
        </p:txBody>
      </p:sp>
      <p:sp>
        <p:nvSpPr>
          <p:cNvPr id="3" name="Subtitle 2"/>
          <p:cNvSpPr>
            <a:spLocks noGrp="1"/>
          </p:cNvSpPr>
          <p:nvPr>
            <p:ph type="subTitle" idx="1"/>
          </p:nvPr>
        </p:nvSpPr>
        <p:spPr>
          <a:xfrm>
            <a:off x="1345923" y="4777380"/>
            <a:ext cx="9489573" cy="861420"/>
          </a:xfrm>
        </p:spPr>
        <p:txBody>
          <a:bodyPr anchor="t">
            <a:normAutofit/>
          </a:bodyPr>
          <a:lstStyle>
            <a:lvl1pPr marL="0" indent="0" algn="l">
              <a:buNone/>
              <a:defRPr sz="2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7AFFB9B-9FB8-469E-96F9-4D32314110B6}" type="datetimeFigureOut">
              <a:rPr lang="en-US" smtClean="0"/>
              <a:t>1/12/2023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345924" y="1807361"/>
            <a:ext cx="9497440" cy="40514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FF1211-4E0C-4AB3-B04F-585959BDAFE8}" type="datetimeFigureOut">
              <a:rPr lang="en-US" smtClean="0"/>
              <a:t>1/12/2023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79415" y="675723"/>
            <a:ext cx="1963949" cy="518532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5923" y="675724"/>
            <a:ext cx="7290076" cy="518532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BDECAF-D3BE-4069-9C78-642ECCD01477}" type="datetimeFigureOut">
              <a:rPr lang="en-US" smtClean="0"/>
              <a:t>1/12/2023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FBDC27-E420-4878-9EE6-7B9656D6442A}" type="datetimeFigureOut">
              <a:rPr lang="en-US" smtClean="0"/>
              <a:t>1/12/2023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45924" y="3308581"/>
            <a:ext cx="9489571" cy="1468800"/>
          </a:xfrm>
        </p:spPr>
        <p:txBody>
          <a:bodyPr anchor="b"/>
          <a:lstStyle>
            <a:lvl1pPr algn="r">
              <a:defRPr sz="3200" b="0" cap="none"/>
            </a:lvl1pPr>
          </a:lstStyle>
          <a:p>
            <a:r>
              <a:rPr lang="en-US"/>
              <a:t>Click to edit Master title style</a:t>
            </a:r>
          </a:p>
        </p:txBody>
      </p:sp>
      <p:sp>
        <p:nvSpPr>
          <p:cNvPr id="3" name="Text Placeholder 2"/>
          <p:cNvSpPr>
            <a:spLocks noGrp="1"/>
          </p:cNvSpPr>
          <p:nvPr>
            <p:ph type="body" idx="1"/>
          </p:nvPr>
        </p:nvSpPr>
        <p:spPr>
          <a:xfrm>
            <a:off x="1345924" y="4777381"/>
            <a:ext cx="9489571" cy="860400"/>
          </a:xfrm>
        </p:spPr>
        <p:txBody>
          <a:bodyPr anchor="t">
            <a:normAutofit/>
          </a:bodyPr>
          <a:lstStyle>
            <a:lvl1pPr marL="0" indent="0" algn="r">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7F47CF-67C9-420C-80A5-E2069FF0C2DF}" type="datetimeFigureOut">
              <a:rPr lang="en-US" smtClean="0"/>
              <a:t>1/12/2023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345924" y="675725"/>
            <a:ext cx="9497440" cy="924475"/>
          </a:xfrm>
        </p:spPr>
        <p:txBody>
          <a:bodyPr/>
          <a:lstStyle/>
          <a:p>
            <a:r>
              <a:rPr lang="en-US"/>
              <a:t>Click to edit Master title style</a:t>
            </a:r>
          </a:p>
        </p:txBody>
      </p:sp>
      <p:sp>
        <p:nvSpPr>
          <p:cNvPr id="3" name="Content Placeholder 2"/>
          <p:cNvSpPr>
            <a:spLocks noGrp="1"/>
          </p:cNvSpPr>
          <p:nvPr>
            <p:ph sz="half" idx="1"/>
          </p:nvPr>
        </p:nvSpPr>
        <p:spPr>
          <a:xfrm>
            <a:off x="1345924" y="1809750"/>
            <a:ext cx="4628369"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708" y="1809749"/>
            <a:ext cx="4625656"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E22DC73-F065-42F5-A9F2-D90B2E42A0B3}" type="datetimeFigureOut">
              <a:rPr lang="en-US" smtClean="0"/>
              <a:t>1/12/2023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345924" y="1812927"/>
            <a:ext cx="462836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45924" y="2389190"/>
            <a:ext cx="4628369"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707" y="1812927"/>
            <a:ext cx="462836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7" y="2389190"/>
            <a:ext cx="462836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6BEA702-9B29-41CC-9BCC-3DF8A0D379FE}" type="datetimeFigureOut">
              <a:rPr lang="en-US" smtClean="0"/>
              <a:t>1/12/2023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97649AC-CB8F-4FF1-9A34-5861C74DD0A7}" type="datetimeFigureOut">
              <a:rPr lang="en-US" smtClean="0"/>
              <a:t>1/12/2023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C5CECA-2D3A-4680-9B49-752200DE467C}" type="datetimeFigureOut">
              <a:rPr lang="en-US" smtClean="0"/>
              <a:t>1/12/2023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5923" y="446088"/>
            <a:ext cx="3547533" cy="1185861"/>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5136873" y="446088"/>
            <a:ext cx="5706492"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345923" y="1631950"/>
            <a:ext cx="3547533"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0C3BFE2-83B7-4B0A-B9D3-AB28331082B3}" type="datetimeFigureOut">
              <a:rPr lang="en-US" smtClean="0"/>
              <a:t>1/12/2023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5925" y="1387058"/>
            <a:ext cx="4397271" cy="1113254"/>
          </a:xfrm>
        </p:spPr>
        <p:txBody>
          <a:bodyPr anchor="b">
            <a:normAutofit/>
          </a:bodyPr>
          <a:lstStyle>
            <a:lvl1pPr algn="l">
              <a:defRPr sz="2400" b="0"/>
            </a:lvl1pPr>
          </a:lstStyle>
          <a:p>
            <a:r>
              <a:rPr lang="en-US"/>
              <a:t>Click to edit Master title style</a:t>
            </a:r>
          </a:p>
        </p:txBody>
      </p:sp>
      <p:sp>
        <p:nvSpPr>
          <p:cNvPr id="4" name="Text Placeholder 3"/>
          <p:cNvSpPr>
            <a:spLocks noGrp="1"/>
          </p:cNvSpPr>
          <p:nvPr>
            <p:ph type="body" sz="half" idx="2"/>
          </p:nvPr>
        </p:nvSpPr>
        <p:spPr>
          <a:xfrm>
            <a:off x="1345924" y="2500312"/>
            <a:ext cx="4397272"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2EF78E3-FDA3-4D28-AAA2-0B81F349A39D}" type="datetimeFigureOut">
              <a:rPr lang="en-US" smtClean="0"/>
              <a:t>1/12/2023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grpSp>
        <p:nvGrpSpPr>
          <p:cNvPr id="16" name="Group 15"/>
          <p:cNvGrpSpPr/>
          <p:nvPr/>
        </p:nvGrpSpPr>
        <p:grpSpPr>
          <a:xfrm>
            <a:off x="6021539" y="994388"/>
            <a:ext cx="2462851" cy="1530439"/>
            <a:chOff x="4718762" y="993075"/>
            <a:chExt cx="1847138" cy="1530439"/>
          </a:xfrm>
        </p:grpSpPr>
        <p:sp>
          <p:nvSpPr>
            <p:cNvPr id="32" name="Oval 31"/>
            <p:cNvSpPr/>
            <p:nvPr/>
          </p:nvSpPr>
          <p:spPr>
            <a:xfrm>
              <a:off x="5479247" y="1436861"/>
              <a:ext cx="1086653" cy="1086653"/>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5650541" y="1411791"/>
              <a:ext cx="830365" cy="830365"/>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5256184" y="1894454"/>
              <a:ext cx="602364" cy="602364"/>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5424145" y="1811313"/>
              <a:ext cx="489588" cy="48958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718762" y="2083426"/>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6132091" y="993075"/>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5059596" y="1894454"/>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6148801" y="1060593"/>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Picture Placeholder 17"/>
          <p:cNvSpPr>
            <a:spLocks noGrp="1"/>
          </p:cNvSpPr>
          <p:nvPr>
            <p:ph type="pic" sz="quarter" idx="14"/>
          </p:nvPr>
        </p:nvSpPr>
        <p:spPr>
          <a:xfrm>
            <a:off x="6232256" y="1601512"/>
            <a:ext cx="4572000" cy="3429000"/>
          </a:xfrm>
          <a:prstGeom prst="ellipse">
            <a:avLst/>
          </a:prstGeom>
          <a:ln w="76200">
            <a:solidFill>
              <a:schemeClr val="tx2">
                <a:lumMod val="75000"/>
              </a:schemeClr>
            </a:solidFill>
          </a:ln>
        </p:spPr>
        <p:txBody>
          <a:bodyPr/>
          <a:lstStyle/>
          <a:p>
            <a:r>
              <a:rPr lang="en-US"/>
              <a:t>Click icon to add picture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56" name="Oval 55"/>
          <p:cNvSpPr>
            <a:spLocks noChangeAspect="1"/>
          </p:cNvSpPr>
          <p:nvPr/>
        </p:nvSpPr>
        <p:spPr>
          <a:xfrm>
            <a:off x="-92833" y="4042576"/>
            <a:ext cx="2325260" cy="1909234"/>
          </a:xfrm>
          <a:custGeom>
            <a:avLst/>
            <a:gdLst/>
            <a:ahLst/>
            <a:cxnLst/>
            <a:rect l="l" t="t" r="r" b="b"/>
            <a:pathLst>
              <a:path w="1743945" h="1909234">
                <a:moveTo>
                  <a:pt x="789328" y="0"/>
                </a:moveTo>
                <a:cubicBezTo>
                  <a:pt x="1316548" y="0"/>
                  <a:pt x="1743945" y="427397"/>
                  <a:pt x="1743945" y="954617"/>
                </a:cubicBezTo>
                <a:cubicBezTo>
                  <a:pt x="1743945" y="1481837"/>
                  <a:pt x="1316548" y="1909234"/>
                  <a:pt x="789328" y="1909234"/>
                </a:cubicBezTo>
                <a:cubicBezTo>
                  <a:pt x="461080" y="1909234"/>
                  <a:pt x="171527" y="1743562"/>
                  <a:pt x="0" y="1491086"/>
                </a:cubicBezTo>
                <a:lnTo>
                  <a:pt x="0" y="418149"/>
                </a:lnTo>
                <a:cubicBezTo>
                  <a:pt x="171527" y="165673"/>
                  <a:pt x="461080" y="0"/>
                  <a:pt x="789328"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53" name="Oval 52"/>
          <p:cNvSpPr>
            <a:spLocks noChangeAspect="1"/>
          </p:cNvSpPr>
          <p:nvPr/>
        </p:nvSpPr>
        <p:spPr>
          <a:xfrm>
            <a:off x="694185" y="1095311"/>
            <a:ext cx="2545644"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52" name="Oval 51"/>
          <p:cNvSpPr>
            <a:spLocks noChangeAspect="1"/>
          </p:cNvSpPr>
          <p:nvPr/>
        </p:nvSpPr>
        <p:spPr>
          <a:xfrm>
            <a:off x="2504973" y="282934"/>
            <a:ext cx="2545644"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54" name="Oval 53"/>
          <p:cNvSpPr>
            <a:spLocks noChangeAspect="1"/>
          </p:cNvSpPr>
          <p:nvPr/>
        </p:nvSpPr>
        <p:spPr>
          <a:xfrm>
            <a:off x="694183" y="5729135"/>
            <a:ext cx="2545645" cy="1193756"/>
          </a:xfrm>
          <a:custGeom>
            <a:avLst/>
            <a:gdLst/>
            <a:ahLst/>
            <a:cxnLst/>
            <a:rect l="l" t="t" r="r" b="b"/>
            <a:pathLst>
              <a:path w="1909234" h="1193756">
                <a:moveTo>
                  <a:pt x="954617" y="0"/>
                </a:moveTo>
                <a:cubicBezTo>
                  <a:pt x="1481837" y="0"/>
                  <a:pt x="1909234" y="427397"/>
                  <a:pt x="1909234" y="954617"/>
                </a:cubicBezTo>
                <a:cubicBezTo>
                  <a:pt x="1909234" y="1037305"/>
                  <a:pt x="1898721" y="1117537"/>
                  <a:pt x="1877819" y="1193756"/>
                </a:cubicBezTo>
                <a:lnTo>
                  <a:pt x="31415" y="1193756"/>
                </a:lnTo>
                <a:cubicBezTo>
                  <a:pt x="10513" y="1117537"/>
                  <a:pt x="0" y="1037305"/>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0" name="Oval 129"/>
          <p:cNvSpPr>
            <a:spLocks noChangeAspect="1"/>
          </p:cNvSpPr>
          <p:nvPr/>
        </p:nvSpPr>
        <p:spPr>
          <a:xfrm>
            <a:off x="-62281" y="-61709"/>
            <a:ext cx="1932143" cy="1677064"/>
          </a:xfrm>
          <a:custGeom>
            <a:avLst/>
            <a:gdLst/>
            <a:ahLst/>
            <a:cxnLst/>
            <a:rect l="l" t="t" r="r" b="b"/>
            <a:pathLst>
              <a:path w="1449107" h="1677064">
                <a:moveTo>
                  <a:pt x="0" y="0"/>
                </a:moveTo>
                <a:lnTo>
                  <a:pt x="1112019" y="0"/>
                </a:lnTo>
                <a:cubicBezTo>
                  <a:pt x="1319407" y="171874"/>
                  <a:pt x="1449107" y="432014"/>
                  <a:pt x="1449107" y="722447"/>
                </a:cubicBezTo>
                <a:cubicBezTo>
                  <a:pt x="1449107" y="1249667"/>
                  <a:pt x="1021710" y="1677064"/>
                  <a:pt x="494490" y="1677064"/>
                </a:cubicBezTo>
                <a:cubicBezTo>
                  <a:pt x="313232" y="1677064"/>
                  <a:pt x="143772" y="1626546"/>
                  <a:pt x="0" y="1537872"/>
                </a:cubicBezTo>
                <a:close/>
              </a:path>
            </a:pathLst>
          </a:custGeom>
          <a:solidFill>
            <a:schemeClr val="tx2">
              <a:lumMod val="75000"/>
              <a:alpha val="14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1" name="Oval 130"/>
          <p:cNvSpPr>
            <a:spLocks noChangeAspect="1"/>
          </p:cNvSpPr>
          <p:nvPr/>
        </p:nvSpPr>
        <p:spPr>
          <a:xfrm>
            <a:off x="1232151" y="-161623"/>
            <a:ext cx="2545644" cy="1909233"/>
          </a:xfrm>
          <a:prstGeom prst="ellipse">
            <a:avLst/>
          </a:prstGeom>
          <a:solidFill>
            <a:schemeClr val="tx2">
              <a:lumMod val="75000"/>
              <a:alpha val="2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2" name="Oval 131"/>
          <p:cNvSpPr>
            <a:spLocks noChangeAspect="1"/>
          </p:cNvSpPr>
          <p:nvPr/>
        </p:nvSpPr>
        <p:spPr>
          <a:xfrm>
            <a:off x="1" y="660739"/>
            <a:ext cx="2545644"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3" name="Oval 132"/>
          <p:cNvSpPr>
            <a:spLocks noChangeAspect="1"/>
          </p:cNvSpPr>
          <p:nvPr/>
        </p:nvSpPr>
        <p:spPr>
          <a:xfrm>
            <a:off x="9996709" y="-61709"/>
            <a:ext cx="2259289" cy="1677064"/>
          </a:xfrm>
          <a:custGeom>
            <a:avLst/>
            <a:gdLst/>
            <a:ahLst/>
            <a:cxnLst/>
            <a:rect l="l" t="t" r="r" b="b"/>
            <a:pathLst>
              <a:path w="1694467" h="1677064">
                <a:moveTo>
                  <a:pt x="337088" y="0"/>
                </a:moveTo>
                <a:lnTo>
                  <a:pt x="1573463" y="0"/>
                </a:lnTo>
                <a:cubicBezTo>
                  <a:pt x="1618202" y="37449"/>
                  <a:pt x="1658454" y="79950"/>
                  <a:pt x="1694467" y="126010"/>
                </a:cubicBezTo>
                <a:lnTo>
                  <a:pt x="1694467" y="1318884"/>
                </a:lnTo>
                <a:cubicBezTo>
                  <a:pt x="1522840" y="1538397"/>
                  <a:pt x="1254922" y="1677064"/>
                  <a:pt x="954617" y="1677064"/>
                </a:cubicBezTo>
                <a:cubicBezTo>
                  <a:pt x="427397" y="1677064"/>
                  <a:pt x="0" y="1249667"/>
                  <a:pt x="0" y="722447"/>
                </a:cubicBezTo>
                <a:cubicBezTo>
                  <a:pt x="0" y="432014"/>
                  <a:pt x="129700" y="171874"/>
                  <a:pt x="337088" y="0"/>
                </a:cubicBezTo>
                <a:close/>
              </a:path>
            </a:pathLst>
          </a:custGeom>
          <a:solidFill>
            <a:schemeClr val="accent3">
              <a:lumMod val="60000"/>
              <a:lumOff val="40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4" name="Oval 133"/>
          <p:cNvSpPr>
            <a:spLocks noChangeAspect="1"/>
          </p:cNvSpPr>
          <p:nvPr/>
        </p:nvSpPr>
        <p:spPr>
          <a:xfrm>
            <a:off x="8156670" y="-61708"/>
            <a:ext cx="2545645" cy="1705448"/>
          </a:xfrm>
          <a:custGeom>
            <a:avLst/>
            <a:gdLst/>
            <a:ahLst/>
            <a:cxnLst/>
            <a:rect l="l" t="t" r="r" b="b"/>
            <a:pathLst>
              <a:path w="1909234" h="1705448">
                <a:moveTo>
                  <a:pt x="371490" y="0"/>
                </a:moveTo>
                <a:lnTo>
                  <a:pt x="1537745" y="0"/>
                </a:lnTo>
                <a:cubicBezTo>
                  <a:pt x="1764760" y="171517"/>
                  <a:pt x="1909234" y="444302"/>
                  <a:pt x="1909234" y="750831"/>
                </a:cubicBezTo>
                <a:cubicBezTo>
                  <a:pt x="1909234" y="1278051"/>
                  <a:pt x="1481837" y="1705448"/>
                  <a:pt x="954617" y="1705448"/>
                </a:cubicBezTo>
                <a:cubicBezTo>
                  <a:pt x="427397" y="1705448"/>
                  <a:pt x="0" y="1278051"/>
                  <a:pt x="0" y="750831"/>
                </a:cubicBezTo>
                <a:cubicBezTo>
                  <a:pt x="0" y="444302"/>
                  <a:pt x="144474" y="171517"/>
                  <a:pt x="371490" y="0"/>
                </a:cubicBezTo>
                <a:close/>
              </a:path>
            </a:pathLst>
          </a:cu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5" name="Oval 134"/>
          <p:cNvSpPr>
            <a:spLocks noChangeAspect="1"/>
          </p:cNvSpPr>
          <p:nvPr/>
        </p:nvSpPr>
        <p:spPr>
          <a:xfrm>
            <a:off x="9992605" y="1095309"/>
            <a:ext cx="2263392" cy="1909234"/>
          </a:xfrm>
          <a:custGeom>
            <a:avLst/>
            <a:gdLst/>
            <a:ahLst/>
            <a:cxnLst/>
            <a:rect l="l" t="t" r="r" b="b"/>
            <a:pathLst>
              <a:path w="1697544" h="1909234">
                <a:moveTo>
                  <a:pt x="954617" y="0"/>
                </a:moveTo>
                <a:cubicBezTo>
                  <a:pt x="1256666" y="0"/>
                  <a:pt x="1525952" y="140283"/>
                  <a:pt x="1697544" y="361910"/>
                </a:cubicBezTo>
                <a:lnTo>
                  <a:pt x="1697544" y="1547324"/>
                </a:lnTo>
                <a:cubicBezTo>
                  <a:pt x="1525952" y="1768951"/>
                  <a:pt x="1256666" y="1909234"/>
                  <a:pt x="954617" y="1909234"/>
                </a:cubicBezTo>
                <a:cubicBezTo>
                  <a:pt x="427397" y="1909234"/>
                  <a:pt x="0" y="1481837"/>
                  <a:pt x="0" y="954617"/>
                </a:cubicBezTo>
                <a:cubicBezTo>
                  <a:pt x="0" y="427397"/>
                  <a:pt x="427397" y="0"/>
                  <a:pt x="954617" y="0"/>
                </a:cubicBezTo>
                <a:close/>
              </a:path>
            </a:pathLst>
          </a:cu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6" name="Oval 135"/>
          <p:cNvSpPr>
            <a:spLocks noChangeAspect="1"/>
          </p:cNvSpPr>
          <p:nvPr/>
        </p:nvSpPr>
        <p:spPr>
          <a:xfrm>
            <a:off x="10742232" y="5140347"/>
            <a:ext cx="1516259" cy="1759729"/>
          </a:xfrm>
          <a:custGeom>
            <a:avLst/>
            <a:gdLst/>
            <a:ahLst/>
            <a:cxnLst/>
            <a:rect l="l" t="t" r="r" b="b"/>
            <a:pathLst>
              <a:path w="1137194" h="1759729">
                <a:moveTo>
                  <a:pt x="954617" y="0"/>
                </a:moveTo>
                <a:cubicBezTo>
                  <a:pt x="1017088" y="0"/>
                  <a:pt x="1078157" y="6001"/>
                  <a:pt x="1137194" y="17897"/>
                </a:cubicBezTo>
                <a:lnTo>
                  <a:pt x="1137194" y="1759729"/>
                </a:lnTo>
                <a:lnTo>
                  <a:pt x="443151" y="1759729"/>
                </a:lnTo>
                <a:cubicBezTo>
                  <a:pt x="176544" y="1591075"/>
                  <a:pt x="0" y="1293463"/>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7" name="Oval 136"/>
          <p:cNvSpPr>
            <a:spLocks noChangeAspect="1"/>
          </p:cNvSpPr>
          <p:nvPr/>
        </p:nvSpPr>
        <p:spPr>
          <a:xfrm>
            <a:off x="8882282" y="4362913"/>
            <a:ext cx="2545644" cy="1909233"/>
          </a:xfrm>
          <a:prstGeom prst="ellipse">
            <a:avLst/>
          </a:prstGeom>
          <a:solidFill>
            <a:schemeClr val="tx2">
              <a:lumMod val="75000"/>
              <a:alpha val="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8" name="Oval 137"/>
          <p:cNvSpPr>
            <a:spLocks noChangeAspect="1"/>
          </p:cNvSpPr>
          <p:nvPr/>
        </p:nvSpPr>
        <p:spPr>
          <a:xfrm>
            <a:off x="-92833" y="4948766"/>
            <a:ext cx="1805147" cy="1909234"/>
          </a:xfrm>
          <a:custGeom>
            <a:avLst/>
            <a:gdLst/>
            <a:ahLst/>
            <a:cxnLst/>
            <a:rect l="l" t="t" r="r" b="b"/>
            <a:pathLst>
              <a:path w="1353860" h="1909234">
                <a:moveTo>
                  <a:pt x="399243" y="0"/>
                </a:moveTo>
                <a:cubicBezTo>
                  <a:pt x="926463" y="0"/>
                  <a:pt x="1353860" y="427397"/>
                  <a:pt x="1353860" y="954617"/>
                </a:cubicBezTo>
                <a:cubicBezTo>
                  <a:pt x="1353860" y="1481837"/>
                  <a:pt x="926463" y="1909234"/>
                  <a:pt x="399243" y="1909234"/>
                </a:cubicBezTo>
                <a:cubicBezTo>
                  <a:pt x="256544" y="1909234"/>
                  <a:pt x="121158" y="1877924"/>
                  <a:pt x="0" y="1820890"/>
                </a:cubicBezTo>
                <a:lnTo>
                  <a:pt x="0" y="88345"/>
                </a:lnTo>
                <a:cubicBezTo>
                  <a:pt x="121158" y="31311"/>
                  <a:pt x="256544" y="0"/>
                  <a:pt x="399243"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39" name="Oval 138"/>
          <p:cNvSpPr>
            <a:spLocks noChangeAspect="1"/>
          </p:cNvSpPr>
          <p:nvPr/>
        </p:nvSpPr>
        <p:spPr>
          <a:xfrm>
            <a:off x="944629" y="4790337"/>
            <a:ext cx="2545644" cy="1909233"/>
          </a:xfrm>
          <a:prstGeom prst="ellipse">
            <a:avLst/>
          </a:pr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40" name="Oval 139"/>
          <p:cNvSpPr>
            <a:spLocks noChangeAspect="1"/>
          </p:cNvSpPr>
          <p:nvPr/>
        </p:nvSpPr>
        <p:spPr>
          <a:xfrm>
            <a:off x="8156671" y="783989"/>
            <a:ext cx="2545644"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41" name="Oval 140"/>
          <p:cNvSpPr>
            <a:spLocks noChangeAspect="1"/>
          </p:cNvSpPr>
          <p:nvPr/>
        </p:nvSpPr>
        <p:spPr>
          <a:xfrm>
            <a:off x="8612071" y="5140347"/>
            <a:ext cx="2545644"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118" name="Oval 117"/>
          <p:cNvSpPr>
            <a:spLocks noChangeAspect="1"/>
          </p:cNvSpPr>
          <p:nvPr/>
        </p:nvSpPr>
        <p:spPr>
          <a:xfrm>
            <a:off x="11197605" y="597861"/>
            <a:ext cx="1058392" cy="1252918"/>
          </a:xfrm>
          <a:custGeom>
            <a:avLst/>
            <a:gdLst/>
            <a:ahLst/>
            <a:cxnLst/>
            <a:rect l="l" t="t" r="r" b="b"/>
            <a:pathLst>
              <a:path w="793794" h="1252918">
                <a:moveTo>
                  <a:pt x="626459" y="0"/>
                </a:moveTo>
                <a:cubicBezTo>
                  <a:pt x="684682" y="0"/>
                  <a:pt x="741049" y="7943"/>
                  <a:pt x="793794" y="25480"/>
                </a:cubicBezTo>
                <a:lnTo>
                  <a:pt x="793794" y="1227438"/>
                </a:lnTo>
                <a:cubicBezTo>
                  <a:pt x="741049" y="1244975"/>
                  <a:pt x="684682" y="1252918"/>
                  <a:pt x="626459" y="1252918"/>
                </a:cubicBezTo>
                <a:cubicBezTo>
                  <a:pt x="280475" y="1252918"/>
                  <a:pt x="0" y="972443"/>
                  <a:pt x="0" y="626459"/>
                </a:cubicBezTo>
                <a:cubicBezTo>
                  <a:pt x="0" y="280475"/>
                  <a:pt x="280475" y="0"/>
                  <a:pt x="626459"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9" name="Oval 118"/>
          <p:cNvSpPr>
            <a:spLocks noChangeAspect="1"/>
          </p:cNvSpPr>
          <p:nvPr/>
        </p:nvSpPr>
        <p:spPr>
          <a:xfrm>
            <a:off x="8466800" y="206512"/>
            <a:ext cx="1388368"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0" name="Oval 119"/>
          <p:cNvSpPr>
            <a:spLocks noChangeAspect="1"/>
          </p:cNvSpPr>
          <p:nvPr/>
        </p:nvSpPr>
        <p:spPr>
          <a:xfrm>
            <a:off x="9162837" y="1450645"/>
            <a:ext cx="1624337" cy="1218253"/>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1" name="Oval 120"/>
          <p:cNvSpPr>
            <a:spLocks noChangeAspect="1"/>
          </p:cNvSpPr>
          <p:nvPr/>
        </p:nvSpPr>
        <p:spPr>
          <a:xfrm>
            <a:off x="9625424" y="2049927"/>
            <a:ext cx="1388368"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2" name="Oval 121"/>
          <p:cNvSpPr>
            <a:spLocks noChangeAspect="1"/>
          </p:cNvSpPr>
          <p:nvPr/>
        </p:nvSpPr>
        <p:spPr>
          <a:xfrm>
            <a:off x="10332555" y="2661634"/>
            <a:ext cx="961744" cy="721308"/>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3" name="Oval 122"/>
          <p:cNvSpPr>
            <a:spLocks noChangeAspect="1"/>
          </p:cNvSpPr>
          <p:nvPr/>
        </p:nvSpPr>
        <p:spPr>
          <a:xfrm>
            <a:off x="913405" y="-100976"/>
            <a:ext cx="1591568" cy="697815"/>
          </a:xfrm>
          <a:custGeom>
            <a:avLst/>
            <a:gdLst/>
            <a:ahLst/>
            <a:cxnLst/>
            <a:rect l="l" t="t" r="r" b="b"/>
            <a:pathLst>
              <a:path w="1193676" h="697815">
                <a:moveTo>
                  <a:pt x="10179" y="0"/>
                </a:moveTo>
                <a:lnTo>
                  <a:pt x="1183497" y="0"/>
                </a:lnTo>
                <a:cubicBezTo>
                  <a:pt x="1190746" y="32633"/>
                  <a:pt x="1193676" y="66463"/>
                  <a:pt x="1193676" y="100977"/>
                </a:cubicBezTo>
                <a:cubicBezTo>
                  <a:pt x="1193676" y="430602"/>
                  <a:pt x="926463" y="697815"/>
                  <a:pt x="596838" y="697815"/>
                </a:cubicBezTo>
                <a:cubicBezTo>
                  <a:pt x="267213" y="697815"/>
                  <a:pt x="0" y="430602"/>
                  <a:pt x="0" y="100977"/>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4" name="Oval 123"/>
          <p:cNvSpPr>
            <a:spLocks noChangeAspect="1"/>
          </p:cNvSpPr>
          <p:nvPr/>
        </p:nvSpPr>
        <p:spPr>
          <a:xfrm>
            <a:off x="2003518" y="-100976"/>
            <a:ext cx="1372037" cy="459889"/>
          </a:xfrm>
          <a:custGeom>
            <a:avLst/>
            <a:gdLst/>
            <a:ahLst/>
            <a:cxnLst/>
            <a:rect l="l" t="t" r="r" b="b"/>
            <a:pathLst>
              <a:path w="1029028" h="459889">
                <a:moveTo>
                  <a:pt x="0" y="0"/>
                </a:moveTo>
                <a:lnTo>
                  <a:pt x="1029028" y="0"/>
                </a:lnTo>
                <a:cubicBezTo>
                  <a:pt x="1001386" y="259074"/>
                  <a:pt x="781401" y="459889"/>
                  <a:pt x="514514" y="459889"/>
                </a:cubicBezTo>
                <a:cubicBezTo>
                  <a:pt x="247627" y="459889"/>
                  <a:pt x="27642" y="259074"/>
                  <a:pt x="0"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5" name="Oval 124"/>
          <p:cNvSpPr>
            <a:spLocks noChangeAspect="1"/>
          </p:cNvSpPr>
          <p:nvPr/>
        </p:nvSpPr>
        <p:spPr>
          <a:xfrm>
            <a:off x="-92831" y="-100976"/>
            <a:ext cx="787017" cy="612289"/>
          </a:xfrm>
          <a:custGeom>
            <a:avLst/>
            <a:gdLst/>
            <a:ahLst/>
            <a:cxnLst/>
            <a:rect l="l" t="t" r="r" b="b"/>
            <a:pathLst>
              <a:path w="590263" h="612289">
                <a:moveTo>
                  <a:pt x="0" y="0"/>
                </a:moveTo>
                <a:lnTo>
                  <a:pt x="581024" y="0"/>
                </a:lnTo>
                <a:cubicBezTo>
                  <a:pt x="587493" y="29611"/>
                  <a:pt x="590263" y="60308"/>
                  <a:pt x="590263" y="91651"/>
                </a:cubicBezTo>
                <a:cubicBezTo>
                  <a:pt x="590263" y="379191"/>
                  <a:pt x="357165" y="612289"/>
                  <a:pt x="69625" y="612289"/>
                </a:cubicBezTo>
                <a:lnTo>
                  <a:pt x="0" y="605270"/>
                </a:ln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6" name="Oval 125"/>
          <p:cNvSpPr>
            <a:spLocks noChangeAspect="1"/>
          </p:cNvSpPr>
          <p:nvPr/>
        </p:nvSpPr>
        <p:spPr>
          <a:xfrm>
            <a:off x="369910" y="4321784"/>
            <a:ext cx="1862516" cy="1396887"/>
          </a:xfrm>
          <a:prstGeom prst="ellipse">
            <a:avLst/>
          </a:pr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7" name="Oval 126"/>
          <p:cNvSpPr>
            <a:spLocks noChangeAspect="1"/>
          </p:cNvSpPr>
          <p:nvPr/>
        </p:nvSpPr>
        <p:spPr>
          <a:xfrm>
            <a:off x="7722842" y="6489966"/>
            <a:ext cx="1487919" cy="443769"/>
          </a:xfrm>
          <a:custGeom>
            <a:avLst/>
            <a:gdLst/>
            <a:ahLst/>
            <a:cxnLst/>
            <a:rect l="l" t="t" r="r" b="b"/>
            <a:pathLst>
              <a:path w="1115939" h="443769">
                <a:moveTo>
                  <a:pt x="557969" y="0"/>
                </a:moveTo>
                <a:cubicBezTo>
                  <a:pt x="830120" y="0"/>
                  <a:pt x="1058049" y="189335"/>
                  <a:pt x="1115939" y="443769"/>
                </a:cubicBezTo>
                <a:lnTo>
                  <a:pt x="0" y="443769"/>
                </a:lnTo>
                <a:cubicBezTo>
                  <a:pt x="57889" y="189335"/>
                  <a:pt x="285818" y="0"/>
                  <a:pt x="55796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8" name="Oval 127"/>
          <p:cNvSpPr>
            <a:spLocks noChangeAspect="1"/>
          </p:cNvSpPr>
          <p:nvPr/>
        </p:nvSpPr>
        <p:spPr>
          <a:xfrm>
            <a:off x="8170666" y="6408840"/>
            <a:ext cx="1649359" cy="524894"/>
          </a:xfrm>
          <a:custGeom>
            <a:avLst/>
            <a:gdLst/>
            <a:ahLst/>
            <a:cxnLst/>
            <a:rect l="l" t="t" r="r" b="b"/>
            <a:pathLst>
              <a:path w="1237019" h="524894">
                <a:moveTo>
                  <a:pt x="618509" y="0"/>
                </a:moveTo>
                <a:cubicBezTo>
                  <a:pt x="930325" y="0"/>
                  <a:pt x="1189147" y="226891"/>
                  <a:pt x="1237019" y="524894"/>
                </a:cubicBezTo>
                <a:lnTo>
                  <a:pt x="0" y="524894"/>
                </a:lnTo>
                <a:cubicBezTo>
                  <a:pt x="47872" y="226891"/>
                  <a:pt x="306694" y="0"/>
                  <a:pt x="61850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29" name="Oval 128"/>
          <p:cNvSpPr>
            <a:spLocks noChangeAspect="1"/>
          </p:cNvSpPr>
          <p:nvPr/>
        </p:nvSpPr>
        <p:spPr>
          <a:xfrm>
            <a:off x="10103540" y="6408842"/>
            <a:ext cx="1615211" cy="524893"/>
          </a:xfrm>
          <a:custGeom>
            <a:avLst/>
            <a:gdLst/>
            <a:ahLst/>
            <a:cxnLst/>
            <a:rect l="l" t="t" r="r" b="b"/>
            <a:pathLst>
              <a:path w="1211408" h="524893">
                <a:moveTo>
                  <a:pt x="605704" y="0"/>
                </a:moveTo>
                <a:cubicBezTo>
                  <a:pt x="914574" y="0"/>
                  <a:pt x="1170243" y="227782"/>
                  <a:pt x="1211408" y="524893"/>
                </a:cubicBezTo>
                <a:lnTo>
                  <a:pt x="0" y="524893"/>
                </a:lnTo>
                <a:cubicBezTo>
                  <a:pt x="41165" y="227782"/>
                  <a:pt x="296834" y="0"/>
                  <a:pt x="605704"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97" name="Oval 96"/>
          <p:cNvSpPr>
            <a:spLocks noChangeAspect="1"/>
          </p:cNvSpPr>
          <p:nvPr/>
        </p:nvSpPr>
        <p:spPr>
          <a:xfrm>
            <a:off x="14764" y="4941986"/>
            <a:ext cx="814973" cy="61123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98" name="Oval 97"/>
          <p:cNvSpPr>
            <a:spLocks noChangeAspect="1"/>
          </p:cNvSpPr>
          <p:nvPr/>
        </p:nvSpPr>
        <p:spPr>
          <a:xfrm>
            <a:off x="-92833" y="6172569"/>
            <a:ext cx="1037463" cy="750322"/>
          </a:xfrm>
          <a:custGeom>
            <a:avLst/>
            <a:gdLst/>
            <a:ahLst/>
            <a:cxnLst/>
            <a:rect l="l" t="t" r="r" b="b"/>
            <a:pathLst>
              <a:path w="778097" h="750322">
                <a:moveTo>
                  <a:pt x="261411" y="0"/>
                </a:moveTo>
                <a:cubicBezTo>
                  <a:pt x="546769" y="0"/>
                  <a:pt x="778097" y="231328"/>
                  <a:pt x="778097" y="516686"/>
                </a:cubicBezTo>
                <a:cubicBezTo>
                  <a:pt x="778097" y="601179"/>
                  <a:pt x="757816" y="680934"/>
                  <a:pt x="719843" y="750322"/>
                </a:cubicBezTo>
                <a:lnTo>
                  <a:pt x="0" y="750322"/>
                </a:lnTo>
                <a:lnTo>
                  <a:pt x="0" y="73330"/>
                </a:lnTo>
                <a:cubicBezTo>
                  <a:pt x="75863" y="26083"/>
                  <a:pt x="165591" y="0"/>
                  <a:pt x="261411"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99" name="Oval 98"/>
          <p:cNvSpPr>
            <a:spLocks noChangeAspect="1"/>
          </p:cNvSpPr>
          <p:nvPr/>
        </p:nvSpPr>
        <p:spPr>
          <a:xfrm>
            <a:off x="-92833" y="5158575"/>
            <a:ext cx="751365" cy="897560"/>
          </a:xfrm>
          <a:custGeom>
            <a:avLst/>
            <a:gdLst/>
            <a:ahLst/>
            <a:cxnLst/>
            <a:rect l="l" t="t" r="r" b="b"/>
            <a:pathLst>
              <a:path w="563524" h="897560">
                <a:moveTo>
                  <a:pt x="114744" y="0"/>
                </a:moveTo>
                <a:cubicBezTo>
                  <a:pt x="362598" y="0"/>
                  <a:pt x="563524" y="200926"/>
                  <a:pt x="563524" y="448780"/>
                </a:cubicBezTo>
                <a:cubicBezTo>
                  <a:pt x="563524" y="696634"/>
                  <a:pt x="362598" y="897560"/>
                  <a:pt x="114744" y="897560"/>
                </a:cubicBezTo>
                <a:cubicBezTo>
                  <a:pt x="74918" y="897560"/>
                  <a:pt x="36304" y="892373"/>
                  <a:pt x="0" y="880900"/>
                </a:cubicBezTo>
                <a:lnTo>
                  <a:pt x="0" y="16661"/>
                </a:lnTo>
                <a:cubicBezTo>
                  <a:pt x="36304" y="5188"/>
                  <a:pt x="74918" y="0"/>
                  <a:pt x="114744"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0" name="Oval 99"/>
          <p:cNvSpPr>
            <a:spLocks noChangeAspect="1"/>
          </p:cNvSpPr>
          <p:nvPr/>
        </p:nvSpPr>
        <p:spPr>
          <a:xfrm>
            <a:off x="-34344" y="482386"/>
            <a:ext cx="797888" cy="905704"/>
          </a:xfrm>
          <a:custGeom>
            <a:avLst/>
            <a:gdLst/>
            <a:ahLst/>
            <a:cxnLst/>
            <a:rect l="l" t="t" r="r" b="b"/>
            <a:pathLst>
              <a:path w="598416" h="905704">
                <a:moveTo>
                  <a:pt x="145564" y="0"/>
                </a:moveTo>
                <a:cubicBezTo>
                  <a:pt x="395667" y="0"/>
                  <a:pt x="598416" y="202749"/>
                  <a:pt x="598416" y="452852"/>
                </a:cubicBezTo>
                <a:cubicBezTo>
                  <a:pt x="598416" y="702955"/>
                  <a:pt x="395667" y="905704"/>
                  <a:pt x="145564" y="905704"/>
                </a:cubicBezTo>
                <a:cubicBezTo>
                  <a:pt x="94398" y="905704"/>
                  <a:pt x="45214" y="897218"/>
                  <a:pt x="0" y="879648"/>
                </a:cubicBezTo>
                <a:lnTo>
                  <a:pt x="0" y="26056"/>
                </a:lnTo>
                <a:cubicBezTo>
                  <a:pt x="45214" y="8486"/>
                  <a:pt x="94398" y="0"/>
                  <a:pt x="145564" y="0"/>
                </a:cubicBezTo>
                <a:close/>
              </a:path>
            </a:pathLst>
          </a:cu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1" name="Oval 100"/>
          <p:cNvSpPr>
            <a:spLocks noChangeAspect="1"/>
          </p:cNvSpPr>
          <p:nvPr/>
        </p:nvSpPr>
        <p:spPr>
          <a:xfrm>
            <a:off x="632278" y="836794"/>
            <a:ext cx="1214423" cy="910817"/>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2" name="Oval 101"/>
          <p:cNvSpPr>
            <a:spLocks noChangeAspect="1"/>
          </p:cNvSpPr>
          <p:nvPr/>
        </p:nvSpPr>
        <p:spPr>
          <a:xfrm>
            <a:off x="425632" y="1452261"/>
            <a:ext cx="1030657" cy="772993"/>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3" name="Oval 102"/>
          <p:cNvSpPr>
            <a:spLocks noChangeAspect="1"/>
          </p:cNvSpPr>
          <p:nvPr/>
        </p:nvSpPr>
        <p:spPr>
          <a:xfrm>
            <a:off x="495010" y="1886983"/>
            <a:ext cx="813821" cy="610366"/>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4" name="Oval 103"/>
          <p:cNvSpPr>
            <a:spLocks noChangeAspect="1"/>
          </p:cNvSpPr>
          <p:nvPr/>
        </p:nvSpPr>
        <p:spPr>
          <a:xfrm>
            <a:off x="206235" y="1919682"/>
            <a:ext cx="695685" cy="52176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5" name="Oval 104"/>
          <p:cNvSpPr>
            <a:spLocks noChangeAspect="1"/>
          </p:cNvSpPr>
          <p:nvPr/>
        </p:nvSpPr>
        <p:spPr>
          <a:xfrm>
            <a:off x="9736689" y="-61709"/>
            <a:ext cx="1214424" cy="750833"/>
          </a:xfrm>
          <a:custGeom>
            <a:avLst/>
            <a:gdLst/>
            <a:ahLst/>
            <a:cxnLst/>
            <a:rect l="l" t="t" r="r" b="b"/>
            <a:pathLst>
              <a:path w="910818" h="750833">
                <a:moveTo>
                  <a:pt x="111441" y="0"/>
                </a:moveTo>
                <a:lnTo>
                  <a:pt x="799378" y="0"/>
                </a:lnTo>
                <a:cubicBezTo>
                  <a:pt x="869408" y="78400"/>
                  <a:pt x="910818" y="182076"/>
                  <a:pt x="910818" y="295424"/>
                </a:cubicBezTo>
                <a:cubicBezTo>
                  <a:pt x="910818" y="546939"/>
                  <a:pt x="706924" y="750833"/>
                  <a:pt x="455409" y="750833"/>
                </a:cubicBezTo>
                <a:cubicBezTo>
                  <a:pt x="203894" y="750833"/>
                  <a:pt x="0" y="546939"/>
                  <a:pt x="0" y="295424"/>
                </a:cubicBezTo>
                <a:cubicBezTo>
                  <a:pt x="0" y="182076"/>
                  <a:pt x="41410" y="78400"/>
                  <a:pt x="111441"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6" name="Oval 105"/>
          <p:cNvSpPr>
            <a:spLocks noChangeAspect="1"/>
          </p:cNvSpPr>
          <p:nvPr/>
        </p:nvSpPr>
        <p:spPr>
          <a:xfrm>
            <a:off x="11624165" y="-61709"/>
            <a:ext cx="631832" cy="613011"/>
          </a:xfrm>
          <a:custGeom>
            <a:avLst/>
            <a:gdLst/>
            <a:ahLst/>
            <a:cxnLst/>
            <a:rect l="l" t="t" r="r" b="b"/>
            <a:pathLst>
              <a:path w="473874" h="613011">
                <a:moveTo>
                  <a:pt x="29684" y="0"/>
                </a:moveTo>
                <a:lnTo>
                  <a:pt x="473874" y="0"/>
                </a:lnTo>
                <a:lnTo>
                  <a:pt x="473874" y="611150"/>
                </a:lnTo>
                <a:cubicBezTo>
                  <a:pt x="467789" y="612887"/>
                  <a:pt x="461614" y="613011"/>
                  <a:pt x="455409" y="613011"/>
                </a:cubicBezTo>
                <a:cubicBezTo>
                  <a:pt x="203894" y="613011"/>
                  <a:pt x="0" y="409117"/>
                  <a:pt x="0" y="157602"/>
                </a:cubicBezTo>
                <a:cubicBezTo>
                  <a:pt x="0" y="101995"/>
                  <a:pt x="9966" y="48716"/>
                  <a:pt x="29684"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7" name="Oval 106"/>
          <p:cNvSpPr>
            <a:spLocks noChangeAspect="1"/>
          </p:cNvSpPr>
          <p:nvPr/>
        </p:nvSpPr>
        <p:spPr>
          <a:xfrm>
            <a:off x="10330985" y="282934"/>
            <a:ext cx="1504695" cy="1128521"/>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8" name="Oval 107"/>
          <p:cNvSpPr>
            <a:spLocks noChangeAspect="1"/>
          </p:cNvSpPr>
          <p:nvPr/>
        </p:nvSpPr>
        <p:spPr>
          <a:xfrm>
            <a:off x="11886291" y="749603"/>
            <a:ext cx="369707" cy="907992"/>
          </a:xfrm>
          <a:custGeom>
            <a:avLst/>
            <a:gdLst/>
            <a:ahLst/>
            <a:cxnLst/>
            <a:rect l="l" t="t" r="r" b="b"/>
            <a:pathLst>
              <a:path w="277280" h="907992">
                <a:moveTo>
                  <a:pt x="277280" y="0"/>
                </a:moveTo>
                <a:lnTo>
                  <a:pt x="277280" y="907992"/>
                </a:lnTo>
                <a:cubicBezTo>
                  <a:pt x="112021" y="824131"/>
                  <a:pt x="0" y="652146"/>
                  <a:pt x="0" y="453996"/>
                </a:cubicBezTo>
                <a:cubicBezTo>
                  <a:pt x="0" y="255847"/>
                  <a:pt x="112021" y="83861"/>
                  <a:pt x="277280"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09" name="Oval 108"/>
          <p:cNvSpPr>
            <a:spLocks noChangeAspect="1"/>
          </p:cNvSpPr>
          <p:nvPr/>
        </p:nvSpPr>
        <p:spPr>
          <a:xfrm>
            <a:off x="10121161" y="728498"/>
            <a:ext cx="1292979" cy="96973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0" name="Oval 109"/>
          <p:cNvSpPr>
            <a:spLocks noChangeAspect="1"/>
          </p:cNvSpPr>
          <p:nvPr/>
        </p:nvSpPr>
        <p:spPr>
          <a:xfrm>
            <a:off x="9960055" y="1326476"/>
            <a:ext cx="810920" cy="608190"/>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1" name="Oval 110"/>
          <p:cNvSpPr>
            <a:spLocks noChangeAspect="1"/>
          </p:cNvSpPr>
          <p:nvPr/>
        </p:nvSpPr>
        <p:spPr>
          <a:xfrm>
            <a:off x="10173255" y="5611428"/>
            <a:ext cx="984460"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2" name="Oval 111"/>
          <p:cNvSpPr>
            <a:spLocks noChangeAspect="1"/>
          </p:cNvSpPr>
          <p:nvPr/>
        </p:nvSpPr>
        <p:spPr>
          <a:xfrm>
            <a:off x="9297177" y="5242255"/>
            <a:ext cx="984460" cy="7383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3" name="Oval 112"/>
          <p:cNvSpPr>
            <a:spLocks noChangeAspect="1"/>
          </p:cNvSpPr>
          <p:nvPr/>
        </p:nvSpPr>
        <p:spPr>
          <a:xfrm>
            <a:off x="9992606" y="4928167"/>
            <a:ext cx="984460"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4" name="Oval 113"/>
          <p:cNvSpPr>
            <a:spLocks noChangeAspect="1"/>
          </p:cNvSpPr>
          <p:nvPr/>
        </p:nvSpPr>
        <p:spPr>
          <a:xfrm>
            <a:off x="10972045" y="5666511"/>
            <a:ext cx="807512" cy="605634"/>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5" name="Oval 114"/>
          <p:cNvSpPr>
            <a:spLocks noChangeAspect="1"/>
          </p:cNvSpPr>
          <p:nvPr/>
        </p:nvSpPr>
        <p:spPr>
          <a:xfrm>
            <a:off x="10770976" y="4097843"/>
            <a:ext cx="738065"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6" name="Oval 115"/>
          <p:cNvSpPr>
            <a:spLocks noChangeAspect="1"/>
          </p:cNvSpPr>
          <p:nvPr/>
        </p:nvSpPr>
        <p:spPr>
          <a:xfrm>
            <a:off x="11215756" y="5057879"/>
            <a:ext cx="738065"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17" name="Oval 116"/>
          <p:cNvSpPr>
            <a:spLocks noChangeAspect="1"/>
          </p:cNvSpPr>
          <p:nvPr/>
        </p:nvSpPr>
        <p:spPr>
          <a:xfrm>
            <a:off x="11584787" y="4790335"/>
            <a:ext cx="671211" cy="553550"/>
          </a:xfrm>
          <a:custGeom>
            <a:avLst/>
            <a:gdLst/>
            <a:ahLst/>
            <a:cxnLst/>
            <a:rect l="l" t="t" r="r" b="b"/>
            <a:pathLst>
              <a:path w="503408" h="553550">
                <a:moveTo>
                  <a:pt x="276775" y="0"/>
                </a:moveTo>
                <a:cubicBezTo>
                  <a:pt x="370698" y="0"/>
                  <a:pt x="453694" y="46784"/>
                  <a:pt x="503408" y="118545"/>
                </a:cubicBezTo>
                <a:lnTo>
                  <a:pt x="503408" y="435005"/>
                </a:lnTo>
                <a:cubicBezTo>
                  <a:pt x="453694" y="506767"/>
                  <a:pt x="370698" y="553550"/>
                  <a:pt x="276775" y="553550"/>
                </a:cubicBezTo>
                <a:cubicBezTo>
                  <a:pt x="123916" y="553550"/>
                  <a:pt x="0" y="429634"/>
                  <a:pt x="0" y="276775"/>
                </a:cubicBezTo>
                <a:cubicBezTo>
                  <a:pt x="0" y="123916"/>
                  <a:pt x="123916" y="0"/>
                  <a:pt x="276775"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345923" y="675725"/>
            <a:ext cx="9500151" cy="92447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345924" y="1807361"/>
            <a:ext cx="9500149" cy="405143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583125" y="5951811"/>
            <a:ext cx="2844800" cy="365125"/>
          </a:xfrm>
          <a:prstGeom prst="rect">
            <a:avLst/>
          </a:prstGeom>
        </p:spPr>
        <p:txBody>
          <a:bodyPr vert="horz" lIns="91440" tIns="45720" rIns="91440" bIns="45720" rtlCol="0" anchor="b"/>
          <a:lstStyle>
            <a:lvl1pPr algn="r">
              <a:defRPr sz="900">
                <a:solidFill>
                  <a:schemeClr val="tx1">
                    <a:tint val="75000"/>
                  </a:schemeClr>
                </a:solidFill>
              </a:defRPr>
            </a:lvl1pPr>
          </a:lstStyle>
          <a:p>
            <a:fld id="{C35BB1C6-BF8F-4481-8AB2-603A1C8A906A}" type="datetimeFigureOut">
              <a:rPr lang="en-US" smtClean="0"/>
              <a:t>1/12/2023</a:t>
            </a:fld>
            <a:endParaRPr lang="en-US" dirty="0"/>
          </a:p>
        </p:txBody>
      </p:sp>
      <p:sp>
        <p:nvSpPr>
          <p:cNvPr id="5" name="Footer Placeholder 4"/>
          <p:cNvSpPr>
            <a:spLocks noGrp="1"/>
          </p:cNvSpPr>
          <p:nvPr>
            <p:ph type="ftr" sz="quarter" idx="3"/>
          </p:nvPr>
        </p:nvSpPr>
        <p:spPr>
          <a:xfrm>
            <a:off x="1574594" y="5951811"/>
            <a:ext cx="7008532" cy="365125"/>
          </a:xfrm>
          <a:prstGeom prst="rect">
            <a:avLst/>
          </a:prstGeom>
        </p:spPr>
        <p:txBody>
          <a:bodyPr vert="horz" lIns="91440" tIns="45720" rIns="91440" bIns="45720" rtlCol="0" anchor="b"/>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763545" y="5951811"/>
            <a:ext cx="811049" cy="365125"/>
          </a:xfrm>
          <a:prstGeom prst="rect">
            <a:avLst/>
          </a:prstGeom>
        </p:spPr>
        <p:txBody>
          <a:bodyPr vert="horz" lIns="91440" tIns="45720" rIns="91440" bIns="45720" rtlCol="0" anchor="b"/>
          <a:lstStyle>
            <a:lvl1pPr algn="l">
              <a:defRPr sz="1800">
                <a:solidFill>
                  <a:schemeClr val="tx1">
                    <a:tint val="75000"/>
                  </a:schemeClr>
                </a:solidFill>
              </a:defRPr>
            </a:lvl1pPr>
          </a:lstStyle>
          <a:p>
            <a:fld id="{6D22F896-40B5-4ADD-8801-0D06FADFA095}" type="slidenum">
              <a:rPr lang="en-US" smtClean="0"/>
              <a:pPr/>
              <a:t>‹#›</a:t>
            </a:fld>
            <a:endParaRPr lang="en-US" dirty="0"/>
          </a:p>
        </p:txBody>
      </p:sp>
      <p:sp>
        <p:nvSpPr>
          <p:cNvPr id="55" name="Oval 54"/>
          <p:cNvSpPr>
            <a:spLocks noChangeAspect="1"/>
          </p:cNvSpPr>
          <p:nvPr/>
        </p:nvSpPr>
        <p:spPr>
          <a:xfrm>
            <a:off x="2110896" y="5454223"/>
            <a:ext cx="2545645" cy="1468668"/>
          </a:xfrm>
          <a:custGeom>
            <a:avLst/>
            <a:gdLst/>
            <a:ahLst/>
            <a:cxnLst/>
            <a:rect l="l" t="t" r="r" b="b"/>
            <a:pathLst>
              <a:path w="1909234" h="1468668">
                <a:moveTo>
                  <a:pt x="954617" y="0"/>
                </a:moveTo>
                <a:cubicBezTo>
                  <a:pt x="1481837" y="0"/>
                  <a:pt x="1909234" y="427397"/>
                  <a:pt x="1909234" y="954617"/>
                </a:cubicBezTo>
                <a:cubicBezTo>
                  <a:pt x="1909234" y="1144075"/>
                  <a:pt x="1854043" y="1320642"/>
                  <a:pt x="1758159" y="1468668"/>
                </a:cubicBezTo>
                <a:lnTo>
                  <a:pt x="151075" y="1468668"/>
                </a:lnTo>
                <a:cubicBezTo>
                  <a:pt x="55192" y="1320642"/>
                  <a:pt x="0" y="1144075"/>
                  <a:pt x="0" y="954617"/>
                </a:cubicBezTo>
                <a:cubicBezTo>
                  <a:pt x="0" y="427397"/>
                  <a:pt x="427397" y="0"/>
                  <a:pt x="954617"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57" name="Oval 56"/>
          <p:cNvSpPr>
            <a:spLocks noChangeAspect="1"/>
          </p:cNvSpPr>
          <p:nvPr/>
        </p:nvSpPr>
        <p:spPr>
          <a:xfrm>
            <a:off x="11427926" y="3382942"/>
            <a:ext cx="408413"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58" name="Oval 57"/>
          <p:cNvSpPr>
            <a:spLocks noChangeAspect="1"/>
          </p:cNvSpPr>
          <p:nvPr/>
        </p:nvSpPr>
        <p:spPr>
          <a:xfrm>
            <a:off x="11197606" y="3536097"/>
            <a:ext cx="408413"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59" name="Oval 58"/>
          <p:cNvSpPr>
            <a:spLocks noChangeAspect="1"/>
          </p:cNvSpPr>
          <p:nvPr/>
        </p:nvSpPr>
        <p:spPr>
          <a:xfrm>
            <a:off x="11477878" y="3688497"/>
            <a:ext cx="408413"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60" name="Oval 59"/>
          <p:cNvSpPr>
            <a:spLocks noChangeAspect="1"/>
          </p:cNvSpPr>
          <p:nvPr/>
        </p:nvSpPr>
        <p:spPr>
          <a:xfrm>
            <a:off x="206235" y="2698929"/>
            <a:ext cx="623503" cy="467627"/>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61" name="Oval 60"/>
          <p:cNvSpPr>
            <a:spLocks noChangeAspect="1"/>
          </p:cNvSpPr>
          <p:nvPr/>
        </p:nvSpPr>
        <p:spPr>
          <a:xfrm>
            <a:off x="632278" y="3166555"/>
            <a:ext cx="611693" cy="45877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62" name="Oval 61"/>
          <p:cNvSpPr>
            <a:spLocks noChangeAspect="1"/>
          </p:cNvSpPr>
          <p:nvPr/>
        </p:nvSpPr>
        <p:spPr>
          <a:xfrm>
            <a:off x="360345" y="3382943"/>
            <a:ext cx="469393" cy="3520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63" name="Oval 62"/>
          <p:cNvSpPr>
            <a:spLocks noChangeAspect="1"/>
          </p:cNvSpPr>
          <p:nvPr/>
        </p:nvSpPr>
        <p:spPr>
          <a:xfrm>
            <a:off x="-115467" y="2581479"/>
            <a:ext cx="1813921" cy="1909234"/>
          </a:xfrm>
          <a:custGeom>
            <a:avLst/>
            <a:gdLst/>
            <a:ahLst/>
            <a:cxnLst/>
            <a:rect l="l" t="t" r="r" b="b"/>
            <a:pathLst>
              <a:path w="1360441" h="1909234">
                <a:moveTo>
                  <a:pt x="405824" y="0"/>
                </a:moveTo>
                <a:cubicBezTo>
                  <a:pt x="933044" y="0"/>
                  <a:pt x="1360441" y="427397"/>
                  <a:pt x="1360441" y="954617"/>
                </a:cubicBezTo>
                <a:cubicBezTo>
                  <a:pt x="1360441" y="1481837"/>
                  <a:pt x="933044" y="1909234"/>
                  <a:pt x="405824" y="1909234"/>
                </a:cubicBezTo>
                <a:cubicBezTo>
                  <a:pt x="260527" y="1909234"/>
                  <a:pt x="122812" y="1876773"/>
                  <a:pt x="0" y="1817719"/>
                </a:cubicBezTo>
                <a:lnTo>
                  <a:pt x="0" y="91515"/>
                </a:lnTo>
                <a:cubicBezTo>
                  <a:pt x="122812" y="32461"/>
                  <a:pt x="260527" y="0"/>
                  <a:pt x="405824"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ln w="317500">
                <a:solidFill>
                  <a:schemeClr val="tx1"/>
                </a:solidFill>
              </a:ln>
            </a:endParaRPr>
          </a:p>
        </p:txBody>
      </p:sp>
      <p:sp>
        <p:nvSpPr>
          <p:cNvPr id="64" name="Oval 63"/>
          <p:cNvSpPr>
            <a:spLocks noChangeAspect="1"/>
          </p:cNvSpPr>
          <p:nvPr/>
        </p:nvSpPr>
        <p:spPr>
          <a:xfrm>
            <a:off x="8230832" y="2395417"/>
            <a:ext cx="1624337" cy="1218253"/>
          </a:xfrm>
          <a:prstGeom prst="ellipse">
            <a:avLst/>
          </a:prstGeom>
          <a:solidFill>
            <a:schemeClr val="tx2">
              <a:lumMod val="75000"/>
              <a:alpha val="10000"/>
            </a:schemeClr>
          </a:solidFill>
          <a:ln w="177800" cap="rnd" cmpd="sng" algn="ctr">
            <a:solidFill>
              <a:schemeClr val="tx2">
                <a:lumMod val="60000"/>
                <a:lumOff val="40000"/>
                <a:alpha val="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Tree>
  </p:cSld>
  <p:clrMap bg1="dk1" tx1="lt1" bg2="dk2"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hf sldNum="0" hdr="0" ftr="0" dt="0"/>
  <p:txStyles>
    <p:title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youtube.com/watch?v=hpTCZ-hO6iI"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youtube.com/watch?v=rRwiaNFRt2w"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hyperlink" Target="https://www.youtube.com/watch?v=VjZolHCrC8E"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Unit 3: Cognition</a:t>
            </a:r>
          </a:p>
        </p:txBody>
      </p:sp>
      <p:sp>
        <p:nvSpPr>
          <p:cNvPr id="3" name="Subtitle 2"/>
          <p:cNvSpPr>
            <a:spLocks noGrp="1"/>
          </p:cNvSpPr>
          <p:nvPr>
            <p:ph type="subTitle" idx="1"/>
          </p:nvPr>
        </p:nvSpPr>
        <p:spPr/>
        <p:txBody>
          <a:bodyPr/>
          <a:lstStyle/>
          <a:p>
            <a:r>
              <a:rPr lang="en-US"/>
              <a:t>Chapter 7 and 8</a:t>
            </a:r>
            <a:endParaRPr lang="en-US" dirty="0"/>
          </a:p>
        </p:txBody>
      </p:sp>
    </p:spTree>
    <p:extLst>
      <p:ext uri="{BB962C8B-B14F-4D97-AF65-F5344CB8AC3E}">
        <p14:creationId xmlns:p14="http://schemas.microsoft.com/office/powerpoint/2010/main" val="663375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The Nature of Memory: Long-Term Memory</a:t>
            </a:r>
          </a:p>
        </p:txBody>
      </p:sp>
      <p:sp>
        <p:nvSpPr>
          <p:cNvPr id="7" name="Text Placeholder 6"/>
          <p:cNvSpPr>
            <a:spLocks noGrp="1"/>
          </p:cNvSpPr>
          <p:nvPr>
            <p:ph type="body" idx="1"/>
          </p:nvPr>
        </p:nvSpPr>
        <p:spPr/>
        <p:txBody>
          <a:bodyPr/>
          <a:lstStyle/>
          <a:p>
            <a:r>
              <a:rPr lang="en-US" dirty="0"/>
              <a:t>Chapter 7, Section 1B, pages 228-232</a:t>
            </a:r>
          </a:p>
          <a:p>
            <a:endParaRPr lang="en-US" dirty="0"/>
          </a:p>
        </p:txBody>
      </p:sp>
    </p:spTree>
    <p:extLst>
      <p:ext uri="{BB962C8B-B14F-4D97-AF65-F5344CB8AC3E}">
        <p14:creationId xmlns:p14="http://schemas.microsoft.com/office/powerpoint/2010/main" val="139402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0166" y="740120"/>
            <a:ext cx="9500151" cy="924475"/>
          </a:xfrm>
        </p:spPr>
        <p:txBody>
          <a:bodyPr/>
          <a:lstStyle/>
          <a:p>
            <a:r>
              <a:rPr lang="en-US" dirty="0"/>
              <a:t>Long-Term Memory</a:t>
            </a:r>
          </a:p>
        </p:txBody>
      </p:sp>
      <p:sp>
        <p:nvSpPr>
          <p:cNvPr id="3" name="Content Placeholder 2"/>
          <p:cNvSpPr>
            <a:spLocks noGrp="1"/>
          </p:cNvSpPr>
          <p:nvPr>
            <p:ph idx="1"/>
          </p:nvPr>
        </p:nvSpPr>
        <p:spPr>
          <a:xfrm>
            <a:off x="1062588" y="2394439"/>
            <a:ext cx="9500149" cy="4051437"/>
          </a:xfrm>
        </p:spPr>
        <p:txBody>
          <a:bodyPr>
            <a:normAutofit/>
          </a:bodyPr>
          <a:lstStyle/>
          <a:p>
            <a:r>
              <a:rPr lang="en-US" sz="2400" b="1" dirty="0"/>
              <a:t>Long-term memory-</a:t>
            </a:r>
            <a:r>
              <a:rPr lang="en-US" sz="2400" dirty="0"/>
              <a:t> third stage that stores information for long periods of time</a:t>
            </a:r>
          </a:p>
          <a:p>
            <a:pPr lvl="1"/>
            <a:r>
              <a:rPr lang="en-US" sz="2000" dirty="0"/>
              <a:t>Relatively permanent </a:t>
            </a:r>
          </a:p>
          <a:p>
            <a:pPr lvl="1"/>
            <a:r>
              <a:rPr lang="en-US" sz="2000" dirty="0"/>
              <a:t>Relatively limitless </a:t>
            </a:r>
          </a:p>
          <a:p>
            <a:r>
              <a:rPr lang="en-US" sz="2400" dirty="0"/>
              <a:t>Stored according to categories or features- how effectively we do so affects how well we can retrieve the information</a:t>
            </a:r>
          </a:p>
          <a:p>
            <a:endParaRPr lang="en-US" sz="24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6068" y="195278"/>
            <a:ext cx="3940935" cy="2410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65184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96982" y="90152"/>
            <a:ext cx="8909793" cy="6677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74019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Long-Term Memory</a:t>
            </a:r>
          </a:p>
        </p:txBody>
      </p:sp>
      <p:sp>
        <p:nvSpPr>
          <p:cNvPr id="3" name="Content Placeholder 2"/>
          <p:cNvSpPr>
            <a:spLocks noGrp="1"/>
          </p:cNvSpPr>
          <p:nvPr>
            <p:ph idx="1"/>
          </p:nvPr>
        </p:nvSpPr>
        <p:spPr>
          <a:xfrm>
            <a:off x="1268651" y="2580094"/>
            <a:ext cx="9500149" cy="4051437"/>
          </a:xfrm>
        </p:spPr>
        <p:txBody>
          <a:bodyPr>
            <a:noAutofit/>
          </a:bodyPr>
          <a:lstStyle/>
          <a:p>
            <a:r>
              <a:rPr lang="en-US" sz="2000" b="1" dirty="0"/>
              <a:t>Explicit/declarative memory- </a:t>
            </a:r>
            <a:r>
              <a:rPr lang="en-US" sz="2000" dirty="0"/>
              <a:t>long-term memory that is intentionally learned and explicit knowledge- can directly explain the knowledge</a:t>
            </a:r>
          </a:p>
          <a:p>
            <a:pPr lvl="1"/>
            <a:r>
              <a:rPr lang="en-US" sz="1800" b="1" dirty="0"/>
              <a:t>Semantic memory- </a:t>
            </a:r>
            <a:r>
              <a:rPr lang="en-US" sz="1800" dirty="0"/>
              <a:t>facts, general knowledge</a:t>
            </a:r>
          </a:p>
          <a:p>
            <a:pPr lvl="2"/>
            <a:r>
              <a:rPr lang="en-US" sz="1600" dirty="0"/>
              <a:t>First president of the US, months of the year, your name</a:t>
            </a:r>
          </a:p>
          <a:p>
            <a:pPr lvl="1"/>
            <a:r>
              <a:rPr lang="en-US" sz="1800" b="1" dirty="0"/>
              <a:t>Episodic memory- </a:t>
            </a:r>
            <a:r>
              <a:rPr lang="en-US" sz="1800" dirty="0"/>
              <a:t>explicit  memory of our past experiences, short-lived or long-lived</a:t>
            </a:r>
          </a:p>
          <a:p>
            <a:pPr lvl="2"/>
            <a:r>
              <a:rPr lang="en-US" sz="1600" dirty="0"/>
              <a:t>What you ate for breakfast, your first day of high school</a:t>
            </a:r>
          </a:p>
          <a:p>
            <a:pPr lvl="1"/>
            <a:endParaRPr lang="en-US" sz="1800" b="1" dirty="0"/>
          </a:p>
          <a:p>
            <a:r>
              <a:rPr lang="en-US" sz="2000" b="1" dirty="0"/>
              <a:t>Implicit/nondeclarative/procedural memory- </a:t>
            </a:r>
            <a:r>
              <a:rPr lang="en-US" sz="2000" dirty="0"/>
              <a:t>unintentionally learned knowledge</a:t>
            </a:r>
          </a:p>
          <a:p>
            <a:pPr lvl="1"/>
            <a:r>
              <a:rPr lang="en-US" sz="1800" dirty="0"/>
              <a:t>Can be recalled unconsciously, often involving skills like sports or even basics like brushing your teeth</a:t>
            </a:r>
          </a:p>
          <a:p>
            <a:endParaRPr lang="en-US" sz="2000" b="1" dirty="0"/>
          </a:p>
        </p:txBody>
      </p:sp>
    </p:spTree>
    <p:extLst>
      <p:ext uri="{BB962C8B-B14F-4D97-AF65-F5344CB8AC3E}">
        <p14:creationId xmlns:p14="http://schemas.microsoft.com/office/powerpoint/2010/main" val="34512495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Improving Long-Term Memory</a:t>
            </a:r>
          </a:p>
        </p:txBody>
      </p:sp>
      <p:sp>
        <p:nvSpPr>
          <p:cNvPr id="3" name="Content Placeholder 2"/>
          <p:cNvSpPr>
            <a:spLocks noGrp="1"/>
          </p:cNvSpPr>
          <p:nvPr>
            <p:ph idx="1"/>
          </p:nvPr>
        </p:nvSpPr>
        <p:spPr>
          <a:xfrm>
            <a:off x="418730" y="1661374"/>
            <a:ext cx="9500149" cy="3406461"/>
          </a:xfrm>
        </p:spPr>
        <p:txBody>
          <a:bodyPr>
            <a:normAutofit/>
          </a:bodyPr>
          <a:lstStyle/>
          <a:p>
            <a:r>
              <a:rPr lang="en-US" sz="2000" dirty="0"/>
              <a:t>Encoding (processing information into the memory system) and LTM</a:t>
            </a:r>
          </a:p>
          <a:p>
            <a:r>
              <a:rPr lang="en-US" sz="2000" b="1" dirty="0"/>
              <a:t>Levels of processing</a:t>
            </a:r>
            <a:r>
              <a:rPr lang="en-US" sz="2000" dirty="0"/>
              <a:t>- the depth of mental processing occurring when the information is first encountered</a:t>
            </a:r>
            <a:r>
              <a:rPr lang="en-US" sz="2000" dirty="0">
                <a:sym typeface="Wingdings" panose="05000000000000000000" pitchFamily="2" charset="2"/>
              </a:rPr>
              <a:t> how well the information is later retrieved</a:t>
            </a:r>
          </a:p>
          <a:p>
            <a:r>
              <a:rPr lang="en-US" sz="2000" dirty="0">
                <a:sym typeface="Wingdings" panose="05000000000000000000" pitchFamily="2" charset="2"/>
              </a:rPr>
              <a:t>Deeper levels (making personal connections, taking time to process, working with the information in different ways, etc.) results in better retrieval- </a:t>
            </a:r>
            <a:r>
              <a:rPr lang="en-US" sz="2000" b="1" dirty="0">
                <a:sym typeface="Wingdings" panose="05000000000000000000" pitchFamily="2" charset="2"/>
              </a:rPr>
              <a:t>elaborative rehearsal </a:t>
            </a:r>
            <a:r>
              <a:rPr lang="en-US" sz="2000" dirty="0">
                <a:sym typeface="Wingdings" panose="05000000000000000000" pitchFamily="2" charset="2"/>
              </a:rPr>
              <a:t>(deeper level than maintenance rehearsal for short-term memory)</a:t>
            </a:r>
          </a:p>
          <a:p>
            <a:pPr lvl="1"/>
            <a:endParaRPr lang="en-US" sz="1800" b="1" dirty="0"/>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9108" b="12911"/>
          <a:stretch/>
        </p:blipFill>
        <p:spPr bwMode="auto">
          <a:xfrm>
            <a:off x="7465454" y="4365937"/>
            <a:ext cx="4572000" cy="2331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70397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Encoding Cognitive Processes</a:t>
            </a:r>
          </a:p>
        </p:txBody>
      </p:sp>
      <p:sp>
        <p:nvSpPr>
          <p:cNvPr id="3" name="Content Placeholder 2"/>
          <p:cNvSpPr>
            <a:spLocks noGrp="1"/>
          </p:cNvSpPr>
          <p:nvPr>
            <p:ph idx="1"/>
          </p:nvPr>
        </p:nvSpPr>
        <p:spPr/>
        <p:txBody>
          <a:bodyPr/>
          <a:lstStyle/>
          <a:p>
            <a:r>
              <a:rPr lang="en-US" i="1" dirty="0"/>
              <a:t>Effortful vs. automatic processing</a:t>
            </a:r>
            <a:endParaRPr lang="en-US" dirty="0"/>
          </a:p>
          <a:p>
            <a:pPr lvl="1"/>
            <a:r>
              <a:rPr lang="en-US" dirty="0"/>
              <a:t>Effortful processing- requires attention and a degree of conscious effort to study/try to remember the information- this information</a:t>
            </a:r>
          </a:p>
          <a:p>
            <a:pPr lvl="1"/>
            <a:r>
              <a:rPr lang="en-US" dirty="0"/>
              <a:t>Automatic processing- occurs without trying- what you ate, who you had a conversation with</a:t>
            </a:r>
          </a:p>
          <a:p>
            <a:r>
              <a:rPr lang="en-US" i="1" dirty="0"/>
              <a:t>Deep vs. shallow processing</a:t>
            </a:r>
          </a:p>
          <a:p>
            <a:pPr lvl="1"/>
            <a:r>
              <a:rPr lang="en-US" dirty="0"/>
              <a:t>Deep processing- focusing on an item’s meaning and relating it to something else</a:t>
            </a:r>
          </a:p>
          <a:p>
            <a:pPr lvl="1"/>
            <a:r>
              <a:rPr lang="en-US" dirty="0"/>
              <a:t>Shallow processing- little attention to meaning, simple memorization</a:t>
            </a:r>
          </a:p>
          <a:p>
            <a:r>
              <a:rPr lang="en-US" i="1" dirty="0"/>
              <a:t>Focused vs. divided attention</a:t>
            </a:r>
          </a:p>
          <a:p>
            <a:pPr lvl="1"/>
            <a:r>
              <a:rPr lang="en-US" dirty="0"/>
              <a:t>Focused attention- focused on one source of information in the environment</a:t>
            </a:r>
          </a:p>
          <a:p>
            <a:pPr lvl="1"/>
            <a:r>
              <a:rPr lang="en-US" dirty="0"/>
              <a:t>Divided attention- the ability to respond simultaneously to multiple tasks</a:t>
            </a:r>
          </a:p>
        </p:txBody>
      </p:sp>
    </p:spTree>
    <p:extLst>
      <p:ext uri="{BB962C8B-B14F-4D97-AF65-F5344CB8AC3E}">
        <p14:creationId xmlns:p14="http://schemas.microsoft.com/office/powerpoint/2010/main" val="11165037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Improving Long-Term Memory</a:t>
            </a:r>
          </a:p>
        </p:txBody>
      </p:sp>
      <p:sp>
        <p:nvSpPr>
          <p:cNvPr id="3" name="Content Placeholder 2"/>
          <p:cNvSpPr>
            <a:spLocks noGrp="1"/>
          </p:cNvSpPr>
          <p:nvPr>
            <p:ph idx="1"/>
          </p:nvPr>
        </p:nvSpPr>
        <p:spPr>
          <a:xfrm>
            <a:off x="521678" y="2095520"/>
            <a:ext cx="7375966" cy="4051437"/>
          </a:xfrm>
        </p:spPr>
        <p:txBody>
          <a:bodyPr>
            <a:normAutofit/>
          </a:bodyPr>
          <a:lstStyle/>
          <a:p>
            <a:r>
              <a:rPr lang="en-US" sz="2800" dirty="0"/>
              <a:t>Storage (retaining information over time) and LTM</a:t>
            </a:r>
          </a:p>
          <a:p>
            <a:pPr lvl="1"/>
            <a:r>
              <a:rPr lang="en-US" sz="2400" dirty="0"/>
              <a:t>Best improved by dividing information into categories, like you see in textbooks or on lecture slides (similar to chunking process)</a:t>
            </a:r>
          </a:p>
          <a:p>
            <a:pPr lvl="1"/>
            <a:r>
              <a:rPr lang="en-US" sz="2400" dirty="0"/>
              <a:t>Some of this is done automatically when you sleep</a:t>
            </a:r>
          </a:p>
          <a:p>
            <a:endParaRPr lang="en-US" sz="2800" dirty="0"/>
          </a:p>
        </p:txBody>
      </p:sp>
      <p:sp>
        <p:nvSpPr>
          <p:cNvPr id="4" name="AutoShape 2" descr="Image result for storage long term memory"/>
          <p:cNvSpPr>
            <a:spLocks noChangeAspect="1" noChangeArrowheads="1"/>
          </p:cNvSpPr>
          <p:nvPr/>
        </p:nvSpPr>
        <p:spPr bwMode="auto">
          <a:xfrm>
            <a:off x="155575" y="-1684338"/>
            <a:ext cx="4495800" cy="35147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5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1890" y="4121239"/>
            <a:ext cx="3245937" cy="2530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41206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703" y="194586"/>
            <a:ext cx="9500151" cy="924475"/>
          </a:xfrm>
        </p:spPr>
        <p:txBody>
          <a:bodyPr/>
          <a:lstStyle/>
          <a:p>
            <a:r>
              <a:rPr lang="en-US" dirty="0"/>
              <a:t>Improving Long-Term Memory</a:t>
            </a:r>
          </a:p>
        </p:txBody>
      </p:sp>
      <p:sp>
        <p:nvSpPr>
          <p:cNvPr id="3" name="Content Placeholder 2"/>
          <p:cNvSpPr>
            <a:spLocks noGrp="1"/>
          </p:cNvSpPr>
          <p:nvPr>
            <p:ph idx="1"/>
          </p:nvPr>
        </p:nvSpPr>
        <p:spPr>
          <a:xfrm>
            <a:off x="389721" y="2521351"/>
            <a:ext cx="11539469" cy="4051437"/>
          </a:xfrm>
        </p:spPr>
        <p:txBody>
          <a:bodyPr>
            <a:noAutofit/>
          </a:bodyPr>
          <a:lstStyle/>
          <a:p>
            <a:r>
              <a:rPr lang="en-US" sz="2400" dirty="0"/>
              <a:t>Retrieval (recovering information from memory storage) and LTM</a:t>
            </a:r>
          </a:p>
          <a:p>
            <a:pPr lvl="1"/>
            <a:r>
              <a:rPr lang="en-US" sz="2000" b="1" dirty="0"/>
              <a:t>Serial-position effect (aka primacy-</a:t>
            </a:r>
            <a:r>
              <a:rPr lang="en-US" sz="2000" b="1" dirty="0" err="1"/>
              <a:t>recency</a:t>
            </a:r>
            <a:r>
              <a:rPr lang="en-US" sz="2000" b="1" dirty="0"/>
              <a:t> effect)- </a:t>
            </a:r>
            <a:r>
              <a:rPr lang="en" sz="2000" dirty="0"/>
              <a:t>best able to recall information at beginning (primacy) or end (recency) of list</a:t>
            </a:r>
          </a:p>
          <a:p>
            <a:pPr lvl="1"/>
            <a:r>
              <a:rPr lang="en-US" sz="2000" dirty="0"/>
              <a:t>R</a:t>
            </a:r>
            <a:r>
              <a:rPr lang="en" sz="2000" dirty="0"/>
              <a:t>ecall vs. Recognition</a:t>
            </a:r>
          </a:p>
          <a:p>
            <a:pPr lvl="1"/>
            <a:r>
              <a:rPr lang="en-US" sz="2000" b="1" dirty="0"/>
              <a:t>P</a:t>
            </a:r>
            <a:r>
              <a:rPr lang="en" sz="2000" b="1" dirty="0"/>
              <a:t>riming- </a:t>
            </a:r>
            <a:r>
              <a:rPr lang="en" sz="2000" dirty="0"/>
              <a:t>prior exposure to a stimulus creates or inhibits the taking in of new information, consciously or unconsciously </a:t>
            </a:r>
          </a:p>
          <a:p>
            <a:pPr lvl="2"/>
            <a:r>
              <a:rPr lang="en-US" sz="1800" dirty="0"/>
              <a:t>M</a:t>
            </a:r>
            <a:r>
              <a:rPr lang="en" sz="1800" dirty="0"/>
              <a:t>ay cause d</a:t>
            </a:r>
            <a:r>
              <a:rPr lang="en-US" sz="1800" dirty="0" err="1"/>
              <a:t>éjà</a:t>
            </a:r>
            <a:r>
              <a:rPr lang="en" sz="1800" dirty="0"/>
              <a:t> vu- cues from the current situation may subconsciously trigger retrieval of an earlier similar experience</a:t>
            </a:r>
          </a:p>
          <a:p>
            <a:pPr lvl="2"/>
            <a:r>
              <a:rPr lang="en-US" sz="1800" b="1" dirty="0"/>
              <a:t>E</a:t>
            </a:r>
            <a:r>
              <a:rPr lang="en" sz="1800" b="1" dirty="0"/>
              <a:t>ncoding specificity principle- </a:t>
            </a:r>
            <a:r>
              <a:rPr lang="en" sz="1800" dirty="0"/>
              <a:t>memory retrieval is increased when we have matching context, moods, and states</a:t>
            </a:r>
          </a:p>
          <a:p>
            <a:pPr lvl="3"/>
            <a:r>
              <a:rPr lang="en" sz="1600" dirty="0"/>
              <a:t>context-dependent memory, mood congruence, state-dependent memory</a:t>
            </a:r>
          </a:p>
          <a:p>
            <a:endParaRPr lang="en-US" sz="2400" dirty="0"/>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5209" b="23819"/>
          <a:stretch/>
        </p:blipFill>
        <p:spPr bwMode="auto">
          <a:xfrm>
            <a:off x="7596552" y="115910"/>
            <a:ext cx="4332637" cy="1983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534776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 Challenge</a:t>
            </a:r>
          </a:p>
        </p:txBody>
      </p:sp>
      <p:sp>
        <p:nvSpPr>
          <p:cNvPr id="3" name="Content Placeholder 2"/>
          <p:cNvSpPr>
            <a:spLocks noGrp="1"/>
          </p:cNvSpPr>
          <p:nvPr>
            <p:ph idx="1"/>
          </p:nvPr>
        </p:nvSpPr>
        <p:spPr/>
        <p:txBody>
          <a:bodyPr>
            <a:normAutofit/>
          </a:bodyPr>
          <a:lstStyle/>
          <a:p>
            <a:r>
              <a:rPr lang="en-US" sz="3600" dirty="0"/>
              <a:t>Write down ALL of the responses that come to mind in the order they occur 	</a:t>
            </a:r>
          </a:p>
          <a:p>
            <a:r>
              <a:rPr lang="en-US" sz="3600" dirty="0"/>
              <a:t>Are you ready?</a:t>
            </a:r>
          </a:p>
        </p:txBody>
      </p:sp>
    </p:spTree>
    <p:extLst>
      <p:ext uri="{BB962C8B-B14F-4D97-AF65-F5344CB8AC3E}">
        <p14:creationId xmlns:p14="http://schemas.microsoft.com/office/powerpoint/2010/main" val="13271821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5400" dirty="0"/>
              <a:t>Name the seven dwarfs</a:t>
            </a:r>
          </a:p>
        </p:txBody>
      </p:sp>
    </p:spTree>
    <p:extLst>
      <p:ext uri="{BB962C8B-B14F-4D97-AF65-F5344CB8AC3E}">
        <p14:creationId xmlns:p14="http://schemas.microsoft.com/office/powerpoint/2010/main" val="976451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a:t>
            </a:r>
          </a:p>
        </p:txBody>
      </p:sp>
      <p:sp>
        <p:nvSpPr>
          <p:cNvPr id="3" name="Text Placeholder 2"/>
          <p:cNvSpPr>
            <a:spLocks noGrp="1"/>
          </p:cNvSpPr>
          <p:nvPr>
            <p:ph type="body" idx="1"/>
          </p:nvPr>
        </p:nvSpPr>
        <p:spPr/>
        <p:txBody>
          <a:bodyPr/>
          <a:lstStyle/>
          <a:p>
            <a:r>
              <a:rPr lang="en-US" dirty="0"/>
              <a:t>Chapter 7</a:t>
            </a:r>
          </a:p>
        </p:txBody>
      </p:sp>
    </p:spTree>
    <p:extLst>
      <p:ext uri="{BB962C8B-B14F-4D97-AF65-F5344CB8AC3E}">
        <p14:creationId xmlns:p14="http://schemas.microsoft.com/office/powerpoint/2010/main" val="22617889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5924" y="660839"/>
            <a:ext cx="9500151" cy="924475"/>
          </a:xfrm>
        </p:spPr>
        <p:txBody>
          <a:bodyPr/>
          <a:lstStyle/>
          <a:p>
            <a:r>
              <a:rPr lang="en-US" dirty="0"/>
              <a:t>How did you do?</a:t>
            </a:r>
          </a:p>
        </p:txBody>
      </p:sp>
      <p:sp>
        <p:nvSpPr>
          <p:cNvPr id="3" name="Content Placeholder 2"/>
          <p:cNvSpPr>
            <a:spLocks noGrp="1"/>
          </p:cNvSpPr>
          <p:nvPr>
            <p:ph idx="1"/>
          </p:nvPr>
        </p:nvSpPr>
        <p:spPr>
          <a:xfrm>
            <a:off x="1345924" y="2338989"/>
            <a:ext cx="9500149" cy="4051437"/>
          </a:xfrm>
        </p:spPr>
        <p:txBody>
          <a:bodyPr>
            <a:normAutofit fontScale="92500" lnSpcReduction="10000"/>
          </a:bodyPr>
          <a:lstStyle/>
          <a:p>
            <a:pPr marL="457200" lvl="0" indent="-228600">
              <a:spcBef>
                <a:spcPts val="0"/>
              </a:spcBef>
            </a:pPr>
            <a:r>
              <a:rPr lang="en" sz="2800" dirty="0"/>
              <a:t>Difficulty of the task</a:t>
            </a:r>
          </a:p>
          <a:p>
            <a:pPr marL="914400" lvl="1" indent="-228600">
              <a:spcBef>
                <a:spcPts val="0"/>
              </a:spcBef>
            </a:pPr>
            <a:r>
              <a:rPr lang="en" sz="2400" dirty="0"/>
              <a:t>How hard or easy is the task?</a:t>
            </a:r>
          </a:p>
          <a:p>
            <a:pPr marL="457200" lvl="0" indent="-228600">
              <a:spcBef>
                <a:spcPts val="0"/>
              </a:spcBef>
            </a:pPr>
            <a:r>
              <a:rPr lang="en" sz="2800" dirty="0"/>
              <a:t>Tip-of-the-tongue phenomenon</a:t>
            </a:r>
          </a:p>
          <a:p>
            <a:pPr marL="914400" lvl="1" indent="-228600">
              <a:spcBef>
                <a:spcPts val="0"/>
              </a:spcBef>
            </a:pPr>
            <a:r>
              <a:rPr lang="en" sz="2400" dirty="0"/>
              <a:t>Did you know, but were unable to retrieve a name?</a:t>
            </a:r>
          </a:p>
          <a:p>
            <a:pPr marL="1371600" lvl="2">
              <a:spcBef>
                <a:spcPts val="0"/>
              </a:spcBef>
            </a:pPr>
            <a:r>
              <a:rPr lang="en" sz="2000" dirty="0"/>
              <a:t>What letter does it start with?</a:t>
            </a:r>
          </a:p>
          <a:p>
            <a:pPr marL="1371600" lvl="2">
              <a:spcBef>
                <a:spcPts val="0"/>
              </a:spcBef>
            </a:pPr>
            <a:r>
              <a:rPr lang="en" sz="2000" dirty="0"/>
              <a:t>How many syllables does it have?</a:t>
            </a:r>
          </a:p>
          <a:p>
            <a:pPr marL="914400" lvl="1" indent="-228600">
              <a:spcBef>
                <a:spcPts val="0"/>
              </a:spcBef>
            </a:pPr>
            <a:r>
              <a:rPr lang="en" sz="2400" dirty="0"/>
              <a:t>Organization of memory by sound, letter, and meaning</a:t>
            </a:r>
          </a:p>
          <a:p>
            <a:pPr marL="1371600" lvl="2">
              <a:spcBef>
                <a:spcPts val="0"/>
              </a:spcBef>
            </a:pPr>
            <a:r>
              <a:rPr lang="en" sz="2000" dirty="0"/>
              <a:t>Is there a pattern in the way you recalled the names?</a:t>
            </a:r>
          </a:p>
          <a:p>
            <a:pPr lvl="0"/>
            <a:r>
              <a:rPr lang="en" sz="2800" dirty="0"/>
              <a:t>How many of you recalled lazy, clumsy, droopy, or grouchy?</a:t>
            </a:r>
          </a:p>
          <a:p>
            <a:endParaRPr lang="en-US" sz="2800" dirty="0"/>
          </a:p>
        </p:txBody>
      </p:sp>
    </p:spTree>
    <p:extLst>
      <p:ext uri="{BB962C8B-B14F-4D97-AF65-F5344CB8AC3E}">
        <p14:creationId xmlns:p14="http://schemas.microsoft.com/office/powerpoint/2010/main" val="1843599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5924" y="319109"/>
            <a:ext cx="9500151" cy="924475"/>
          </a:xfrm>
        </p:spPr>
        <p:txBody>
          <a:bodyPr/>
          <a:lstStyle/>
          <a:p>
            <a:r>
              <a:rPr lang="en-US" dirty="0"/>
              <a:t>Recall vs. Recognition</a:t>
            </a:r>
          </a:p>
        </p:txBody>
      </p:sp>
      <p:sp>
        <p:nvSpPr>
          <p:cNvPr id="3" name="Content Placeholder 2"/>
          <p:cNvSpPr>
            <a:spLocks noGrp="1"/>
          </p:cNvSpPr>
          <p:nvPr>
            <p:ph idx="1"/>
          </p:nvPr>
        </p:nvSpPr>
        <p:spPr/>
        <p:txBody>
          <a:bodyPr>
            <a:noAutofit/>
          </a:bodyPr>
          <a:lstStyle/>
          <a:p>
            <a:pPr lvl="0"/>
            <a:r>
              <a:rPr lang="en-US" sz="2000" b="1" dirty="0"/>
              <a:t>Recall- </a:t>
            </a:r>
            <a:r>
              <a:rPr lang="en" sz="2000" dirty="0"/>
              <a:t>requries you to retrieve previously learned information with only general, nonspecific cues</a:t>
            </a:r>
          </a:p>
          <a:p>
            <a:pPr lvl="1"/>
            <a:r>
              <a:rPr lang="en" sz="1800" dirty="0"/>
              <a:t>involves a two-step process (i.e.essay tests)</a:t>
            </a:r>
          </a:p>
          <a:p>
            <a:pPr lvl="1"/>
            <a:r>
              <a:rPr lang="en" sz="1800" dirty="0"/>
              <a:t>generation of possible targets and identification of genuine ones</a:t>
            </a:r>
          </a:p>
          <a:p>
            <a:pPr lvl="0"/>
            <a:r>
              <a:rPr lang="en" sz="2000" b="1" dirty="0"/>
              <a:t>Recognition- </a:t>
            </a:r>
            <a:r>
              <a:rPr lang="en" sz="2000" dirty="0"/>
              <a:t>requires you to recognize the correct response with specific cues</a:t>
            </a:r>
          </a:p>
          <a:p>
            <a:pPr lvl="1"/>
            <a:r>
              <a:rPr lang="en" sz="1800" dirty="0"/>
              <a:t>easier because you only have to decide if it is correct (i.e. multiple choice tests)</a:t>
            </a:r>
            <a:endParaRPr lang="en" sz="1800" b="1" dirty="0"/>
          </a:p>
          <a:p>
            <a:r>
              <a:rPr lang="en-US" sz="2000" dirty="0"/>
              <a:t>Asking you to name the seven dwarfs with no other cues was a recall task</a:t>
            </a:r>
          </a:p>
          <a:p>
            <a:r>
              <a:rPr lang="en-US" sz="2000" dirty="0"/>
              <a:t>Would you better be able to remember names with a recognition task?</a:t>
            </a:r>
          </a:p>
          <a:p>
            <a:endParaRPr lang="en-US" sz="2000" b="1" dirty="0"/>
          </a:p>
        </p:txBody>
      </p:sp>
    </p:spTree>
    <p:extLst>
      <p:ext uri="{BB962C8B-B14F-4D97-AF65-F5344CB8AC3E}">
        <p14:creationId xmlns:p14="http://schemas.microsoft.com/office/powerpoint/2010/main" val="17114091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0" lvl="0" indent="0">
              <a:buNone/>
            </a:pPr>
            <a:r>
              <a:rPr lang="en" sz="4400" dirty="0">
                <a:solidFill>
                  <a:srgbClr val="FFFFFF"/>
                </a:solidFill>
                <a:latin typeface="Tahoma"/>
                <a:ea typeface="Tahoma"/>
                <a:cs typeface="Tahoma"/>
                <a:sym typeface="Tahoma"/>
              </a:rPr>
              <a:t>Grouchy, Gabby, Fearful, Sleepy, Smiley, Jumpy, Hopeful, Shy, Droopy, Dopey, Sniffy, Wishful, Puffy, Dumpy, Sneezy, Lazy, Pop, Grumpy, Bashful, Cheerful, Teach, Doc, Shorty, Nifty, Happy, Wheezy, and Stubby</a:t>
            </a:r>
          </a:p>
          <a:p>
            <a:pPr marL="0" indent="0">
              <a:buNone/>
            </a:pPr>
            <a:endParaRPr lang="en-US" sz="4400" dirty="0"/>
          </a:p>
        </p:txBody>
      </p:sp>
    </p:spTree>
    <p:extLst>
      <p:ext uri="{BB962C8B-B14F-4D97-AF65-F5344CB8AC3E}">
        <p14:creationId xmlns:p14="http://schemas.microsoft.com/office/powerpoint/2010/main" val="19715290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a:t>
            </a:r>
          </a:p>
        </p:txBody>
      </p:sp>
      <p:sp>
        <p:nvSpPr>
          <p:cNvPr id="3" name="Content Placeholder 2"/>
          <p:cNvSpPr>
            <a:spLocks noGrp="1"/>
          </p:cNvSpPr>
          <p:nvPr>
            <p:ph idx="1"/>
          </p:nvPr>
        </p:nvSpPr>
        <p:spPr/>
        <p:txBody>
          <a:bodyPr>
            <a:normAutofit/>
          </a:bodyPr>
          <a:lstStyle/>
          <a:p>
            <a:r>
              <a:rPr lang="en-US" sz="3600" dirty="0"/>
              <a:t>How was the recognition task compared to recall?</a:t>
            </a:r>
          </a:p>
          <a:p>
            <a:pPr lvl="0"/>
            <a:r>
              <a:rPr lang="en-US" sz="3600" dirty="0"/>
              <a:t>Answers: </a:t>
            </a:r>
            <a:r>
              <a:rPr lang="en" sz="3600" dirty="0"/>
              <a:t>Sneezy, Sleepy, Happy, Doc, Grumpy, Dopey, Bashful</a:t>
            </a:r>
          </a:p>
          <a:p>
            <a:endParaRPr lang="en-US" sz="3600" dirty="0"/>
          </a:p>
        </p:txBody>
      </p:sp>
    </p:spTree>
    <p:extLst>
      <p:ext uri="{BB962C8B-B14F-4D97-AF65-F5344CB8AC3E}">
        <p14:creationId xmlns:p14="http://schemas.microsoft.com/office/powerpoint/2010/main" val="30440859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Forgetting</a:t>
            </a:r>
          </a:p>
        </p:txBody>
      </p:sp>
      <p:sp>
        <p:nvSpPr>
          <p:cNvPr id="3" name="Text Placeholder 2"/>
          <p:cNvSpPr>
            <a:spLocks noGrp="1"/>
          </p:cNvSpPr>
          <p:nvPr>
            <p:ph type="body" idx="1"/>
          </p:nvPr>
        </p:nvSpPr>
        <p:spPr/>
        <p:txBody>
          <a:bodyPr/>
          <a:lstStyle/>
          <a:p>
            <a:r>
              <a:rPr lang="en-US" dirty="0"/>
              <a:t>Chapter 7, Section 2, pages 233-237</a:t>
            </a:r>
          </a:p>
        </p:txBody>
      </p:sp>
    </p:spTree>
    <p:extLst>
      <p:ext uri="{BB962C8B-B14F-4D97-AF65-F5344CB8AC3E}">
        <p14:creationId xmlns:p14="http://schemas.microsoft.com/office/powerpoint/2010/main" val="24363611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Forgetting</a:t>
            </a:r>
          </a:p>
        </p:txBody>
      </p:sp>
      <p:sp>
        <p:nvSpPr>
          <p:cNvPr id="3" name="Content Placeholder 2"/>
          <p:cNvSpPr>
            <a:spLocks noGrp="1"/>
          </p:cNvSpPr>
          <p:nvPr>
            <p:ph idx="1"/>
          </p:nvPr>
        </p:nvSpPr>
        <p:spPr>
          <a:xfrm>
            <a:off x="321972" y="1807361"/>
            <a:ext cx="5409127" cy="4902532"/>
          </a:xfrm>
        </p:spPr>
        <p:txBody>
          <a:bodyPr>
            <a:normAutofit fontScale="92500" lnSpcReduction="10000"/>
          </a:bodyPr>
          <a:lstStyle/>
          <a:p>
            <a:r>
              <a:rPr lang="en-US" sz="2800" dirty="0"/>
              <a:t>We forget very quickly</a:t>
            </a:r>
          </a:p>
          <a:p>
            <a:r>
              <a:rPr lang="en-US" sz="2800" dirty="0" err="1"/>
              <a:t>Ebbinghaus’s</a:t>
            </a:r>
            <a:r>
              <a:rPr lang="en-US" sz="2800" dirty="0"/>
              <a:t> forgetting curve shows how quickly</a:t>
            </a:r>
          </a:p>
          <a:p>
            <a:r>
              <a:rPr lang="en-US" sz="2800" b="1" dirty="0"/>
              <a:t>Relearning-</a:t>
            </a:r>
            <a:r>
              <a:rPr lang="en-US" sz="2800" dirty="0"/>
              <a:t> learning information for a second time usually takes less time than the original learning</a:t>
            </a:r>
          </a:p>
          <a:p>
            <a:r>
              <a:rPr lang="en-US" sz="2800" dirty="0"/>
              <a:t>5 theories- decay, interference, motivated forgetting, encoding failure, retrieval failure</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1099" y="1644522"/>
            <a:ext cx="5938769" cy="4002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69073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5923" y="529421"/>
            <a:ext cx="9500151" cy="924475"/>
          </a:xfrm>
        </p:spPr>
        <p:txBody>
          <a:bodyPr/>
          <a:lstStyle/>
          <a:p>
            <a:r>
              <a:rPr lang="en-US" dirty="0"/>
              <a:t>Why We Forget</a:t>
            </a:r>
          </a:p>
        </p:txBody>
      </p:sp>
      <p:sp>
        <p:nvSpPr>
          <p:cNvPr id="3" name="Content Placeholder 2"/>
          <p:cNvSpPr>
            <a:spLocks noGrp="1"/>
          </p:cNvSpPr>
          <p:nvPr>
            <p:ph idx="1"/>
          </p:nvPr>
        </p:nvSpPr>
        <p:spPr>
          <a:xfrm>
            <a:off x="643944" y="1600200"/>
            <a:ext cx="10060462" cy="3051204"/>
          </a:xfrm>
        </p:spPr>
        <p:txBody>
          <a:bodyPr>
            <a:normAutofit fontScale="92500"/>
          </a:bodyPr>
          <a:lstStyle/>
          <a:p>
            <a:r>
              <a:rPr lang="en-US" sz="2000" b="1" dirty="0"/>
              <a:t>Decay theory- </a:t>
            </a:r>
            <a:r>
              <a:rPr lang="en-US" sz="2000" dirty="0"/>
              <a:t>because memory is stored physically, the information deteriorates over time (use it or lose it)</a:t>
            </a:r>
          </a:p>
          <a:p>
            <a:pPr lvl="1"/>
            <a:r>
              <a:rPr lang="en-US" dirty="0"/>
              <a:t>The forgetting curve- we lose information over time if we are not consciously working with it- defined by </a:t>
            </a:r>
            <a:r>
              <a:rPr lang="en-US" b="1" dirty="0"/>
              <a:t>Hermann </a:t>
            </a:r>
            <a:r>
              <a:rPr lang="en-US" b="1" dirty="0" err="1"/>
              <a:t>Ebbinghaus</a:t>
            </a:r>
            <a:endParaRPr lang="en-US" b="1" dirty="0"/>
          </a:p>
          <a:p>
            <a:r>
              <a:rPr lang="en-US" sz="2000" b="1" dirty="0"/>
              <a:t>Interference theory- </a:t>
            </a:r>
            <a:r>
              <a:rPr lang="en-US" sz="2000" dirty="0"/>
              <a:t>caused by two competing memories </a:t>
            </a:r>
          </a:p>
          <a:p>
            <a:pPr lvl="1"/>
            <a:r>
              <a:rPr lang="en" sz="1800" b="1" dirty="0"/>
              <a:t>Proactive </a:t>
            </a:r>
            <a:r>
              <a:rPr lang="en" sz="1800" dirty="0"/>
              <a:t>(first learned blocks second learned) or </a:t>
            </a:r>
            <a:r>
              <a:rPr lang="en" sz="1800" b="1" dirty="0"/>
              <a:t>Retroactive</a:t>
            </a:r>
            <a:r>
              <a:rPr lang="en" sz="1800" dirty="0"/>
              <a:t> (second learned blocks first learned)</a:t>
            </a:r>
            <a:endParaRPr lang="en-US" sz="1800" dirty="0"/>
          </a:p>
          <a:p>
            <a:r>
              <a:rPr lang="en-US" sz="2000" b="1" dirty="0"/>
              <a:t>Motivated forgetting theory- </a:t>
            </a:r>
            <a:r>
              <a:rPr lang="en-US" sz="2000" dirty="0"/>
              <a:t>we forget unpleasant or anxiety-producing information consciously (suppression) or unconsciously (repression)</a:t>
            </a:r>
            <a:endParaRPr lang="en-US" sz="2000" b="1"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4873" y="4651404"/>
            <a:ext cx="5732001" cy="2060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34960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308" y="147691"/>
            <a:ext cx="9500151" cy="924475"/>
          </a:xfrm>
        </p:spPr>
        <p:txBody>
          <a:bodyPr/>
          <a:lstStyle/>
          <a:p>
            <a:r>
              <a:rPr lang="en-US" dirty="0"/>
              <a:t>Retroactive vs. Proactive Interference</a:t>
            </a:r>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16307" y="905053"/>
            <a:ext cx="8747400" cy="5868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20947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We Forget</a:t>
            </a:r>
          </a:p>
        </p:txBody>
      </p:sp>
      <p:sp>
        <p:nvSpPr>
          <p:cNvPr id="3" name="Content Placeholder 2"/>
          <p:cNvSpPr>
            <a:spLocks noGrp="1"/>
          </p:cNvSpPr>
          <p:nvPr>
            <p:ph idx="1"/>
          </p:nvPr>
        </p:nvSpPr>
        <p:spPr/>
        <p:txBody>
          <a:bodyPr>
            <a:normAutofit/>
          </a:bodyPr>
          <a:lstStyle/>
          <a:p>
            <a:r>
              <a:rPr lang="en-US" sz="2400" b="1" dirty="0"/>
              <a:t>Encoding failure theory-</a:t>
            </a:r>
            <a:r>
              <a:rPr lang="en-US" sz="2400" dirty="0"/>
              <a:t> our sensory memory passes the information to short-term, but during STM, we decide it is not important to remember so the information never gets passed to long-term memory</a:t>
            </a:r>
          </a:p>
          <a:p>
            <a:r>
              <a:rPr lang="en-US" sz="2400" b="1" dirty="0"/>
              <a:t>Retrieval failure theory- </a:t>
            </a:r>
            <a:r>
              <a:rPr lang="en-US" sz="2400" dirty="0"/>
              <a:t>not that the memory has been forgotten, but because of issues with getting memory out of long-term memory</a:t>
            </a:r>
          </a:p>
          <a:p>
            <a:pPr lvl="1"/>
            <a:r>
              <a:rPr lang="en-US" sz="2000" dirty="0"/>
              <a:t>Tip-of-the-tongue phenomenon</a:t>
            </a:r>
          </a:p>
          <a:p>
            <a:endParaRPr lang="en-US" sz="2400" b="1" dirty="0"/>
          </a:p>
        </p:txBody>
      </p:sp>
    </p:spTree>
    <p:extLst>
      <p:ext uri="{BB962C8B-B14F-4D97-AF65-F5344CB8AC3E}">
        <p14:creationId xmlns:p14="http://schemas.microsoft.com/office/powerpoint/2010/main" val="18055186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Which penny is the real thing?</a:t>
            </a:r>
          </a:p>
        </p:txBody>
      </p:sp>
      <p:pic>
        <p:nvPicPr>
          <p:cNvPr id="1331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801461" y="1510360"/>
            <a:ext cx="7231182" cy="5016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47129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Nature of Memory: Sensory and Short-Term Memory</a:t>
            </a:r>
          </a:p>
        </p:txBody>
      </p:sp>
      <p:sp>
        <p:nvSpPr>
          <p:cNvPr id="3" name="Text Placeholder 2"/>
          <p:cNvSpPr>
            <a:spLocks noGrp="1"/>
          </p:cNvSpPr>
          <p:nvPr>
            <p:ph type="body" idx="1"/>
          </p:nvPr>
        </p:nvSpPr>
        <p:spPr/>
        <p:txBody>
          <a:bodyPr/>
          <a:lstStyle/>
          <a:p>
            <a:r>
              <a:rPr lang="en-US" dirty="0"/>
              <a:t>Chapter 7, Section 1A, pages 221-227</a:t>
            </a:r>
          </a:p>
        </p:txBody>
      </p:sp>
    </p:spTree>
    <p:extLst>
      <p:ext uri="{BB962C8B-B14F-4D97-AF65-F5344CB8AC3E}">
        <p14:creationId xmlns:p14="http://schemas.microsoft.com/office/powerpoint/2010/main" val="32620493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Legitimate Forgetting</a:t>
            </a:r>
          </a:p>
        </p:txBody>
      </p:sp>
      <p:sp>
        <p:nvSpPr>
          <p:cNvPr id="3" name="Content Placeholder 2"/>
          <p:cNvSpPr>
            <a:spLocks noGrp="1"/>
          </p:cNvSpPr>
          <p:nvPr>
            <p:ph idx="1"/>
          </p:nvPr>
        </p:nvSpPr>
        <p:spPr>
          <a:xfrm>
            <a:off x="1049710" y="1549783"/>
            <a:ext cx="9500149" cy="4051437"/>
          </a:xfrm>
        </p:spPr>
        <p:txBody>
          <a:bodyPr/>
          <a:lstStyle/>
          <a:p>
            <a:r>
              <a:rPr lang="en-US" b="1" dirty="0"/>
              <a:t>Misinformation effect- </a:t>
            </a:r>
            <a:r>
              <a:rPr lang="en-US" dirty="0"/>
              <a:t>information received after an event may alter and distort a memory</a:t>
            </a:r>
          </a:p>
          <a:p>
            <a:pPr lvl="1"/>
            <a:r>
              <a:rPr lang="en-US" dirty="0"/>
              <a:t>Often seen in leading questions for an eyewitness testimony</a:t>
            </a:r>
          </a:p>
          <a:p>
            <a:r>
              <a:rPr lang="en-US" b="1" dirty="0"/>
              <a:t>Source amnesia- </a:t>
            </a:r>
            <a:r>
              <a:rPr lang="en-US" dirty="0"/>
              <a:t>forgetting the true source of a memory </a:t>
            </a:r>
          </a:p>
          <a:p>
            <a:r>
              <a:rPr lang="en-US" b="1" dirty="0"/>
              <a:t>Sleeper effect- </a:t>
            </a:r>
            <a:r>
              <a:rPr lang="en-US" dirty="0"/>
              <a:t>information from an unreliable source, which was at first disregarded, gains credibility because the source is forgotten through source amnesia</a:t>
            </a:r>
          </a:p>
          <a:p>
            <a:pPr lvl="1"/>
            <a:r>
              <a:rPr lang="en-US" dirty="0"/>
              <a:t>often associating accurate information to be from a credible source when it is not</a:t>
            </a:r>
            <a:endParaRPr lang="en-US" b="1" dirty="0"/>
          </a:p>
          <a:p>
            <a:r>
              <a:rPr lang="en-US" b="1" dirty="0"/>
              <a:t>Information overload- </a:t>
            </a:r>
            <a:r>
              <a:rPr lang="en-US" dirty="0"/>
              <a:t>trying to memorize too much information at once</a:t>
            </a:r>
          </a:p>
          <a:p>
            <a:pPr lvl="1"/>
            <a:r>
              <a:rPr lang="en-US" b="1" dirty="0"/>
              <a:t>Distributed practice </a:t>
            </a:r>
            <a:r>
              <a:rPr lang="en-US" dirty="0"/>
              <a:t>vs. </a:t>
            </a:r>
            <a:r>
              <a:rPr lang="en-US" b="1" dirty="0"/>
              <a:t>massed practice- </a:t>
            </a:r>
            <a:r>
              <a:rPr lang="en-US" dirty="0"/>
              <a:t>spacing effect by </a:t>
            </a:r>
            <a:r>
              <a:rPr lang="en-US" b="1" dirty="0" err="1"/>
              <a:t>Ebbinghaus</a:t>
            </a:r>
            <a:r>
              <a:rPr lang="en-US" b="1" dirty="0"/>
              <a:t>- </a:t>
            </a:r>
            <a:r>
              <a:rPr lang="en-US" dirty="0"/>
              <a:t>better to space out studying</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36596" y="5180988"/>
            <a:ext cx="2950604" cy="15433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96296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Cultural Difference in Memory and Forgetting</a:t>
            </a:r>
          </a:p>
        </p:txBody>
      </p:sp>
      <p:sp>
        <p:nvSpPr>
          <p:cNvPr id="3" name="Content Placeholder 2"/>
          <p:cNvSpPr>
            <a:spLocks noGrp="1"/>
          </p:cNvSpPr>
          <p:nvPr>
            <p:ph idx="1"/>
          </p:nvPr>
        </p:nvSpPr>
        <p:spPr>
          <a:xfrm>
            <a:off x="370565" y="1600200"/>
            <a:ext cx="8188220" cy="4422648"/>
          </a:xfrm>
        </p:spPr>
        <p:txBody>
          <a:bodyPr>
            <a:normAutofit/>
          </a:bodyPr>
          <a:lstStyle/>
          <a:p>
            <a:r>
              <a:rPr lang="en-US" sz="2400" dirty="0"/>
              <a:t>Cross-cultural studies have shown differences in memory across cultures</a:t>
            </a:r>
          </a:p>
          <a:p>
            <a:r>
              <a:rPr lang="en-US" sz="2400" dirty="0"/>
              <a:t>Cultures that have an oral tradition may perform better on recall tests from oral stories</a:t>
            </a:r>
          </a:p>
          <a:p>
            <a:r>
              <a:rPr lang="en-US" sz="2400" dirty="0"/>
              <a:t>Formal schooling shows to improve overall memory as it is a soft skill required for students</a:t>
            </a:r>
          </a:p>
          <a:p>
            <a:r>
              <a:rPr lang="en-US" sz="2400" dirty="0"/>
              <a:t>People across all cultures remember information that matters to them and adapt their skills to meet the demands of their environment</a:t>
            </a:r>
          </a:p>
        </p:txBody>
      </p:sp>
      <p:pic>
        <p:nvPicPr>
          <p:cNvPr id="4" name="Picture 3">
            <a:extLst>
              <a:ext uri="{FF2B5EF4-FFF2-40B4-BE49-F238E27FC236}">
                <a16:creationId xmlns:a16="http://schemas.microsoft.com/office/drawing/2014/main" id="{4690B38F-E858-0B5A-01AA-6F750A90E767}"/>
              </a:ext>
            </a:extLst>
          </p:cNvPr>
          <p:cNvPicPr>
            <a:picLocks noChangeAspect="1"/>
          </p:cNvPicPr>
          <p:nvPr/>
        </p:nvPicPr>
        <p:blipFill>
          <a:blip r:embed="rId2"/>
          <a:stretch>
            <a:fillRect/>
          </a:stretch>
        </p:blipFill>
        <p:spPr>
          <a:xfrm>
            <a:off x="8392435" y="1803634"/>
            <a:ext cx="3723638" cy="1954910"/>
          </a:xfrm>
          <a:prstGeom prst="rect">
            <a:avLst/>
          </a:prstGeom>
        </p:spPr>
      </p:pic>
      <p:pic>
        <p:nvPicPr>
          <p:cNvPr id="5" name="Picture 4">
            <a:extLst>
              <a:ext uri="{FF2B5EF4-FFF2-40B4-BE49-F238E27FC236}">
                <a16:creationId xmlns:a16="http://schemas.microsoft.com/office/drawing/2014/main" id="{2FC5202C-5928-FFE1-676A-8185CD646670}"/>
              </a:ext>
            </a:extLst>
          </p:cNvPr>
          <p:cNvPicPr>
            <a:picLocks noChangeAspect="1"/>
          </p:cNvPicPr>
          <p:nvPr/>
        </p:nvPicPr>
        <p:blipFill>
          <a:blip r:embed="rId3"/>
          <a:stretch>
            <a:fillRect/>
          </a:stretch>
        </p:blipFill>
        <p:spPr>
          <a:xfrm>
            <a:off x="8558785" y="4260272"/>
            <a:ext cx="3429000" cy="2286000"/>
          </a:xfrm>
          <a:prstGeom prst="rect">
            <a:avLst/>
          </a:prstGeom>
        </p:spPr>
      </p:pic>
    </p:spTree>
    <p:extLst>
      <p:ext uri="{BB962C8B-B14F-4D97-AF65-F5344CB8AC3E}">
        <p14:creationId xmlns:p14="http://schemas.microsoft.com/office/powerpoint/2010/main" val="3100556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Biological Bases of Memory</a:t>
            </a:r>
          </a:p>
        </p:txBody>
      </p:sp>
      <p:sp>
        <p:nvSpPr>
          <p:cNvPr id="3" name="Text Placeholder 2"/>
          <p:cNvSpPr>
            <a:spLocks noGrp="1"/>
          </p:cNvSpPr>
          <p:nvPr>
            <p:ph type="body" idx="1"/>
          </p:nvPr>
        </p:nvSpPr>
        <p:spPr/>
        <p:txBody>
          <a:bodyPr/>
          <a:lstStyle/>
          <a:p>
            <a:r>
              <a:rPr lang="en-US" dirty="0"/>
              <a:t>Chapter 7, Section 3, pages 238-243</a:t>
            </a:r>
          </a:p>
        </p:txBody>
      </p:sp>
    </p:spTree>
    <p:extLst>
      <p:ext uri="{BB962C8B-B14F-4D97-AF65-F5344CB8AC3E}">
        <p14:creationId xmlns:p14="http://schemas.microsoft.com/office/powerpoint/2010/main" val="25878633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Neuronal and Synaptic Changes in Memory</a:t>
            </a:r>
          </a:p>
        </p:txBody>
      </p:sp>
      <p:sp>
        <p:nvSpPr>
          <p:cNvPr id="3" name="Content Placeholder 2"/>
          <p:cNvSpPr>
            <a:spLocks noGrp="1"/>
          </p:cNvSpPr>
          <p:nvPr>
            <p:ph idx="1"/>
          </p:nvPr>
        </p:nvSpPr>
        <p:spPr>
          <a:xfrm>
            <a:off x="1204257" y="1550580"/>
            <a:ext cx="9500149" cy="2154109"/>
          </a:xfrm>
        </p:spPr>
        <p:txBody>
          <a:bodyPr/>
          <a:lstStyle/>
          <a:p>
            <a:r>
              <a:rPr lang="en-US" dirty="0"/>
              <a:t>Learning modifies the neural networks</a:t>
            </a:r>
          </a:p>
          <a:p>
            <a:r>
              <a:rPr lang="en-US" b="1" dirty="0"/>
              <a:t>Long-term potentiation- </a:t>
            </a:r>
            <a:r>
              <a:rPr lang="en-US" dirty="0"/>
              <a:t>increase in the strength of neural firing</a:t>
            </a:r>
          </a:p>
          <a:p>
            <a:pPr lvl="1"/>
            <a:r>
              <a:rPr lang="en-US" dirty="0"/>
              <a:t>Occurs by repeated stimulation causing dendrites to grow more spines</a:t>
            </a:r>
          </a:p>
          <a:p>
            <a:pPr lvl="1"/>
            <a:r>
              <a:rPr lang="en-US" dirty="0"/>
              <a:t>Or by the ability of a certain neuron to release or accept neurotransmitters can be increased or decreased</a:t>
            </a:r>
          </a:p>
          <a:p>
            <a:endParaRPr lang="en-US" b="1"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3357" y="3704689"/>
            <a:ext cx="7981950" cy="302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32498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Hormonal Changes and Memory</a:t>
            </a:r>
          </a:p>
        </p:txBody>
      </p:sp>
      <p:sp>
        <p:nvSpPr>
          <p:cNvPr id="3" name="Content Placeholder 2"/>
          <p:cNvSpPr>
            <a:spLocks noGrp="1"/>
          </p:cNvSpPr>
          <p:nvPr>
            <p:ph idx="1"/>
          </p:nvPr>
        </p:nvSpPr>
        <p:spPr>
          <a:xfrm>
            <a:off x="418646" y="1884634"/>
            <a:ext cx="7012465" cy="4051437"/>
          </a:xfrm>
        </p:spPr>
        <p:txBody>
          <a:bodyPr/>
          <a:lstStyle/>
          <a:p>
            <a:r>
              <a:rPr lang="en-US" dirty="0"/>
              <a:t>Fight or flight hormones (epinephrine or cortisol)</a:t>
            </a:r>
            <a:r>
              <a:rPr lang="en-US" dirty="0">
                <a:sym typeface="Wingdings" panose="05000000000000000000" pitchFamily="2" charset="2"/>
              </a:rPr>
              <a:t>stimulation of the amygdala stimulation of the hippocampus and cerebral cortex increase in encoding and storage of new information</a:t>
            </a:r>
          </a:p>
          <a:p>
            <a:r>
              <a:rPr lang="en-US" dirty="0">
                <a:sym typeface="Wingdings" panose="05000000000000000000" pitchFamily="2" charset="2"/>
              </a:rPr>
              <a:t>May be from an evolutionary perspective of paying attention during dangerous situations</a:t>
            </a:r>
          </a:p>
          <a:p>
            <a:r>
              <a:rPr lang="en-US" b="1" dirty="0">
                <a:sym typeface="Wingdings" panose="05000000000000000000" pitchFamily="2" charset="2"/>
              </a:rPr>
              <a:t>Flashbulb memories- </a:t>
            </a:r>
            <a:r>
              <a:rPr lang="en-US" dirty="0">
                <a:sym typeface="Wingdings" panose="05000000000000000000" pitchFamily="2" charset="2"/>
              </a:rPr>
              <a:t>vivid images of situations that occur because of a special kind of encoding that occur when events are extreme and/or personal</a:t>
            </a:r>
          </a:p>
          <a:p>
            <a:pPr lvl="1"/>
            <a:r>
              <a:rPr lang="en-US" dirty="0">
                <a:sym typeface="Wingdings" panose="05000000000000000000" pitchFamily="2" charset="2"/>
              </a:rPr>
              <a:t>Also related to fight or flight hormones</a:t>
            </a:r>
          </a:p>
          <a:p>
            <a:endParaRPr lang="en-US" b="1"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8535" y="2034862"/>
            <a:ext cx="4307590" cy="3689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78964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0013" y="134812"/>
            <a:ext cx="9500151" cy="924475"/>
          </a:xfrm>
        </p:spPr>
        <p:txBody>
          <a:bodyPr/>
          <a:lstStyle/>
          <a:p>
            <a:r>
              <a:rPr lang="en-US" dirty="0"/>
              <a:t>Location of Memories</a:t>
            </a:r>
          </a:p>
        </p:txBody>
      </p:sp>
      <p:sp>
        <p:nvSpPr>
          <p:cNvPr id="3" name="Content Placeholder 2"/>
          <p:cNvSpPr>
            <a:spLocks noGrp="1"/>
          </p:cNvSpPr>
          <p:nvPr>
            <p:ph idx="1"/>
          </p:nvPr>
        </p:nvSpPr>
        <p:spPr>
          <a:xfrm>
            <a:off x="1364537" y="927279"/>
            <a:ext cx="9500149" cy="2819384"/>
          </a:xfrm>
        </p:spPr>
        <p:txBody>
          <a:bodyPr/>
          <a:lstStyle/>
          <a:p>
            <a:r>
              <a:rPr lang="en-US" dirty="0"/>
              <a:t>New research suggests that memory involves many different areas in the brain</a:t>
            </a:r>
          </a:p>
          <a:p>
            <a:r>
              <a:rPr lang="en-US" dirty="0"/>
              <a:t>fMRI and other research techniques can tell us what structures are being used for specific memory operations</a:t>
            </a:r>
          </a:p>
          <a:p>
            <a:pPr lvl="1"/>
            <a:r>
              <a:rPr lang="en-US" dirty="0"/>
              <a:t>Amygdala, basal ganglia and cerebellum, cerebral cortex, hippocampal formation, thalamus </a:t>
            </a:r>
          </a:p>
          <a:p>
            <a:endParaRPr lang="en-US" dirty="0"/>
          </a:p>
        </p:txBody>
      </p:sp>
      <p:pic>
        <p:nvPicPr>
          <p:cNvPr id="174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4163"/>
          <a:stretch/>
        </p:blipFill>
        <p:spPr bwMode="auto">
          <a:xfrm>
            <a:off x="1485410" y="3258355"/>
            <a:ext cx="9191175" cy="3474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24062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Biological Causes of Memory Loss: Injury and Disease</a:t>
            </a:r>
          </a:p>
        </p:txBody>
      </p:sp>
      <p:sp>
        <p:nvSpPr>
          <p:cNvPr id="3" name="Content Placeholder 2"/>
          <p:cNvSpPr>
            <a:spLocks noGrp="1"/>
          </p:cNvSpPr>
          <p:nvPr>
            <p:ph idx="1"/>
          </p:nvPr>
        </p:nvSpPr>
        <p:spPr/>
        <p:txBody>
          <a:bodyPr>
            <a:normAutofit/>
          </a:bodyPr>
          <a:lstStyle/>
          <a:p>
            <a:r>
              <a:rPr lang="en-US" dirty="0"/>
              <a:t>Injury</a:t>
            </a:r>
          </a:p>
          <a:p>
            <a:pPr lvl="1"/>
            <a:r>
              <a:rPr lang="en-US" dirty="0"/>
              <a:t>Most common form is TBI, also can be caused by drug use or severe psychological stress</a:t>
            </a:r>
          </a:p>
          <a:p>
            <a:pPr lvl="1"/>
            <a:r>
              <a:rPr lang="en" dirty="0"/>
              <a:t>Infant amnesia- relative lack of early declarative memories</a:t>
            </a:r>
            <a:endParaRPr lang="en-US" dirty="0"/>
          </a:p>
          <a:p>
            <a:pPr lvl="1"/>
            <a:r>
              <a:rPr lang="en-US" b="1" dirty="0"/>
              <a:t>Retrograde amnesia- </a:t>
            </a:r>
            <a:r>
              <a:rPr lang="en-US" dirty="0"/>
              <a:t>loss of memory for events before a brain injury</a:t>
            </a:r>
          </a:p>
          <a:p>
            <a:pPr lvl="2"/>
            <a:r>
              <a:rPr lang="en-US" dirty="0"/>
              <a:t>May be because of </a:t>
            </a:r>
            <a:r>
              <a:rPr lang="en-US" b="1" dirty="0"/>
              <a:t>consolidation </a:t>
            </a:r>
            <a:r>
              <a:rPr lang="en-US" dirty="0"/>
              <a:t>(process of neurons change to adapt to new memories), retrograde amnesia wipes away memories that the neurons had not adapted to yet</a:t>
            </a:r>
          </a:p>
          <a:p>
            <a:pPr lvl="1"/>
            <a:r>
              <a:rPr lang="en-US" b="1" dirty="0"/>
              <a:t>Anterograde amnesia- </a:t>
            </a:r>
            <a:r>
              <a:rPr lang="en-US" dirty="0"/>
              <a:t>inability to form new memories after a brain injury</a:t>
            </a:r>
          </a:p>
          <a:p>
            <a:r>
              <a:rPr lang="en-US" b="1" dirty="0"/>
              <a:t>Alzheimer’s disease- </a:t>
            </a:r>
            <a:r>
              <a:rPr lang="en-US" dirty="0"/>
              <a:t>progressive mental deterioration characterized by severe memory loss</a:t>
            </a:r>
          </a:p>
          <a:p>
            <a:pPr lvl="1"/>
            <a:r>
              <a:rPr lang="en-US" dirty="0"/>
              <a:t>Tend to lose more explicit memories instead of implicit</a:t>
            </a:r>
          </a:p>
          <a:p>
            <a:endParaRPr lang="en-US" b="1" dirty="0"/>
          </a:p>
        </p:txBody>
      </p:sp>
    </p:spTree>
    <p:extLst>
      <p:ext uri="{BB962C8B-B14F-4D97-AF65-F5344CB8AC3E}">
        <p14:creationId xmlns:p14="http://schemas.microsoft.com/office/powerpoint/2010/main" val="24529499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 Distortions and Improvement</a:t>
            </a:r>
          </a:p>
        </p:txBody>
      </p:sp>
      <p:sp>
        <p:nvSpPr>
          <p:cNvPr id="3" name="Text Placeholder 2"/>
          <p:cNvSpPr>
            <a:spLocks noGrp="1"/>
          </p:cNvSpPr>
          <p:nvPr>
            <p:ph type="body" idx="1"/>
          </p:nvPr>
        </p:nvSpPr>
        <p:spPr/>
        <p:txBody>
          <a:bodyPr/>
          <a:lstStyle/>
          <a:p>
            <a:r>
              <a:rPr lang="en-US" dirty="0"/>
              <a:t>Chapter 7, Section 4, pages 244-250</a:t>
            </a:r>
          </a:p>
        </p:txBody>
      </p:sp>
    </p:spTree>
    <p:extLst>
      <p:ext uri="{BB962C8B-B14F-4D97-AF65-F5344CB8AC3E}">
        <p14:creationId xmlns:p14="http://schemas.microsoft.com/office/powerpoint/2010/main" val="3125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9888" y="90509"/>
            <a:ext cx="9500151" cy="924475"/>
          </a:xfrm>
        </p:spPr>
        <p:txBody>
          <a:bodyPr/>
          <a:lstStyle/>
          <a:p>
            <a:r>
              <a:rPr lang="en-US" dirty="0"/>
              <a:t>Understanding Memory Distortions</a:t>
            </a:r>
          </a:p>
        </p:txBody>
      </p:sp>
      <p:sp>
        <p:nvSpPr>
          <p:cNvPr id="3" name="Content Placeholder 2"/>
          <p:cNvSpPr>
            <a:spLocks noGrp="1"/>
          </p:cNvSpPr>
          <p:nvPr>
            <p:ph idx="1"/>
          </p:nvPr>
        </p:nvSpPr>
        <p:spPr>
          <a:xfrm>
            <a:off x="347473" y="1179576"/>
            <a:ext cx="9958470" cy="5788153"/>
          </a:xfrm>
        </p:spPr>
        <p:txBody>
          <a:bodyPr>
            <a:normAutofit fontScale="92500" lnSpcReduction="20000"/>
          </a:bodyPr>
          <a:lstStyle/>
          <a:p>
            <a:r>
              <a:rPr lang="en-US" dirty="0"/>
              <a:t>We have a need for logic and consistency</a:t>
            </a:r>
          </a:p>
          <a:p>
            <a:pPr lvl="1"/>
            <a:r>
              <a:rPr lang="en-US" dirty="0"/>
              <a:t>So we fill in the gaps, make corrections, rearrange, etc. to make sense</a:t>
            </a:r>
          </a:p>
          <a:p>
            <a:pPr lvl="1"/>
            <a:r>
              <a:rPr lang="en-US" dirty="0"/>
              <a:t>And summarize, edit, augment for efficiency </a:t>
            </a:r>
          </a:p>
          <a:p>
            <a:pPr lvl="1"/>
            <a:r>
              <a:rPr lang="en-US" dirty="0"/>
              <a:t>Our filtering process also occurs during sleep</a:t>
            </a:r>
          </a:p>
          <a:p>
            <a:r>
              <a:rPr lang="en-US" sz="2000" dirty="0"/>
              <a:t>The criminal justice system has many concerns over eyewitness testimony </a:t>
            </a:r>
          </a:p>
          <a:p>
            <a:pPr lvl="1"/>
            <a:r>
              <a:rPr lang="en-US" sz="1800" dirty="0"/>
              <a:t>Once considered reliable, is now seen as extremely unreliable</a:t>
            </a:r>
          </a:p>
          <a:p>
            <a:pPr lvl="1"/>
            <a:r>
              <a:rPr lang="en-US" sz="1800" dirty="0"/>
              <a:t>What hurts testimony</a:t>
            </a:r>
          </a:p>
          <a:p>
            <a:pPr lvl="2"/>
            <a:r>
              <a:rPr lang="en-US" sz="1600" dirty="0"/>
              <a:t>Eyewitnesses talking to each other can create false details, even when the eyewitness is confident </a:t>
            </a:r>
          </a:p>
          <a:p>
            <a:pPr lvl="2"/>
            <a:r>
              <a:rPr lang="en-US" sz="1600" dirty="0"/>
              <a:t>Suspects in line-up with lead suspect standing out</a:t>
            </a:r>
          </a:p>
          <a:p>
            <a:pPr lvl="2"/>
            <a:r>
              <a:rPr lang="en-US" sz="1600" dirty="0"/>
              <a:t>Assuming criminal is in the lineup</a:t>
            </a:r>
          </a:p>
          <a:p>
            <a:pPr lvl="2"/>
            <a:r>
              <a:rPr lang="en-US" sz="1600" dirty="0"/>
              <a:t>Guessing for identification</a:t>
            </a:r>
          </a:p>
          <a:p>
            <a:pPr lvl="1"/>
            <a:r>
              <a:rPr lang="en-US" sz="1800" dirty="0"/>
              <a:t>What improves testimony</a:t>
            </a:r>
          </a:p>
          <a:p>
            <a:pPr lvl="2"/>
            <a:r>
              <a:rPr lang="en-US" sz="1600" dirty="0"/>
              <a:t>Accounts taken at the time of first ID of the suspect are often reliable</a:t>
            </a:r>
          </a:p>
          <a:p>
            <a:pPr lvl="2"/>
            <a:r>
              <a:rPr lang="en-US" sz="1600" dirty="0"/>
              <a:t>Quick judgments improve accuracy by 20-30%</a:t>
            </a:r>
          </a:p>
          <a:p>
            <a:pPr lvl="2"/>
            <a:r>
              <a:rPr lang="en-US" sz="1600" dirty="0"/>
              <a:t>Suspects in line-up looking similar</a:t>
            </a:r>
          </a:p>
          <a:p>
            <a:pPr lvl="2"/>
            <a:r>
              <a:rPr lang="en-US" sz="1600" dirty="0"/>
              <a:t>Understanding that criminal may not be in the lineup</a:t>
            </a:r>
          </a:p>
          <a:p>
            <a:pPr lvl="2"/>
            <a:r>
              <a:rPr lang="en-US" sz="1600" dirty="0"/>
              <a:t>Not guessing for identification</a:t>
            </a:r>
          </a:p>
          <a:p>
            <a:endParaRPr lang="en-US" dirty="0"/>
          </a:p>
        </p:txBody>
      </p:sp>
      <p:pic>
        <p:nvPicPr>
          <p:cNvPr id="4" name="Picture 3"/>
          <p:cNvPicPr>
            <a:picLocks noChangeAspect="1"/>
          </p:cNvPicPr>
          <p:nvPr/>
        </p:nvPicPr>
        <p:blipFill>
          <a:blip r:embed="rId2"/>
          <a:stretch>
            <a:fillRect/>
          </a:stretch>
        </p:blipFill>
        <p:spPr>
          <a:xfrm>
            <a:off x="9387060" y="3959150"/>
            <a:ext cx="2523078" cy="2615386"/>
          </a:xfrm>
          <a:prstGeom prst="rect">
            <a:avLst/>
          </a:prstGeom>
        </p:spPr>
      </p:pic>
    </p:spTree>
    <p:extLst>
      <p:ext uri="{BB962C8B-B14F-4D97-AF65-F5344CB8AC3E}">
        <p14:creationId xmlns:p14="http://schemas.microsoft.com/office/powerpoint/2010/main" val="16750647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1331" y="401405"/>
            <a:ext cx="9500151" cy="924475"/>
          </a:xfrm>
        </p:spPr>
        <p:txBody>
          <a:bodyPr/>
          <a:lstStyle/>
          <a:p>
            <a:r>
              <a:rPr lang="en-US" dirty="0"/>
              <a:t>False Memories</a:t>
            </a:r>
          </a:p>
        </p:txBody>
      </p:sp>
      <p:sp>
        <p:nvSpPr>
          <p:cNvPr id="3" name="Content Placeholder 2"/>
          <p:cNvSpPr>
            <a:spLocks noGrp="1"/>
          </p:cNvSpPr>
          <p:nvPr>
            <p:ph idx="1"/>
          </p:nvPr>
        </p:nvSpPr>
        <p:spPr>
          <a:xfrm>
            <a:off x="611828" y="2166871"/>
            <a:ext cx="9500149" cy="4051437"/>
          </a:xfrm>
        </p:spPr>
        <p:txBody>
          <a:bodyPr>
            <a:noAutofit/>
          </a:bodyPr>
          <a:lstStyle/>
          <a:p>
            <a:r>
              <a:rPr lang="en-US" sz="2000" dirty="0"/>
              <a:t>Eidetic memory- (aka photographic memory)- no evidence that this exists</a:t>
            </a:r>
          </a:p>
          <a:p>
            <a:pPr lvl="1"/>
            <a:r>
              <a:rPr lang="en-US" sz="1800" dirty="0"/>
              <a:t>Only 10 cases of eidetic autobiographical memory</a:t>
            </a:r>
          </a:p>
          <a:p>
            <a:pPr lvl="1"/>
            <a:r>
              <a:rPr lang="en-US" sz="1800" dirty="0">
                <a:hlinkClick r:id="rId2"/>
              </a:rPr>
              <a:t>https://www.youtube.com/watch?v=hpTCZ-hO6iI</a:t>
            </a:r>
            <a:r>
              <a:rPr lang="en-US" sz="1800" dirty="0"/>
              <a:t> </a:t>
            </a:r>
          </a:p>
          <a:p>
            <a:r>
              <a:rPr lang="en-US" sz="2000" b="1" dirty="0"/>
              <a:t>Elizabeth Loftus </a:t>
            </a:r>
            <a:r>
              <a:rPr lang="en-US" sz="2000" dirty="0"/>
              <a:t>is a leader in the field- she has studied how memories can be changed by the things we are told</a:t>
            </a:r>
          </a:p>
          <a:p>
            <a:r>
              <a:rPr lang="en-US" sz="2000" dirty="0"/>
              <a:t>Meta-analysis showed that when told a fake but believable story, 46% of participants believed they had experienced it and 30% of them went into further detail</a:t>
            </a:r>
          </a:p>
          <a:p>
            <a:pPr lvl="1"/>
            <a:r>
              <a:rPr lang="en-US" sz="1800" dirty="0"/>
              <a:t>Leading questions can create false memories (up to 98% in the telephone study)</a:t>
            </a:r>
          </a:p>
          <a:p>
            <a:r>
              <a:rPr lang="en-US" sz="2000" dirty="0"/>
              <a:t>False memories can grow and stay over a long time</a:t>
            </a:r>
          </a:p>
          <a:p>
            <a:r>
              <a:rPr lang="en-US" sz="2000" dirty="0"/>
              <a:t>Brain scans may show us areas that are used during false memories</a:t>
            </a:r>
          </a:p>
          <a:p>
            <a:endParaRPr lang="en-US" sz="2000" dirty="0"/>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7653" y="1775965"/>
            <a:ext cx="203835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02234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Memory?</a:t>
            </a:r>
          </a:p>
        </p:txBody>
      </p:sp>
      <p:sp>
        <p:nvSpPr>
          <p:cNvPr id="3" name="Content Placeholder 2"/>
          <p:cNvSpPr>
            <a:spLocks noGrp="1"/>
          </p:cNvSpPr>
          <p:nvPr>
            <p:ph idx="1"/>
          </p:nvPr>
        </p:nvSpPr>
        <p:spPr/>
        <p:txBody>
          <a:bodyPr>
            <a:normAutofit/>
          </a:bodyPr>
          <a:lstStyle/>
          <a:p>
            <a:r>
              <a:rPr lang="en-US" sz="3200" b="1" dirty="0"/>
              <a:t>Memory- </a:t>
            </a:r>
            <a:r>
              <a:rPr lang="en-US" sz="3200" dirty="0"/>
              <a:t>an internal record or representation of some prior event or experience</a:t>
            </a:r>
          </a:p>
          <a:p>
            <a:r>
              <a:rPr lang="en-US" sz="3200" dirty="0"/>
              <a:t>Generally seen as a </a:t>
            </a:r>
            <a:r>
              <a:rPr lang="en-US" sz="3200" b="1" dirty="0"/>
              <a:t>constructive process-</a:t>
            </a:r>
            <a:r>
              <a:rPr lang="en-US" sz="3200" dirty="0"/>
              <a:t> actively involved in processing, storing, and retrieving the information</a:t>
            </a:r>
          </a:p>
          <a:p>
            <a:r>
              <a:rPr lang="en-US" sz="3200" dirty="0"/>
              <a:t>Not as accurate as we’d like to think</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1521" y="218941"/>
            <a:ext cx="3259213" cy="2037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71759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73588" y="180304"/>
            <a:ext cx="10108306" cy="6574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32439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Repressed Memories</a:t>
            </a:r>
          </a:p>
        </p:txBody>
      </p:sp>
      <p:sp>
        <p:nvSpPr>
          <p:cNvPr id="3" name="Content Placeholder 2"/>
          <p:cNvSpPr>
            <a:spLocks noGrp="1"/>
          </p:cNvSpPr>
          <p:nvPr>
            <p:ph idx="1"/>
          </p:nvPr>
        </p:nvSpPr>
        <p:spPr/>
        <p:txBody>
          <a:bodyPr>
            <a:normAutofit fontScale="92500" lnSpcReduction="10000"/>
          </a:bodyPr>
          <a:lstStyle/>
          <a:p>
            <a:r>
              <a:rPr lang="en-US" dirty="0"/>
              <a:t>Extreme controversy over repressed memories theory</a:t>
            </a:r>
          </a:p>
          <a:p>
            <a:r>
              <a:rPr lang="en-US" b="1" dirty="0"/>
              <a:t>Repression- </a:t>
            </a:r>
            <a:r>
              <a:rPr lang="en-US" dirty="0"/>
              <a:t>according to Freud’s psychoanalytic theory, a basic coping or defense mechanism that prevents anxiety-provoking thoughts, feelings, and memories from reaching consciousness</a:t>
            </a:r>
          </a:p>
          <a:p>
            <a:r>
              <a:rPr lang="en-US" dirty="0"/>
              <a:t>Theories</a:t>
            </a:r>
          </a:p>
          <a:p>
            <a:pPr lvl="1"/>
            <a:r>
              <a:rPr lang="en-US" dirty="0"/>
              <a:t>Actively forgotten (like motivated forgetting)</a:t>
            </a:r>
          </a:p>
          <a:p>
            <a:pPr lvl="1"/>
            <a:r>
              <a:rPr lang="en-US" dirty="0"/>
              <a:t>Memories are so painful, they only exist in the unconscious</a:t>
            </a:r>
          </a:p>
          <a:p>
            <a:r>
              <a:rPr lang="en-US" dirty="0"/>
              <a:t>Criticisms</a:t>
            </a:r>
          </a:p>
          <a:p>
            <a:pPr lvl="1"/>
            <a:r>
              <a:rPr lang="en-US" dirty="0"/>
              <a:t>With painful memories, the issue is usually forgetting the memory, not remembering it</a:t>
            </a:r>
          </a:p>
          <a:p>
            <a:pPr lvl="1"/>
            <a:r>
              <a:rPr lang="en-US" dirty="0"/>
              <a:t>False memories may be created by therapists through constructive process or source amnesia</a:t>
            </a:r>
          </a:p>
          <a:p>
            <a:r>
              <a:rPr lang="en-US" dirty="0"/>
              <a:t>Our superordinate goal is to respect and protect victims and the wrongfully accused</a:t>
            </a:r>
          </a:p>
        </p:txBody>
      </p:sp>
    </p:spTree>
    <p:extLst>
      <p:ext uri="{BB962C8B-B14F-4D97-AF65-F5344CB8AC3E}">
        <p14:creationId xmlns:p14="http://schemas.microsoft.com/office/powerpoint/2010/main" val="24855773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523" y="236813"/>
            <a:ext cx="9500151" cy="924475"/>
          </a:xfrm>
        </p:spPr>
        <p:txBody>
          <a:bodyPr/>
          <a:lstStyle/>
          <a:p>
            <a:r>
              <a:rPr lang="en-US" dirty="0"/>
              <a:t>Tips for Memory Improvement</a:t>
            </a:r>
          </a:p>
        </p:txBody>
      </p:sp>
      <p:sp>
        <p:nvSpPr>
          <p:cNvPr id="3" name="Content Placeholder 2"/>
          <p:cNvSpPr>
            <a:spLocks noGrp="1"/>
          </p:cNvSpPr>
          <p:nvPr>
            <p:ph idx="1"/>
          </p:nvPr>
        </p:nvSpPr>
        <p:spPr>
          <a:xfrm>
            <a:off x="1268651" y="1949029"/>
            <a:ext cx="9500149" cy="4051437"/>
          </a:xfrm>
        </p:spPr>
        <p:txBody>
          <a:bodyPr>
            <a:noAutofit/>
          </a:bodyPr>
          <a:lstStyle/>
          <a:p>
            <a:r>
              <a:rPr lang="en-US" sz="2000" u="sng" dirty="0"/>
              <a:t>Encoding</a:t>
            </a:r>
          </a:p>
          <a:p>
            <a:pPr lvl="1"/>
            <a:r>
              <a:rPr lang="en-US" sz="1800" dirty="0"/>
              <a:t>Pay attention and reduce interference</a:t>
            </a:r>
          </a:p>
          <a:p>
            <a:pPr lvl="1"/>
            <a:r>
              <a:rPr lang="en-US" sz="1800" dirty="0"/>
              <a:t>Strive for a deeper level of processing (elaborative rehearsal), not just maintenance rehearsal (shallow processing)</a:t>
            </a:r>
          </a:p>
          <a:p>
            <a:pPr lvl="1"/>
            <a:r>
              <a:rPr lang="en-US" sz="1800" dirty="0"/>
              <a:t>Counteract the serial-position effect</a:t>
            </a:r>
          </a:p>
          <a:p>
            <a:pPr lvl="2"/>
            <a:r>
              <a:rPr lang="en-US" sz="1600" dirty="0"/>
              <a:t>Spend extra time paying attention to information in the middle or switch up the order when reviewing</a:t>
            </a:r>
          </a:p>
          <a:p>
            <a:pPr lvl="1"/>
            <a:r>
              <a:rPr lang="en-US" sz="1800" dirty="0"/>
              <a:t>Use </a:t>
            </a:r>
            <a:r>
              <a:rPr lang="en-US" sz="1800" b="1" dirty="0"/>
              <a:t>mnemonic devices- </a:t>
            </a:r>
            <a:r>
              <a:rPr lang="en-US" sz="1800" dirty="0"/>
              <a:t>memory aids or tricks for encoding</a:t>
            </a:r>
          </a:p>
          <a:p>
            <a:r>
              <a:rPr lang="en-US" sz="2000" u="sng" dirty="0"/>
              <a:t>Storage-</a:t>
            </a:r>
            <a:r>
              <a:rPr lang="en-US" sz="2000" dirty="0"/>
              <a:t> improve your organization</a:t>
            </a:r>
          </a:p>
          <a:p>
            <a:pPr lvl="1"/>
            <a:r>
              <a:rPr lang="en-US" sz="1800" dirty="0"/>
              <a:t>Chunking</a:t>
            </a:r>
          </a:p>
          <a:p>
            <a:pPr lvl="1"/>
            <a:r>
              <a:rPr lang="en-US" sz="1800" dirty="0"/>
              <a:t>Create hierarchies</a:t>
            </a:r>
          </a:p>
        </p:txBody>
      </p:sp>
    </p:spTree>
    <p:extLst>
      <p:ext uri="{BB962C8B-B14F-4D97-AF65-F5344CB8AC3E}">
        <p14:creationId xmlns:p14="http://schemas.microsoft.com/office/powerpoint/2010/main" val="9055223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3627" y="291677"/>
            <a:ext cx="9500151" cy="924475"/>
          </a:xfrm>
        </p:spPr>
        <p:txBody>
          <a:bodyPr/>
          <a:lstStyle/>
          <a:p>
            <a:r>
              <a:rPr lang="en-US" dirty="0"/>
              <a:t>Tips for Memory Improvement</a:t>
            </a:r>
          </a:p>
        </p:txBody>
      </p:sp>
      <p:sp>
        <p:nvSpPr>
          <p:cNvPr id="3" name="Content Placeholder 2"/>
          <p:cNvSpPr>
            <a:spLocks noGrp="1"/>
          </p:cNvSpPr>
          <p:nvPr>
            <p:ph idx="1"/>
          </p:nvPr>
        </p:nvSpPr>
        <p:spPr>
          <a:xfrm>
            <a:off x="1126468" y="2237129"/>
            <a:ext cx="9500149" cy="4051437"/>
          </a:xfrm>
        </p:spPr>
        <p:txBody>
          <a:bodyPr>
            <a:noAutofit/>
          </a:bodyPr>
          <a:lstStyle/>
          <a:p>
            <a:endParaRPr lang="en-US" u="sng" dirty="0"/>
          </a:p>
          <a:p>
            <a:r>
              <a:rPr lang="en-US" u="sng" dirty="0"/>
              <a:t>Retrieval</a:t>
            </a:r>
          </a:p>
          <a:p>
            <a:pPr lvl="1"/>
            <a:r>
              <a:rPr lang="en-US" dirty="0"/>
              <a:t>Use practice testing</a:t>
            </a:r>
          </a:p>
          <a:p>
            <a:pPr lvl="1"/>
            <a:r>
              <a:rPr lang="en-US" dirty="0"/>
              <a:t>Manage your time</a:t>
            </a:r>
          </a:p>
          <a:p>
            <a:pPr lvl="2"/>
            <a:r>
              <a:rPr lang="en-US" dirty="0"/>
              <a:t>Avoid cramming- leads to fast short-term learning but less effective</a:t>
            </a:r>
          </a:p>
          <a:p>
            <a:pPr lvl="2"/>
            <a:r>
              <a:rPr lang="en-US" dirty="0"/>
              <a:t>Use distributed practice</a:t>
            </a:r>
          </a:p>
          <a:p>
            <a:pPr lvl="2"/>
            <a:r>
              <a:rPr lang="en-US" dirty="0"/>
              <a:t>Get sleep- we process new information when we sleep, being sleepy during studying or an exam can affect overall performance</a:t>
            </a:r>
          </a:p>
          <a:p>
            <a:pPr lvl="1"/>
            <a:r>
              <a:rPr lang="en-US" dirty="0"/>
              <a:t>Employ self-monitoring- make sure you understand information as you go along, use different speeds for fast/easy material, slow down if you need</a:t>
            </a:r>
          </a:p>
          <a:p>
            <a:pPr lvl="1"/>
            <a:r>
              <a:rPr lang="en-US" dirty="0"/>
              <a:t>Employ overlearning- study until you know you know the information</a:t>
            </a:r>
          </a:p>
          <a:p>
            <a:pPr lvl="1"/>
            <a:r>
              <a:rPr lang="en-US" dirty="0"/>
              <a:t>Use the encoding specificity principle</a:t>
            </a:r>
          </a:p>
          <a:p>
            <a:pPr lvl="2"/>
            <a:r>
              <a:rPr lang="en-US" sz="1600" dirty="0"/>
              <a:t>Keep the context, mood, and state the same when learning something to be retrieved later</a:t>
            </a:r>
            <a:endParaRPr lang="en-US" dirty="0"/>
          </a:p>
          <a:p>
            <a:r>
              <a:rPr lang="en-US" dirty="0"/>
              <a:t>There is a learning curve- the more you do something, the better you get at it</a:t>
            </a:r>
          </a:p>
          <a:p>
            <a:endParaRPr lang="en-US" u="sng" dirty="0"/>
          </a:p>
          <a:p>
            <a:endParaRPr lang="en-US" sz="2000" dirty="0"/>
          </a:p>
        </p:txBody>
      </p:sp>
    </p:spTree>
    <p:extLst>
      <p:ext uri="{BB962C8B-B14F-4D97-AF65-F5344CB8AC3E}">
        <p14:creationId xmlns:p14="http://schemas.microsoft.com/office/powerpoint/2010/main" val="13284487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Thinking, Language, and Intelligence</a:t>
            </a:r>
          </a:p>
        </p:txBody>
      </p:sp>
      <p:sp>
        <p:nvSpPr>
          <p:cNvPr id="3" name="Text Placeholder 2"/>
          <p:cNvSpPr>
            <a:spLocks noGrp="1"/>
          </p:cNvSpPr>
          <p:nvPr>
            <p:ph type="body" idx="1"/>
          </p:nvPr>
        </p:nvSpPr>
        <p:spPr/>
        <p:txBody>
          <a:bodyPr/>
          <a:lstStyle/>
          <a:p>
            <a:r>
              <a:rPr lang="en-US" dirty="0"/>
              <a:t>Chapter 8</a:t>
            </a:r>
          </a:p>
        </p:txBody>
      </p:sp>
    </p:spTree>
    <p:extLst>
      <p:ext uri="{BB962C8B-B14F-4D97-AF65-F5344CB8AC3E}">
        <p14:creationId xmlns:p14="http://schemas.microsoft.com/office/powerpoint/2010/main" val="25829210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Thinking</a:t>
            </a:r>
          </a:p>
        </p:txBody>
      </p:sp>
      <p:sp>
        <p:nvSpPr>
          <p:cNvPr id="3" name="Text Placeholder 2"/>
          <p:cNvSpPr>
            <a:spLocks noGrp="1"/>
          </p:cNvSpPr>
          <p:nvPr>
            <p:ph type="body" idx="1"/>
          </p:nvPr>
        </p:nvSpPr>
        <p:spPr/>
        <p:txBody>
          <a:bodyPr/>
          <a:lstStyle/>
          <a:p>
            <a:r>
              <a:rPr lang="en-US" dirty="0"/>
              <a:t>Chapter 8, Section 1, pages 257-266</a:t>
            </a:r>
          </a:p>
        </p:txBody>
      </p:sp>
    </p:spTree>
    <p:extLst>
      <p:ext uri="{BB962C8B-B14F-4D97-AF65-F5344CB8AC3E}">
        <p14:creationId xmlns:p14="http://schemas.microsoft.com/office/powerpoint/2010/main" val="8335923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Cognition</a:t>
            </a:r>
          </a:p>
        </p:txBody>
      </p:sp>
      <p:sp>
        <p:nvSpPr>
          <p:cNvPr id="3" name="Content Placeholder 2"/>
          <p:cNvSpPr>
            <a:spLocks noGrp="1"/>
          </p:cNvSpPr>
          <p:nvPr>
            <p:ph idx="1"/>
          </p:nvPr>
        </p:nvSpPr>
        <p:spPr>
          <a:xfrm>
            <a:off x="1345925" y="1807361"/>
            <a:ext cx="5467000" cy="4051437"/>
          </a:xfrm>
        </p:spPr>
        <p:txBody>
          <a:bodyPr>
            <a:normAutofit/>
          </a:bodyPr>
          <a:lstStyle/>
          <a:p>
            <a:r>
              <a:rPr lang="en-US" sz="2800" b="1" dirty="0"/>
              <a:t>Cognition- </a:t>
            </a:r>
            <a:r>
              <a:rPr lang="en-US" sz="2800" dirty="0"/>
              <a:t>the mental activities of acquiring, storing, retrieving, and using knowledge</a:t>
            </a:r>
          </a:p>
          <a:p>
            <a:r>
              <a:rPr lang="en-US" sz="2800" dirty="0"/>
              <a:t>Basic units: mental images, concepts, language</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2714" y="1468796"/>
            <a:ext cx="4185029" cy="4185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71614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Foundations of Thought</a:t>
            </a:r>
          </a:p>
        </p:txBody>
      </p:sp>
      <p:sp>
        <p:nvSpPr>
          <p:cNvPr id="3" name="Content Placeholder 2"/>
          <p:cNvSpPr>
            <a:spLocks noGrp="1"/>
          </p:cNvSpPr>
          <p:nvPr>
            <p:ph idx="1"/>
          </p:nvPr>
        </p:nvSpPr>
        <p:spPr>
          <a:xfrm>
            <a:off x="998452" y="2657753"/>
            <a:ext cx="9500149" cy="4051437"/>
          </a:xfrm>
        </p:spPr>
        <p:txBody>
          <a:bodyPr>
            <a:normAutofit/>
          </a:bodyPr>
          <a:lstStyle/>
          <a:p>
            <a:r>
              <a:rPr lang="en-US" sz="2800" b="1" dirty="0"/>
              <a:t>Mental image- </a:t>
            </a:r>
            <a:r>
              <a:rPr lang="en-US" sz="2800" dirty="0"/>
              <a:t>mental representation of a previously stored sensory experience, includes all sensory components of the experience</a:t>
            </a:r>
          </a:p>
          <a:p>
            <a:r>
              <a:rPr lang="en-US" sz="2800" b="1" dirty="0"/>
              <a:t>Concepts- </a:t>
            </a:r>
            <a:r>
              <a:rPr lang="en-US" sz="2800" dirty="0"/>
              <a:t>mental representations of a group or category that share similar characteristics, concrete or abstract ideas</a:t>
            </a:r>
            <a:endParaRPr lang="en-US" sz="2800"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0210" y="309094"/>
            <a:ext cx="3975969" cy="2783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437699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Development of Concepts</a:t>
            </a:r>
          </a:p>
        </p:txBody>
      </p:sp>
      <p:sp>
        <p:nvSpPr>
          <p:cNvPr id="3" name="Content Placeholder 2"/>
          <p:cNvSpPr>
            <a:spLocks noGrp="1"/>
          </p:cNvSpPr>
          <p:nvPr>
            <p:ph idx="1"/>
          </p:nvPr>
        </p:nvSpPr>
        <p:spPr>
          <a:xfrm>
            <a:off x="1230014" y="2806564"/>
            <a:ext cx="9500149" cy="3504084"/>
          </a:xfrm>
        </p:spPr>
        <p:txBody>
          <a:bodyPr/>
          <a:lstStyle/>
          <a:p>
            <a:r>
              <a:rPr lang="en-US" dirty="0"/>
              <a:t>Three processes for developing concepts:</a:t>
            </a:r>
          </a:p>
          <a:p>
            <a:r>
              <a:rPr lang="en-US" i="1" dirty="0"/>
              <a:t>Artificial/formal concepts- </a:t>
            </a:r>
            <a:r>
              <a:rPr lang="en-US" dirty="0"/>
              <a:t>created with logical rules or definitions</a:t>
            </a:r>
          </a:p>
          <a:p>
            <a:pPr lvl="1"/>
            <a:r>
              <a:rPr lang="en-US" dirty="0"/>
              <a:t>Often in sciences or academic fields, like defining a rhombus</a:t>
            </a:r>
          </a:p>
          <a:p>
            <a:r>
              <a:rPr lang="en-US" i="1" dirty="0"/>
              <a:t>Natural concepts/prototypes- </a:t>
            </a:r>
            <a:r>
              <a:rPr lang="en-US" dirty="0"/>
              <a:t>based on the ‘best example’ or typical representative of that concept </a:t>
            </a:r>
          </a:p>
          <a:p>
            <a:pPr lvl="1"/>
            <a:r>
              <a:rPr lang="en-US" dirty="0"/>
              <a:t>Defining dogs</a:t>
            </a:r>
          </a:p>
          <a:p>
            <a:r>
              <a:rPr lang="en-US" i="1" dirty="0"/>
              <a:t>Hierarchies- </a:t>
            </a:r>
            <a:r>
              <a:rPr lang="en-US" dirty="0"/>
              <a:t>a flow chart, grouping specific concepts as subcategories within broader concepts</a:t>
            </a:r>
            <a:endParaRPr lang="en-US" i="1"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4640" y="115910"/>
            <a:ext cx="4894866" cy="2541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62497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4552" y="421158"/>
            <a:ext cx="9500151" cy="924475"/>
          </a:xfrm>
        </p:spPr>
        <p:txBody>
          <a:bodyPr/>
          <a:lstStyle/>
          <a:p>
            <a:r>
              <a:rPr lang="en-US" dirty="0"/>
              <a:t>Problem Solving</a:t>
            </a:r>
          </a:p>
        </p:txBody>
      </p:sp>
      <p:sp>
        <p:nvSpPr>
          <p:cNvPr id="3" name="Content Placeholder 2"/>
          <p:cNvSpPr>
            <a:spLocks noGrp="1"/>
          </p:cNvSpPr>
          <p:nvPr>
            <p:ph idx="1"/>
          </p:nvPr>
        </p:nvSpPr>
        <p:spPr>
          <a:xfrm>
            <a:off x="1004552" y="1468192"/>
            <a:ext cx="9841521" cy="5188639"/>
          </a:xfrm>
        </p:spPr>
        <p:txBody>
          <a:bodyPr>
            <a:normAutofit fontScale="92500" lnSpcReduction="10000"/>
          </a:bodyPr>
          <a:lstStyle/>
          <a:p>
            <a:r>
              <a:rPr lang="en-US" sz="2800" dirty="0"/>
              <a:t>Involves moving from a given state (the problem) to a goal state (the solution)</a:t>
            </a:r>
          </a:p>
          <a:p>
            <a:r>
              <a:rPr lang="en-US" sz="2800" dirty="0"/>
              <a:t>Three steps:</a:t>
            </a:r>
          </a:p>
          <a:p>
            <a:pPr>
              <a:buAutoNum type="arabicPeriod"/>
            </a:pPr>
            <a:r>
              <a:rPr lang="en-US" sz="2800" dirty="0"/>
              <a:t>Preparation</a:t>
            </a:r>
          </a:p>
          <a:p>
            <a:pPr>
              <a:buAutoNum type="arabicPeriod"/>
            </a:pPr>
            <a:r>
              <a:rPr lang="en-US" sz="2800" dirty="0"/>
              <a:t>Production</a:t>
            </a:r>
          </a:p>
          <a:p>
            <a:pPr>
              <a:buAutoNum type="arabicPeriod"/>
            </a:pPr>
            <a:r>
              <a:rPr lang="en-US" sz="2800" dirty="0"/>
              <a:t>Evaluation </a:t>
            </a:r>
          </a:p>
          <a:p>
            <a:pPr marL="0" indent="0">
              <a:buNone/>
            </a:pPr>
            <a:endParaRPr lang="en-US" sz="2800" dirty="0"/>
          </a:p>
          <a:p>
            <a:pPr marL="0" indent="0">
              <a:buNone/>
            </a:pPr>
            <a:endParaRPr lang="en-US" sz="2800" dirty="0"/>
          </a:p>
          <a:p>
            <a:pPr marL="0" indent="0">
              <a:buNone/>
            </a:pPr>
            <a:endParaRPr lang="en-US" sz="2800" dirty="0"/>
          </a:p>
          <a:p>
            <a:pPr marL="0" indent="0">
              <a:buNone/>
            </a:pPr>
            <a:r>
              <a:rPr lang="en-US" sz="2800" dirty="0">
                <a:hlinkClick r:id="rId2"/>
              </a:rPr>
              <a:t>https://www.youtube.com/watch?v=rRwiaNFRt2w</a:t>
            </a:r>
            <a:r>
              <a:rPr lang="en-US" sz="2800" dirty="0"/>
              <a:t> </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1707" y="2637786"/>
            <a:ext cx="4811331" cy="3207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4061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Memory Models </a:t>
            </a:r>
          </a:p>
        </p:txBody>
      </p:sp>
      <p:sp>
        <p:nvSpPr>
          <p:cNvPr id="3" name="Content Placeholder 2"/>
          <p:cNvSpPr>
            <a:spLocks noGrp="1"/>
          </p:cNvSpPr>
          <p:nvPr>
            <p:ph idx="1"/>
          </p:nvPr>
        </p:nvSpPr>
        <p:spPr/>
        <p:txBody>
          <a:bodyPr>
            <a:normAutofit lnSpcReduction="10000"/>
          </a:bodyPr>
          <a:lstStyle/>
          <a:p>
            <a:r>
              <a:rPr lang="en-US" b="1" dirty="0"/>
              <a:t>Information-processing model- </a:t>
            </a:r>
            <a:r>
              <a:rPr lang="en-US" dirty="0"/>
              <a:t>memory is like a computer- </a:t>
            </a:r>
            <a:r>
              <a:rPr lang="en-US" i="1" dirty="0"/>
              <a:t>encoding (processing information into the memory system), storage (retaining information over time), and retrieval (recovering information from memory storage)</a:t>
            </a:r>
          </a:p>
          <a:p>
            <a:r>
              <a:rPr lang="en-US" b="1" dirty="0"/>
              <a:t>Parallel distributed processing- </a:t>
            </a:r>
            <a:r>
              <a:rPr lang="en-US" dirty="0"/>
              <a:t>multitasking- taking in and processing information in different ways at the same time</a:t>
            </a:r>
          </a:p>
          <a:p>
            <a:pPr lvl="1"/>
            <a:r>
              <a:rPr lang="en-US" dirty="0"/>
              <a:t>Best explained for survival situations, not single </a:t>
            </a:r>
          </a:p>
          <a:p>
            <a:pPr marL="457200" lvl="1" indent="0">
              <a:buNone/>
            </a:pPr>
            <a:r>
              <a:rPr lang="en-US" dirty="0"/>
              <a:t>memory experiences</a:t>
            </a:r>
          </a:p>
          <a:p>
            <a:r>
              <a:rPr lang="en-US" b="1" dirty="0"/>
              <a:t>Traditional three-stage memory model-</a:t>
            </a:r>
            <a:r>
              <a:rPr lang="en-US" dirty="0"/>
              <a:t> </a:t>
            </a:r>
          </a:p>
          <a:p>
            <a:pPr marL="0" indent="0">
              <a:buNone/>
            </a:pPr>
            <a:r>
              <a:rPr lang="en-US" dirty="0"/>
              <a:t>related to information-processing, three steps to </a:t>
            </a:r>
          </a:p>
          <a:p>
            <a:pPr marL="0" indent="0">
              <a:buNone/>
            </a:pPr>
            <a:r>
              <a:rPr lang="en-US" dirty="0"/>
              <a:t>dealing with memory</a:t>
            </a:r>
          </a:p>
          <a:p>
            <a:pPr lvl="1"/>
            <a:r>
              <a:rPr lang="en-US" dirty="0"/>
              <a:t>Sensory, short-term, long-term</a:t>
            </a:r>
          </a:p>
          <a:p>
            <a:endParaRPr lang="en-US" b="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5446" y="3262782"/>
            <a:ext cx="4596148" cy="3447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92307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Preparation</a:t>
            </a:r>
          </a:p>
        </p:txBody>
      </p:sp>
      <p:sp>
        <p:nvSpPr>
          <p:cNvPr id="3" name="Content Placeholder 2"/>
          <p:cNvSpPr>
            <a:spLocks noGrp="1"/>
          </p:cNvSpPr>
          <p:nvPr>
            <p:ph idx="1"/>
          </p:nvPr>
        </p:nvSpPr>
        <p:spPr/>
        <p:txBody>
          <a:bodyPr>
            <a:normAutofit/>
          </a:bodyPr>
          <a:lstStyle/>
          <a:p>
            <a:r>
              <a:rPr lang="en-US" sz="2800" i="1" dirty="0"/>
              <a:t>Identifying given facts- </a:t>
            </a:r>
            <a:r>
              <a:rPr lang="en-US" sz="2800" dirty="0"/>
              <a:t>make a list of all the known items of information</a:t>
            </a:r>
          </a:p>
          <a:p>
            <a:r>
              <a:rPr lang="en-US" sz="2800" i="1" dirty="0"/>
              <a:t>Separating relevant from irrelevant facts- </a:t>
            </a:r>
            <a:r>
              <a:rPr lang="en-US" sz="2800" dirty="0"/>
              <a:t>what is important to pay attention to, what is not important to be concerned about</a:t>
            </a:r>
          </a:p>
          <a:p>
            <a:r>
              <a:rPr lang="en-US" sz="2800" i="1" dirty="0"/>
              <a:t>Defining the ultimate goal- </a:t>
            </a:r>
            <a:r>
              <a:rPr lang="en-US" sz="2800" dirty="0"/>
              <a:t>what is the long-term goal</a:t>
            </a: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7626"/>
          <a:stretch/>
        </p:blipFill>
        <p:spPr bwMode="auto">
          <a:xfrm>
            <a:off x="9182638" y="158005"/>
            <a:ext cx="2891976" cy="1917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51118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Production</a:t>
            </a:r>
          </a:p>
        </p:txBody>
      </p:sp>
      <p:sp>
        <p:nvSpPr>
          <p:cNvPr id="3" name="Content Placeholder 2"/>
          <p:cNvSpPr>
            <a:spLocks noGrp="1"/>
          </p:cNvSpPr>
          <p:nvPr>
            <p:ph idx="1"/>
          </p:nvPr>
        </p:nvSpPr>
        <p:spPr>
          <a:xfrm>
            <a:off x="1320166" y="1614178"/>
            <a:ext cx="9500149" cy="4051437"/>
          </a:xfrm>
        </p:spPr>
        <p:txBody>
          <a:bodyPr/>
          <a:lstStyle/>
          <a:p>
            <a:r>
              <a:rPr lang="en-US" dirty="0"/>
              <a:t>Generate possible solutions and apply one depending on what works best</a:t>
            </a:r>
          </a:p>
          <a:p>
            <a:r>
              <a:rPr lang="en-US" b="1" dirty="0"/>
              <a:t>Algorithm- </a:t>
            </a:r>
            <a:r>
              <a:rPr lang="en-US" dirty="0"/>
              <a:t>logical, step-by-step procedure that will always produce a solution</a:t>
            </a:r>
          </a:p>
          <a:p>
            <a:pPr lvl="1"/>
            <a:r>
              <a:rPr lang="en-US" dirty="0"/>
              <a:t>Mathematic equations, maps</a:t>
            </a:r>
          </a:p>
          <a:p>
            <a:r>
              <a:rPr lang="en-US" b="1" dirty="0"/>
              <a:t>Heuristics- </a:t>
            </a:r>
            <a:r>
              <a:rPr lang="en-US" dirty="0"/>
              <a:t>a simple rule or shortcut that does not promise a solution, but narrows down the alternatives</a:t>
            </a:r>
          </a:p>
          <a:p>
            <a:pPr lvl="1"/>
            <a:r>
              <a:rPr lang="en-US" dirty="0"/>
              <a:t>Figuring out what classes to take (what electives are you interested in), where to go to college (look at the cheaper ones with your interests)</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4272" y="4888850"/>
            <a:ext cx="2688939" cy="1838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4907" y="322767"/>
            <a:ext cx="3318122" cy="1840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88242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Evaluation</a:t>
            </a:r>
          </a:p>
        </p:txBody>
      </p:sp>
      <p:sp>
        <p:nvSpPr>
          <p:cNvPr id="3" name="Content Placeholder 2"/>
          <p:cNvSpPr>
            <a:spLocks noGrp="1"/>
          </p:cNvSpPr>
          <p:nvPr>
            <p:ph idx="1"/>
          </p:nvPr>
        </p:nvSpPr>
        <p:spPr>
          <a:xfrm>
            <a:off x="1345925" y="1807361"/>
            <a:ext cx="7713022" cy="4051437"/>
          </a:xfrm>
        </p:spPr>
        <p:txBody>
          <a:bodyPr>
            <a:normAutofit/>
          </a:bodyPr>
          <a:lstStyle/>
          <a:p>
            <a:r>
              <a:rPr lang="en-US" sz="2800" dirty="0"/>
              <a:t>Choose a hypothesis from the production (2</a:t>
            </a:r>
            <a:r>
              <a:rPr lang="en-US" sz="2800" baseline="30000" dirty="0"/>
              <a:t>nd</a:t>
            </a:r>
            <a:r>
              <a:rPr lang="en-US" sz="2800" dirty="0"/>
              <a:t>) stage that best fits the preparation (1</a:t>
            </a:r>
            <a:r>
              <a:rPr lang="en-US" sz="2800" baseline="30000" dirty="0"/>
              <a:t>st</a:t>
            </a:r>
            <a:r>
              <a:rPr lang="en-US" sz="2800" dirty="0"/>
              <a:t>) stage</a:t>
            </a:r>
          </a:p>
          <a:p>
            <a:r>
              <a:rPr lang="en-US" sz="2800" dirty="0"/>
              <a:t>Apply the hypothesis</a:t>
            </a:r>
          </a:p>
          <a:p>
            <a:r>
              <a:rPr lang="en-US" sz="2800" dirty="0"/>
              <a:t>Action must follow the solution to actually meet the end goal </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58946" y="3751777"/>
            <a:ext cx="28575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54581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Barriers to Problem Solving</a:t>
            </a:r>
          </a:p>
        </p:txBody>
      </p:sp>
      <p:sp>
        <p:nvSpPr>
          <p:cNvPr id="3" name="Content Placeholder 2"/>
          <p:cNvSpPr>
            <a:spLocks noGrp="1"/>
          </p:cNvSpPr>
          <p:nvPr>
            <p:ph idx="1"/>
          </p:nvPr>
        </p:nvSpPr>
        <p:spPr/>
        <p:txBody>
          <a:bodyPr>
            <a:normAutofit/>
          </a:bodyPr>
          <a:lstStyle/>
          <a:p>
            <a:r>
              <a:rPr lang="en-US" sz="2400" b="1" dirty="0"/>
              <a:t>Mental sets- </a:t>
            </a:r>
            <a:r>
              <a:rPr lang="en-US" sz="2400" dirty="0"/>
              <a:t>persisting in using problem-solving strategies that have worked in the past rather than trying new ones</a:t>
            </a:r>
          </a:p>
          <a:p>
            <a:pPr lvl="1"/>
            <a:r>
              <a:rPr lang="en-US" sz="2000" dirty="0"/>
              <a:t>“The definition of insanity is trying the same thing over and over again and expecting a different result”</a:t>
            </a:r>
          </a:p>
          <a:p>
            <a:r>
              <a:rPr lang="en-US" sz="2400" b="1" dirty="0"/>
              <a:t>Functional fixedness- </a:t>
            </a:r>
            <a:r>
              <a:rPr lang="en-US" sz="2400" dirty="0"/>
              <a:t>tendency to think of an object functioning only in its usual or customary way</a:t>
            </a:r>
            <a:endParaRPr lang="en-US" sz="2400" b="1" dirty="0"/>
          </a:p>
        </p:txBody>
      </p:sp>
    </p:spTree>
    <p:extLst>
      <p:ext uri="{BB962C8B-B14F-4D97-AF65-F5344CB8AC3E}">
        <p14:creationId xmlns:p14="http://schemas.microsoft.com/office/powerpoint/2010/main" val="10248136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Matchstick Problem</a:t>
            </a:r>
          </a:p>
        </p:txBody>
      </p:sp>
      <p:sp>
        <p:nvSpPr>
          <p:cNvPr id="5" name="Content Placeholder 4"/>
          <p:cNvSpPr>
            <a:spLocks noGrp="1"/>
          </p:cNvSpPr>
          <p:nvPr>
            <p:ph sz="half" idx="1"/>
          </p:nvPr>
        </p:nvSpPr>
        <p:spPr/>
        <p:txBody>
          <a:bodyPr>
            <a:normAutofit/>
          </a:bodyPr>
          <a:lstStyle/>
          <a:p>
            <a:pPr lvl="0"/>
            <a:r>
              <a:rPr lang="en" sz="3200" dirty="0"/>
              <a:t>How would you arrange six matches to form four equilateral triangles? </a:t>
            </a:r>
          </a:p>
        </p:txBody>
      </p:sp>
      <p:pic>
        <p:nvPicPr>
          <p:cNvPr id="7" name="Shape 127"/>
          <p:cNvPicPr preferRelativeResize="0">
            <a:picLocks noGrp="1"/>
          </p:cNvPicPr>
          <p:nvPr>
            <p:ph sz="half" idx="2"/>
          </p:nvPr>
        </p:nvPicPr>
        <p:blipFill rotWithShape="1">
          <a:blip r:embed="rId2">
            <a:alphaModFix/>
          </a:blip>
          <a:srcRect/>
          <a:stretch/>
        </p:blipFill>
        <p:spPr>
          <a:xfrm>
            <a:off x="6218238" y="2082078"/>
            <a:ext cx="4624387" cy="3506644"/>
          </a:xfrm>
          <a:prstGeom prst="rect">
            <a:avLst/>
          </a:prstGeom>
          <a:noFill/>
          <a:ln>
            <a:noFill/>
          </a:ln>
        </p:spPr>
      </p:pic>
    </p:spTree>
    <p:extLst>
      <p:ext uri="{BB962C8B-B14F-4D97-AF65-F5344CB8AC3E}">
        <p14:creationId xmlns:p14="http://schemas.microsoft.com/office/powerpoint/2010/main" val="27066179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The Matchstick Problem- Solution</a:t>
            </a:r>
          </a:p>
        </p:txBody>
      </p:sp>
      <p:pic>
        <p:nvPicPr>
          <p:cNvPr id="7" name="Shape 133"/>
          <p:cNvPicPr preferRelativeResize="0">
            <a:picLocks noGrp="1"/>
          </p:cNvPicPr>
          <p:nvPr>
            <p:ph sz="half" idx="1"/>
          </p:nvPr>
        </p:nvPicPr>
        <p:blipFill rotWithShape="1">
          <a:blip r:embed="rId2">
            <a:alphaModFix/>
          </a:blip>
          <a:stretch/>
        </p:blipFill>
        <p:spPr>
          <a:xfrm>
            <a:off x="1346200" y="1953001"/>
            <a:ext cx="4627563" cy="3764797"/>
          </a:xfrm>
          <a:prstGeom prst="rect">
            <a:avLst/>
          </a:prstGeom>
          <a:noFill/>
          <a:ln>
            <a:noFill/>
          </a:ln>
        </p:spPr>
      </p:pic>
      <p:sp>
        <p:nvSpPr>
          <p:cNvPr id="8" name="Content Placeholder 7"/>
          <p:cNvSpPr>
            <a:spLocks noGrp="1"/>
          </p:cNvSpPr>
          <p:nvPr>
            <p:ph sz="half" idx="2"/>
          </p:nvPr>
        </p:nvSpPr>
        <p:spPr/>
        <p:txBody>
          <a:bodyPr/>
          <a:lstStyle/>
          <a:p>
            <a:r>
              <a:rPr lang="en-US" dirty="0"/>
              <a:t>A mental set may have caused a barrier to solving the problem</a:t>
            </a:r>
          </a:p>
          <a:p>
            <a:r>
              <a:rPr lang="en-US" dirty="0"/>
              <a:t>i.e.- matchsticks can only be used laying down</a:t>
            </a:r>
          </a:p>
        </p:txBody>
      </p:sp>
    </p:spTree>
    <p:extLst>
      <p:ext uri="{BB962C8B-B14F-4D97-AF65-F5344CB8AC3E}">
        <p14:creationId xmlns:p14="http://schemas.microsoft.com/office/powerpoint/2010/main" val="7109359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Candle-Mounting Problem</a:t>
            </a:r>
          </a:p>
        </p:txBody>
      </p:sp>
      <p:sp>
        <p:nvSpPr>
          <p:cNvPr id="4" name="Content Placeholder 3"/>
          <p:cNvSpPr>
            <a:spLocks noGrp="1"/>
          </p:cNvSpPr>
          <p:nvPr>
            <p:ph sz="half" idx="1"/>
          </p:nvPr>
        </p:nvSpPr>
        <p:spPr/>
        <p:txBody>
          <a:bodyPr>
            <a:normAutofit/>
          </a:bodyPr>
          <a:lstStyle/>
          <a:p>
            <a:pPr lvl="0"/>
            <a:r>
              <a:rPr lang="en" sz="3200" dirty="0"/>
              <a:t>Using these materials, how would you mount the candle on a bulletin board?</a:t>
            </a:r>
          </a:p>
          <a:p>
            <a:endParaRPr lang="en-US" sz="3200" dirty="0"/>
          </a:p>
        </p:txBody>
      </p:sp>
      <p:pic>
        <p:nvPicPr>
          <p:cNvPr id="819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045488" y="1815774"/>
            <a:ext cx="5416709" cy="3998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47008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Candle-Mounting Problem- Solution</a:t>
            </a:r>
          </a:p>
        </p:txBody>
      </p:sp>
      <p:sp>
        <p:nvSpPr>
          <p:cNvPr id="4" name="Content Placeholder 3"/>
          <p:cNvSpPr>
            <a:spLocks noGrp="1"/>
          </p:cNvSpPr>
          <p:nvPr>
            <p:ph sz="half" idx="2"/>
          </p:nvPr>
        </p:nvSpPr>
        <p:spPr/>
        <p:txBody>
          <a:bodyPr>
            <a:normAutofit/>
          </a:bodyPr>
          <a:lstStyle/>
          <a:p>
            <a:pPr lvl="0"/>
            <a:r>
              <a:rPr lang="en" sz="2400" dirty="0"/>
              <a:t>Solving this problem requires recognizing that a box needs not always serve as a container</a:t>
            </a:r>
          </a:p>
          <a:p>
            <a:r>
              <a:rPr lang="en-US" sz="2400" dirty="0"/>
              <a:t>Functional fixedness may have stopped this thought process</a:t>
            </a:r>
          </a:p>
        </p:txBody>
      </p:sp>
      <p:pic>
        <p:nvPicPr>
          <p:cNvPr id="9218"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043190" y="2074228"/>
            <a:ext cx="4711482" cy="4056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1080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11528" y="371377"/>
            <a:ext cx="5002463" cy="1563749"/>
          </a:xfrm>
        </p:spPr>
        <p:txBody>
          <a:bodyPr/>
          <a:lstStyle/>
          <a:p>
            <a:r>
              <a:rPr lang="en-US" dirty="0"/>
              <a:t>Barriers to Problem-Solving Continued</a:t>
            </a:r>
          </a:p>
        </p:txBody>
      </p:sp>
      <p:sp>
        <p:nvSpPr>
          <p:cNvPr id="6" name="Content Placeholder 5"/>
          <p:cNvSpPr>
            <a:spLocks noGrp="1"/>
          </p:cNvSpPr>
          <p:nvPr>
            <p:ph idx="1"/>
          </p:nvPr>
        </p:nvSpPr>
        <p:spPr>
          <a:xfrm>
            <a:off x="135311" y="2266681"/>
            <a:ext cx="4394160" cy="4123486"/>
          </a:xfrm>
        </p:spPr>
        <p:txBody>
          <a:bodyPr>
            <a:normAutofit/>
          </a:bodyPr>
          <a:lstStyle/>
          <a:p>
            <a:r>
              <a:rPr lang="en-US" sz="2800" b="1" dirty="0"/>
              <a:t>Confirmation bias- </a:t>
            </a:r>
            <a:r>
              <a:rPr lang="en-US" sz="2800" dirty="0"/>
              <a:t>preferring information that confirms preexisting positions or beliefs, while ignoring or rejecting contradictory evidence</a:t>
            </a:r>
            <a:endParaRPr lang="en-US" sz="2800" b="1"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3543" y="136278"/>
            <a:ext cx="3622243" cy="3622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9471" y="4026129"/>
            <a:ext cx="7566578" cy="2695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53257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737" y="622801"/>
            <a:ext cx="9500151" cy="924475"/>
          </a:xfrm>
        </p:spPr>
        <p:txBody>
          <a:bodyPr/>
          <a:lstStyle/>
          <a:p>
            <a:r>
              <a:rPr lang="en-US" dirty="0"/>
              <a:t>Barriers to Problem-Solving Continued</a:t>
            </a:r>
          </a:p>
        </p:txBody>
      </p:sp>
      <p:sp>
        <p:nvSpPr>
          <p:cNvPr id="3" name="Content Placeholder 2"/>
          <p:cNvSpPr>
            <a:spLocks noGrp="1"/>
          </p:cNvSpPr>
          <p:nvPr>
            <p:ph idx="1"/>
          </p:nvPr>
        </p:nvSpPr>
        <p:spPr>
          <a:xfrm>
            <a:off x="211856" y="2183762"/>
            <a:ext cx="8739882" cy="4051437"/>
          </a:xfrm>
        </p:spPr>
        <p:txBody>
          <a:bodyPr/>
          <a:lstStyle/>
          <a:p>
            <a:r>
              <a:rPr lang="en-US" b="1" dirty="0"/>
              <a:t>Availability heuristic-  </a:t>
            </a:r>
            <a:r>
              <a:rPr lang="en-US" dirty="0"/>
              <a:t>judging the likelihood or probability of an event based on how readily available other instances of the event are in memory</a:t>
            </a:r>
          </a:p>
          <a:p>
            <a:pPr lvl="1"/>
            <a:r>
              <a:rPr lang="en-US" dirty="0"/>
              <a:t>You see reports and TV shows about shark attacks- leading you to believe it is something that often occurs (average of 19 a year, 1 fatality every two years)</a:t>
            </a:r>
          </a:p>
          <a:p>
            <a:r>
              <a:rPr lang="en-US" b="1" dirty="0"/>
              <a:t>Representativeness heuristic- </a:t>
            </a:r>
            <a:r>
              <a:rPr lang="en-US" dirty="0"/>
              <a:t>estimating the probability of something based on how well the circumstances match (represent) our previous prototype</a:t>
            </a:r>
          </a:p>
          <a:p>
            <a:pPr lvl="1"/>
            <a:r>
              <a:rPr lang="en-US" dirty="0"/>
              <a:t>You understand what you’re going to get when you go to a McDonald’s</a:t>
            </a:r>
          </a:p>
          <a:p>
            <a:pPr lvl="1"/>
            <a:r>
              <a:rPr lang="en-US" dirty="0"/>
              <a:t>Assuming a fashion model is unintelligent/did not go to an Ivy League</a:t>
            </a:r>
          </a:p>
          <a:p>
            <a:pPr lvl="1"/>
            <a:r>
              <a:rPr lang="en-US" dirty="0"/>
              <a:t>Coin flips </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02122" y="340242"/>
            <a:ext cx="3244451" cy="2838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97573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Combined information-processing and three-stage models</a:t>
            </a: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00591" y="1780817"/>
            <a:ext cx="9439413" cy="4813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10170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Creativity</a:t>
            </a:r>
          </a:p>
        </p:txBody>
      </p:sp>
      <p:sp>
        <p:nvSpPr>
          <p:cNvPr id="3" name="Content Placeholder 2"/>
          <p:cNvSpPr>
            <a:spLocks noGrp="1"/>
          </p:cNvSpPr>
          <p:nvPr>
            <p:ph idx="1"/>
          </p:nvPr>
        </p:nvSpPr>
        <p:spPr>
          <a:xfrm>
            <a:off x="295632" y="2092465"/>
            <a:ext cx="8216601" cy="4092204"/>
          </a:xfrm>
        </p:spPr>
        <p:txBody>
          <a:bodyPr>
            <a:noAutofit/>
          </a:bodyPr>
          <a:lstStyle/>
          <a:p>
            <a:r>
              <a:rPr lang="en-US" sz="2400" b="1" dirty="0"/>
              <a:t>Creativity-</a:t>
            </a:r>
            <a:r>
              <a:rPr lang="en-US" sz="2400" dirty="0"/>
              <a:t> ability to produce valued outcomes in a new way</a:t>
            </a:r>
          </a:p>
          <a:p>
            <a:r>
              <a:rPr lang="en-US" sz="2400" dirty="0"/>
              <a:t>Three elements- originality, fluency, flexibility</a:t>
            </a:r>
          </a:p>
          <a:p>
            <a:r>
              <a:rPr lang="en-US" sz="2400" dirty="0"/>
              <a:t>Originality- noticing something unique</a:t>
            </a:r>
          </a:p>
          <a:p>
            <a:r>
              <a:rPr lang="en-US" sz="2400" dirty="0"/>
              <a:t>Fluency- coming up with many possible solutions</a:t>
            </a:r>
          </a:p>
          <a:p>
            <a:r>
              <a:rPr lang="en-US" sz="2400" dirty="0"/>
              <a:t>Flexibility- able to shift to another approach if it is not working </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92199" y="4314424"/>
            <a:ext cx="3462764" cy="2304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4872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Creativity Research</a:t>
            </a:r>
          </a:p>
        </p:txBody>
      </p:sp>
      <p:sp>
        <p:nvSpPr>
          <p:cNvPr id="3" name="Content Placeholder 2"/>
          <p:cNvSpPr>
            <a:spLocks noGrp="1"/>
          </p:cNvSpPr>
          <p:nvPr>
            <p:ph idx="1"/>
          </p:nvPr>
        </p:nvSpPr>
        <p:spPr>
          <a:xfrm>
            <a:off x="1096937" y="1759556"/>
            <a:ext cx="9500149" cy="1866347"/>
          </a:xfrm>
        </p:spPr>
        <p:txBody>
          <a:bodyPr>
            <a:normAutofit/>
          </a:bodyPr>
          <a:lstStyle/>
          <a:p>
            <a:r>
              <a:rPr lang="en-US" sz="2400" b="1" dirty="0"/>
              <a:t>Wolfgang </a:t>
            </a:r>
            <a:r>
              <a:rPr lang="en-US" sz="2400" b="1" dirty="0" err="1"/>
              <a:t>Köhler</a:t>
            </a:r>
            <a:r>
              <a:rPr lang="en-US" sz="2400" b="1" dirty="0"/>
              <a:t> </a:t>
            </a:r>
            <a:r>
              <a:rPr lang="en-US" sz="2400" dirty="0"/>
              <a:t>with his experiment on insight</a:t>
            </a:r>
          </a:p>
          <a:p>
            <a:r>
              <a:rPr lang="en" sz="2400"/>
              <a:t>Insight- ‘aha’ </a:t>
            </a:r>
            <a:r>
              <a:rPr lang="en" sz="2400" dirty="0"/>
              <a:t>moment, apparent sudden realization of the solution to a problem</a:t>
            </a:r>
          </a:p>
          <a:p>
            <a:endParaRPr lang="en-US" sz="2400" dirty="0"/>
          </a:p>
        </p:txBody>
      </p:sp>
      <p:pic>
        <p:nvPicPr>
          <p:cNvPr id="4" name="Shape 160"/>
          <p:cNvPicPr preferRelativeResize="0"/>
          <p:nvPr/>
        </p:nvPicPr>
        <p:blipFill rotWithShape="1">
          <a:blip r:embed="rId2">
            <a:alphaModFix/>
          </a:blip>
          <a:srcRect l="3277" t="1700" r="3089" b="32117"/>
          <a:stretch/>
        </p:blipFill>
        <p:spPr>
          <a:xfrm>
            <a:off x="2088290" y="3625903"/>
            <a:ext cx="7800778" cy="2985102"/>
          </a:xfrm>
          <a:prstGeom prst="rect">
            <a:avLst/>
          </a:prstGeom>
          <a:noFill/>
          <a:ln>
            <a:noFill/>
          </a:ln>
        </p:spPr>
      </p:pic>
    </p:spTree>
    <p:extLst>
      <p:ext uri="{BB962C8B-B14F-4D97-AF65-F5344CB8AC3E}">
        <p14:creationId xmlns:p14="http://schemas.microsoft.com/office/powerpoint/2010/main" val="31100154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Measuring Creativity</a:t>
            </a:r>
          </a:p>
        </p:txBody>
      </p:sp>
      <p:sp>
        <p:nvSpPr>
          <p:cNvPr id="3" name="Content Placeholder 2"/>
          <p:cNvSpPr>
            <a:spLocks noGrp="1"/>
          </p:cNvSpPr>
          <p:nvPr>
            <p:ph idx="1"/>
          </p:nvPr>
        </p:nvSpPr>
        <p:spPr>
          <a:xfrm>
            <a:off x="199704" y="2562897"/>
            <a:ext cx="9500149" cy="4051437"/>
          </a:xfrm>
        </p:spPr>
        <p:txBody>
          <a:bodyPr/>
          <a:lstStyle/>
          <a:p>
            <a:r>
              <a:rPr lang="en-US" b="1" dirty="0"/>
              <a:t>Divergent thinking- </a:t>
            </a:r>
            <a:r>
              <a:rPr lang="en-US" dirty="0"/>
              <a:t>thinking in which many possibilities are developed from one starting point</a:t>
            </a:r>
          </a:p>
          <a:p>
            <a:r>
              <a:rPr lang="en-US" b="1" dirty="0"/>
              <a:t>Convergent thinking- </a:t>
            </a:r>
            <a:r>
              <a:rPr lang="en-US" dirty="0"/>
              <a:t>lines of thinking converge/come together on one correct answer</a:t>
            </a:r>
          </a:p>
          <a:p>
            <a:r>
              <a:rPr lang="en-US" dirty="0"/>
              <a:t>Characteristics of a creative person are hard to measure but psychologists agree on some of these</a:t>
            </a:r>
          </a:p>
          <a:p>
            <a:pPr lvl="1"/>
            <a:r>
              <a:rPr lang="en-US" dirty="0"/>
              <a:t>Cognitively encode and store information differently, solve problems differently</a:t>
            </a:r>
          </a:p>
          <a:p>
            <a:pPr lvl="1"/>
            <a:r>
              <a:rPr lang="en-US" dirty="0"/>
              <a:t>Buy low, sell high- try something that others might not  (investment theory- Sternberg and </a:t>
            </a:r>
            <a:r>
              <a:rPr lang="en-US" dirty="0" err="1"/>
              <a:t>Lubart</a:t>
            </a:r>
            <a:r>
              <a:rPr lang="en-US" dirty="0"/>
              <a:t>)</a:t>
            </a:r>
          </a:p>
          <a:p>
            <a:pPr lvl="1"/>
            <a:r>
              <a:rPr lang="en-US" dirty="0"/>
              <a:t>Intellectual ability, knowledge, thinking style, personality, motivation, environment</a:t>
            </a:r>
          </a:p>
          <a:p>
            <a:endParaRPr lang="en-US" dirty="0"/>
          </a:p>
        </p:txBody>
      </p:sp>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61" t="1220" r="-961" b="23390"/>
          <a:stretch/>
        </p:blipFill>
        <p:spPr bwMode="auto">
          <a:xfrm>
            <a:off x="8182082" y="116849"/>
            <a:ext cx="3858794" cy="2446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19732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Scenario for You</a:t>
            </a:r>
          </a:p>
        </p:txBody>
      </p:sp>
      <p:sp>
        <p:nvSpPr>
          <p:cNvPr id="3" name="Content Placeholder 2"/>
          <p:cNvSpPr>
            <a:spLocks noGrp="1"/>
          </p:cNvSpPr>
          <p:nvPr>
            <p:ph idx="1"/>
          </p:nvPr>
        </p:nvSpPr>
        <p:spPr/>
        <p:txBody>
          <a:bodyPr>
            <a:normAutofit/>
          </a:bodyPr>
          <a:lstStyle/>
          <a:p>
            <a:r>
              <a:rPr lang="en" sz="2000" dirty="0"/>
              <a:t>An old money-lender offered to cancel a merchant’s debt and keep him from going to prison if the merchant would give the money-lender his lovely daughter. Horrified yet desperate, the merchant and his daughter agreed to let providence decide. The money-lender said he would put a black pebble and a white pebble in a bag and the girl would draw one. The white pebble would cancel the debt and leave her free. The black one would make the money-lender’s, although the debt would be canceled. If she refused to pick, her father would go to prison. From the pebble-strewn path they were standing on, the money-lender picked two pebbles and quickly put them in the bag, but the girl saw he had picked up two black ones. What would you have done if you were the girl?</a:t>
            </a:r>
          </a:p>
          <a:p>
            <a:endParaRPr lang="en-US" sz="2000" dirty="0"/>
          </a:p>
        </p:txBody>
      </p:sp>
    </p:spTree>
    <p:extLst>
      <p:ext uri="{BB962C8B-B14F-4D97-AF65-F5344CB8AC3E}">
        <p14:creationId xmlns:p14="http://schemas.microsoft.com/office/powerpoint/2010/main" val="35540114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5339" y="300821"/>
            <a:ext cx="9500151" cy="924475"/>
          </a:xfrm>
        </p:spPr>
        <p:txBody>
          <a:bodyPr/>
          <a:lstStyle/>
          <a:p>
            <a:r>
              <a:rPr lang="en-US" dirty="0"/>
              <a:t>Solution</a:t>
            </a:r>
          </a:p>
        </p:txBody>
      </p:sp>
      <p:sp>
        <p:nvSpPr>
          <p:cNvPr id="3" name="Content Placeholder 2"/>
          <p:cNvSpPr>
            <a:spLocks noGrp="1"/>
          </p:cNvSpPr>
          <p:nvPr>
            <p:ph idx="1"/>
          </p:nvPr>
        </p:nvSpPr>
        <p:spPr/>
        <p:txBody>
          <a:bodyPr>
            <a:noAutofit/>
          </a:bodyPr>
          <a:lstStyle/>
          <a:p>
            <a:pPr lvl="0">
              <a:spcBef>
                <a:spcPts val="0"/>
              </a:spcBef>
              <a:buNone/>
            </a:pPr>
            <a:r>
              <a:rPr lang="en" sz="2400" dirty="0"/>
              <a:t>This problem was devised by psychologist Edward De Bono, who believes that conventional directed thinking is insufficient for solving new and unusual problems. His approach to problem solving requires use of nondirected thinking to generate new ways of looking at the problem situation. </a:t>
            </a:r>
          </a:p>
          <a:p>
            <a:pPr lvl="0">
              <a:spcBef>
                <a:spcPts val="0"/>
              </a:spcBef>
              <a:buNone/>
            </a:pPr>
            <a:r>
              <a:rPr lang="en" sz="2400" dirty="0"/>
              <a:t>When the girl put her hand into the bag to draw out the fateful pebble, she fumbled and dropped it, where it was immediately lost among the others. “Oh,” she said, “well, you can tell which one I picked by looking at the one that’s left.” The girl’s lateral thinking saved her father and herself.</a:t>
            </a:r>
          </a:p>
        </p:txBody>
      </p:sp>
    </p:spTree>
    <p:extLst>
      <p:ext uri="{BB962C8B-B14F-4D97-AF65-F5344CB8AC3E}">
        <p14:creationId xmlns:p14="http://schemas.microsoft.com/office/powerpoint/2010/main" val="5008974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Language</a:t>
            </a:r>
          </a:p>
        </p:txBody>
      </p:sp>
      <p:sp>
        <p:nvSpPr>
          <p:cNvPr id="3" name="Text Placeholder 2"/>
          <p:cNvSpPr>
            <a:spLocks noGrp="1"/>
          </p:cNvSpPr>
          <p:nvPr>
            <p:ph type="body" idx="1"/>
          </p:nvPr>
        </p:nvSpPr>
        <p:spPr/>
        <p:txBody>
          <a:bodyPr/>
          <a:lstStyle/>
          <a:p>
            <a:r>
              <a:rPr lang="en-US" dirty="0"/>
              <a:t>Chapter 8, Section 2, pages 266-272</a:t>
            </a:r>
          </a:p>
        </p:txBody>
      </p:sp>
    </p:spTree>
    <p:extLst>
      <p:ext uri="{BB962C8B-B14F-4D97-AF65-F5344CB8AC3E}">
        <p14:creationId xmlns:p14="http://schemas.microsoft.com/office/powerpoint/2010/main" val="32799738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Language</a:t>
            </a:r>
          </a:p>
        </p:txBody>
      </p:sp>
      <p:sp>
        <p:nvSpPr>
          <p:cNvPr id="3" name="Content Placeholder 2"/>
          <p:cNvSpPr>
            <a:spLocks noGrp="1"/>
          </p:cNvSpPr>
          <p:nvPr>
            <p:ph idx="1"/>
          </p:nvPr>
        </p:nvSpPr>
        <p:spPr/>
        <p:txBody>
          <a:bodyPr/>
          <a:lstStyle/>
          <a:p>
            <a:r>
              <a:rPr lang="en-US" b="1" dirty="0"/>
              <a:t>Language- </a:t>
            </a:r>
            <a:r>
              <a:rPr lang="en-US" dirty="0"/>
              <a:t>a form of communication using sounds and symbols combined according to specified rules</a:t>
            </a:r>
          </a:p>
          <a:p>
            <a:r>
              <a:rPr lang="en-US" dirty="0"/>
              <a:t>Building blocks: phonemes, morphemes, grammar</a:t>
            </a:r>
          </a:p>
          <a:p>
            <a:r>
              <a:rPr lang="en-US" b="1" dirty="0"/>
              <a:t>Phonemes- </a:t>
            </a:r>
            <a:r>
              <a:rPr lang="en-US" dirty="0"/>
              <a:t>smallest basic unit of speech or sound</a:t>
            </a:r>
          </a:p>
          <a:p>
            <a:r>
              <a:rPr lang="en-US" b="1" dirty="0"/>
              <a:t>Morphemes- </a:t>
            </a:r>
            <a:r>
              <a:rPr lang="en-US" dirty="0"/>
              <a:t>smallest meaningful unit of language (a combination of sounds)</a:t>
            </a:r>
            <a:endParaRPr lang="en-US" b="1" dirty="0"/>
          </a:p>
        </p:txBody>
      </p:sp>
    </p:spTree>
    <p:extLst>
      <p:ext uri="{BB962C8B-B14F-4D97-AF65-F5344CB8AC3E}">
        <p14:creationId xmlns:p14="http://schemas.microsoft.com/office/powerpoint/2010/main" val="29481377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Phonemes and Morphemes</a:t>
            </a:r>
          </a:p>
        </p:txBody>
      </p:sp>
      <p:sp>
        <p:nvSpPr>
          <p:cNvPr id="3" name="Content Placeholder 2"/>
          <p:cNvSpPr>
            <a:spLocks noGrp="1"/>
          </p:cNvSpPr>
          <p:nvPr>
            <p:ph idx="1"/>
          </p:nvPr>
        </p:nvSpPr>
        <p:spPr/>
        <p:txBody>
          <a:bodyPr>
            <a:normAutofit/>
          </a:bodyPr>
          <a:lstStyle/>
          <a:p>
            <a:pPr lvl="0">
              <a:spcBef>
                <a:spcPts val="0"/>
              </a:spcBef>
              <a:buNone/>
            </a:pPr>
            <a:r>
              <a:rPr lang="en" sz="2800" dirty="0"/>
              <a:t>“Fearlessness” has 9 phonemes and 3 morphemes</a:t>
            </a:r>
          </a:p>
          <a:p>
            <a:pPr lvl="0">
              <a:spcBef>
                <a:spcPts val="0"/>
              </a:spcBef>
              <a:buNone/>
            </a:pPr>
            <a:endParaRPr lang="en" sz="2800" dirty="0"/>
          </a:p>
          <a:p>
            <a:pPr lvl="0">
              <a:spcBef>
                <a:spcPts val="0"/>
              </a:spcBef>
              <a:buNone/>
            </a:pPr>
            <a:r>
              <a:rPr lang="en" sz="2800" dirty="0"/>
              <a:t>Phonemes		.      .     .  .   .      .     .   .     .</a:t>
            </a:r>
          </a:p>
          <a:p>
            <a:pPr lvl="0">
              <a:spcBef>
                <a:spcPts val="0"/>
              </a:spcBef>
              <a:buNone/>
            </a:pPr>
            <a:r>
              <a:rPr lang="en" sz="4000" dirty="0"/>
              <a:t>							F E A R L E S S N E S S</a:t>
            </a:r>
          </a:p>
          <a:p>
            <a:pPr lvl="0">
              <a:spcBef>
                <a:spcPts val="0"/>
              </a:spcBef>
              <a:buNone/>
            </a:pPr>
            <a:r>
              <a:rPr lang="en" sz="2800" dirty="0"/>
              <a:t>Morphemes		Fear	          less	    	ness</a:t>
            </a:r>
          </a:p>
        </p:txBody>
      </p:sp>
    </p:spTree>
    <p:extLst>
      <p:ext uri="{BB962C8B-B14F-4D97-AF65-F5344CB8AC3E}">
        <p14:creationId xmlns:p14="http://schemas.microsoft.com/office/powerpoint/2010/main" val="379544794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Grammar</a:t>
            </a:r>
          </a:p>
        </p:txBody>
      </p:sp>
      <p:sp>
        <p:nvSpPr>
          <p:cNvPr id="3" name="Content Placeholder 2"/>
          <p:cNvSpPr>
            <a:spLocks noGrp="1"/>
          </p:cNvSpPr>
          <p:nvPr>
            <p:ph idx="1"/>
          </p:nvPr>
        </p:nvSpPr>
        <p:spPr>
          <a:xfrm>
            <a:off x="431524" y="1639936"/>
            <a:ext cx="8362972" cy="4051437"/>
          </a:xfrm>
        </p:spPr>
        <p:txBody>
          <a:bodyPr/>
          <a:lstStyle/>
          <a:p>
            <a:r>
              <a:rPr lang="en-US" b="1" dirty="0"/>
              <a:t>Grammar- </a:t>
            </a:r>
            <a:r>
              <a:rPr lang="en-US" dirty="0"/>
              <a:t>system of rules (syntax and grammar) used to create language and communication</a:t>
            </a:r>
          </a:p>
          <a:p>
            <a:r>
              <a:rPr lang="en-US" b="1" dirty="0"/>
              <a:t>Syntax- </a:t>
            </a:r>
            <a:r>
              <a:rPr lang="en" dirty="0"/>
              <a:t>language rules that explain how words can be combined to form meaningful phrases and sentences</a:t>
            </a:r>
          </a:p>
          <a:p>
            <a:pPr lvl="1"/>
            <a:r>
              <a:rPr lang="en-US" dirty="0"/>
              <a:t>I am happy vs. Happy I am</a:t>
            </a:r>
            <a:endParaRPr lang="en" dirty="0"/>
          </a:p>
          <a:p>
            <a:r>
              <a:rPr lang="en-US" b="1" dirty="0"/>
              <a:t>S</a:t>
            </a:r>
            <a:r>
              <a:rPr lang="en" b="1" dirty="0"/>
              <a:t>emantics- </a:t>
            </a:r>
            <a:r>
              <a:rPr lang="en" dirty="0"/>
              <a:t>set of rules for using words to create meanings, the study of meaning in language</a:t>
            </a:r>
          </a:p>
          <a:p>
            <a:pPr lvl="1"/>
            <a:r>
              <a:rPr lang="en-US" dirty="0"/>
              <a:t>I went out on a limb for you vs. Humans have several limbs</a:t>
            </a:r>
            <a:endParaRPr lang="en"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61922" y="2859110"/>
            <a:ext cx="3016503" cy="3468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00827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Language Development in Children</a:t>
            </a:r>
          </a:p>
        </p:txBody>
      </p:sp>
      <p:sp>
        <p:nvSpPr>
          <p:cNvPr id="3" name="Content Placeholder 2"/>
          <p:cNvSpPr>
            <a:spLocks noGrp="1"/>
          </p:cNvSpPr>
          <p:nvPr>
            <p:ph idx="1"/>
          </p:nvPr>
        </p:nvSpPr>
        <p:spPr/>
        <p:txBody>
          <a:bodyPr/>
          <a:lstStyle/>
          <a:p>
            <a:r>
              <a:rPr lang="en-US" dirty="0"/>
              <a:t>Children develop language skills all around the same time</a:t>
            </a:r>
          </a:p>
          <a:p>
            <a:r>
              <a:rPr lang="en-US" dirty="0"/>
              <a:t>Children are born with (innate) universal emotional expressions and certain communications (Darwin)</a:t>
            </a:r>
          </a:p>
          <a:p>
            <a:pPr marL="457200" lvl="0">
              <a:spcBef>
                <a:spcPts val="0"/>
              </a:spcBef>
              <a:buAutoNum type="arabicPeriod"/>
            </a:pPr>
            <a:r>
              <a:rPr lang="en" dirty="0"/>
              <a:t>Birth- sounds about distress</a:t>
            </a:r>
          </a:p>
          <a:p>
            <a:pPr marL="457200" lvl="0">
              <a:spcBef>
                <a:spcPts val="0"/>
              </a:spcBef>
              <a:buAutoNum type="arabicPeriod"/>
            </a:pPr>
            <a:r>
              <a:rPr lang="en" dirty="0"/>
              <a:t>2 months- coo</a:t>
            </a:r>
          </a:p>
          <a:p>
            <a:pPr marL="457200" lvl="0">
              <a:spcBef>
                <a:spcPts val="0"/>
              </a:spcBef>
              <a:buAutoNum type="arabicPeriod"/>
            </a:pPr>
            <a:r>
              <a:rPr lang="en" dirty="0"/>
              <a:t>4 months- babbling (all language sounds)</a:t>
            </a:r>
          </a:p>
          <a:p>
            <a:pPr marL="457200" lvl="0">
              <a:spcBef>
                <a:spcPts val="0"/>
              </a:spcBef>
              <a:buAutoNum type="arabicPeriod"/>
            </a:pPr>
            <a:r>
              <a:rPr lang="en" dirty="0"/>
              <a:t>9 months- babbling (native language sounds)</a:t>
            </a:r>
          </a:p>
          <a:p>
            <a:pPr marL="457200" lvl="0">
              <a:spcBef>
                <a:spcPts val="0"/>
              </a:spcBef>
              <a:buAutoNum type="arabicPeriod"/>
            </a:pPr>
            <a:r>
              <a:rPr lang="en" dirty="0"/>
              <a:t>12 months-single words</a:t>
            </a:r>
          </a:p>
          <a:p>
            <a:pPr marL="457200" lvl="0">
              <a:spcBef>
                <a:spcPts val="0"/>
              </a:spcBef>
              <a:buAutoNum type="arabicPeriod"/>
            </a:pPr>
            <a:r>
              <a:rPr lang="en" dirty="0"/>
              <a:t>Almost 2 years- two word sentences</a:t>
            </a:r>
          </a:p>
          <a:p>
            <a:pPr marL="457200" lvl="0">
              <a:spcBef>
                <a:spcPts val="0"/>
              </a:spcBef>
              <a:buAutoNum type="arabicPeriod"/>
            </a:pPr>
            <a:r>
              <a:rPr lang="en" dirty="0"/>
              <a:t>2-3 years- sentences of several words</a:t>
            </a:r>
          </a:p>
          <a:p>
            <a:pPr marL="457200" lvl="0">
              <a:spcBef>
                <a:spcPts val="0"/>
              </a:spcBef>
              <a:buAutoNum type="arabicPeriod"/>
            </a:pPr>
            <a:r>
              <a:rPr lang="en" dirty="0"/>
              <a:t>5 years- mostly complete, complexity continues to develop</a:t>
            </a:r>
          </a:p>
          <a:p>
            <a:endParaRPr lang="en-US"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79321" y="4796106"/>
            <a:ext cx="2428875" cy="1876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24587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Sensory Memory</a:t>
            </a:r>
          </a:p>
        </p:txBody>
      </p:sp>
      <p:sp>
        <p:nvSpPr>
          <p:cNvPr id="3" name="Content Placeholder 2"/>
          <p:cNvSpPr>
            <a:spLocks noGrp="1"/>
          </p:cNvSpPr>
          <p:nvPr>
            <p:ph idx="1"/>
          </p:nvPr>
        </p:nvSpPr>
        <p:spPr>
          <a:xfrm>
            <a:off x="714859" y="2052059"/>
            <a:ext cx="9500149" cy="4051437"/>
          </a:xfrm>
        </p:spPr>
        <p:txBody>
          <a:bodyPr>
            <a:normAutofit fontScale="92500" lnSpcReduction="10000"/>
          </a:bodyPr>
          <a:lstStyle/>
          <a:p>
            <a:r>
              <a:rPr lang="en-US" sz="2400" b="1" dirty="0"/>
              <a:t>Sensory memory- </a:t>
            </a:r>
            <a:r>
              <a:rPr lang="en-US" sz="2400" dirty="0"/>
              <a:t>holds our sensory information (incoming sounds, sights, smells, tastes, touches)</a:t>
            </a:r>
          </a:p>
          <a:p>
            <a:pPr lvl="1"/>
            <a:r>
              <a:rPr lang="en-US" sz="2000" dirty="0"/>
              <a:t>Lasts up to ½ second for visual information (iconic memory), 2-4 seconds for auditory (echoic memory)</a:t>
            </a:r>
          </a:p>
          <a:p>
            <a:pPr lvl="1"/>
            <a:r>
              <a:rPr lang="en-US" sz="2000" dirty="0"/>
              <a:t>Large capacity</a:t>
            </a:r>
          </a:p>
          <a:p>
            <a:r>
              <a:rPr lang="en-US" sz="2400" dirty="0"/>
              <a:t>It’s why we can watch movies without </a:t>
            </a:r>
          </a:p>
          <a:p>
            <a:pPr marL="0" indent="0">
              <a:buNone/>
            </a:pPr>
            <a:r>
              <a:rPr lang="en-US" sz="2400" dirty="0"/>
              <a:t>noticing the frames</a:t>
            </a:r>
          </a:p>
          <a:p>
            <a:r>
              <a:rPr lang="en-US" sz="2400" dirty="0"/>
              <a:t>Allows us to not be overwhelmed by all </a:t>
            </a:r>
          </a:p>
          <a:p>
            <a:pPr marL="0" indent="0">
              <a:buNone/>
            </a:pPr>
            <a:r>
              <a:rPr lang="en-US" sz="2400" dirty="0"/>
              <a:t>incoming information</a:t>
            </a:r>
          </a:p>
          <a:p>
            <a:r>
              <a:rPr lang="en-US" sz="2400" dirty="0"/>
              <a:t>Allows for continuity and stability</a:t>
            </a:r>
          </a:p>
        </p:txBody>
      </p:sp>
      <p:pic>
        <p:nvPicPr>
          <p:cNvPr id="4" name="Picture 3"/>
          <p:cNvPicPr>
            <a:picLocks noChangeAspect="1"/>
          </p:cNvPicPr>
          <p:nvPr/>
        </p:nvPicPr>
        <p:blipFill>
          <a:blip r:embed="rId2"/>
          <a:stretch>
            <a:fillRect/>
          </a:stretch>
        </p:blipFill>
        <p:spPr>
          <a:xfrm>
            <a:off x="8023538" y="3925868"/>
            <a:ext cx="3872248" cy="2645882"/>
          </a:xfrm>
          <a:prstGeom prst="rect">
            <a:avLst/>
          </a:prstGeom>
        </p:spPr>
      </p:pic>
    </p:spTree>
    <p:extLst>
      <p:ext uri="{BB962C8B-B14F-4D97-AF65-F5344CB8AC3E}">
        <p14:creationId xmlns:p14="http://schemas.microsoft.com/office/powerpoint/2010/main" val="277994025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Language Features During Development</a:t>
            </a:r>
          </a:p>
        </p:txBody>
      </p:sp>
      <p:sp>
        <p:nvSpPr>
          <p:cNvPr id="3" name="Content Placeholder 2"/>
          <p:cNvSpPr>
            <a:spLocks noGrp="1"/>
          </p:cNvSpPr>
          <p:nvPr>
            <p:ph idx="1"/>
          </p:nvPr>
        </p:nvSpPr>
        <p:spPr/>
        <p:txBody>
          <a:bodyPr>
            <a:normAutofit fontScale="92500" lnSpcReduction="20000"/>
          </a:bodyPr>
          <a:lstStyle/>
          <a:p>
            <a:r>
              <a:rPr lang="en-US" b="1" dirty="0"/>
              <a:t>Cooing- </a:t>
            </a:r>
            <a:r>
              <a:rPr lang="en-US" dirty="0"/>
              <a:t>vowel-like sounds</a:t>
            </a:r>
          </a:p>
          <a:p>
            <a:pPr lvl="1"/>
            <a:r>
              <a:rPr lang="en-US" dirty="0" err="1"/>
              <a:t>Ooooh</a:t>
            </a:r>
            <a:r>
              <a:rPr lang="en-US" dirty="0"/>
              <a:t>, </a:t>
            </a:r>
            <a:r>
              <a:rPr lang="en-US" dirty="0" err="1"/>
              <a:t>aaaaah</a:t>
            </a:r>
            <a:endParaRPr lang="en-US" dirty="0"/>
          </a:p>
          <a:p>
            <a:r>
              <a:rPr lang="en-US" b="1" dirty="0"/>
              <a:t>Babbling- </a:t>
            </a:r>
            <a:r>
              <a:rPr lang="en-US" dirty="0"/>
              <a:t>consonants added to vowels</a:t>
            </a:r>
          </a:p>
          <a:p>
            <a:pPr lvl="1"/>
            <a:r>
              <a:rPr lang="en-US" dirty="0" err="1"/>
              <a:t>Bahbahbah</a:t>
            </a:r>
            <a:r>
              <a:rPr lang="en-US" dirty="0"/>
              <a:t>, </a:t>
            </a:r>
            <a:r>
              <a:rPr lang="en-US" dirty="0" err="1"/>
              <a:t>dahdahdah</a:t>
            </a:r>
            <a:endParaRPr lang="en-US" dirty="0"/>
          </a:p>
          <a:p>
            <a:r>
              <a:rPr lang="en-US" b="1" dirty="0"/>
              <a:t>Overextension- </a:t>
            </a:r>
            <a:r>
              <a:rPr lang="en-US" dirty="0"/>
              <a:t>using words to include objects that do not fit the word’s meaning</a:t>
            </a:r>
          </a:p>
          <a:p>
            <a:pPr lvl="1"/>
            <a:r>
              <a:rPr lang="en-US" dirty="0"/>
              <a:t>Calling all women “Mommy”</a:t>
            </a:r>
          </a:p>
          <a:p>
            <a:r>
              <a:rPr lang="en-US" b="1" dirty="0"/>
              <a:t>Telegraphic speech- </a:t>
            </a:r>
            <a:r>
              <a:rPr lang="en-US" dirty="0"/>
              <a:t> two or three word sentences of young children that contain only the most necessary words (as a telegram does)</a:t>
            </a:r>
          </a:p>
          <a:p>
            <a:pPr lvl="1"/>
            <a:r>
              <a:rPr lang="en-US" dirty="0"/>
              <a:t>Grandma go bye-bye? Me want cookie</a:t>
            </a:r>
          </a:p>
          <a:p>
            <a:r>
              <a:rPr lang="en-US" b="1" dirty="0"/>
              <a:t>Overgeneralize- </a:t>
            </a:r>
            <a:r>
              <a:rPr lang="en-US" dirty="0"/>
              <a:t>applying the basic rules of grammar even to cases that are exceptions to the rule</a:t>
            </a:r>
          </a:p>
          <a:p>
            <a:pPr lvl="1"/>
            <a:r>
              <a:rPr lang="en-US" dirty="0"/>
              <a:t>I </a:t>
            </a:r>
            <a:r>
              <a:rPr lang="en-US" dirty="0" err="1"/>
              <a:t>goed</a:t>
            </a:r>
            <a:r>
              <a:rPr lang="en-US" dirty="0"/>
              <a:t> to the zoo, two mans</a:t>
            </a:r>
          </a:p>
        </p:txBody>
      </p:sp>
    </p:spTree>
    <p:extLst>
      <p:ext uri="{BB962C8B-B14F-4D97-AF65-F5344CB8AC3E}">
        <p14:creationId xmlns:p14="http://schemas.microsoft.com/office/powerpoint/2010/main" val="9577836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Language Development Theories </a:t>
            </a:r>
          </a:p>
        </p:txBody>
      </p:sp>
      <p:sp>
        <p:nvSpPr>
          <p:cNvPr id="3" name="Content Placeholder 2"/>
          <p:cNvSpPr>
            <a:spLocks noGrp="1"/>
          </p:cNvSpPr>
          <p:nvPr>
            <p:ph idx="1"/>
          </p:nvPr>
        </p:nvSpPr>
        <p:spPr/>
        <p:txBody>
          <a:bodyPr>
            <a:normAutofit/>
          </a:bodyPr>
          <a:lstStyle/>
          <a:p>
            <a:r>
              <a:rPr lang="en-US" b="1" dirty="0"/>
              <a:t>Chomsky- </a:t>
            </a:r>
            <a:r>
              <a:rPr lang="en-US" dirty="0"/>
              <a:t>children are prewired, born with the ability to develop language</a:t>
            </a:r>
          </a:p>
          <a:p>
            <a:pPr lvl="1"/>
            <a:r>
              <a:rPr lang="en-US" b="1" dirty="0"/>
              <a:t>Language Acquisition Device (LAD)- </a:t>
            </a:r>
            <a:r>
              <a:rPr lang="en-US" dirty="0"/>
              <a:t>a neurological ability that enables a child to analyze language and extract the basic rules of grammar, is activated by being exposed to adult speech</a:t>
            </a:r>
          </a:p>
          <a:p>
            <a:pPr lvl="1"/>
            <a:r>
              <a:rPr lang="en-US" dirty="0"/>
              <a:t>Representing the nature side of language development</a:t>
            </a:r>
          </a:p>
          <a:p>
            <a:r>
              <a:rPr lang="en-US" dirty="0"/>
              <a:t>Nurture side of language development focuses on learning language through rewards, punishments and imitation that shape the behavior</a:t>
            </a:r>
          </a:p>
          <a:p>
            <a:r>
              <a:rPr lang="en-US" dirty="0"/>
              <a:t>Most psychologists agree on a combination</a:t>
            </a:r>
          </a:p>
          <a:p>
            <a:r>
              <a:rPr lang="en-US" dirty="0"/>
              <a:t>Research comes from various methods</a:t>
            </a:r>
          </a:p>
          <a:p>
            <a:r>
              <a:rPr lang="en-US" dirty="0"/>
              <a:t>Case study: Genie</a:t>
            </a:r>
          </a:p>
          <a:p>
            <a:pPr marL="0" indent="0">
              <a:buNone/>
            </a:pPr>
            <a:r>
              <a:rPr lang="en-US" altLang="en-US" dirty="0">
                <a:hlinkClick r:id="rId2"/>
              </a:rPr>
              <a:t>https://www.youtube.com/watch?v=VjZolHCrC8E</a:t>
            </a:r>
            <a:r>
              <a:rPr lang="en-US" altLang="en-US" dirty="0"/>
              <a:t> </a:t>
            </a:r>
          </a:p>
          <a:p>
            <a:endParaRPr lang="en-US" dirty="0"/>
          </a:p>
        </p:txBody>
      </p:sp>
    </p:spTree>
    <p:extLst>
      <p:ext uri="{BB962C8B-B14F-4D97-AF65-F5344CB8AC3E}">
        <p14:creationId xmlns:p14="http://schemas.microsoft.com/office/powerpoint/2010/main" val="35456225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Gender and Culture Diversity</a:t>
            </a:r>
          </a:p>
        </p:txBody>
      </p:sp>
      <p:sp>
        <p:nvSpPr>
          <p:cNvPr id="3" name="Content Placeholder 2"/>
          <p:cNvSpPr>
            <a:spLocks noGrp="1"/>
          </p:cNvSpPr>
          <p:nvPr>
            <p:ph idx="1"/>
          </p:nvPr>
        </p:nvSpPr>
        <p:spPr>
          <a:xfrm>
            <a:off x="1345923" y="2189746"/>
            <a:ext cx="9500149" cy="4051437"/>
          </a:xfrm>
        </p:spPr>
        <p:txBody>
          <a:bodyPr>
            <a:normAutofit/>
          </a:bodyPr>
          <a:lstStyle/>
          <a:p>
            <a:r>
              <a:rPr lang="en-US" sz="2800" dirty="0"/>
              <a:t>New research is indicating that there is nonverbal communication that can show ethnicity or background- the way we smile, wave, walk</a:t>
            </a:r>
          </a:p>
          <a:p>
            <a:r>
              <a:rPr lang="en-US" sz="2800" dirty="0"/>
              <a:t>We focus on different nonverbal behaviors depending on how our culture values emotions</a:t>
            </a:r>
          </a:p>
          <a:p>
            <a:r>
              <a:rPr lang="en-US" sz="2800" dirty="0"/>
              <a:t>All of this can lead to cross-cultural misunderstandings</a:t>
            </a:r>
          </a:p>
        </p:txBody>
      </p:sp>
    </p:spTree>
    <p:extLst>
      <p:ext uri="{BB962C8B-B14F-4D97-AF65-F5344CB8AC3E}">
        <p14:creationId xmlns:p14="http://schemas.microsoft.com/office/powerpoint/2010/main" val="277682835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312" y="1087849"/>
            <a:ext cx="9500151" cy="924475"/>
          </a:xfrm>
        </p:spPr>
        <p:txBody>
          <a:bodyPr/>
          <a:lstStyle/>
          <a:p>
            <a:r>
              <a:rPr lang="en-US" dirty="0"/>
              <a:t>Animals and Language</a:t>
            </a:r>
          </a:p>
        </p:txBody>
      </p:sp>
      <p:sp>
        <p:nvSpPr>
          <p:cNvPr id="3" name="Content Placeholder 2"/>
          <p:cNvSpPr>
            <a:spLocks noGrp="1"/>
          </p:cNvSpPr>
          <p:nvPr>
            <p:ph idx="1"/>
          </p:nvPr>
        </p:nvSpPr>
        <p:spPr>
          <a:xfrm>
            <a:off x="302736" y="2554335"/>
            <a:ext cx="9500149" cy="4051437"/>
          </a:xfrm>
        </p:spPr>
        <p:txBody>
          <a:bodyPr>
            <a:normAutofit fontScale="92500" lnSpcReduction="20000"/>
          </a:bodyPr>
          <a:lstStyle/>
          <a:p>
            <a:r>
              <a:rPr lang="en-US" dirty="0"/>
              <a:t>Animals can communicate- this does not mean they have a language</a:t>
            </a:r>
          </a:p>
          <a:p>
            <a:r>
              <a:rPr lang="en-US" dirty="0"/>
              <a:t>Famous studies with chimpanzees and gorillas</a:t>
            </a:r>
          </a:p>
          <a:p>
            <a:pPr lvl="1"/>
            <a:r>
              <a:rPr lang="en-US" dirty="0"/>
              <a:t>Washoe and Koko use ASL to communicate basic needs and wants, a chimp Lana used symbols on a computer</a:t>
            </a:r>
          </a:p>
          <a:p>
            <a:r>
              <a:rPr lang="en-US" dirty="0"/>
              <a:t>Dolphins can communicate with hand signals or audible commands, they are sensitive to syntax and content</a:t>
            </a:r>
          </a:p>
          <a:p>
            <a:r>
              <a:rPr lang="en-US" dirty="0"/>
              <a:t>Criticism	</a:t>
            </a:r>
          </a:p>
          <a:p>
            <a:pPr lvl="1"/>
            <a:r>
              <a:rPr lang="en-US" dirty="0"/>
              <a:t>These animals are unable to understand subtle meaning, use language creatively, or communicate about abstract ideas</a:t>
            </a:r>
          </a:p>
          <a:p>
            <a:pPr lvl="1"/>
            <a:r>
              <a:rPr lang="en-US" dirty="0"/>
              <a:t>Animals may be ‘communicating’ because of operant conditioning</a:t>
            </a:r>
          </a:p>
          <a:p>
            <a:pPr lvl="1"/>
            <a:r>
              <a:rPr lang="en-US" dirty="0"/>
              <a:t>It has not been scientifically well documented</a:t>
            </a:r>
          </a:p>
          <a:p>
            <a:pPr lvl="1"/>
            <a:r>
              <a:rPr lang="en-US" dirty="0"/>
              <a:t>Supporters say animals have created words and can understand sentence structure</a:t>
            </a:r>
          </a:p>
          <a:p>
            <a:r>
              <a:rPr lang="en-US" dirty="0"/>
              <a:t>Nonhuman animal language is less complex, less creative, and has fewer rules</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4146" y="206062"/>
            <a:ext cx="3653307" cy="28883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877369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Intelligence</a:t>
            </a:r>
          </a:p>
        </p:txBody>
      </p:sp>
      <p:sp>
        <p:nvSpPr>
          <p:cNvPr id="3" name="Text Placeholder 2"/>
          <p:cNvSpPr>
            <a:spLocks noGrp="1"/>
          </p:cNvSpPr>
          <p:nvPr>
            <p:ph type="body" idx="1"/>
          </p:nvPr>
        </p:nvSpPr>
        <p:spPr/>
        <p:txBody>
          <a:bodyPr/>
          <a:lstStyle/>
          <a:p>
            <a:r>
              <a:rPr lang="en-US" dirty="0"/>
              <a:t>Chapter 8, Section 3, pages 272-276</a:t>
            </a:r>
          </a:p>
        </p:txBody>
      </p:sp>
    </p:spTree>
    <p:extLst>
      <p:ext uri="{BB962C8B-B14F-4D97-AF65-F5344CB8AC3E}">
        <p14:creationId xmlns:p14="http://schemas.microsoft.com/office/powerpoint/2010/main" val="176238476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Intelligence</a:t>
            </a:r>
          </a:p>
        </p:txBody>
      </p:sp>
      <p:sp>
        <p:nvSpPr>
          <p:cNvPr id="5" name="Content Placeholder 4"/>
          <p:cNvSpPr>
            <a:spLocks noGrp="1"/>
          </p:cNvSpPr>
          <p:nvPr>
            <p:ph idx="1"/>
          </p:nvPr>
        </p:nvSpPr>
        <p:spPr>
          <a:xfrm>
            <a:off x="714860" y="1970469"/>
            <a:ext cx="9500149" cy="3334539"/>
          </a:xfrm>
        </p:spPr>
        <p:txBody>
          <a:bodyPr>
            <a:noAutofit/>
          </a:bodyPr>
          <a:lstStyle/>
          <a:p>
            <a:r>
              <a:rPr lang="en-US" sz="2400" b="1" dirty="0"/>
              <a:t>Intelligence- </a:t>
            </a:r>
            <a:r>
              <a:rPr lang="en-US" sz="2400" dirty="0"/>
              <a:t>the global capacity to think rationally, act purposefully, and deal effectively with the environment</a:t>
            </a:r>
          </a:p>
          <a:p>
            <a:pPr lvl="1"/>
            <a:r>
              <a:rPr lang="en-US" sz="2000" dirty="0"/>
              <a:t>It is an abstract concept</a:t>
            </a:r>
          </a:p>
          <a:p>
            <a:r>
              <a:rPr lang="en-US" sz="2400" dirty="0"/>
              <a:t>Spearman said that intelligence is a single factor (general intelligence[g]) that combines many intellectual behaviors</a:t>
            </a:r>
          </a:p>
          <a:p>
            <a:r>
              <a:rPr lang="en-US" sz="2400" dirty="0" err="1"/>
              <a:t>Thurstone</a:t>
            </a:r>
            <a:r>
              <a:rPr lang="en-US" sz="2400" dirty="0"/>
              <a:t> said there are seven mental abilities, Guilford expanded to 120</a:t>
            </a: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20255" y="4841384"/>
            <a:ext cx="2857098" cy="1870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696281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Cattell’s Intelligence Subtypes</a:t>
            </a:r>
          </a:p>
        </p:txBody>
      </p:sp>
      <p:sp>
        <p:nvSpPr>
          <p:cNvPr id="3" name="Content Placeholder 2"/>
          <p:cNvSpPr>
            <a:spLocks noGrp="1"/>
          </p:cNvSpPr>
          <p:nvPr>
            <p:ph idx="1"/>
          </p:nvPr>
        </p:nvSpPr>
        <p:spPr>
          <a:xfrm>
            <a:off x="439003" y="1755845"/>
            <a:ext cx="7553377" cy="4051437"/>
          </a:xfrm>
        </p:spPr>
        <p:txBody>
          <a:bodyPr>
            <a:normAutofit/>
          </a:bodyPr>
          <a:lstStyle/>
          <a:p>
            <a:r>
              <a:rPr lang="en-US" sz="2000" dirty="0"/>
              <a:t>Instead of general intelligence, there are two subtypes</a:t>
            </a:r>
          </a:p>
          <a:p>
            <a:r>
              <a:rPr lang="en-US" sz="2000" b="1" dirty="0"/>
              <a:t>Fluid intelligence (gf)- </a:t>
            </a:r>
            <a:r>
              <a:rPr lang="en-US" sz="2000" dirty="0"/>
              <a:t>aspects of innate intelligence, including reasoning abilities, memory, and speed of information processing</a:t>
            </a:r>
          </a:p>
          <a:p>
            <a:pPr lvl="1"/>
            <a:r>
              <a:rPr lang="en-US" sz="1800" dirty="0"/>
              <a:t>relatively independent of education and decline as people age</a:t>
            </a:r>
          </a:p>
          <a:p>
            <a:r>
              <a:rPr lang="en-US" sz="2000" b="1" dirty="0"/>
              <a:t>Crystallized intelligence (</a:t>
            </a:r>
            <a:r>
              <a:rPr lang="en-US" sz="2000" b="1" dirty="0" err="1"/>
              <a:t>gc</a:t>
            </a:r>
            <a:r>
              <a:rPr lang="en-US" sz="2000" b="1" dirty="0"/>
              <a:t>)- </a:t>
            </a:r>
            <a:r>
              <a:rPr lang="en-US" sz="2000" dirty="0"/>
              <a:t>knowledge and skills gained through experience and education that tend to increase over the life span</a:t>
            </a:r>
            <a:endParaRPr lang="en-US" sz="2000" b="1"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92380" y="4108361"/>
            <a:ext cx="3985308" cy="2652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860243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Measuring Intelligence</a:t>
            </a:r>
          </a:p>
        </p:txBody>
      </p:sp>
      <p:sp>
        <p:nvSpPr>
          <p:cNvPr id="3" name="Content Placeholder 2"/>
          <p:cNvSpPr>
            <a:spLocks noGrp="1"/>
          </p:cNvSpPr>
          <p:nvPr>
            <p:ph idx="1"/>
          </p:nvPr>
        </p:nvSpPr>
        <p:spPr>
          <a:xfrm>
            <a:off x="717090" y="2168198"/>
            <a:ext cx="9500149" cy="4051437"/>
          </a:xfrm>
        </p:spPr>
        <p:txBody>
          <a:bodyPr/>
          <a:lstStyle/>
          <a:p>
            <a:r>
              <a:rPr lang="en-US" b="1" dirty="0"/>
              <a:t>Stanford-</a:t>
            </a:r>
            <a:r>
              <a:rPr lang="en-US" b="1" dirty="0" err="1"/>
              <a:t>Binet</a:t>
            </a:r>
            <a:r>
              <a:rPr lang="en-US" b="1" dirty="0"/>
              <a:t> Intelligence Scale- </a:t>
            </a:r>
            <a:r>
              <a:rPr lang="en-US" dirty="0"/>
              <a:t>includes verbal and nonverbal tasks</a:t>
            </a:r>
          </a:p>
          <a:p>
            <a:pPr lvl="1"/>
            <a:r>
              <a:rPr lang="en-US" dirty="0"/>
              <a:t>Measures mental age (what average age abilities do yours match)</a:t>
            </a:r>
          </a:p>
          <a:p>
            <a:pPr marL="914400" lvl="1" indent="-298450">
              <a:spcBef>
                <a:spcPts val="0"/>
              </a:spcBef>
              <a:spcAft>
                <a:spcPts val="0"/>
              </a:spcAft>
            </a:pPr>
            <a:r>
              <a:rPr lang="en" sz="1400" b="1" dirty="0"/>
              <a:t>IQ (Intelligence Quotient)=  	        </a:t>
            </a:r>
            <a:r>
              <a:rPr lang="en" sz="1400" dirty="0"/>
              <a:t>Mental Age</a:t>
            </a:r>
          </a:p>
          <a:p>
            <a:pPr marL="457200" lvl="0" indent="0">
              <a:spcBef>
                <a:spcPts val="0"/>
              </a:spcBef>
              <a:spcAft>
                <a:spcPts val="0"/>
              </a:spcAft>
              <a:buNone/>
            </a:pPr>
            <a:r>
              <a:rPr lang="en" sz="1400" dirty="0"/>
              <a:t>								___________________  x100</a:t>
            </a:r>
          </a:p>
          <a:p>
            <a:pPr marL="457200" lvl="0" indent="0">
              <a:spcBef>
                <a:spcPts val="0"/>
              </a:spcBef>
              <a:spcAft>
                <a:spcPts val="0"/>
              </a:spcAft>
              <a:buNone/>
            </a:pPr>
            <a:r>
              <a:rPr lang="en" sz="1400" dirty="0"/>
              <a:t>				   					Chronological Age</a:t>
            </a:r>
          </a:p>
          <a:p>
            <a:pPr marL="457200" lvl="0" indent="0">
              <a:spcBef>
                <a:spcPts val="0"/>
              </a:spcBef>
              <a:buNone/>
            </a:pPr>
            <a:r>
              <a:rPr lang="en" sz="1600" dirty="0"/>
              <a:t>		100 is average</a:t>
            </a:r>
          </a:p>
          <a:p>
            <a:pPr lvl="1"/>
            <a:r>
              <a:rPr lang="en-US" dirty="0"/>
              <a:t>IQ is not often calculated, it is now mostly comparison to average scores (distributions)</a:t>
            </a:r>
          </a:p>
          <a:p>
            <a:r>
              <a:rPr lang="en-US" b="1" dirty="0" err="1"/>
              <a:t>Weschsler</a:t>
            </a:r>
            <a:r>
              <a:rPr lang="en-US" b="1" dirty="0"/>
              <a:t> Tests (WAIS) - </a:t>
            </a:r>
            <a:r>
              <a:rPr lang="en-US" dirty="0"/>
              <a:t>most widely used, gives an overall score with specific skills (verbal comprehension, perceptual reasoning, working memory, processing speed) in percentile scores</a:t>
            </a:r>
          </a:p>
          <a:p>
            <a:pPr lvl="1"/>
            <a:r>
              <a:rPr lang="en-US" dirty="0"/>
              <a:t>Advantages- designed for age groups, can look at abilities separately or together, non-English speakers can be tested</a:t>
            </a: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17239" y="107727"/>
            <a:ext cx="1828800" cy="2495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625007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Standards for Psychological Tests</a:t>
            </a:r>
          </a:p>
        </p:txBody>
      </p:sp>
      <p:sp>
        <p:nvSpPr>
          <p:cNvPr id="3" name="Content Placeholder 2"/>
          <p:cNvSpPr>
            <a:spLocks noGrp="1"/>
          </p:cNvSpPr>
          <p:nvPr>
            <p:ph idx="1"/>
          </p:nvPr>
        </p:nvSpPr>
        <p:spPr>
          <a:xfrm>
            <a:off x="1345924" y="1807361"/>
            <a:ext cx="9500149" cy="4799501"/>
          </a:xfrm>
        </p:spPr>
        <p:txBody>
          <a:bodyPr>
            <a:normAutofit/>
          </a:bodyPr>
          <a:lstStyle/>
          <a:p>
            <a:r>
              <a:rPr lang="en-US" sz="2000" b="1" dirty="0"/>
              <a:t>Reliability- </a:t>
            </a:r>
            <a:r>
              <a:rPr lang="en-US" sz="2000" dirty="0"/>
              <a:t>a test’s consistency, the ability of a test to give the same results under similar conditions (</a:t>
            </a:r>
            <a:r>
              <a:rPr lang="en-US" sz="2000" dirty="0" err="1"/>
              <a:t>readministration</a:t>
            </a:r>
            <a:r>
              <a:rPr lang="en-US" sz="2000" dirty="0"/>
              <a:t>)</a:t>
            </a:r>
          </a:p>
          <a:p>
            <a:r>
              <a:rPr lang="en-US" sz="2000" b="1" dirty="0"/>
              <a:t>Validity- </a:t>
            </a:r>
            <a:r>
              <a:rPr lang="en-US" sz="2000" dirty="0"/>
              <a:t> the ability of a test to measure what it is intended to measure</a:t>
            </a:r>
          </a:p>
          <a:p>
            <a:r>
              <a:rPr lang="en-US" sz="2000" b="1" dirty="0"/>
              <a:t>Standardization- </a:t>
            </a:r>
            <a:r>
              <a:rPr lang="en-US" sz="2000" dirty="0"/>
              <a:t>administered and scored the same way every time (uniform procedures) and establishment of a norm (average scores)</a:t>
            </a:r>
          </a:p>
          <a:p>
            <a:pPr lvl="1"/>
            <a:r>
              <a:rPr lang="en" sz="1800" b="1" dirty="0"/>
              <a:t>Percentile system- </a:t>
            </a:r>
            <a:r>
              <a:rPr lang="en" sz="1800" dirty="0"/>
              <a:t>ranking of test scores that indicates the ratio of scores lower and higher than a given score</a:t>
            </a:r>
          </a:p>
          <a:p>
            <a:pPr lvl="1"/>
            <a:r>
              <a:rPr lang="en" sz="1800" dirty="0"/>
              <a:t>Percentiles are created by giving test to large sample of people </a:t>
            </a:r>
            <a:endParaRPr lang="en-US" sz="1800" dirty="0"/>
          </a:p>
          <a:p>
            <a:endParaRPr lang="en-US" sz="2000" b="1" dirty="0"/>
          </a:p>
        </p:txBody>
      </p:sp>
    </p:spTree>
    <p:extLst>
      <p:ext uri="{BB962C8B-B14F-4D97-AF65-F5344CB8AC3E}">
        <p14:creationId xmlns:p14="http://schemas.microsoft.com/office/powerpoint/2010/main" val="332920658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Percentile Scoring </a:t>
            </a:r>
          </a:p>
        </p:txBody>
      </p:sp>
      <p:pic>
        <p:nvPicPr>
          <p:cNvPr id="4" name="Shape 299"/>
          <p:cNvPicPr preferRelativeResize="0">
            <a:picLocks noGrp="1"/>
          </p:cNvPicPr>
          <p:nvPr>
            <p:ph idx="1"/>
          </p:nvPr>
        </p:nvPicPr>
        <p:blipFill rotWithShape="1">
          <a:blip r:embed="rId2">
            <a:alphaModFix/>
          </a:blip>
          <a:srcRect l="2765" t="15657" r="2213" b="2153"/>
          <a:stretch/>
        </p:blipFill>
        <p:spPr>
          <a:xfrm>
            <a:off x="2212380" y="1690665"/>
            <a:ext cx="7627079" cy="4838924"/>
          </a:xfrm>
          <a:prstGeom prst="rect">
            <a:avLst/>
          </a:prstGeom>
          <a:noFill/>
          <a:ln>
            <a:noFill/>
          </a:ln>
        </p:spPr>
      </p:pic>
    </p:spTree>
    <p:extLst>
      <p:ext uri="{BB962C8B-B14F-4D97-AF65-F5344CB8AC3E}">
        <p14:creationId xmlns:p14="http://schemas.microsoft.com/office/powerpoint/2010/main" val="36631431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8650" y="353753"/>
            <a:ext cx="9500151" cy="924475"/>
          </a:xfrm>
        </p:spPr>
        <p:txBody>
          <a:bodyPr/>
          <a:lstStyle/>
          <a:p>
            <a:r>
              <a:rPr lang="en-US" dirty="0"/>
              <a:t>Short-Term Memory</a:t>
            </a:r>
          </a:p>
        </p:txBody>
      </p:sp>
      <p:sp>
        <p:nvSpPr>
          <p:cNvPr id="3" name="Content Placeholder 2"/>
          <p:cNvSpPr>
            <a:spLocks noGrp="1"/>
          </p:cNvSpPr>
          <p:nvPr>
            <p:ph idx="1"/>
          </p:nvPr>
        </p:nvSpPr>
        <p:spPr>
          <a:xfrm>
            <a:off x="1011074" y="1539402"/>
            <a:ext cx="7892922" cy="4822761"/>
          </a:xfrm>
        </p:spPr>
        <p:txBody>
          <a:bodyPr/>
          <a:lstStyle/>
          <a:p>
            <a:r>
              <a:rPr lang="en-US" b="1" dirty="0"/>
              <a:t>Short-term memory- </a:t>
            </a:r>
            <a:r>
              <a:rPr lang="en-US" dirty="0"/>
              <a:t>second stage that temporarily stores information and decides whether to send it to long-term memory</a:t>
            </a:r>
          </a:p>
          <a:p>
            <a:pPr lvl="1"/>
            <a:r>
              <a:rPr lang="en-US" dirty="0"/>
              <a:t>Limited to </a:t>
            </a:r>
            <a:r>
              <a:rPr lang="en" dirty="0"/>
              <a:t>7±2 items (5-9 items) depending on the person’s active rehearsal</a:t>
            </a:r>
          </a:p>
          <a:p>
            <a:pPr lvl="1"/>
            <a:r>
              <a:rPr lang="en" b="1" dirty="0"/>
              <a:t>George A. </a:t>
            </a:r>
            <a:r>
              <a:rPr lang="en" b="1"/>
              <a:t>Miller </a:t>
            </a:r>
            <a:r>
              <a:rPr lang="en"/>
              <a:t>identified this range, also a founder of the cognitive field</a:t>
            </a:r>
            <a:endParaRPr lang="en" b="1" dirty="0"/>
          </a:p>
          <a:p>
            <a:pPr lvl="1"/>
            <a:r>
              <a:rPr lang="en-US" dirty="0"/>
              <a:t>Lasts only about 30 seconds without rehearsal</a:t>
            </a:r>
          </a:p>
          <a:p>
            <a:r>
              <a:rPr lang="en-US" dirty="0"/>
              <a:t>Also known as your working memory</a:t>
            </a:r>
          </a:p>
          <a:p>
            <a:r>
              <a:rPr lang="en-US" dirty="0"/>
              <a:t>Ways to keep information in your short-term memory (not moving it to long-term or losing it)</a:t>
            </a:r>
          </a:p>
          <a:p>
            <a:pPr lvl="1"/>
            <a:r>
              <a:rPr lang="en-US" b="1" dirty="0"/>
              <a:t>Maintenance rehearsal</a:t>
            </a:r>
          </a:p>
          <a:p>
            <a:pPr lvl="1"/>
            <a:r>
              <a:rPr lang="en-US" b="1" dirty="0"/>
              <a:t>Chunking</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9906" y="3773509"/>
            <a:ext cx="2810412" cy="2810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519323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Intelligence Controversy</a:t>
            </a:r>
          </a:p>
        </p:txBody>
      </p:sp>
      <p:sp>
        <p:nvSpPr>
          <p:cNvPr id="3" name="Text Placeholder 2"/>
          <p:cNvSpPr>
            <a:spLocks noGrp="1"/>
          </p:cNvSpPr>
          <p:nvPr>
            <p:ph type="body" idx="1"/>
          </p:nvPr>
        </p:nvSpPr>
        <p:spPr/>
        <p:txBody>
          <a:bodyPr/>
          <a:lstStyle/>
          <a:p>
            <a:r>
              <a:rPr lang="en-US" dirty="0"/>
              <a:t>Chapter 8, Section 4, pages 276-283</a:t>
            </a:r>
          </a:p>
        </p:txBody>
      </p:sp>
    </p:spTree>
    <p:extLst>
      <p:ext uri="{BB962C8B-B14F-4D97-AF65-F5344CB8AC3E}">
        <p14:creationId xmlns:p14="http://schemas.microsoft.com/office/powerpoint/2010/main" val="298831226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Extremes in Intelligence </a:t>
            </a:r>
          </a:p>
        </p:txBody>
      </p:sp>
      <p:sp>
        <p:nvSpPr>
          <p:cNvPr id="5" name="Content Placeholder 4"/>
          <p:cNvSpPr>
            <a:spLocks noGrp="1"/>
          </p:cNvSpPr>
          <p:nvPr>
            <p:ph idx="1"/>
          </p:nvPr>
        </p:nvSpPr>
        <p:spPr>
          <a:xfrm>
            <a:off x="882285" y="1740719"/>
            <a:ext cx="9500149" cy="3720905"/>
          </a:xfrm>
        </p:spPr>
        <p:txBody>
          <a:bodyPr>
            <a:normAutofit fontScale="92500" lnSpcReduction="10000"/>
          </a:bodyPr>
          <a:lstStyle/>
          <a:p>
            <a:r>
              <a:rPr lang="en-US" b="1" dirty="0"/>
              <a:t>Intellectually disabled- </a:t>
            </a:r>
            <a:r>
              <a:rPr lang="en-US" dirty="0"/>
              <a:t>a condition of limited mental ability</a:t>
            </a:r>
          </a:p>
          <a:p>
            <a:pPr lvl="1"/>
            <a:r>
              <a:rPr lang="en" dirty="0"/>
              <a:t>Indicated by intelligence scores below 70</a:t>
            </a:r>
          </a:p>
          <a:p>
            <a:pPr lvl="1"/>
            <a:r>
              <a:rPr lang="en-US" dirty="0"/>
              <a:t>Deficits potentially in reasoning, problem solving, academic learning, adaptive functioning, including communication, social participation and personal independence</a:t>
            </a:r>
          </a:p>
          <a:p>
            <a:pPr lvl="1"/>
            <a:r>
              <a:rPr lang="en-US" dirty="0"/>
              <a:t>P</a:t>
            </a:r>
            <a:r>
              <a:rPr lang="en" dirty="0"/>
              <a:t>roduces difficulty in adapting to the demands of life</a:t>
            </a:r>
          </a:p>
          <a:p>
            <a:pPr lvl="1"/>
            <a:r>
              <a:rPr lang="en-US" dirty="0"/>
              <a:t>V</a:t>
            </a:r>
            <a:r>
              <a:rPr lang="en" dirty="0"/>
              <a:t>aries from mild to profound</a:t>
            </a:r>
          </a:p>
          <a:p>
            <a:r>
              <a:rPr lang="en-US" b="1" dirty="0"/>
              <a:t>Savant syndrome-</a:t>
            </a:r>
            <a:r>
              <a:rPr lang="en-US" dirty="0"/>
              <a:t> condition in which a person with an intellectual disability exhibits exceptional skills or brilliance in some limited field</a:t>
            </a:r>
          </a:p>
          <a:p>
            <a:pPr lvl="1"/>
            <a:r>
              <a:rPr lang="en-US" dirty="0"/>
              <a:t>Example- computation, playing piano, drawing</a:t>
            </a:r>
          </a:p>
          <a:p>
            <a:pPr marL="0" indent="0">
              <a:buNone/>
            </a:pPr>
            <a:r>
              <a:rPr lang="en-US" dirty="0"/>
              <a:t>Stephen, age 13, could not speak coherently or cross </a:t>
            </a:r>
          </a:p>
          <a:p>
            <a:pPr marL="0" indent="0">
              <a:buNone/>
            </a:pPr>
            <a:r>
              <a:rPr lang="en-US" dirty="0"/>
              <a:t>the road by himself</a:t>
            </a:r>
          </a:p>
        </p:txBody>
      </p:sp>
      <p:pic>
        <p:nvPicPr>
          <p:cNvPr id="6" name="Shape 329"/>
          <p:cNvPicPr preferRelativeResize="0"/>
          <p:nvPr/>
        </p:nvPicPr>
        <p:blipFill rotWithShape="1">
          <a:blip r:embed="rId2">
            <a:alphaModFix/>
          </a:blip>
          <a:srcRect/>
          <a:stretch/>
        </p:blipFill>
        <p:spPr>
          <a:xfrm>
            <a:off x="8417202" y="4013296"/>
            <a:ext cx="3610949" cy="2673050"/>
          </a:xfrm>
          <a:prstGeom prst="rect">
            <a:avLst/>
          </a:prstGeom>
          <a:noFill/>
          <a:ln>
            <a:noFill/>
          </a:ln>
        </p:spPr>
      </p:pic>
    </p:spTree>
    <p:extLst>
      <p:ext uri="{BB962C8B-B14F-4D97-AF65-F5344CB8AC3E}">
        <p14:creationId xmlns:p14="http://schemas.microsoft.com/office/powerpoint/2010/main" val="275671267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Extremes in Intelligence Continued</a:t>
            </a:r>
          </a:p>
        </p:txBody>
      </p:sp>
      <p:sp>
        <p:nvSpPr>
          <p:cNvPr id="3" name="Content Placeholder 2"/>
          <p:cNvSpPr>
            <a:spLocks noGrp="1"/>
          </p:cNvSpPr>
          <p:nvPr>
            <p:ph idx="1"/>
          </p:nvPr>
        </p:nvSpPr>
        <p:spPr/>
        <p:txBody>
          <a:bodyPr>
            <a:normAutofit/>
          </a:bodyPr>
          <a:lstStyle/>
          <a:p>
            <a:r>
              <a:rPr lang="en-US" sz="2400" dirty="0"/>
              <a:t>Mental giftedness- typically defined as IQ of 130+</a:t>
            </a:r>
          </a:p>
          <a:p>
            <a:r>
              <a:rPr lang="en-US" sz="2400" dirty="0"/>
              <a:t>Some may display greater academic, occupational success, and athletic ability, especially if they have exceptional motivation or an encouraging environment</a:t>
            </a:r>
          </a:p>
          <a:p>
            <a:r>
              <a:rPr lang="en-US" sz="2400" dirty="0"/>
              <a:t>May just be offered greater intellectual opportunities- but still show average life skills and rates of successes</a:t>
            </a:r>
          </a:p>
        </p:txBody>
      </p:sp>
    </p:spTree>
    <p:extLst>
      <p:ext uri="{BB962C8B-B14F-4D97-AF65-F5344CB8AC3E}">
        <p14:creationId xmlns:p14="http://schemas.microsoft.com/office/powerpoint/2010/main" val="149439622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1849" y="305867"/>
            <a:ext cx="9500151" cy="924475"/>
          </a:xfrm>
        </p:spPr>
        <p:txBody>
          <a:bodyPr/>
          <a:lstStyle/>
          <a:p>
            <a:r>
              <a:rPr lang="en-US" dirty="0"/>
              <a:t>Theories about Multiple Intelligences</a:t>
            </a:r>
          </a:p>
        </p:txBody>
      </p:sp>
      <p:sp>
        <p:nvSpPr>
          <p:cNvPr id="3" name="Content Placeholder 2"/>
          <p:cNvSpPr>
            <a:spLocks noGrp="1"/>
          </p:cNvSpPr>
          <p:nvPr>
            <p:ph idx="1"/>
          </p:nvPr>
        </p:nvSpPr>
        <p:spPr>
          <a:xfrm>
            <a:off x="4365938" y="1551329"/>
            <a:ext cx="7650051" cy="4928290"/>
          </a:xfrm>
        </p:spPr>
        <p:txBody>
          <a:bodyPr>
            <a:normAutofit fontScale="92500" lnSpcReduction="20000"/>
          </a:bodyPr>
          <a:lstStyle/>
          <a:p>
            <a:r>
              <a:rPr lang="en-US" sz="2000" dirty="0"/>
              <a:t>Gardner- </a:t>
            </a:r>
            <a:r>
              <a:rPr lang="en-US" sz="2000" i="1" dirty="0"/>
              <a:t>theory of multiple intelligences- </a:t>
            </a:r>
            <a:r>
              <a:rPr lang="en-US" sz="2000" dirty="0"/>
              <a:t>based on seeing people lose some intellectual abilities but not all from brain damage</a:t>
            </a:r>
          </a:p>
          <a:p>
            <a:pPr lvl="1"/>
            <a:r>
              <a:rPr lang="en-US" sz="1800" dirty="0"/>
              <a:t>Logical/mathematical, spatial, musical, bodily/kinesthetic, naturalistic, interpersonal, intrapersonal, linguistic, (spiritual/existential)</a:t>
            </a:r>
          </a:p>
          <a:p>
            <a:pPr lvl="1"/>
            <a:r>
              <a:rPr lang="en-US" sz="1800" dirty="0"/>
              <a:t>Are these just skills?</a:t>
            </a:r>
          </a:p>
          <a:p>
            <a:r>
              <a:rPr lang="en-US" sz="2000" dirty="0"/>
              <a:t>Sternberg- </a:t>
            </a:r>
            <a:r>
              <a:rPr lang="en-US" sz="2000" i="1" dirty="0" err="1"/>
              <a:t>triarchic</a:t>
            </a:r>
            <a:r>
              <a:rPr lang="en-US" sz="2000" i="1" dirty="0"/>
              <a:t> theory of successful intelligence- </a:t>
            </a:r>
            <a:r>
              <a:rPr lang="en-US" sz="2000" dirty="0"/>
              <a:t>all learned intelligences</a:t>
            </a:r>
          </a:p>
          <a:p>
            <a:pPr lvl="1"/>
            <a:r>
              <a:rPr lang="en-US" sz="1800" dirty="0"/>
              <a:t>Analytical, creative, practical</a:t>
            </a:r>
          </a:p>
          <a:p>
            <a:r>
              <a:rPr lang="en-US" sz="2100" dirty="0"/>
              <a:t>Goleman-</a:t>
            </a:r>
            <a:r>
              <a:rPr lang="en-US" sz="2100" i="1" dirty="0"/>
              <a:t> Emotional Intelligence-</a:t>
            </a:r>
            <a:r>
              <a:rPr lang="en-US" sz="2100" dirty="0"/>
              <a:t> the ability to perceive, understand, manage, and utilize emotions accurately and appropriately</a:t>
            </a:r>
          </a:p>
          <a:p>
            <a:pPr lvl="1"/>
            <a:r>
              <a:rPr lang="en-US" sz="1800" dirty="0"/>
              <a:t>Argues that the other theories ignore these abilities</a:t>
            </a:r>
          </a:p>
          <a:p>
            <a:pPr lvl="1"/>
            <a:r>
              <a:rPr lang="en-US" sz="1800" dirty="0"/>
              <a:t>Critics find misuse of term- as if we have the answer to handling emotions</a:t>
            </a:r>
          </a:p>
          <a:p>
            <a:endParaRPr lang="en-US" sz="2000"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650" y="768105"/>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415" y="3510151"/>
            <a:ext cx="4167523" cy="3128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536044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939" y="154517"/>
            <a:ext cx="9500151" cy="924475"/>
          </a:xfrm>
        </p:spPr>
        <p:txBody>
          <a:bodyPr/>
          <a:lstStyle/>
          <a:p>
            <a:r>
              <a:rPr lang="en-US" dirty="0"/>
              <a:t>Differences in IQ</a:t>
            </a:r>
          </a:p>
        </p:txBody>
      </p:sp>
      <p:sp>
        <p:nvSpPr>
          <p:cNvPr id="3" name="Content Placeholder 2"/>
          <p:cNvSpPr>
            <a:spLocks noGrp="1"/>
          </p:cNvSpPr>
          <p:nvPr>
            <p:ph idx="1"/>
          </p:nvPr>
        </p:nvSpPr>
        <p:spPr/>
        <p:txBody>
          <a:bodyPr>
            <a:noAutofit/>
          </a:bodyPr>
          <a:lstStyle/>
          <a:p>
            <a:r>
              <a:rPr lang="en-US" dirty="0"/>
              <a:t>Nature</a:t>
            </a:r>
          </a:p>
          <a:p>
            <a:pPr lvl="1"/>
            <a:r>
              <a:rPr lang="en-US" dirty="0"/>
              <a:t>Higher IQ test scores correlates to responding quicker on perceptual judgments</a:t>
            </a:r>
          </a:p>
          <a:p>
            <a:pPr lvl="1"/>
            <a:r>
              <a:rPr lang="en-US" dirty="0"/>
              <a:t>PET scans show that more intelligent brains work smarter/more efficiently</a:t>
            </a:r>
          </a:p>
          <a:p>
            <a:pPr lvl="1"/>
            <a:r>
              <a:rPr lang="en-US" dirty="0"/>
              <a:t>Bigger does not necessarily mean better, although some correlation has been found, especially when focused on certain areas</a:t>
            </a:r>
          </a:p>
          <a:p>
            <a:pPr lvl="1"/>
            <a:r>
              <a:rPr lang="en-US" dirty="0"/>
              <a:t>A faster brain is more intelligent</a:t>
            </a:r>
          </a:p>
          <a:p>
            <a:pPr lvl="1"/>
            <a:r>
              <a:rPr lang="en-US" dirty="0"/>
              <a:t>An intelligent person’s brain works smarter/more efficiently</a:t>
            </a:r>
          </a:p>
          <a:p>
            <a:r>
              <a:rPr lang="en-US" dirty="0"/>
              <a:t>Nurture</a:t>
            </a:r>
          </a:p>
          <a:p>
            <a:pPr lvl="1"/>
            <a:r>
              <a:rPr lang="en-US" dirty="0"/>
              <a:t>Twin studies- strong hereditary influences on personality, psychopathy, and intelligence</a:t>
            </a:r>
          </a:p>
          <a:p>
            <a:pPr lvl="1"/>
            <a:r>
              <a:rPr lang="en-US" dirty="0"/>
              <a:t>Neglect cases tell us a lot too</a:t>
            </a:r>
          </a:p>
          <a:p>
            <a:pPr lvl="1"/>
            <a:r>
              <a:rPr lang="en-US" dirty="0"/>
              <a:t>Higher gray-matter volume and IQ in children without siblings and non-breast-fed babies</a:t>
            </a:r>
          </a:p>
          <a:p>
            <a:pPr lvl="1"/>
            <a:r>
              <a:rPr lang="en-US" dirty="0"/>
              <a:t>Skepticism- look for similar adoptive environments, shared womb and first months together; confirmation bias</a:t>
            </a:r>
          </a:p>
          <a:p>
            <a:r>
              <a:rPr lang="en-US" dirty="0"/>
              <a:t>Once again, a combination is recognized</a:t>
            </a:r>
          </a:p>
        </p:txBody>
      </p:sp>
    </p:spTree>
    <p:extLst>
      <p:ext uri="{BB962C8B-B14F-4D97-AF65-F5344CB8AC3E}">
        <p14:creationId xmlns:p14="http://schemas.microsoft.com/office/powerpoint/2010/main" val="28409678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Cultural Influences on IQ and IQ Testing</a:t>
            </a:r>
          </a:p>
        </p:txBody>
      </p:sp>
      <p:sp>
        <p:nvSpPr>
          <p:cNvPr id="3" name="Content Placeholder 2"/>
          <p:cNvSpPr>
            <a:spLocks noGrp="1"/>
          </p:cNvSpPr>
          <p:nvPr>
            <p:ph idx="1"/>
          </p:nvPr>
        </p:nvSpPr>
        <p:spPr>
          <a:xfrm>
            <a:off x="1307287" y="2000544"/>
            <a:ext cx="9500149" cy="4051437"/>
          </a:xfrm>
        </p:spPr>
        <p:txBody>
          <a:bodyPr>
            <a:noAutofit/>
          </a:bodyPr>
          <a:lstStyle/>
          <a:p>
            <a:r>
              <a:rPr lang="en-US" sz="2000" dirty="0"/>
              <a:t>Certain questions may be easier understood by specific cultures or the cultures of the researchers who wrote. Some points to be made:</a:t>
            </a:r>
          </a:p>
          <a:p>
            <a:r>
              <a:rPr lang="en-US" sz="2000" dirty="0"/>
              <a:t>IQ tests may be culturally biased and therefore an inaccurate measure of capability- disproportionate representation of minorities in sampling and in certain fields</a:t>
            </a:r>
          </a:p>
          <a:p>
            <a:r>
              <a:rPr lang="en-US" sz="2000" dirty="0"/>
              <a:t>Race is a social construct that is impossible to define- therefore making any race generalization impossible</a:t>
            </a:r>
          </a:p>
          <a:p>
            <a:r>
              <a:rPr lang="en-US" sz="2000" dirty="0"/>
              <a:t>Intelligence is not a fixed trait- research shows constantly fluctuating averages, Flynn effect</a:t>
            </a:r>
          </a:p>
          <a:p>
            <a:r>
              <a:rPr lang="en-US" sz="2000" dirty="0"/>
              <a:t>Environmental factors may override genetic potential and later affect IQ test scores- access and attitudes about education, language exposure, etc.</a:t>
            </a:r>
          </a:p>
          <a:p>
            <a:r>
              <a:rPr lang="en-US" sz="2000" dirty="0"/>
              <a:t>Negative stereotypes about people of color can cause some group members to doubt their abilities</a:t>
            </a:r>
          </a:p>
        </p:txBody>
      </p:sp>
    </p:spTree>
    <p:extLst>
      <p:ext uri="{BB962C8B-B14F-4D97-AF65-F5344CB8AC3E}">
        <p14:creationId xmlns:p14="http://schemas.microsoft.com/office/powerpoint/2010/main" val="92399819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Cultural Influences on IQ Testing</a:t>
            </a:r>
          </a:p>
        </p:txBody>
      </p:sp>
      <p:sp>
        <p:nvSpPr>
          <p:cNvPr id="3" name="Content Placeholder 2"/>
          <p:cNvSpPr>
            <a:spLocks noGrp="1"/>
          </p:cNvSpPr>
          <p:nvPr>
            <p:ph idx="1"/>
          </p:nvPr>
        </p:nvSpPr>
        <p:spPr>
          <a:xfrm>
            <a:off x="1345924" y="1807361"/>
            <a:ext cx="9500149" cy="2082059"/>
          </a:xfrm>
        </p:spPr>
        <p:txBody>
          <a:bodyPr/>
          <a:lstStyle/>
          <a:p>
            <a:r>
              <a:rPr lang="en-US" b="1" dirty="0"/>
              <a:t>Stereotype threat- </a:t>
            </a:r>
            <a:r>
              <a:rPr lang="en-US" dirty="0"/>
              <a:t>negative stereotypes about minority groups cause some members to doubt their abilities, leading to decreased motivation and therefore performance</a:t>
            </a:r>
            <a:endParaRPr lang="en-US" b="1" dirty="0"/>
          </a:p>
        </p:txBody>
      </p:sp>
      <p:sp>
        <p:nvSpPr>
          <p:cNvPr id="4" name="TextBox 3"/>
          <p:cNvSpPr txBox="1"/>
          <p:nvPr/>
        </p:nvSpPr>
        <p:spPr>
          <a:xfrm>
            <a:off x="412123" y="4749918"/>
            <a:ext cx="1764407" cy="646331"/>
          </a:xfrm>
          <a:prstGeom prst="rect">
            <a:avLst/>
          </a:prstGeom>
          <a:noFill/>
          <a:ln>
            <a:solidFill>
              <a:schemeClr val="bg1"/>
            </a:solidFill>
          </a:ln>
        </p:spPr>
        <p:txBody>
          <a:bodyPr wrap="square" rtlCol="0">
            <a:spAutoFit/>
          </a:bodyPr>
          <a:lstStyle/>
          <a:p>
            <a:r>
              <a:rPr lang="en-US" dirty="0"/>
              <a:t>Negative stereotype</a:t>
            </a:r>
          </a:p>
        </p:txBody>
      </p:sp>
      <p:sp>
        <p:nvSpPr>
          <p:cNvPr id="7" name="TextBox 6"/>
          <p:cNvSpPr txBox="1"/>
          <p:nvPr/>
        </p:nvSpPr>
        <p:spPr>
          <a:xfrm>
            <a:off x="2689538" y="5762480"/>
            <a:ext cx="2137893" cy="369332"/>
          </a:xfrm>
          <a:prstGeom prst="rect">
            <a:avLst/>
          </a:prstGeom>
          <a:noFill/>
          <a:ln>
            <a:solidFill>
              <a:schemeClr val="bg1"/>
            </a:solidFill>
          </a:ln>
        </p:spPr>
        <p:txBody>
          <a:bodyPr wrap="square" rtlCol="0">
            <a:spAutoFit/>
          </a:bodyPr>
          <a:lstStyle/>
          <a:p>
            <a:r>
              <a:rPr lang="en-US" dirty="0"/>
              <a:t>“</a:t>
            </a:r>
            <a:r>
              <a:rPr lang="en-US" dirty="0" err="1"/>
              <a:t>Disidentifying</a:t>
            </a:r>
            <a:r>
              <a:rPr lang="en-US" dirty="0"/>
              <a:t>”</a:t>
            </a:r>
          </a:p>
        </p:txBody>
      </p:sp>
      <p:sp>
        <p:nvSpPr>
          <p:cNvPr id="8" name="TextBox 7"/>
          <p:cNvSpPr txBox="1"/>
          <p:nvPr/>
        </p:nvSpPr>
        <p:spPr>
          <a:xfrm>
            <a:off x="5763295" y="5594137"/>
            <a:ext cx="2137893" cy="646331"/>
          </a:xfrm>
          <a:prstGeom prst="rect">
            <a:avLst/>
          </a:prstGeom>
          <a:noFill/>
          <a:ln>
            <a:solidFill>
              <a:schemeClr val="bg1"/>
            </a:solidFill>
          </a:ln>
        </p:spPr>
        <p:txBody>
          <a:bodyPr wrap="square" rtlCol="0">
            <a:spAutoFit/>
          </a:bodyPr>
          <a:lstStyle/>
          <a:p>
            <a:r>
              <a:rPr lang="en-US" dirty="0"/>
              <a:t>Reduced motivation</a:t>
            </a:r>
          </a:p>
        </p:txBody>
      </p:sp>
      <p:sp>
        <p:nvSpPr>
          <p:cNvPr id="9" name="TextBox 8"/>
          <p:cNvSpPr txBox="1"/>
          <p:nvPr/>
        </p:nvSpPr>
        <p:spPr>
          <a:xfrm>
            <a:off x="5763295" y="3908532"/>
            <a:ext cx="2137893" cy="369332"/>
          </a:xfrm>
          <a:prstGeom prst="rect">
            <a:avLst/>
          </a:prstGeom>
          <a:noFill/>
          <a:ln>
            <a:solidFill>
              <a:schemeClr val="bg1"/>
            </a:solidFill>
          </a:ln>
        </p:spPr>
        <p:txBody>
          <a:bodyPr wrap="square" rtlCol="0">
            <a:spAutoFit/>
          </a:bodyPr>
          <a:lstStyle/>
          <a:p>
            <a:r>
              <a:rPr lang="en-US" dirty="0"/>
              <a:t>Anxiety</a:t>
            </a:r>
          </a:p>
        </p:txBody>
      </p:sp>
      <p:sp>
        <p:nvSpPr>
          <p:cNvPr id="10" name="TextBox 9"/>
          <p:cNvSpPr txBox="1"/>
          <p:nvPr/>
        </p:nvSpPr>
        <p:spPr>
          <a:xfrm>
            <a:off x="8620258" y="4749918"/>
            <a:ext cx="2137893" cy="646331"/>
          </a:xfrm>
          <a:prstGeom prst="rect">
            <a:avLst/>
          </a:prstGeom>
          <a:noFill/>
          <a:ln>
            <a:solidFill>
              <a:schemeClr val="bg1"/>
            </a:solidFill>
          </a:ln>
        </p:spPr>
        <p:txBody>
          <a:bodyPr wrap="square" rtlCol="0">
            <a:spAutoFit/>
          </a:bodyPr>
          <a:lstStyle/>
          <a:p>
            <a:r>
              <a:rPr lang="en-US" dirty="0"/>
              <a:t>Decreased performance</a:t>
            </a:r>
          </a:p>
        </p:txBody>
      </p:sp>
      <p:sp>
        <p:nvSpPr>
          <p:cNvPr id="11" name="TextBox 10"/>
          <p:cNvSpPr txBox="1"/>
          <p:nvPr/>
        </p:nvSpPr>
        <p:spPr>
          <a:xfrm>
            <a:off x="2689538" y="3908532"/>
            <a:ext cx="2137893" cy="369332"/>
          </a:xfrm>
          <a:prstGeom prst="rect">
            <a:avLst/>
          </a:prstGeom>
          <a:noFill/>
          <a:ln>
            <a:solidFill>
              <a:schemeClr val="bg1"/>
            </a:solidFill>
          </a:ln>
        </p:spPr>
        <p:txBody>
          <a:bodyPr wrap="square" rtlCol="0">
            <a:spAutoFit/>
          </a:bodyPr>
          <a:lstStyle/>
          <a:p>
            <a:r>
              <a:rPr lang="en-US" dirty="0"/>
              <a:t>Self-Doubt</a:t>
            </a:r>
          </a:p>
        </p:txBody>
      </p:sp>
      <p:sp>
        <p:nvSpPr>
          <p:cNvPr id="16" name="Right Arrow 15"/>
          <p:cNvSpPr/>
          <p:nvPr/>
        </p:nvSpPr>
        <p:spPr>
          <a:xfrm>
            <a:off x="5029200" y="3805604"/>
            <a:ext cx="528034" cy="5751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a:off x="5029200" y="5629708"/>
            <a:ext cx="528034" cy="5751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Bent Arrow 17"/>
          <p:cNvSpPr/>
          <p:nvPr/>
        </p:nvSpPr>
        <p:spPr>
          <a:xfrm rot="5400000">
            <a:off x="8227451" y="3919333"/>
            <a:ext cx="785611" cy="717061"/>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Bent Arrow 18"/>
          <p:cNvSpPr/>
          <p:nvPr/>
        </p:nvSpPr>
        <p:spPr>
          <a:xfrm>
            <a:off x="1594833" y="3885058"/>
            <a:ext cx="785611" cy="717061"/>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Bent Arrow 22"/>
          <p:cNvSpPr/>
          <p:nvPr/>
        </p:nvSpPr>
        <p:spPr>
          <a:xfrm flipV="1">
            <a:off x="1594832" y="5576914"/>
            <a:ext cx="785611" cy="740463"/>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Bent Arrow 23"/>
          <p:cNvSpPr/>
          <p:nvPr/>
        </p:nvSpPr>
        <p:spPr>
          <a:xfrm rot="16200000" flipV="1">
            <a:off x="8391552" y="5729314"/>
            <a:ext cx="785611" cy="740463"/>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166874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Short-Term Memory Strategies</a:t>
            </a:r>
          </a:p>
        </p:txBody>
      </p:sp>
      <p:sp>
        <p:nvSpPr>
          <p:cNvPr id="3" name="Content Placeholder 2"/>
          <p:cNvSpPr>
            <a:spLocks noGrp="1"/>
          </p:cNvSpPr>
          <p:nvPr>
            <p:ph idx="1"/>
          </p:nvPr>
        </p:nvSpPr>
        <p:spPr>
          <a:xfrm>
            <a:off x="1345925" y="1807361"/>
            <a:ext cx="5995034" cy="4051437"/>
          </a:xfrm>
        </p:spPr>
        <p:txBody>
          <a:bodyPr/>
          <a:lstStyle/>
          <a:p>
            <a:pPr marL="457200" lvl="0" indent="-228600">
              <a:spcBef>
                <a:spcPts val="0"/>
              </a:spcBef>
            </a:pPr>
            <a:r>
              <a:rPr lang="en" dirty="0"/>
              <a:t>None of these try to keep information for long-term/find meaning in it</a:t>
            </a:r>
          </a:p>
          <a:p>
            <a:pPr marL="457200" lvl="0" indent="-228600">
              <a:spcBef>
                <a:spcPts val="0"/>
              </a:spcBef>
            </a:pPr>
            <a:r>
              <a:rPr lang="en" b="1" dirty="0"/>
              <a:t>Maintenance Rehearsal- </a:t>
            </a:r>
            <a:r>
              <a:rPr lang="en" dirty="0"/>
              <a:t>repeating information to yourself or out-loud </a:t>
            </a:r>
          </a:p>
          <a:p>
            <a:pPr marL="914400" lvl="1" indent="-228600">
              <a:spcBef>
                <a:spcPts val="0"/>
              </a:spcBef>
            </a:pPr>
            <a:r>
              <a:rPr lang="en" dirty="0"/>
              <a:t>Phone numbers when you dial</a:t>
            </a:r>
          </a:p>
          <a:p>
            <a:pPr marL="457200" lvl="0" indent="-228600">
              <a:spcBef>
                <a:spcPts val="0"/>
              </a:spcBef>
            </a:pPr>
            <a:r>
              <a:rPr lang="en" b="1" dirty="0"/>
              <a:t>Chunking- </a:t>
            </a:r>
            <a:r>
              <a:rPr lang="en" dirty="0"/>
              <a:t>grouping items to make them easier to remember</a:t>
            </a:r>
          </a:p>
          <a:p>
            <a:pPr marL="914400" lvl="1" indent="-228600">
              <a:spcBef>
                <a:spcPts val="0"/>
              </a:spcBef>
            </a:pPr>
            <a:r>
              <a:rPr lang="en" dirty="0"/>
              <a:t>Phone numbers are 2 items with 555-6794, instead of 7</a:t>
            </a:r>
          </a:p>
          <a:p>
            <a:pPr marL="914400" lvl="1" indent="-228600">
              <a:spcBef>
                <a:spcPts val="0"/>
              </a:spcBef>
            </a:pPr>
            <a:r>
              <a:rPr lang="en" dirty="0"/>
              <a:t>HOMES- Huron, Ontario, Michigan, Erie, Superior</a:t>
            </a:r>
          </a:p>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371" y="5230298"/>
            <a:ext cx="1914525" cy="1476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9988" y="2134673"/>
            <a:ext cx="4467225"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3530852"/>
      </p:ext>
    </p:extLst>
  </p:cSld>
  <p:clrMapOvr>
    <a:masterClrMapping/>
  </p:clrMapOvr>
</p:sld>
</file>

<file path=ppt/theme/theme1.xml><?xml version="1.0" encoding="utf-8"?>
<a:theme xmlns:a="http://schemas.openxmlformats.org/drawingml/2006/main" name="Summer">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Summer">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ummer">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97000"/>
                <a:shade val="80000"/>
                <a:hueMod val="110000"/>
                <a:satMod val="120000"/>
              </a:schemeClr>
            </a:gs>
            <a:gs pos="100000">
              <a:schemeClr val="phClr">
                <a:shade val="60000"/>
                <a:hueMod val="40000"/>
                <a:satMod val="120000"/>
                <a:lumMod val="103000"/>
              </a:schemeClr>
            </a:gs>
          </a:gsLst>
          <a:lin ang="5400000" scaled="1"/>
        </a:gradFill>
        <a:gradFill rotWithShape="1">
          <a:gsLst>
            <a:gs pos="0">
              <a:schemeClr val="phClr">
                <a:tint val="97000"/>
                <a:shade val="80000"/>
                <a:hueMod val="110000"/>
                <a:satMod val="130000"/>
                <a:lumMod val="100000"/>
              </a:schemeClr>
            </a:gs>
            <a:gs pos="100000">
              <a:schemeClr val="phClr">
                <a:shade val="60000"/>
                <a:hueMod val="40000"/>
                <a:satMod val="120000"/>
                <a:lumMod val="103000"/>
              </a:schemeClr>
            </a:gs>
          </a:gsLst>
          <a:path path="circle">
            <a:fillToRect l="50000" t="5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TM01972873[[fn=Summer]]</Template>
  <TotalTime>1501</TotalTime>
  <Words>4863</Words>
  <Application>Microsoft Office PowerPoint</Application>
  <PresentationFormat>Widescreen</PresentationFormat>
  <Paragraphs>466</Paragraphs>
  <Slides>86</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86</vt:i4>
      </vt:variant>
    </vt:vector>
  </HeadingPairs>
  <TitlesOfParts>
    <vt:vector size="93" baseType="lpstr">
      <vt:lpstr>Arial</vt:lpstr>
      <vt:lpstr>Calibri</vt:lpstr>
      <vt:lpstr>Courier New</vt:lpstr>
      <vt:lpstr>Tahoma</vt:lpstr>
      <vt:lpstr>Verdana</vt:lpstr>
      <vt:lpstr>Wingdings 2</vt:lpstr>
      <vt:lpstr>Summer</vt:lpstr>
      <vt:lpstr>Unit 3: Cognition</vt:lpstr>
      <vt:lpstr>Memory</vt:lpstr>
      <vt:lpstr>The Nature of Memory: Sensory and Short-Term Memory</vt:lpstr>
      <vt:lpstr>What is Memory?</vt:lpstr>
      <vt:lpstr>Memory Models </vt:lpstr>
      <vt:lpstr>Combined information-processing and three-stage models</vt:lpstr>
      <vt:lpstr>Sensory Memory</vt:lpstr>
      <vt:lpstr>Short-Term Memory</vt:lpstr>
      <vt:lpstr>Short-Term Memory Strategies</vt:lpstr>
      <vt:lpstr>The Nature of Memory: Long-Term Memory</vt:lpstr>
      <vt:lpstr>Long-Term Memory</vt:lpstr>
      <vt:lpstr>PowerPoint Presentation</vt:lpstr>
      <vt:lpstr>Types of Long-Term Memory</vt:lpstr>
      <vt:lpstr>Improving Long-Term Memory</vt:lpstr>
      <vt:lpstr>Encoding Cognitive Processes</vt:lpstr>
      <vt:lpstr>Improving Long-Term Memory</vt:lpstr>
      <vt:lpstr>Improving Long-Term Memory</vt:lpstr>
      <vt:lpstr>Memory Challenge</vt:lpstr>
      <vt:lpstr>PowerPoint Presentation</vt:lpstr>
      <vt:lpstr>How did you do?</vt:lpstr>
      <vt:lpstr>Recall vs. Recognition</vt:lpstr>
      <vt:lpstr>PowerPoint Presentation</vt:lpstr>
      <vt:lpstr>Solution</vt:lpstr>
      <vt:lpstr>Forgetting</vt:lpstr>
      <vt:lpstr>Forgetting</vt:lpstr>
      <vt:lpstr>Why We Forget</vt:lpstr>
      <vt:lpstr>Retroactive vs. Proactive Interference</vt:lpstr>
      <vt:lpstr>Why We Forget</vt:lpstr>
      <vt:lpstr>Which penny is the real thing?</vt:lpstr>
      <vt:lpstr>Legitimate Forgetting</vt:lpstr>
      <vt:lpstr>Cultural Difference in Memory and Forgetting</vt:lpstr>
      <vt:lpstr>Biological Bases of Memory</vt:lpstr>
      <vt:lpstr>Neuronal and Synaptic Changes in Memory</vt:lpstr>
      <vt:lpstr>Hormonal Changes and Memory</vt:lpstr>
      <vt:lpstr>Location of Memories</vt:lpstr>
      <vt:lpstr>Biological Causes of Memory Loss: Injury and Disease</vt:lpstr>
      <vt:lpstr>Memory Distortions and Improvement</vt:lpstr>
      <vt:lpstr>Understanding Memory Distortions</vt:lpstr>
      <vt:lpstr>False Memories</vt:lpstr>
      <vt:lpstr>PowerPoint Presentation</vt:lpstr>
      <vt:lpstr>Repressed Memories</vt:lpstr>
      <vt:lpstr>Tips for Memory Improvement</vt:lpstr>
      <vt:lpstr>Tips for Memory Improvement</vt:lpstr>
      <vt:lpstr>Thinking, Language, and Intelligence</vt:lpstr>
      <vt:lpstr>Thinking</vt:lpstr>
      <vt:lpstr>Cognition</vt:lpstr>
      <vt:lpstr>Foundations of Thought</vt:lpstr>
      <vt:lpstr>Development of Concepts</vt:lpstr>
      <vt:lpstr>Problem Solving</vt:lpstr>
      <vt:lpstr>1. Preparation</vt:lpstr>
      <vt:lpstr>2. Production</vt:lpstr>
      <vt:lpstr>3. Evaluation</vt:lpstr>
      <vt:lpstr>Barriers to Problem Solving</vt:lpstr>
      <vt:lpstr>The Matchstick Problem</vt:lpstr>
      <vt:lpstr>The Matchstick Problem- Solution</vt:lpstr>
      <vt:lpstr>The Candle-Mounting Problem</vt:lpstr>
      <vt:lpstr>The Candle-Mounting Problem- Solution</vt:lpstr>
      <vt:lpstr>Barriers to Problem-Solving Continued</vt:lpstr>
      <vt:lpstr>Barriers to Problem-Solving Continued</vt:lpstr>
      <vt:lpstr>Creativity</vt:lpstr>
      <vt:lpstr>Creativity Research</vt:lpstr>
      <vt:lpstr>Measuring Creativity</vt:lpstr>
      <vt:lpstr>A Scenario for You</vt:lpstr>
      <vt:lpstr>Solution</vt:lpstr>
      <vt:lpstr>Language</vt:lpstr>
      <vt:lpstr>Language</vt:lpstr>
      <vt:lpstr>Phonemes and Morphemes</vt:lpstr>
      <vt:lpstr>Grammar</vt:lpstr>
      <vt:lpstr>Language Development in Children</vt:lpstr>
      <vt:lpstr>Language Features During Development</vt:lpstr>
      <vt:lpstr>Language Development Theories </vt:lpstr>
      <vt:lpstr>Gender and Culture Diversity</vt:lpstr>
      <vt:lpstr>Animals and Language</vt:lpstr>
      <vt:lpstr>Intelligence</vt:lpstr>
      <vt:lpstr>Intelligence</vt:lpstr>
      <vt:lpstr>Cattell’s Intelligence Subtypes</vt:lpstr>
      <vt:lpstr>Measuring Intelligence</vt:lpstr>
      <vt:lpstr>Standards for Psychological Tests</vt:lpstr>
      <vt:lpstr>Percentile Scoring </vt:lpstr>
      <vt:lpstr>The Intelligence Controversy</vt:lpstr>
      <vt:lpstr>Extremes in Intelligence </vt:lpstr>
      <vt:lpstr>Extremes in Intelligence Continued</vt:lpstr>
      <vt:lpstr>Theories about Multiple Intelligences</vt:lpstr>
      <vt:lpstr>Differences in IQ</vt:lpstr>
      <vt:lpstr>Cultural Influences on IQ and IQ Testing</vt:lpstr>
      <vt:lpstr>Cultural Influences on IQ Testing</vt:lpstr>
    </vt:vector>
  </TitlesOfParts>
  <Company>Chandler Unified School District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3- chapter 3: cognition</dc:title>
  <dc:creator>Reynolds, Allison</dc:creator>
  <cp:lastModifiedBy>Reynolds, Allison</cp:lastModifiedBy>
  <cp:revision>108</cp:revision>
  <dcterms:created xsi:type="dcterms:W3CDTF">2018-09-07T18:03:22Z</dcterms:created>
  <dcterms:modified xsi:type="dcterms:W3CDTF">2023-01-12T17:57:37Z</dcterms:modified>
</cp:coreProperties>
</file>