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8" r:id="rId3"/>
    <p:sldId id="261" r:id="rId4"/>
    <p:sldId id="260" r:id="rId5"/>
    <p:sldId id="259" r:id="rId6"/>
    <p:sldId id="267" r:id="rId7"/>
    <p:sldId id="287" r:id="rId8"/>
    <p:sldId id="288" r:id="rId9"/>
    <p:sldId id="295" r:id="rId10"/>
    <p:sldId id="268" r:id="rId11"/>
    <p:sldId id="269" r:id="rId12"/>
    <p:sldId id="270" r:id="rId13"/>
    <p:sldId id="275" r:id="rId14"/>
    <p:sldId id="289" r:id="rId15"/>
    <p:sldId id="277" r:id="rId16"/>
    <p:sldId id="290" r:id="rId17"/>
    <p:sldId id="291" r:id="rId18"/>
    <p:sldId id="292" r:id="rId19"/>
    <p:sldId id="279" r:id="rId20"/>
    <p:sldId id="293" r:id="rId21"/>
    <p:sldId id="265" r:id="rId22"/>
    <p:sldId id="296" r:id="rId23"/>
    <p:sldId id="294" r:id="rId24"/>
  </p:sldIdLst>
  <p:sldSz cx="9144000" cy="5143500" type="screen16x9"/>
  <p:notesSz cx="6858000" cy="9144000"/>
  <p:embeddedFontLst>
    <p:embeddedFont>
      <p:font typeface="Montserrat" panose="020B0604020202020204" charset="0"/>
      <p:regular r:id="rId26"/>
      <p:bold r:id="rId27"/>
      <p:italic r:id="rId28"/>
      <p:boldItalic r:id="rId29"/>
    </p:embeddedFont>
    <p:embeddedFont>
      <p:font typeface="Montserrat ExtraLight" panose="020B0604020202020204" charset="0"/>
      <p:regular r:id="rId30"/>
      <p:bold r:id="rId31"/>
      <p:italic r:id="rId32"/>
      <p:boldItalic r:id="rId33"/>
    </p:embeddedFont>
    <p:embeddedFont>
      <p:font typeface="Montserrat Light" panose="020B0604020202020204" charset="0"/>
      <p:regular r:id="rId34"/>
      <p:bold r:id="rId35"/>
      <p:italic r:id="rId36"/>
      <p:boldItalic r:id="rId37"/>
    </p:embeddedFont>
    <p:embeddedFont>
      <p:font typeface="Nunito Sans"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c5cd5a5a0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c5cd5a5a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c5cd5a5a0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c5cd5a5a0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89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c5cd5a5a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c5cd5a5a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71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c5cd5a5a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c5cd5a5a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32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04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47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489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568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c5cd5a5a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c5cd5a5a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820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c5cd5a5a0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c5cd5a5a0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803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78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c5cd5a5a0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c5cd5a5a0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c5cd5a5a0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c5cd5a5a0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5032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c5cd5a5a0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c5cd5a5a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c5cd5a5a0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c5cd5a5a0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130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59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c5cd5a5a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c5cd5a5a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c5cd5a5a0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c5cd5a5a0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c5cd5a5a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c5cd5a5a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c5cd5a5a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c5cd5a5a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40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76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63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c5cd5a5a0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c5cd5a5a0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161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0"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Avenir"/>
              <a:buNone/>
              <a:defRPr sz="5200">
                <a:latin typeface="Avenir"/>
                <a:ea typeface="Avenir"/>
                <a:cs typeface="Avenir"/>
                <a:sym typeface="Aveni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2422200" cy="42183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200400" y="445025"/>
            <a:ext cx="5454600" cy="4218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2422200" cy="42183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Font typeface="Montserrat"/>
              <a:buChar char="○"/>
              <a:defRPr sz="1200">
                <a:latin typeface="Montserrat"/>
                <a:ea typeface="Montserrat"/>
                <a:cs typeface="Montserrat"/>
                <a:sym typeface="Montserrat"/>
              </a:defRPr>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Font typeface="Montserrat"/>
              <a:buChar char="○"/>
              <a:defRPr sz="1200">
                <a:latin typeface="Montserrat"/>
                <a:ea typeface="Montserrat"/>
                <a:cs typeface="Montserrat"/>
                <a:sym typeface="Montserrat"/>
              </a:defRPr>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2422200" cy="42183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0093D0"/>
        </a:solidFill>
        <a:effectLst/>
      </p:bgPr>
    </p:bg>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457200"/>
            <a:ext cx="4045200" cy="2258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200"/>
              <a:buNone/>
              <a:defRPr sz="4200">
                <a:solidFill>
                  <a:schemeClr val="l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311708" y="45232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2422200" cy="4218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0093D0"/>
              </a:buClr>
              <a:buSzPts val="2800"/>
              <a:buFont typeface="Montserrat Light"/>
              <a:buNone/>
              <a:defRPr sz="2800">
                <a:solidFill>
                  <a:srgbClr val="0093D0"/>
                </a:solidFill>
                <a:latin typeface="Montserrat Light"/>
                <a:ea typeface="Montserrat Light"/>
                <a:cs typeface="Montserrat Light"/>
                <a:sym typeface="Montserrat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200400" y="445025"/>
            <a:ext cx="5454600" cy="4218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939598"/>
              </a:buClr>
              <a:buSzPts val="1800"/>
              <a:buFont typeface="Montserrat"/>
              <a:buChar char="●"/>
              <a:defRPr sz="1800">
                <a:solidFill>
                  <a:srgbClr val="939598"/>
                </a:solidFill>
                <a:latin typeface="Montserrat"/>
                <a:ea typeface="Montserrat"/>
                <a:cs typeface="Montserrat"/>
                <a:sym typeface="Montserrat"/>
              </a:defRPr>
            </a:lvl1pPr>
            <a:lvl2pPr marL="914400" lvl="1" indent="-317500">
              <a:lnSpc>
                <a:spcPct val="115000"/>
              </a:lnSpc>
              <a:spcBef>
                <a:spcPts val="1600"/>
              </a:spcBef>
              <a:spcAft>
                <a:spcPts val="0"/>
              </a:spcAft>
              <a:buClr>
                <a:srgbClr val="939598"/>
              </a:buClr>
              <a:buSzPts val="1400"/>
              <a:buFont typeface="Montserrat Light"/>
              <a:buChar char="○"/>
              <a:defRPr>
                <a:solidFill>
                  <a:srgbClr val="939598"/>
                </a:solidFill>
                <a:latin typeface="Montserrat Light"/>
                <a:ea typeface="Montserrat Light"/>
                <a:cs typeface="Montserrat Light"/>
                <a:sym typeface="Montserrat Light"/>
              </a:defRPr>
            </a:lvl2pPr>
            <a:lvl3pPr marL="1371600" lvl="2" indent="-317500">
              <a:lnSpc>
                <a:spcPct val="115000"/>
              </a:lnSpc>
              <a:spcBef>
                <a:spcPts val="1600"/>
              </a:spcBef>
              <a:spcAft>
                <a:spcPts val="0"/>
              </a:spcAft>
              <a:buClr>
                <a:srgbClr val="939598"/>
              </a:buClr>
              <a:buSzPts val="1400"/>
              <a:buFont typeface="Montserrat"/>
              <a:buChar char="■"/>
              <a:defRPr>
                <a:solidFill>
                  <a:srgbClr val="939598"/>
                </a:solidFill>
                <a:latin typeface="Montserrat"/>
                <a:ea typeface="Montserrat"/>
                <a:cs typeface="Montserrat"/>
                <a:sym typeface="Montserrat"/>
              </a:defRPr>
            </a:lvl3pPr>
            <a:lvl4pPr marL="1828800" lvl="3" indent="-317500">
              <a:lnSpc>
                <a:spcPct val="115000"/>
              </a:lnSpc>
              <a:spcBef>
                <a:spcPts val="1600"/>
              </a:spcBef>
              <a:spcAft>
                <a:spcPts val="0"/>
              </a:spcAft>
              <a:buClr>
                <a:srgbClr val="939598"/>
              </a:buClr>
              <a:buSzPts val="1400"/>
              <a:buFont typeface="Montserrat"/>
              <a:buChar char="●"/>
              <a:defRPr>
                <a:solidFill>
                  <a:srgbClr val="939598"/>
                </a:solidFill>
                <a:latin typeface="Montserrat"/>
                <a:ea typeface="Montserrat"/>
                <a:cs typeface="Montserrat"/>
                <a:sym typeface="Montserrat"/>
              </a:defRPr>
            </a:lvl4pPr>
            <a:lvl5pPr marL="2286000" lvl="4" indent="-317500">
              <a:lnSpc>
                <a:spcPct val="115000"/>
              </a:lnSpc>
              <a:spcBef>
                <a:spcPts val="1600"/>
              </a:spcBef>
              <a:spcAft>
                <a:spcPts val="0"/>
              </a:spcAft>
              <a:buClr>
                <a:srgbClr val="939598"/>
              </a:buClr>
              <a:buSzPts val="1400"/>
              <a:buFont typeface="Montserrat"/>
              <a:buChar char="○"/>
              <a:defRPr>
                <a:solidFill>
                  <a:srgbClr val="939598"/>
                </a:solidFill>
                <a:latin typeface="Montserrat"/>
                <a:ea typeface="Montserrat"/>
                <a:cs typeface="Montserrat"/>
                <a:sym typeface="Montserrat"/>
              </a:defRPr>
            </a:lvl5pPr>
            <a:lvl6pPr marL="2743200" lvl="5" indent="-317500">
              <a:lnSpc>
                <a:spcPct val="115000"/>
              </a:lnSpc>
              <a:spcBef>
                <a:spcPts val="1600"/>
              </a:spcBef>
              <a:spcAft>
                <a:spcPts val="0"/>
              </a:spcAft>
              <a:buClr>
                <a:srgbClr val="939598"/>
              </a:buClr>
              <a:buSzPts val="1400"/>
              <a:buFont typeface="Montserrat"/>
              <a:buChar char="■"/>
              <a:defRPr>
                <a:solidFill>
                  <a:srgbClr val="939598"/>
                </a:solidFill>
                <a:latin typeface="Montserrat"/>
                <a:ea typeface="Montserrat"/>
                <a:cs typeface="Montserrat"/>
                <a:sym typeface="Montserrat"/>
              </a:defRPr>
            </a:lvl6pPr>
            <a:lvl7pPr marL="3200400" lvl="6" indent="-317500">
              <a:lnSpc>
                <a:spcPct val="115000"/>
              </a:lnSpc>
              <a:spcBef>
                <a:spcPts val="1600"/>
              </a:spcBef>
              <a:spcAft>
                <a:spcPts val="0"/>
              </a:spcAft>
              <a:buClr>
                <a:srgbClr val="939598"/>
              </a:buClr>
              <a:buSzPts val="1400"/>
              <a:buFont typeface="Montserrat"/>
              <a:buChar char="●"/>
              <a:defRPr>
                <a:solidFill>
                  <a:srgbClr val="939598"/>
                </a:solidFill>
                <a:latin typeface="Montserrat"/>
                <a:ea typeface="Montserrat"/>
                <a:cs typeface="Montserrat"/>
                <a:sym typeface="Montserrat"/>
              </a:defRPr>
            </a:lvl7pPr>
            <a:lvl8pPr marL="3657600" lvl="7" indent="-317500">
              <a:lnSpc>
                <a:spcPct val="115000"/>
              </a:lnSpc>
              <a:spcBef>
                <a:spcPts val="1600"/>
              </a:spcBef>
              <a:spcAft>
                <a:spcPts val="0"/>
              </a:spcAft>
              <a:buClr>
                <a:srgbClr val="939598"/>
              </a:buClr>
              <a:buSzPts val="1400"/>
              <a:buFont typeface="Montserrat"/>
              <a:buChar char="○"/>
              <a:defRPr>
                <a:solidFill>
                  <a:srgbClr val="939598"/>
                </a:solidFill>
                <a:latin typeface="Montserrat"/>
                <a:ea typeface="Montserrat"/>
                <a:cs typeface="Montserrat"/>
                <a:sym typeface="Montserrat"/>
              </a:defRPr>
            </a:lvl8pPr>
            <a:lvl9pPr marL="4114800" lvl="8" indent="-317500">
              <a:lnSpc>
                <a:spcPct val="115000"/>
              </a:lnSpc>
              <a:spcBef>
                <a:spcPts val="1600"/>
              </a:spcBef>
              <a:spcAft>
                <a:spcPts val="1600"/>
              </a:spcAft>
              <a:buClr>
                <a:srgbClr val="939598"/>
              </a:buClr>
              <a:buSzPts val="1400"/>
              <a:buFont typeface="Montserrat"/>
              <a:buChar char="■"/>
              <a:defRPr>
                <a:solidFill>
                  <a:srgbClr val="939598"/>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311708" y="4523242"/>
            <a:ext cx="548700" cy="393600"/>
          </a:xfrm>
          <a:prstGeom prst="rect">
            <a:avLst/>
          </a:prstGeom>
          <a:noFill/>
          <a:ln>
            <a:noFill/>
          </a:ln>
        </p:spPr>
        <p:txBody>
          <a:bodyPr spcFirstLastPara="1" wrap="square" lIns="91425" tIns="91425" rIns="91425" bIns="91425" anchor="ctr" anchorCtr="0">
            <a:noAutofit/>
          </a:bodyPr>
          <a:lstStyle>
            <a:lvl1pPr lvl="0">
              <a:buNone/>
              <a:defRPr sz="1000">
                <a:solidFill>
                  <a:srgbClr val="939598"/>
                </a:solidFill>
                <a:latin typeface="Montserrat Light"/>
                <a:ea typeface="Montserrat Light"/>
                <a:cs typeface="Montserrat Light"/>
                <a:sym typeface="Montserrat Light"/>
              </a:defRPr>
            </a:lvl1pPr>
            <a:lvl2pPr lvl="1">
              <a:buNone/>
              <a:defRPr sz="1000">
                <a:solidFill>
                  <a:srgbClr val="939598"/>
                </a:solidFill>
                <a:latin typeface="Montserrat Light"/>
                <a:ea typeface="Montserrat Light"/>
                <a:cs typeface="Montserrat Light"/>
                <a:sym typeface="Montserrat Light"/>
              </a:defRPr>
            </a:lvl2pPr>
            <a:lvl3pPr lvl="2">
              <a:buNone/>
              <a:defRPr sz="1000">
                <a:solidFill>
                  <a:srgbClr val="939598"/>
                </a:solidFill>
                <a:latin typeface="Montserrat Light"/>
                <a:ea typeface="Montserrat Light"/>
                <a:cs typeface="Montserrat Light"/>
                <a:sym typeface="Montserrat Light"/>
              </a:defRPr>
            </a:lvl3pPr>
            <a:lvl4pPr lvl="3">
              <a:buNone/>
              <a:defRPr sz="1000">
                <a:solidFill>
                  <a:srgbClr val="939598"/>
                </a:solidFill>
                <a:latin typeface="Montserrat Light"/>
                <a:ea typeface="Montserrat Light"/>
                <a:cs typeface="Montserrat Light"/>
                <a:sym typeface="Montserrat Light"/>
              </a:defRPr>
            </a:lvl4pPr>
            <a:lvl5pPr lvl="4">
              <a:buNone/>
              <a:defRPr sz="1000">
                <a:solidFill>
                  <a:srgbClr val="939598"/>
                </a:solidFill>
                <a:latin typeface="Montserrat Light"/>
                <a:ea typeface="Montserrat Light"/>
                <a:cs typeface="Montserrat Light"/>
                <a:sym typeface="Montserrat Light"/>
              </a:defRPr>
            </a:lvl5pPr>
            <a:lvl6pPr lvl="5">
              <a:buNone/>
              <a:defRPr sz="1000">
                <a:solidFill>
                  <a:srgbClr val="939598"/>
                </a:solidFill>
                <a:latin typeface="Montserrat Light"/>
                <a:ea typeface="Montserrat Light"/>
                <a:cs typeface="Montserrat Light"/>
                <a:sym typeface="Montserrat Light"/>
              </a:defRPr>
            </a:lvl6pPr>
            <a:lvl7pPr lvl="6">
              <a:buNone/>
              <a:defRPr sz="1000">
                <a:solidFill>
                  <a:srgbClr val="939598"/>
                </a:solidFill>
                <a:latin typeface="Montserrat Light"/>
                <a:ea typeface="Montserrat Light"/>
                <a:cs typeface="Montserrat Light"/>
                <a:sym typeface="Montserrat Light"/>
              </a:defRPr>
            </a:lvl7pPr>
            <a:lvl8pPr lvl="7">
              <a:buNone/>
              <a:defRPr sz="1000">
                <a:solidFill>
                  <a:srgbClr val="939598"/>
                </a:solidFill>
                <a:latin typeface="Montserrat Light"/>
                <a:ea typeface="Montserrat Light"/>
                <a:cs typeface="Montserrat Light"/>
                <a:sym typeface="Montserrat Light"/>
              </a:defRPr>
            </a:lvl8pPr>
            <a:lvl9pPr lvl="8">
              <a:buNone/>
              <a:defRPr sz="1000">
                <a:solidFill>
                  <a:srgbClr val="939598"/>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388687" y="672412"/>
            <a:ext cx="4366626" cy="1235100"/>
          </a:xfrm>
          <a:prstGeom prst="rect">
            <a:avLst/>
          </a:prstGeom>
          <a:noFill/>
          <a:ln>
            <a:noFill/>
          </a:ln>
        </p:spPr>
      </p:pic>
      <p:sp>
        <p:nvSpPr>
          <p:cNvPr id="7" name="Google Shape;68;p15">
            <a:extLst>
              <a:ext uri="{FF2B5EF4-FFF2-40B4-BE49-F238E27FC236}">
                <a16:creationId xmlns:a16="http://schemas.microsoft.com/office/drawing/2014/main" id="{ACD3512E-1141-4B46-87C3-CE53322C9833}"/>
              </a:ext>
            </a:extLst>
          </p:cNvPr>
          <p:cNvSpPr txBox="1">
            <a:spLocks noGrp="1"/>
          </p:cNvSpPr>
          <p:nvPr>
            <p:ph type="title"/>
          </p:nvPr>
        </p:nvSpPr>
        <p:spPr>
          <a:xfrm>
            <a:off x="952792" y="1394882"/>
            <a:ext cx="7499672"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solidFill>
                  <a:srgbClr val="0193CF"/>
                </a:solidFill>
                <a:latin typeface="Montserrat ExtraLight"/>
                <a:ea typeface="Montserrat ExtraLight"/>
                <a:cs typeface="Montserrat ExtraLight"/>
                <a:sym typeface="Montserrat ExtraLight"/>
              </a:rPr>
              <a:t>Anxiety &amp; Depression</a:t>
            </a:r>
            <a:endParaRPr sz="5400" dirty="0">
              <a:solidFill>
                <a:srgbClr val="0193CF"/>
              </a:solidFill>
              <a:latin typeface="Montserrat ExtraLight"/>
              <a:ea typeface="Montserrat ExtraLight"/>
              <a:cs typeface="Montserrat ExtraLight"/>
              <a:sym typeface="Montserrat ExtraLight"/>
            </a:endParaRPr>
          </a:p>
        </p:txBody>
      </p:sp>
      <p:sp>
        <p:nvSpPr>
          <p:cNvPr id="8" name="Google Shape;63;p14">
            <a:extLst>
              <a:ext uri="{FF2B5EF4-FFF2-40B4-BE49-F238E27FC236}">
                <a16:creationId xmlns:a16="http://schemas.microsoft.com/office/drawing/2014/main" id="{D22319FE-0485-4959-816D-2A4EC2B36D48}"/>
              </a:ext>
            </a:extLst>
          </p:cNvPr>
          <p:cNvSpPr txBox="1">
            <a:spLocks noGrp="1"/>
          </p:cNvSpPr>
          <p:nvPr>
            <p:ph type="body" idx="2"/>
          </p:nvPr>
        </p:nvSpPr>
        <p:spPr>
          <a:xfrm>
            <a:off x="1111888" y="3623225"/>
            <a:ext cx="6920224" cy="919704"/>
          </a:xfrm>
          <a:prstGeom prst="rect">
            <a:avLst/>
          </a:prstGeom>
        </p:spPr>
        <p:txBody>
          <a:bodyPr spcFirstLastPara="1" wrap="square" lIns="91425" tIns="91425" rIns="91425" bIns="91425" anchor="ctr" anchorCtr="0">
            <a:noAutofit/>
          </a:bodyPr>
          <a:lstStyle/>
          <a:p>
            <a:pPr marL="114300" indent="0" algn="ctr">
              <a:buNone/>
            </a:pPr>
            <a:r>
              <a:rPr lang="en-US" dirty="0">
                <a:solidFill>
                  <a:schemeClr val="tx1"/>
                </a:solidFill>
              </a:rPr>
              <a:t>Shannon Morrill MA, NCC,</a:t>
            </a:r>
          </a:p>
          <a:p>
            <a:pPr marL="114300" indent="0" algn="ctr">
              <a:buNone/>
            </a:pPr>
            <a:r>
              <a:rPr lang="en-US" dirty="0">
                <a:solidFill>
                  <a:schemeClr val="tx1"/>
                </a:solidFill>
              </a:rPr>
              <a:t> LPC Director of Social Services, Aurora Behavioral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3D0"/>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311700" y="820775"/>
            <a:ext cx="8520600" cy="171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lt1"/>
                </a:solidFill>
                <a:latin typeface="Montserrat Light"/>
                <a:ea typeface="Montserrat Light"/>
                <a:cs typeface="Montserrat Light"/>
                <a:sym typeface="Montserrat Light"/>
              </a:rPr>
              <a:t>Understanding </a:t>
            </a:r>
            <a:br>
              <a:rPr lang="en-US" dirty="0">
                <a:solidFill>
                  <a:schemeClr val="lt1"/>
                </a:solidFill>
                <a:latin typeface="Montserrat Light"/>
                <a:ea typeface="Montserrat Light"/>
                <a:cs typeface="Montserrat Light"/>
                <a:sym typeface="Montserrat Light"/>
              </a:rPr>
            </a:br>
            <a:r>
              <a:rPr lang="en-US" dirty="0">
                <a:solidFill>
                  <a:schemeClr val="lt1"/>
                </a:solidFill>
                <a:latin typeface="Montserrat Light"/>
                <a:ea typeface="Montserrat Light"/>
                <a:cs typeface="Montserrat Light"/>
                <a:sym typeface="Montserrat Light"/>
              </a:rPr>
              <a:t>Depression</a:t>
            </a:r>
            <a:endParaRPr dirty="0">
              <a:solidFill>
                <a:schemeClr val="lt1"/>
              </a:solidFill>
              <a:latin typeface="Montserrat Light"/>
              <a:ea typeface="Montserrat Light"/>
              <a:cs typeface="Montserrat Light"/>
              <a:sym typeface="Montserrat Light"/>
            </a:endParaRPr>
          </a:p>
        </p:txBody>
      </p:sp>
      <p:sp>
        <p:nvSpPr>
          <p:cNvPr id="81" name="Google Shape;81;p17"/>
          <p:cNvSpPr txBox="1">
            <a:spLocks noGrp="1"/>
          </p:cNvSpPr>
          <p:nvPr>
            <p:ph type="subTitle" idx="1"/>
          </p:nvPr>
        </p:nvSpPr>
        <p:spPr>
          <a:xfrm>
            <a:off x="311700" y="32247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lt1"/>
              </a:solidFill>
              <a:latin typeface="Montserrat Light"/>
              <a:ea typeface="Montserrat Light"/>
              <a:cs typeface="Montserrat Light"/>
              <a:sym typeface="Montserrat Light"/>
            </a:endParaRPr>
          </a:p>
        </p:txBody>
      </p:sp>
      <p:cxnSp>
        <p:nvCxnSpPr>
          <p:cNvPr id="82" name="Google Shape;82;p17"/>
          <p:cNvCxnSpPr/>
          <p:nvPr/>
        </p:nvCxnSpPr>
        <p:spPr>
          <a:xfrm>
            <a:off x="3861300" y="2840300"/>
            <a:ext cx="1421400" cy="0"/>
          </a:xfrm>
          <a:prstGeom prst="straightConnector1">
            <a:avLst/>
          </a:prstGeom>
          <a:noFill/>
          <a:ln w="2857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54114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Rectangle 3">
            <a:extLst>
              <a:ext uri="{FF2B5EF4-FFF2-40B4-BE49-F238E27FC236}">
                <a16:creationId xmlns:a16="http://schemas.microsoft.com/office/drawing/2014/main" id="{B6F21CAC-6117-4899-A1F4-7BB885196EFC}"/>
              </a:ext>
            </a:extLst>
          </p:cNvPr>
          <p:cNvSpPr/>
          <p:nvPr/>
        </p:nvSpPr>
        <p:spPr>
          <a:xfrm>
            <a:off x="4358869" y="0"/>
            <a:ext cx="4977636"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5EC84860-97D5-4230-BA46-EC8A13FBDC97}"/>
              </a:ext>
            </a:extLst>
          </p:cNvPr>
          <p:cNvSpPr>
            <a:spLocks noGrp="1"/>
          </p:cNvSpPr>
          <p:nvPr>
            <p:ph type="body" idx="2"/>
          </p:nvPr>
        </p:nvSpPr>
        <p:spPr>
          <a:xfrm>
            <a:off x="4928399" y="504575"/>
            <a:ext cx="3838575" cy="3695700"/>
          </a:xfrm>
        </p:spPr>
        <p:txBody>
          <a:bodyPr>
            <a:noAutofit/>
          </a:bodyPr>
          <a:lstStyle/>
          <a:p>
            <a:pPr lvl="1">
              <a:buFont typeface="Courier New" panose="02070309020205020404" pitchFamily="49" charset="0"/>
              <a:buChar char="o"/>
            </a:pPr>
            <a:endParaRPr lang="en-US" dirty="0"/>
          </a:p>
          <a:p>
            <a:pPr lvl="0"/>
            <a:r>
              <a:rPr lang="en-US" sz="1400" dirty="0"/>
              <a:t>Persistent feeling of sadness</a:t>
            </a:r>
          </a:p>
          <a:p>
            <a:pPr marL="114300" lvl="0" indent="0">
              <a:buNone/>
            </a:pPr>
            <a:endParaRPr lang="en-US" sz="1400" dirty="0"/>
          </a:p>
          <a:p>
            <a:pPr lvl="0"/>
            <a:r>
              <a:rPr lang="en-US" sz="1400" dirty="0"/>
              <a:t>Loss of interest in activities</a:t>
            </a:r>
          </a:p>
          <a:p>
            <a:pPr marL="114300" lvl="0" indent="0">
              <a:buNone/>
            </a:pPr>
            <a:endParaRPr lang="en-US" sz="1400" dirty="0"/>
          </a:p>
          <a:p>
            <a:pPr lvl="0"/>
            <a:r>
              <a:rPr lang="en-US" sz="1400" dirty="0"/>
              <a:t>Change in attitude</a:t>
            </a:r>
          </a:p>
          <a:p>
            <a:pPr lvl="1"/>
            <a:r>
              <a:rPr lang="en-US" dirty="0"/>
              <a:t>More withdrawn, angry, irritable, sad, sensitive</a:t>
            </a:r>
            <a:br>
              <a:rPr lang="en-US" dirty="0"/>
            </a:br>
            <a:endParaRPr lang="en-US" dirty="0"/>
          </a:p>
          <a:p>
            <a:pPr lvl="0"/>
            <a:r>
              <a:rPr lang="en-US" sz="1400" dirty="0"/>
              <a:t>Problems in various areas of life </a:t>
            </a:r>
          </a:p>
          <a:p>
            <a:pPr lvl="1"/>
            <a:r>
              <a:rPr lang="en-US" dirty="0"/>
              <a:t>Social , school, grades, family, job, self care, leisure activities, responsibilities</a:t>
            </a:r>
          </a:p>
          <a:p>
            <a:pPr marL="486918" lvl="1" indent="-285750">
              <a:buSzPct val="193000"/>
              <a:buFont typeface="Arial" panose="020B0604020202020204" pitchFamily="34" charset="0"/>
              <a:buChar char="•"/>
            </a:pPr>
            <a:r>
              <a:rPr lang="en-US" dirty="0"/>
              <a:t>Substance use disorder, using drugs and drinking as forms of self-medication</a:t>
            </a:r>
          </a:p>
          <a:p>
            <a:pPr marL="486918" lvl="1" indent="-285750">
              <a:buSzPct val="193000"/>
              <a:buFont typeface="Arial" panose="020B0604020202020204" pitchFamily="34" charset="0"/>
              <a:buChar char="•"/>
            </a:pPr>
            <a:r>
              <a:rPr lang="en-US" dirty="0"/>
              <a:t>Insomnia or sleeping too much</a:t>
            </a:r>
          </a:p>
        </p:txBody>
      </p:sp>
      <p:sp>
        <p:nvSpPr>
          <p:cNvPr id="10" name="Google Shape;62;p14">
            <a:extLst>
              <a:ext uri="{FF2B5EF4-FFF2-40B4-BE49-F238E27FC236}">
                <a16:creationId xmlns:a16="http://schemas.microsoft.com/office/drawing/2014/main" id="{9A85161F-BEF0-4CD4-BF24-389478DBC403}"/>
              </a:ext>
            </a:extLst>
          </p:cNvPr>
          <p:cNvSpPr txBox="1">
            <a:spLocks/>
          </p:cNvSpPr>
          <p:nvPr/>
        </p:nvSpPr>
        <p:spPr>
          <a:xfrm>
            <a:off x="265500" y="504575"/>
            <a:ext cx="3234000" cy="4167000"/>
          </a:xfrm>
          <a:prstGeom prst="rect">
            <a:avLst/>
          </a:prstGeom>
          <a:noFill/>
          <a:ln>
            <a:noFill/>
          </a:ln>
        </p:spPr>
        <p:txBody>
          <a:bodyPr spcFirstLastPara="1" wrap="square" lIns="91425" tIns="182875" rIns="91425" bIns="1828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200"/>
              <a:buFont typeface="Montserrat Light"/>
              <a:buNone/>
              <a:defRPr sz="4200" b="0" i="0" u="none" strike="noStrike" cap="none">
                <a:solidFill>
                  <a:schemeClr val="lt1"/>
                </a:solidFill>
                <a:latin typeface="Montserrat Light"/>
                <a:ea typeface="Montserrat Light"/>
                <a:cs typeface="Montserrat Light"/>
                <a:sym typeface="Montserrat Light"/>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r>
              <a:rPr lang="en-US"/>
              <a:t>Signs &amp;</a:t>
            </a:r>
            <a:br>
              <a:rPr lang="en-US"/>
            </a:br>
            <a:r>
              <a:rPr lang="en-US"/>
              <a:t>Symptoms</a:t>
            </a:r>
          </a:p>
          <a:p>
            <a:endParaRPr lang="en-US" sz="2100" dirty="0"/>
          </a:p>
        </p:txBody>
      </p:sp>
    </p:spTree>
    <p:extLst>
      <p:ext uri="{BB962C8B-B14F-4D97-AF65-F5344CB8AC3E}">
        <p14:creationId xmlns:p14="http://schemas.microsoft.com/office/powerpoint/2010/main" val="130961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Rectangle 3">
            <a:extLst>
              <a:ext uri="{FF2B5EF4-FFF2-40B4-BE49-F238E27FC236}">
                <a16:creationId xmlns:a16="http://schemas.microsoft.com/office/drawing/2014/main" id="{B6F21CAC-6117-4899-A1F4-7BB885196EFC}"/>
              </a:ext>
            </a:extLst>
          </p:cNvPr>
          <p:cNvSpPr/>
          <p:nvPr/>
        </p:nvSpPr>
        <p:spPr>
          <a:xfrm>
            <a:off x="4358869" y="0"/>
            <a:ext cx="4977636"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7A442E20-B8EF-4C59-8B67-7B6EAA0E4818}"/>
              </a:ext>
            </a:extLst>
          </p:cNvPr>
          <p:cNvSpPr>
            <a:spLocks noGrp="1"/>
          </p:cNvSpPr>
          <p:nvPr>
            <p:ph type="body" idx="2"/>
          </p:nvPr>
        </p:nvSpPr>
        <p:spPr>
          <a:xfrm>
            <a:off x="4626490" y="-680794"/>
            <a:ext cx="4205288" cy="5824294"/>
          </a:xfrm>
        </p:spPr>
        <p:txBody>
          <a:bodyPr>
            <a:normAutofit/>
          </a:bodyPr>
          <a:lstStyle/>
          <a:p>
            <a:pPr marL="596900" lvl="1" indent="0">
              <a:buNone/>
            </a:pPr>
            <a:endParaRPr lang="en-US" sz="1200" dirty="0"/>
          </a:p>
          <a:p>
            <a:pPr lvl="0"/>
            <a:r>
              <a:rPr lang="en-US" sz="1600" dirty="0"/>
              <a:t>Emotional and cognitive changes</a:t>
            </a:r>
          </a:p>
          <a:p>
            <a:pPr lvl="1">
              <a:buFont typeface="Courier New" panose="02070309020205020404" pitchFamily="49" charset="0"/>
              <a:buChar char="o"/>
            </a:pPr>
            <a:r>
              <a:rPr lang="en-US" sz="1200" dirty="0"/>
              <a:t>Sadness, crying/ tearful, anger, frustration, hopeless/ feeling empty, irritable</a:t>
            </a:r>
            <a:endParaRPr lang="en-US" dirty="0"/>
          </a:p>
          <a:p>
            <a:pPr lvl="1">
              <a:buFont typeface="Courier New" panose="02070309020205020404" pitchFamily="49" charset="0"/>
              <a:buChar char="o"/>
            </a:pPr>
            <a:r>
              <a:rPr lang="en-US" sz="1200" dirty="0"/>
              <a:t>Decreased interest and pleasure in regular activities</a:t>
            </a:r>
            <a:endParaRPr lang="en-US" dirty="0"/>
          </a:p>
          <a:p>
            <a:pPr lvl="1">
              <a:buFont typeface="Courier New" panose="02070309020205020404" pitchFamily="49" charset="0"/>
              <a:buChar char="o"/>
            </a:pPr>
            <a:r>
              <a:rPr lang="en-US" sz="1200" dirty="0"/>
              <a:t>Increased conflict</a:t>
            </a:r>
            <a:endParaRPr lang="en-US" dirty="0"/>
          </a:p>
          <a:p>
            <a:pPr lvl="1">
              <a:buFont typeface="Courier New" panose="02070309020205020404" pitchFamily="49" charset="0"/>
              <a:buChar char="o"/>
            </a:pPr>
            <a:r>
              <a:rPr lang="en-US" sz="1200" dirty="0"/>
              <a:t>Reduced self esteem and confidence</a:t>
            </a:r>
            <a:endParaRPr lang="en-US" dirty="0"/>
          </a:p>
          <a:p>
            <a:pPr lvl="1">
              <a:buFont typeface="Courier New" panose="02070309020205020404" pitchFamily="49" charset="0"/>
              <a:buChar char="o"/>
            </a:pPr>
            <a:r>
              <a:rPr lang="en-US" sz="1200" dirty="0"/>
              <a:t>Feelings of guilt and worthlessness</a:t>
            </a:r>
            <a:endParaRPr lang="en-US" dirty="0"/>
          </a:p>
          <a:p>
            <a:pPr lvl="1">
              <a:buFont typeface="Courier New" panose="02070309020205020404" pitchFamily="49" charset="0"/>
              <a:buChar char="o"/>
            </a:pPr>
            <a:r>
              <a:rPr lang="en-US" sz="1200" dirty="0"/>
              <a:t>Negative thinking / feelings and focus on failure/self criticism</a:t>
            </a:r>
            <a:endParaRPr lang="en-US" dirty="0"/>
          </a:p>
          <a:p>
            <a:pPr lvl="1">
              <a:buFont typeface="Courier New" panose="02070309020205020404" pitchFamily="49" charset="0"/>
              <a:buChar char="o"/>
            </a:pPr>
            <a:r>
              <a:rPr lang="en-US" sz="1200" dirty="0"/>
              <a:t>Thoughts of suicide</a:t>
            </a:r>
          </a:p>
        </p:txBody>
      </p:sp>
      <p:sp>
        <p:nvSpPr>
          <p:cNvPr id="8" name="Google Shape;62;p14">
            <a:extLst>
              <a:ext uri="{FF2B5EF4-FFF2-40B4-BE49-F238E27FC236}">
                <a16:creationId xmlns:a16="http://schemas.microsoft.com/office/drawing/2014/main" id="{8888248E-B81B-48A2-AE64-883CCAEC2BC4}"/>
              </a:ext>
            </a:extLst>
          </p:cNvPr>
          <p:cNvSpPr txBox="1">
            <a:spLocks/>
          </p:cNvSpPr>
          <p:nvPr/>
        </p:nvSpPr>
        <p:spPr>
          <a:xfrm>
            <a:off x="438526" y="546972"/>
            <a:ext cx="3234000" cy="4167000"/>
          </a:xfrm>
          <a:prstGeom prst="rect">
            <a:avLst/>
          </a:prstGeom>
          <a:noFill/>
          <a:ln>
            <a:noFill/>
          </a:ln>
        </p:spPr>
        <p:txBody>
          <a:bodyPr spcFirstLastPara="1" wrap="square" lIns="91425" tIns="182875" rIns="91425" bIns="1828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200"/>
              <a:buFont typeface="Montserrat Light"/>
              <a:buNone/>
              <a:defRPr sz="4200" b="0" i="0" u="none" strike="noStrike" cap="none">
                <a:solidFill>
                  <a:schemeClr val="lt1"/>
                </a:solidFill>
                <a:latin typeface="Montserrat Light"/>
                <a:ea typeface="Montserrat Light"/>
                <a:cs typeface="Montserrat Light"/>
                <a:sym typeface="Montserrat Light"/>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r>
              <a:rPr lang="en-US" dirty="0"/>
              <a:t>Signs &amp;</a:t>
            </a:r>
            <a:br>
              <a:rPr lang="en-US" dirty="0"/>
            </a:br>
            <a:r>
              <a:rPr lang="en-US" dirty="0"/>
              <a:t>Symptoms, Continued.</a:t>
            </a:r>
          </a:p>
          <a:p>
            <a:endParaRPr lang="en-US" sz="2100" dirty="0"/>
          </a:p>
        </p:txBody>
      </p:sp>
    </p:spTree>
    <p:extLst>
      <p:ext uri="{BB962C8B-B14F-4D97-AF65-F5344CB8AC3E}">
        <p14:creationId xmlns:p14="http://schemas.microsoft.com/office/powerpoint/2010/main" val="399332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3D0"/>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504575"/>
            <a:ext cx="3234000"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br>
              <a:rPr lang="en-US" dirty="0">
                <a:solidFill>
                  <a:schemeClr val="lt1"/>
                </a:solidFill>
                <a:latin typeface="Montserrat Light"/>
                <a:ea typeface="Montserrat Light"/>
                <a:cs typeface="Montserrat Light"/>
                <a:sym typeface="Montserrat Light"/>
              </a:rPr>
            </a:br>
            <a:r>
              <a:rPr lang="en-US" dirty="0">
                <a:solidFill>
                  <a:schemeClr val="lt1"/>
                </a:solidFill>
                <a:latin typeface="Montserrat Light"/>
                <a:ea typeface="Montserrat Light"/>
                <a:cs typeface="Montserrat Light"/>
                <a:sym typeface="Montserrat Light"/>
              </a:rPr>
              <a:t>Risk Factors of Anxiety </a:t>
            </a:r>
            <a:r>
              <a:rPr lang="en-US" dirty="0"/>
              <a:t>&amp;</a:t>
            </a:r>
            <a:r>
              <a:rPr lang="en-US" dirty="0">
                <a:solidFill>
                  <a:schemeClr val="lt1"/>
                </a:solidFill>
                <a:latin typeface="Montserrat Light"/>
                <a:ea typeface="Montserrat Light"/>
                <a:cs typeface="Montserrat Light"/>
                <a:sym typeface="Montserrat Light"/>
              </a:rPr>
              <a:t> Depression</a:t>
            </a:r>
            <a:endParaRPr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6" name="Content Placeholder 2">
            <a:extLst>
              <a:ext uri="{FF2B5EF4-FFF2-40B4-BE49-F238E27FC236}">
                <a16:creationId xmlns:a16="http://schemas.microsoft.com/office/drawing/2014/main" id="{CC95B2C1-5F8F-4F00-9388-7073D75F2A72}"/>
              </a:ext>
            </a:extLst>
          </p:cNvPr>
          <p:cNvSpPr>
            <a:spLocks noGrp="1"/>
          </p:cNvSpPr>
          <p:nvPr>
            <p:ph type="body" idx="2"/>
          </p:nvPr>
        </p:nvSpPr>
        <p:spPr>
          <a:xfrm>
            <a:off x="4695754" y="68752"/>
            <a:ext cx="4448246" cy="5217122"/>
          </a:xfrm>
        </p:spPr>
        <p:txBody>
          <a:bodyPr>
            <a:normAutofit fontScale="85000" lnSpcReduction="20000"/>
          </a:bodyPr>
          <a:lstStyle/>
          <a:p>
            <a:r>
              <a:rPr lang="en-US" sz="1200" dirty="0"/>
              <a:t>Having issues that negatively impact self-esteem</a:t>
            </a:r>
          </a:p>
          <a:p>
            <a:pPr lvl="1"/>
            <a:r>
              <a:rPr lang="en-US" sz="1000" dirty="0"/>
              <a:t>Obesity, peer problems, long-term bullying or academic problems</a:t>
            </a:r>
          </a:p>
          <a:p>
            <a:pPr marL="596900" lvl="1" indent="0">
              <a:buNone/>
            </a:pPr>
            <a:endParaRPr lang="en-US" sz="1000" dirty="0"/>
          </a:p>
          <a:p>
            <a:r>
              <a:rPr lang="en-US" sz="1200" dirty="0"/>
              <a:t>Having been the victim or witness of violence</a:t>
            </a:r>
          </a:p>
          <a:p>
            <a:pPr lvl="1"/>
            <a:r>
              <a:rPr lang="en-US" sz="1000" dirty="0"/>
              <a:t>Physical or sexual abuse</a:t>
            </a:r>
          </a:p>
          <a:p>
            <a:pPr marL="596900" lvl="1" indent="0">
              <a:buNone/>
            </a:pPr>
            <a:endParaRPr lang="en-US" sz="1000" dirty="0"/>
          </a:p>
          <a:p>
            <a:r>
              <a:rPr lang="en-US" sz="1200" dirty="0"/>
              <a:t>Having other mental health conditions</a:t>
            </a:r>
          </a:p>
          <a:p>
            <a:pPr lvl="1"/>
            <a:r>
              <a:rPr lang="en-US" sz="900" dirty="0"/>
              <a:t>B</a:t>
            </a:r>
            <a:r>
              <a:rPr lang="en-US" sz="1000" dirty="0"/>
              <a:t>ipolar disorder, an anxiety disorder, a personality disorder, anorexia or bulimia</a:t>
            </a:r>
          </a:p>
          <a:p>
            <a:pPr marL="596900" lvl="1" indent="0">
              <a:buNone/>
            </a:pPr>
            <a:endParaRPr lang="en-US" sz="1000" dirty="0"/>
          </a:p>
          <a:p>
            <a:r>
              <a:rPr lang="en-US" sz="1200" dirty="0"/>
              <a:t>Having a learning disability</a:t>
            </a:r>
          </a:p>
          <a:p>
            <a:pPr lvl="1"/>
            <a:r>
              <a:rPr lang="en-US" sz="1000" dirty="0"/>
              <a:t>Attention-deficit/hyperactivity disorder (ADHD)</a:t>
            </a:r>
          </a:p>
          <a:p>
            <a:pPr marL="596900" lvl="1" indent="0">
              <a:buNone/>
            </a:pPr>
            <a:endParaRPr lang="en-US" sz="1000" dirty="0"/>
          </a:p>
          <a:p>
            <a:r>
              <a:rPr lang="en-US" sz="1200" dirty="0"/>
              <a:t>Having ongoing pain or a chronic physical illness</a:t>
            </a:r>
          </a:p>
          <a:p>
            <a:pPr lvl="1"/>
            <a:r>
              <a:rPr lang="en-US" sz="1000" dirty="0"/>
              <a:t>Cancer, diabetes or asthma</a:t>
            </a:r>
          </a:p>
          <a:p>
            <a:pPr marL="596900" lvl="1" indent="0">
              <a:buNone/>
            </a:pPr>
            <a:endParaRPr lang="en-US" sz="1000" dirty="0"/>
          </a:p>
          <a:p>
            <a:r>
              <a:rPr lang="en-US" sz="1200" dirty="0"/>
              <a:t>Having certain personality trait</a:t>
            </a:r>
          </a:p>
          <a:p>
            <a:pPr lvl="1"/>
            <a:r>
              <a:rPr lang="en-US" sz="1000" dirty="0"/>
              <a:t>Low self-esteem or being overly dependent, self-critical or pessimistic</a:t>
            </a:r>
          </a:p>
          <a:p>
            <a:endParaRPr lang="en-US" dirty="0"/>
          </a:p>
        </p:txBody>
      </p:sp>
    </p:spTree>
    <p:extLst>
      <p:ext uri="{BB962C8B-B14F-4D97-AF65-F5344CB8AC3E}">
        <p14:creationId xmlns:p14="http://schemas.microsoft.com/office/powerpoint/2010/main" val="296574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3D0"/>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504575"/>
            <a:ext cx="3234000"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r>
              <a:rPr lang="en-US" dirty="0">
                <a:solidFill>
                  <a:schemeClr val="lt1"/>
                </a:solidFill>
                <a:latin typeface="Montserrat Light"/>
                <a:ea typeface="Montserrat Light"/>
                <a:cs typeface="Montserrat Light"/>
                <a:sym typeface="Montserrat Light"/>
              </a:rPr>
              <a:t>Risk Factors, Continued.</a:t>
            </a:r>
            <a:endParaRPr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7" name="Content Placeholder 3">
            <a:extLst>
              <a:ext uri="{FF2B5EF4-FFF2-40B4-BE49-F238E27FC236}">
                <a16:creationId xmlns:a16="http://schemas.microsoft.com/office/drawing/2014/main" id="{2DECBE59-0065-4321-8FEF-55FE712721CF}"/>
              </a:ext>
            </a:extLst>
          </p:cNvPr>
          <p:cNvSpPr>
            <a:spLocks noGrp="1"/>
          </p:cNvSpPr>
          <p:nvPr>
            <p:ph type="body" idx="2"/>
          </p:nvPr>
        </p:nvSpPr>
        <p:spPr>
          <a:xfrm>
            <a:off x="4842461" y="597504"/>
            <a:ext cx="3840902" cy="4040605"/>
          </a:xfrm>
        </p:spPr>
        <p:txBody>
          <a:bodyPr>
            <a:noAutofit/>
          </a:bodyPr>
          <a:lstStyle/>
          <a:p>
            <a:r>
              <a:rPr lang="en-US" sz="1200" dirty="0"/>
              <a:t>Abusing alcohol, nicotine or other drugs</a:t>
            </a:r>
          </a:p>
          <a:p>
            <a:pPr marL="114300" indent="0">
              <a:buNone/>
            </a:pPr>
            <a:endParaRPr lang="en-US" sz="1200" dirty="0"/>
          </a:p>
          <a:p>
            <a:r>
              <a:rPr lang="en-US" sz="1200" dirty="0"/>
              <a:t>Being gay, lesbian, bisexual or transgender in an unsupportive environment</a:t>
            </a:r>
          </a:p>
          <a:p>
            <a:pPr marL="114300" indent="0">
              <a:buNone/>
            </a:pPr>
            <a:endParaRPr lang="en-US" sz="1200" dirty="0"/>
          </a:p>
          <a:p>
            <a:r>
              <a:rPr lang="en-US" sz="1200" dirty="0"/>
              <a:t>Having a parent, grandparent or other blood relative with depression, bipolar disorder or alcohol use problems</a:t>
            </a:r>
          </a:p>
          <a:p>
            <a:pPr marL="114300" indent="0">
              <a:buNone/>
            </a:pPr>
            <a:endParaRPr lang="en-US" sz="1200" dirty="0"/>
          </a:p>
          <a:p>
            <a:r>
              <a:rPr lang="en-US" sz="1200" dirty="0"/>
              <a:t>Having a family member who died by suicide</a:t>
            </a:r>
          </a:p>
          <a:p>
            <a:pPr marL="114300" indent="0">
              <a:buNone/>
            </a:pPr>
            <a:endParaRPr lang="en-US" sz="1200" dirty="0"/>
          </a:p>
          <a:p>
            <a:r>
              <a:rPr lang="en-US" sz="1200" dirty="0"/>
              <a:t>Having a dysfunctional family and family conflict</a:t>
            </a:r>
          </a:p>
          <a:p>
            <a:pPr marL="114300" indent="0">
              <a:buNone/>
            </a:pPr>
            <a:endParaRPr lang="en-US" sz="1200" dirty="0"/>
          </a:p>
          <a:p>
            <a:r>
              <a:rPr lang="en-US" sz="1200" dirty="0"/>
              <a:t>Having experienced recent stressful life events, such as parental divorce, parental military service or the death of a loved one</a:t>
            </a:r>
          </a:p>
          <a:p>
            <a:pPr marL="114300" indent="0">
              <a:buNone/>
            </a:pPr>
            <a:endParaRPr lang="en-US" sz="1200" dirty="0"/>
          </a:p>
          <a:p>
            <a:r>
              <a:rPr lang="en-US" sz="1200" dirty="0"/>
              <a:t>Biological changes in hormones for teens</a:t>
            </a:r>
          </a:p>
        </p:txBody>
      </p:sp>
    </p:spTree>
    <p:extLst>
      <p:ext uri="{BB962C8B-B14F-4D97-AF65-F5344CB8AC3E}">
        <p14:creationId xmlns:p14="http://schemas.microsoft.com/office/powerpoint/2010/main" val="88741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3D0"/>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504575"/>
            <a:ext cx="3234000"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r>
              <a:rPr lang="en-US" dirty="0">
                <a:solidFill>
                  <a:schemeClr val="lt1"/>
                </a:solidFill>
                <a:latin typeface="Montserrat Light"/>
                <a:ea typeface="Montserrat Light"/>
                <a:cs typeface="Montserrat Light"/>
                <a:sym typeface="Montserrat Light"/>
              </a:rPr>
              <a:t>Treatment</a:t>
            </a:r>
            <a:endParaRPr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6" name="Content Placeholder 2">
            <a:extLst>
              <a:ext uri="{FF2B5EF4-FFF2-40B4-BE49-F238E27FC236}">
                <a16:creationId xmlns:a16="http://schemas.microsoft.com/office/drawing/2014/main" id="{9F9D90EF-7F67-499A-B041-7CE298FD9BD1}"/>
              </a:ext>
            </a:extLst>
          </p:cNvPr>
          <p:cNvSpPr>
            <a:spLocks noGrp="1"/>
          </p:cNvSpPr>
          <p:nvPr>
            <p:ph type="body" idx="2"/>
          </p:nvPr>
        </p:nvSpPr>
        <p:spPr>
          <a:xfrm>
            <a:off x="4572000" y="0"/>
            <a:ext cx="4572000" cy="5143500"/>
          </a:xfrm>
        </p:spPr>
        <p:txBody>
          <a:bodyPr>
            <a:normAutofit fontScale="40000" lnSpcReduction="20000"/>
          </a:bodyPr>
          <a:lstStyle/>
          <a:p>
            <a:r>
              <a:rPr lang="en-US" sz="2500" b="1" dirty="0"/>
              <a:t>Take steps to control stress</a:t>
            </a:r>
          </a:p>
          <a:p>
            <a:pPr lvl="1"/>
            <a:r>
              <a:rPr lang="en-US" sz="2300" dirty="0"/>
              <a:t>Increase resilience and boost self-esteem to help handle issues when they arise</a:t>
            </a:r>
          </a:p>
          <a:p>
            <a:pPr marL="596900" lvl="1" indent="0">
              <a:buNone/>
            </a:pPr>
            <a:endParaRPr lang="en-US" sz="2500" dirty="0"/>
          </a:p>
          <a:p>
            <a:r>
              <a:rPr lang="en-US" sz="2500" b="1" dirty="0"/>
              <a:t>Teach your child problem solving and coping skills</a:t>
            </a:r>
          </a:p>
          <a:p>
            <a:pPr lvl="1"/>
            <a:r>
              <a:rPr lang="en-US" sz="2300" dirty="0"/>
              <a:t>Let them know they can talk to you, or suggest others they can talk to if they feel too scared to talk to you. Help foster those relationships so they feel comfortable going to another person.</a:t>
            </a:r>
          </a:p>
          <a:p>
            <a:pPr marL="596900" lvl="1" indent="0">
              <a:buNone/>
            </a:pPr>
            <a:endParaRPr lang="en-US" sz="2500" dirty="0"/>
          </a:p>
          <a:p>
            <a:r>
              <a:rPr lang="en-US" sz="2500" b="1" dirty="0"/>
              <a:t>Reach out for friendship and social support</a:t>
            </a:r>
          </a:p>
          <a:p>
            <a:pPr lvl="1"/>
            <a:r>
              <a:rPr lang="en-US" sz="2300" dirty="0"/>
              <a:t>Especially in times of crisis</a:t>
            </a:r>
          </a:p>
          <a:p>
            <a:pPr marL="596900" lvl="1" indent="0">
              <a:buNone/>
            </a:pPr>
            <a:endParaRPr lang="en-US" sz="1000" dirty="0"/>
          </a:p>
          <a:p>
            <a:r>
              <a:rPr lang="en-US" sz="2500" b="1" dirty="0"/>
              <a:t>Maintain ongoing treatment, if recommended</a:t>
            </a:r>
          </a:p>
          <a:p>
            <a:pPr lvl="1"/>
            <a:r>
              <a:rPr lang="en-US" sz="2300" dirty="0"/>
              <a:t>Even after symptoms let up, to help prevent a relapse of depression symptoms</a:t>
            </a:r>
          </a:p>
          <a:p>
            <a:pPr marL="596900" lvl="1" indent="0">
              <a:buNone/>
            </a:pPr>
            <a:endParaRPr lang="en-US" sz="1000" dirty="0"/>
          </a:p>
          <a:p>
            <a:pPr marL="114300" indent="0" algn="ctr">
              <a:buNone/>
            </a:pPr>
            <a:r>
              <a:rPr lang="en-US" sz="2500" b="1" dirty="0"/>
              <a:t>Knowing the warnings signs and symptoms can help you identify if you are feeling depressed.</a:t>
            </a:r>
          </a:p>
          <a:p>
            <a:pPr marL="114300" indent="0" algn="ctr">
              <a:buNone/>
            </a:pPr>
            <a:endParaRPr lang="en-US" sz="2500" b="1" dirty="0"/>
          </a:p>
          <a:p>
            <a:pPr marL="114300" indent="0" algn="ctr">
              <a:buNone/>
            </a:pPr>
            <a:r>
              <a:rPr lang="en-US" sz="2500" b="1" dirty="0"/>
              <a:t>Don’t wait: The quicker you begin seeking help for your depression, the faster and more effectively you can work through it.</a:t>
            </a:r>
          </a:p>
          <a:p>
            <a:endParaRPr lang="en-US" dirty="0"/>
          </a:p>
        </p:txBody>
      </p:sp>
    </p:spTree>
    <p:extLst>
      <p:ext uri="{BB962C8B-B14F-4D97-AF65-F5344CB8AC3E}">
        <p14:creationId xmlns:p14="http://schemas.microsoft.com/office/powerpoint/2010/main" val="3479457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3D0"/>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504575"/>
            <a:ext cx="3234000"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r>
              <a:rPr lang="en-US" dirty="0">
                <a:solidFill>
                  <a:schemeClr val="lt1"/>
                </a:solidFill>
                <a:latin typeface="Montserrat Light"/>
                <a:ea typeface="Montserrat Light"/>
                <a:cs typeface="Montserrat Light"/>
                <a:sym typeface="Montserrat Light"/>
              </a:rPr>
              <a:t>Treatment, Continued.</a:t>
            </a:r>
            <a:endParaRPr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7" name="Content Placeholder 4">
            <a:extLst>
              <a:ext uri="{FF2B5EF4-FFF2-40B4-BE49-F238E27FC236}">
                <a16:creationId xmlns:a16="http://schemas.microsoft.com/office/drawing/2014/main" id="{3B1DCC20-A250-4378-908F-7A7612FA04F3}"/>
              </a:ext>
            </a:extLst>
          </p:cNvPr>
          <p:cNvSpPr>
            <a:spLocks noGrp="1"/>
          </p:cNvSpPr>
          <p:nvPr>
            <p:ph type="body" idx="2"/>
          </p:nvPr>
        </p:nvSpPr>
        <p:spPr>
          <a:xfrm>
            <a:off x="4670330" y="113466"/>
            <a:ext cx="4306809" cy="5030034"/>
          </a:xfrm>
        </p:spPr>
        <p:txBody>
          <a:bodyPr>
            <a:normAutofit/>
          </a:bodyPr>
          <a:lstStyle/>
          <a:p>
            <a:r>
              <a:rPr lang="en-US" sz="1200" b="1" dirty="0"/>
              <a:t>Stay active</a:t>
            </a:r>
            <a:r>
              <a:rPr lang="en-US" sz="1200" dirty="0"/>
              <a:t>: Exercise can increase endorphins in the body which can help improve your mood.</a:t>
            </a:r>
          </a:p>
          <a:p>
            <a:pPr marL="114300" indent="0">
              <a:buNone/>
            </a:pPr>
            <a:endParaRPr lang="en-US" sz="1200" dirty="0"/>
          </a:p>
          <a:p>
            <a:r>
              <a:rPr lang="en-US" sz="1200" b="1" dirty="0"/>
              <a:t>Journal:</a:t>
            </a:r>
            <a:r>
              <a:rPr lang="en-US" sz="1200" dirty="0"/>
              <a:t> Track how you are feeling throughout the day in order to look at your improvements or areas for growth.</a:t>
            </a:r>
          </a:p>
          <a:p>
            <a:pPr marL="114300" indent="0">
              <a:buNone/>
            </a:pPr>
            <a:endParaRPr lang="en-US" sz="1200" dirty="0"/>
          </a:p>
          <a:p>
            <a:r>
              <a:rPr lang="en-US" sz="1200" dirty="0"/>
              <a:t> </a:t>
            </a:r>
            <a:r>
              <a:rPr lang="en-US" sz="1200" b="1" dirty="0"/>
              <a:t>Sleep well</a:t>
            </a:r>
            <a:r>
              <a:rPr lang="en-US" sz="1200" dirty="0"/>
              <a:t>: Sleeping is essential for a healthy and balanced life style. </a:t>
            </a:r>
          </a:p>
          <a:p>
            <a:pPr marL="114300" indent="0">
              <a:buNone/>
            </a:pPr>
            <a:endParaRPr lang="en-US" sz="1200" dirty="0"/>
          </a:p>
          <a:p>
            <a:r>
              <a:rPr lang="en-US" sz="1200" b="1" dirty="0"/>
              <a:t>Eat healthy:</a:t>
            </a:r>
            <a:r>
              <a:rPr lang="en-US" sz="1200" dirty="0"/>
              <a:t> Lots of sugar, fast food and processed foods can make you feel sluggish and tired. Utilize more fruits, vegetables, and whole foods in your diet. Make sure to drink plenty of water. </a:t>
            </a:r>
          </a:p>
          <a:p>
            <a:pPr marL="114300" indent="0">
              <a:buNone/>
            </a:pPr>
            <a:endParaRPr lang="en-US" sz="1200" dirty="0"/>
          </a:p>
          <a:p>
            <a:r>
              <a:rPr lang="en-US" sz="1200" b="1" dirty="0"/>
              <a:t>Understand negative thinking patterns:</a:t>
            </a:r>
            <a:r>
              <a:rPr lang="en-US" sz="1200" dirty="0"/>
              <a:t> Be aware of negative thoughts, and challenge yourself to have a more positive outlook.</a:t>
            </a:r>
          </a:p>
          <a:p>
            <a:pPr marL="114300" indent="0">
              <a:buNone/>
            </a:pPr>
            <a:endParaRPr lang="en-US" sz="1200" dirty="0"/>
          </a:p>
          <a:p>
            <a:r>
              <a:rPr lang="en-US" sz="1200" b="1" dirty="0"/>
              <a:t>Relax! </a:t>
            </a:r>
            <a:r>
              <a:rPr lang="en-US" sz="1200" dirty="0"/>
              <a:t>Try learning some “mindfulness” techniques. </a:t>
            </a:r>
          </a:p>
        </p:txBody>
      </p:sp>
    </p:spTree>
    <p:extLst>
      <p:ext uri="{BB962C8B-B14F-4D97-AF65-F5344CB8AC3E}">
        <p14:creationId xmlns:p14="http://schemas.microsoft.com/office/powerpoint/2010/main" val="247264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311700" y="1888125"/>
            <a:ext cx="4441200" cy="1969500"/>
          </a:xfrm>
          <a:prstGeom prst="rect">
            <a:avLst/>
          </a:prstGeom>
        </p:spPr>
        <p:txBody>
          <a:bodyPr spcFirstLastPara="1" wrap="square" lIns="91425" tIns="91425" rIns="91425" bIns="91425" anchor="ctr" anchorCtr="0">
            <a:noAutofit/>
          </a:bodyPr>
          <a:lstStyle/>
          <a:p>
            <a:pPr marL="0" lvl="0" indent="0">
              <a:lnSpc>
                <a:spcPct val="115000"/>
              </a:lnSpc>
            </a:pPr>
            <a:r>
              <a:rPr lang="en-US" dirty="0"/>
              <a:t>There should be no stigma attached to reaching out for help. We struggle as humans, and we are just that, humans that deal with life's crisis and life's problems</a:t>
            </a:r>
          </a:p>
          <a:p>
            <a:pPr marL="457200" lvl="0" indent="-304800" algn="l" rtl="0">
              <a:spcBef>
                <a:spcPts val="0"/>
              </a:spcBef>
              <a:spcAft>
                <a:spcPts val="0"/>
              </a:spcAft>
              <a:buSzPts val="1200"/>
              <a:buChar char="-"/>
            </a:pPr>
            <a:r>
              <a:rPr lang="en-US" sz="1200" dirty="0"/>
              <a:t>Nikki </a:t>
            </a:r>
            <a:r>
              <a:rPr lang="en-US" sz="1200" dirty="0" err="1"/>
              <a:t>Kontz</a:t>
            </a:r>
            <a:r>
              <a:rPr lang="en-US" sz="1200" dirty="0"/>
              <a:t>, Clinical Director, Teen Lifeline. </a:t>
            </a:r>
          </a:p>
        </p:txBody>
      </p:sp>
      <p:sp>
        <p:nvSpPr>
          <p:cNvPr id="88" name="Google Shape;88;p18"/>
          <p:cNvSpPr txBox="1"/>
          <p:nvPr/>
        </p:nvSpPr>
        <p:spPr>
          <a:xfrm>
            <a:off x="-179025" y="968500"/>
            <a:ext cx="2509200" cy="8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0" b="1" dirty="0">
                <a:solidFill>
                  <a:srgbClr val="0093D0"/>
                </a:solidFill>
                <a:latin typeface="Montserrat"/>
                <a:ea typeface="Montserrat"/>
                <a:cs typeface="Montserrat"/>
                <a:sym typeface="Montserrat"/>
              </a:rPr>
              <a:t>“</a:t>
            </a:r>
            <a:endParaRPr sz="13000" b="1" dirty="0">
              <a:solidFill>
                <a:srgbClr val="0093D0"/>
              </a:solidFill>
              <a:latin typeface="Montserrat"/>
              <a:ea typeface="Montserrat"/>
              <a:cs typeface="Montserrat"/>
              <a:sym typeface="Montserrat"/>
            </a:endParaRPr>
          </a:p>
        </p:txBody>
      </p:sp>
    </p:spTree>
    <p:extLst>
      <p:ext uri="{BB962C8B-B14F-4D97-AF65-F5344CB8AC3E}">
        <p14:creationId xmlns:p14="http://schemas.microsoft.com/office/powerpoint/2010/main" val="315774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3D0"/>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311700" y="820775"/>
            <a:ext cx="8520600" cy="171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lt1"/>
                </a:solidFill>
                <a:latin typeface="Montserrat Light"/>
                <a:ea typeface="Montserrat Light"/>
                <a:cs typeface="Montserrat Light"/>
                <a:sym typeface="Montserrat Light"/>
              </a:rPr>
              <a:t>Increasing Communication</a:t>
            </a:r>
            <a:endParaRPr dirty="0">
              <a:solidFill>
                <a:schemeClr val="lt1"/>
              </a:solidFill>
              <a:latin typeface="Montserrat Light"/>
              <a:ea typeface="Montserrat Light"/>
              <a:cs typeface="Montserrat Light"/>
              <a:sym typeface="Montserrat Light"/>
            </a:endParaRPr>
          </a:p>
        </p:txBody>
      </p:sp>
      <p:cxnSp>
        <p:nvCxnSpPr>
          <p:cNvPr id="82" name="Google Shape;82;p17"/>
          <p:cNvCxnSpPr/>
          <p:nvPr/>
        </p:nvCxnSpPr>
        <p:spPr>
          <a:xfrm>
            <a:off x="3861300" y="2840300"/>
            <a:ext cx="1421400" cy="0"/>
          </a:xfrm>
          <a:prstGeom prst="straightConnector1">
            <a:avLst/>
          </a:prstGeom>
          <a:noFill/>
          <a:ln w="2857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7634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3D0"/>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499" y="504575"/>
            <a:ext cx="3356381"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r>
              <a:rPr lang="en-US" sz="2800" dirty="0">
                <a:solidFill>
                  <a:schemeClr val="lt1"/>
                </a:solidFill>
                <a:latin typeface="Montserrat Light"/>
                <a:ea typeface="Montserrat Light"/>
                <a:cs typeface="Montserrat Light"/>
                <a:sym typeface="Montserrat Light"/>
              </a:rPr>
              <a:t>Ways to Help Your Teen</a:t>
            </a:r>
            <a:endParaRPr sz="2800"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3" name="Text Placeholder 2">
            <a:extLst>
              <a:ext uri="{FF2B5EF4-FFF2-40B4-BE49-F238E27FC236}">
                <a16:creationId xmlns:a16="http://schemas.microsoft.com/office/drawing/2014/main" id="{9D498A50-BFA5-425B-905C-32C6D0E3B11F}"/>
              </a:ext>
            </a:extLst>
          </p:cNvPr>
          <p:cNvSpPr>
            <a:spLocks noGrp="1"/>
          </p:cNvSpPr>
          <p:nvPr>
            <p:ph type="body" idx="2"/>
          </p:nvPr>
        </p:nvSpPr>
        <p:spPr>
          <a:xfrm>
            <a:off x="4004672" y="-538906"/>
            <a:ext cx="5186050" cy="6253962"/>
          </a:xfrm>
        </p:spPr>
        <p:txBody>
          <a:bodyPr/>
          <a:lstStyle/>
          <a:p>
            <a:pPr lvl="1"/>
            <a:r>
              <a:rPr lang="en-US" sz="1000" dirty="0">
                <a:latin typeface="Nunito Sans" panose="00000500000000000000" pitchFamily="2" charset="0"/>
              </a:rPr>
              <a:t>It’s okay to use the word suicide</a:t>
            </a:r>
          </a:p>
          <a:p>
            <a:pPr lvl="2"/>
            <a:r>
              <a:rPr lang="en-US" sz="1000" dirty="0">
                <a:latin typeface="Nunito Sans" panose="00000500000000000000" pitchFamily="2" charset="0"/>
              </a:rPr>
              <a:t>“I am concerned with how you are acting or behaving lately and would like to help you.  Are you have thoughts of suicide?”</a:t>
            </a:r>
          </a:p>
          <a:p>
            <a:pPr lvl="1"/>
            <a:r>
              <a:rPr lang="en-US" sz="1000" dirty="0">
                <a:latin typeface="Nunito Sans" panose="00000500000000000000" pitchFamily="2" charset="0"/>
              </a:rPr>
              <a:t>Be aware that your teen is paying attention to how you cope as a parent to stress</a:t>
            </a:r>
          </a:p>
          <a:p>
            <a:pPr lvl="2"/>
            <a:r>
              <a:rPr lang="en-US" sz="1000" dirty="0">
                <a:latin typeface="Nunito Sans" panose="00000500000000000000" pitchFamily="2" charset="0"/>
              </a:rPr>
              <a:t>Try to lead by example and explain how you cope. </a:t>
            </a:r>
          </a:p>
          <a:p>
            <a:pPr lvl="1"/>
            <a:r>
              <a:rPr lang="en-US" sz="1000" dirty="0">
                <a:latin typeface="Nunito Sans" panose="00000500000000000000" pitchFamily="2" charset="0"/>
              </a:rPr>
              <a:t>Be transparent with your teen and let them know how you get help, and how you behave on social media</a:t>
            </a:r>
          </a:p>
          <a:p>
            <a:pPr lvl="1"/>
            <a:r>
              <a:rPr lang="en-US" sz="1000" dirty="0">
                <a:latin typeface="Nunito Sans" panose="00000500000000000000" pitchFamily="2" charset="0"/>
              </a:rPr>
              <a:t>Try to remember</a:t>
            </a:r>
          </a:p>
          <a:p>
            <a:pPr lvl="2"/>
            <a:r>
              <a:rPr lang="en-US" sz="1000" dirty="0">
                <a:latin typeface="Nunito Sans" panose="00000500000000000000" pitchFamily="2" charset="0"/>
              </a:rPr>
              <a:t>Their stress or life challenge may not seem as big or large in your opinion, but can really be weighing on them</a:t>
            </a:r>
          </a:p>
          <a:p>
            <a:pPr lvl="2"/>
            <a:r>
              <a:rPr lang="en-US" sz="1000" dirty="0">
                <a:latin typeface="Nunito Sans" panose="00000500000000000000" pitchFamily="2" charset="0"/>
              </a:rPr>
              <a:t>Let your teen talk things through and make it a safe place to talk.  </a:t>
            </a:r>
          </a:p>
          <a:p>
            <a:pPr lvl="2"/>
            <a:r>
              <a:rPr lang="en-US" sz="1000" dirty="0">
                <a:latin typeface="Nunito Sans" panose="00000500000000000000" pitchFamily="2" charset="0"/>
              </a:rPr>
              <a:t>This may be the first time they have experienced this intense sadness, stress or fear and these thoughts can be scary or overwhelming </a:t>
            </a:r>
          </a:p>
          <a:p>
            <a:pPr lvl="2"/>
            <a:r>
              <a:rPr lang="en-US" sz="1000" dirty="0">
                <a:latin typeface="Nunito Sans" panose="00000500000000000000" pitchFamily="2" charset="0"/>
              </a:rPr>
              <a:t>Seek professional help if you see your teenagers depression not increasing</a:t>
            </a:r>
          </a:p>
          <a:p>
            <a:endParaRPr lang="en-US" dirty="0"/>
          </a:p>
        </p:txBody>
      </p:sp>
    </p:spTree>
    <p:extLst>
      <p:ext uri="{BB962C8B-B14F-4D97-AF65-F5344CB8AC3E}">
        <p14:creationId xmlns:p14="http://schemas.microsoft.com/office/powerpoint/2010/main" val="89955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988352" y="776116"/>
            <a:ext cx="3167145"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8800" dirty="0">
                <a:latin typeface="Montserrat ExtraLight"/>
                <a:ea typeface="Montserrat ExtraLight"/>
                <a:cs typeface="Montserrat ExtraLight"/>
                <a:sym typeface="Montserrat ExtraLight"/>
              </a:rPr>
              <a:t>1 IN 5</a:t>
            </a:r>
            <a:endParaRPr sz="8800" dirty="0">
              <a:latin typeface="Montserrat ExtraLight"/>
              <a:ea typeface="Montserrat ExtraLight"/>
              <a:cs typeface="Montserrat ExtraLight"/>
              <a:sym typeface="Montserrat ExtraLight"/>
            </a:endParaRPr>
          </a:p>
        </p:txBody>
      </p:sp>
      <p:sp>
        <p:nvSpPr>
          <p:cNvPr id="69" name="Google Shape;69;p15"/>
          <p:cNvSpPr txBox="1">
            <a:spLocks noGrp="1"/>
          </p:cNvSpPr>
          <p:nvPr>
            <p:ph type="body" idx="1"/>
          </p:nvPr>
        </p:nvSpPr>
        <p:spPr>
          <a:xfrm>
            <a:off x="1094800" y="3149086"/>
            <a:ext cx="6954248"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People are affected by mental health challenges each year. </a:t>
            </a:r>
          </a:p>
          <a:p>
            <a:pPr marL="0" lvl="0" indent="0" algn="ctr" rtl="0">
              <a:spcBef>
                <a:spcPts val="0"/>
              </a:spcBef>
              <a:spcAft>
                <a:spcPts val="1600"/>
              </a:spcAft>
              <a:buNone/>
            </a:pPr>
            <a:r>
              <a:rPr lang="en-US" b="1" dirty="0"/>
              <a:t>In Arizona, that’s approximately 1.4 million people</a:t>
            </a:r>
            <a:endParaRP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3D0"/>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311700" y="820775"/>
            <a:ext cx="8520600" cy="171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lt1"/>
                </a:solidFill>
                <a:latin typeface="Montserrat Light"/>
                <a:ea typeface="Montserrat Light"/>
                <a:cs typeface="Montserrat Light"/>
                <a:sym typeface="Montserrat Light"/>
              </a:rPr>
              <a:t>Resources</a:t>
            </a:r>
            <a:endParaRPr dirty="0">
              <a:solidFill>
                <a:schemeClr val="lt1"/>
              </a:solidFill>
              <a:latin typeface="Montserrat Light"/>
              <a:ea typeface="Montserrat Light"/>
              <a:cs typeface="Montserrat Light"/>
              <a:sym typeface="Montserrat Light"/>
            </a:endParaRPr>
          </a:p>
        </p:txBody>
      </p:sp>
      <p:cxnSp>
        <p:nvCxnSpPr>
          <p:cNvPr id="82" name="Google Shape;82;p17"/>
          <p:cNvCxnSpPr/>
          <p:nvPr/>
        </p:nvCxnSpPr>
        <p:spPr>
          <a:xfrm>
            <a:off x="3861300" y="2840300"/>
            <a:ext cx="1421400" cy="0"/>
          </a:xfrm>
          <a:prstGeom prst="straightConnector1">
            <a:avLst/>
          </a:prstGeom>
          <a:noFill/>
          <a:ln w="2857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57093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2"/>
          <p:cNvPicPr preferRelativeResize="0"/>
          <p:nvPr/>
        </p:nvPicPr>
        <p:blipFill>
          <a:blip r:embed="rId3">
            <a:alphaModFix/>
          </a:blip>
          <a:stretch>
            <a:fillRect/>
          </a:stretch>
        </p:blipFill>
        <p:spPr>
          <a:xfrm>
            <a:off x="2190750" y="962025"/>
            <a:ext cx="4762500" cy="3371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549386" y="644768"/>
            <a:ext cx="3460200" cy="597887"/>
          </a:xfrm>
          <a:prstGeom prst="rect">
            <a:avLst/>
          </a:prstGeom>
        </p:spPr>
        <p:txBody>
          <a:bodyPr spcFirstLastPara="1" wrap="square" lIns="91425" tIns="91425" rIns="91425" bIns="91425" anchor="b" anchorCtr="0">
            <a:noAutofit/>
          </a:bodyPr>
          <a:lstStyle/>
          <a:p>
            <a:pPr lvl="0"/>
            <a:r>
              <a:rPr lang="en-US" sz="2800" dirty="0">
                <a:latin typeface="Montserrat ExtraLight"/>
                <a:ea typeface="Montserrat ExtraLight"/>
                <a:cs typeface="Montserrat ExtraLight"/>
                <a:sym typeface="Montserrat ExtraLight"/>
              </a:rPr>
              <a:t>602.248.TEEN</a:t>
            </a:r>
            <a:endParaRPr sz="8000" dirty="0">
              <a:latin typeface="Montserrat ExtraLight"/>
              <a:ea typeface="Montserrat ExtraLight"/>
              <a:cs typeface="Montserrat ExtraLight"/>
              <a:sym typeface="Montserrat ExtraLight"/>
            </a:endParaRPr>
          </a:p>
        </p:txBody>
      </p:sp>
      <p:sp>
        <p:nvSpPr>
          <p:cNvPr id="69" name="Google Shape;69;p15"/>
          <p:cNvSpPr txBox="1">
            <a:spLocks noGrp="1"/>
          </p:cNvSpPr>
          <p:nvPr>
            <p:ph type="body" idx="1"/>
          </p:nvPr>
        </p:nvSpPr>
        <p:spPr>
          <a:xfrm>
            <a:off x="194681" y="974116"/>
            <a:ext cx="4854000" cy="59788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2000" b="1" dirty="0"/>
              <a:t>Teen Lifeline</a:t>
            </a:r>
          </a:p>
        </p:txBody>
      </p:sp>
      <p:pic>
        <p:nvPicPr>
          <p:cNvPr id="2" name="Picture 1">
            <a:extLst>
              <a:ext uri="{FF2B5EF4-FFF2-40B4-BE49-F238E27FC236}">
                <a16:creationId xmlns:a16="http://schemas.microsoft.com/office/drawing/2014/main" id="{A4E479D5-B38C-48DE-AEAC-0E7ECFE858C3}"/>
              </a:ext>
            </a:extLst>
          </p:cNvPr>
          <p:cNvPicPr>
            <a:picLocks noChangeAspect="1"/>
          </p:cNvPicPr>
          <p:nvPr/>
        </p:nvPicPr>
        <p:blipFill>
          <a:blip r:embed="rId3"/>
          <a:stretch>
            <a:fillRect/>
          </a:stretch>
        </p:blipFill>
        <p:spPr>
          <a:xfrm>
            <a:off x="4829109" y="1242655"/>
            <a:ext cx="3700593" cy="640135"/>
          </a:xfrm>
          <a:prstGeom prst="rect">
            <a:avLst/>
          </a:prstGeom>
        </p:spPr>
      </p:pic>
      <p:sp>
        <p:nvSpPr>
          <p:cNvPr id="5" name="Google Shape;69;p15">
            <a:extLst>
              <a:ext uri="{FF2B5EF4-FFF2-40B4-BE49-F238E27FC236}">
                <a16:creationId xmlns:a16="http://schemas.microsoft.com/office/drawing/2014/main" id="{8AED16CF-2A95-4883-87AC-2471BD6ABF08}"/>
              </a:ext>
            </a:extLst>
          </p:cNvPr>
          <p:cNvSpPr txBox="1">
            <a:spLocks/>
          </p:cNvSpPr>
          <p:nvPr/>
        </p:nvSpPr>
        <p:spPr>
          <a:xfrm>
            <a:off x="194681" y="2341319"/>
            <a:ext cx="4854000" cy="597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939598"/>
              </a:buClr>
              <a:buSzPts val="1800"/>
              <a:buFont typeface="Montserrat"/>
              <a:buChar char="●"/>
              <a:defRPr sz="1800" b="0" i="0" u="none" strike="noStrike" cap="none">
                <a:solidFill>
                  <a:srgbClr val="939598"/>
                </a:solidFill>
                <a:latin typeface="Montserrat"/>
                <a:ea typeface="Montserrat"/>
                <a:cs typeface="Montserrat"/>
                <a:sym typeface="Montserrat"/>
              </a:defRPr>
            </a:lvl1pPr>
            <a:lvl2pPr marL="914400" marR="0" lvl="1" indent="-317500" algn="ctr" rtl="0">
              <a:lnSpc>
                <a:spcPct val="115000"/>
              </a:lnSpc>
              <a:spcBef>
                <a:spcPts val="1600"/>
              </a:spcBef>
              <a:spcAft>
                <a:spcPts val="0"/>
              </a:spcAft>
              <a:buClr>
                <a:srgbClr val="939598"/>
              </a:buClr>
              <a:buSzPts val="1400"/>
              <a:buFont typeface="Montserrat Light"/>
              <a:buChar char="○"/>
              <a:defRPr sz="1400" b="0" i="0" u="none" strike="noStrike" cap="none">
                <a:solidFill>
                  <a:srgbClr val="939598"/>
                </a:solidFill>
                <a:latin typeface="Montserrat Light"/>
                <a:ea typeface="Montserrat Light"/>
                <a:cs typeface="Montserrat Light"/>
                <a:sym typeface="Montserrat Light"/>
              </a:defRPr>
            </a:lvl2pPr>
            <a:lvl3pPr marL="1371600" marR="0" lvl="2"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3pPr>
            <a:lvl4pPr marL="1828800" marR="0" lvl="3"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4pPr>
            <a:lvl5pPr marL="2286000" marR="0" lvl="4"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5pPr>
            <a:lvl6pPr marL="2743200" marR="0" lvl="5"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6pPr>
            <a:lvl7pPr marL="3200400" marR="0" lvl="6"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7pPr>
            <a:lvl8pPr marL="3657600" marR="0" lvl="7"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8pPr>
            <a:lvl9pPr marL="4114800" marR="0" lvl="8" indent="-317500" algn="ctr" rtl="0">
              <a:lnSpc>
                <a:spcPct val="115000"/>
              </a:lnSpc>
              <a:spcBef>
                <a:spcPts val="1600"/>
              </a:spcBef>
              <a:spcAft>
                <a:spcPts val="160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9pPr>
          </a:lstStyle>
          <a:p>
            <a:pPr marL="0" indent="0">
              <a:spcAft>
                <a:spcPts val="1600"/>
              </a:spcAft>
              <a:buFont typeface="Montserrat"/>
              <a:buNone/>
            </a:pPr>
            <a:r>
              <a:rPr lang="en-US" sz="2000" b="1" dirty="0"/>
              <a:t>Maricopa County Crisis Line</a:t>
            </a:r>
          </a:p>
        </p:txBody>
      </p:sp>
      <p:sp>
        <p:nvSpPr>
          <p:cNvPr id="6" name="Google Shape;68;p15">
            <a:extLst>
              <a:ext uri="{FF2B5EF4-FFF2-40B4-BE49-F238E27FC236}">
                <a16:creationId xmlns:a16="http://schemas.microsoft.com/office/drawing/2014/main" id="{ED401CAE-345E-4515-BEC6-33501779E724}"/>
              </a:ext>
            </a:extLst>
          </p:cNvPr>
          <p:cNvSpPr txBox="1">
            <a:spLocks/>
          </p:cNvSpPr>
          <p:nvPr/>
        </p:nvSpPr>
        <p:spPr>
          <a:xfrm>
            <a:off x="4549386" y="2341319"/>
            <a:ext cx="3460200" cy="597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93D0"/>
              </a:buClr>
              <a:buSzPts val="12000"/>
              <a:buFont typeface="Montserrat Light"/>
              <a:buNone/>
              <a:defRPr sz="12000" b="0" i="0" u="none" strike="noStrike" cap="none">
                <a:solidFill>
                  <a:srgbClr val="0093D0"/>
                </a:solidFill>
                <a:latin typeface="Montserrat Light"/>
                <a:ea typeface="Montserrat Light"/>
                <a:cs typeface="Montserrat Light"/>
                <a:sym typeface="Montserrat Light"/>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2800" dirty="0">
                <a:latin typeface="Montserrat ExtraLight"/>
                <a:ea typeface="Montserrat ExtraLight"/>
                <a:cs typeface="Montserrat ExtraLight"/>
                <a:sym typeface="Montserrat ExtraLight"/>
              </a:rPr>
              <a:t>602.222.9444</a:t>
            </a:r>
            <a:endParaRPr lang="en-US" sz="8000" dirty="0">
              <a:latin typeface="Montserrat ExtraLight"/>
              <a:ea typeface="Montserrat ExtraLight"/>
              <a:cs typeface="Montserrat ExtraLight"/>
              <a:sym typeface="Montserrat ExtraLight"/>
            </a:endParaRPr>
          </a:p>
        </p:txBody>
      </p:sp>
      <p:sp>
        <p:nvSpPr>
          <p:cNvPr id="7" name="Google Shape;69;p15">
            <a:extLst>
              <a:ext uri="{FF2B5EF4-FFF2-40B4-BE49-F238E27FC236}">
                <a16:creationId xmlns:a16="http://schemas.microsoft.com/office/drawing/2014/main" id="{F204F46E-64E0-4748-9FC1-729C3BE7F4AA}"/>
              </a:ext>
            </a:extLst>
          </p:cNvPr>
          <p:cNvSpPr txBox="1">
            <a:spLocks/>
          </p:cNvSpPr>
          <p:nvPr/>
        </p:nvSpPr>
        <p:spPr>
          <a:xfrm>
            <a:off x="79406" y="3421635"/>
            <a:ext cx="5084550" cy="597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939598"/>
              </a:buClr>
              <a:buSzPts val="1800"/>
              <a:buFont typeface="Montserrat"/>
              <a:buChar char="●"/>
              <a:defRPr sz="1800" b="0" i="0" u="none" strike="noStrike" cap="none">
                <a:solidFill>
                  <a:srgbClr val="939598"/>
                </a:solidFill>
                <a:latin typeface="Montserrat"/>
                <a:ea typeface="Montserrat"/>
                <a:cs typeface="Montserrat"/>
                <a:sym typeface="Montserrat"/>
              </a:defRPr>
            </a:lvl1pPr>
            <a:lvl2pPr marL="914400" marR="0" lvl="1" indent="-317500" algn="ctr" rtl="0">
              <a:lnSpc>
                <a:spcPct val="115000"/>
              </a:lnSpc>
              <a:spcBef>
                <a:spcPts val="1600"/>
              </a:spcBef>
              <a:spcAft>
                <a:spcPts val="0"/>
              </a:spcAft>
              <a:buClr>
                <a:srgbClr val="939598"/>
              </a:buClr>
              <a:buSzPts val="1400"/>
              <a:buFont typeface="Montserrat Light"/>
              <a:buChar char="○"/>
              <a:defRPr sz="1400" b="0" i="0" u="none" strike="noStrike" cap="none">
                <a:solidFill>
                  <a:srgbClr val="939598"/>
                </a:solidFill>
                <a:latin typeface="Montserrat Light"/>
                <a:ea typeface="Montserrat Light"/>
                <a:cs typeface="Montserrat Light"/>
                <a:sym typeface="Montserrat Light"/>
              </a:defRPr>
            </a:lvl2pPr>
            <a:lvl3pPr marL="1371600" marR="0" lvl="2"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3pPr>
            <a:lvl4pPr marL="1828800" marR="0" lvl="3"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4pPr>
            <a:lvl5pPr marL="2286000" marR="0" lvl="4"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5pPr>
            <a:lvl6pPr marL="2743200" marR="0" lvl="5"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6pPr>
            <a:lvl7pPr marL="3200400" marR="0" lvl="6"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7pPr>
            <a:lvl8pPr marL="3657600" marR="0" lvl="7" indent="-317500" algn="ctr"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8pPr>
            <a:lvl9pPr marL="4114800" marR="0" lvl="8" indent="-317500" algn="ctr" rtl="0">
              <a:lnSpc>
                <a:spcPct val="115000"/>
              </a:lnSpc>
              <a:spcBef>
                <a:spcPts val="1600"/>
              </a:spcBef>
              <a:spcAft>
                <a:spcPts val="160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9pPr>
          </a:lstStyle>
          <a:p>
            <a:pPr marL="0" indent="0">
              <a:spcAft>
                <a:spcPts val="1600"/>
              </a:spcAft>
              <a:buFont typeface="Montserrat"/>
              <a:buNone/>
            </a:pPr>
            <a:r>
              <a:rPr lang="en-US" sz="2000" b="1" dirty="0"/>
              <a:t>Aurora 24/7 Admission Line</a:t>
            </a:r>
          </a:p>
        </p:txBody>
      </p:sp>
      <p:sp>
        <p:nvSpPr>
          <p:cNvPr id="8" name="Google Shape;68;p15">
            <a:extLst>
              <a:ext uri="{FF2B5EF4-FFF2-40B4-BE49-F238E27FC236}">
                <a16:creationId xmlns:a16="http://schemas.microsoft.com/office/drawing/2014/main" id="{932AAB71-E395-4911-9D0C-0CA20095A6BC}"/>
              </a:ext>
            </a:extLst>
          </p:cNvPr>
          <p:cNvSpPr txBox="1">
            <a:spLocks/>
          </p:cNvSpPr>
          <p:nvPr/>
        </p:nvSpPr>
        <p:spPr>
          <a:xfrm>
            <a:off x="4572000" y="4268665"/>
            <a:ext cx="3460200" cy="597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93D0"/>
              </a:buClr>
              <a:buSzPts val="12000"/>
              <a:buFont typeface="Montserrat Light"/>
              <a:buNone/>
              <a:defRPr sz="12000" b="0" i="0" u="none" strike="noStrike" cap="none">
                <a:solidFill>
                  <a:srgbClr val="0093D0"/>
                </a:solidFill>
                <a:latin typeface="Montserrat Light"/>
                <a:ea typeface="Montserrat Light"/>
                <a:cs typeface="Montserrat Light"/>
                <a:sym typeface="Montserrat Light"/>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2800" dirty="0">
                <a:latin typeface="Montserrat ExtraLight"/>
                <a:ea typeface="Montserrat ExtraLight"/>
                <a:cs typeface="Montserrat ExtraLight"/>
                <a:sym typeface="Montserrat ExtraLight"/>
              </a:rPr>
              <a:t>1.800.273.TALK</a:t>
            </a:r>
            <a:endParaRPr lang="en-US" sz="8000" dirty="0">
              <a:latin typeface="Montserrat ExtraLight"/>
              <a:ea typeface="Montserrat ExtraLight"/>
              <a:cs typeface="Montserrat ExtraLight"/>
              <a:sym typeface="Montserrat ExtraLight"/>
            </a:endParaRPr>
          </a:p>
        </p:txBody>
      </p:sp>
      <p:sp>
        <p:nvSpPr>
          <p:cNvPr id="9" name="Google Shape;68;p15">
            <a:extLst>
              <a:ext uri="{FF2B5EF4-FFF2-40B4-BE49-F238E27FC236}">
                <a16:creationId xmlns:a16="http://schemas.microsoft.com/office/drawing/2014/main" id="{C5A90792-B5AC-48B1-9FCB-1FDE8F9D5C44}"/>
              </a:ext>
            </a:extLst>
          </p:cNvPr>
          <p:cNvSpPr txBox="1">
            <a:spLocks/>
          </p:cNvSpPr>
          <p:nvPr/>
        </p:nvSpPr>
        <p:spPr>
          <a:xfrm>
            <a:off x="4572000" y="3421635"/>
            <a:ext cx="3460200" cy="5978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93D0"/>
              </a:buClr>
              <a:buSzPts val="12000"/>
              <a:buFont typeface="Montserrat Light"/>
              <a:buNone/>
              <a:defRPr sz="12000" b="0" i="0" u="none" strike="noStrike" cap="none">
                <a:solidFill>
                  <a:srgbClr val="0093D0"/>
                </a:solidFill>
                <a:latin typeface="Montserrat Light"/>
                <a:ea typeface="Montserrat Light"/>
                <a:cs typeface="Montserrat Light"/>
                <a:sym typeface="Montserrat Light"/>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US" sz="2800" dirty="0">
                <a:latin typeface="Montserrat ExtraLight"/>
                <a:ea typeface="Montserrat ExtraLight"/>
                <a:cs typeface="Montserrat ExtraLight"/>
                <a:sym typeface="Montserrat ExtraLight"/>
              </a:rPr>
              <a:t>480.345.5420</a:t>
            </a:r>
            <a:endParaRPr lang="en-US" sz="8000" dirty="0">
              <a:latin typeface="Montserrat ExtraLight"/>
              <a:ea typeface="Montserrat ExtraLight"/>
              <a:cs typeface="Montserrat ExtraLight"/>
              <a:sym typeface="Montserrat ExtraLight"/>
            </a:endParaRPr>
          </a:p>
        </p:txBody>
      </p:sp>
      <p:pic>
        <p:nvPicPr>
          <p:cNvPr id="11" name="Picture 10">
            <a:extLst>
              <a:ext uri="{FF2B5EF4-FFF2-40B4-BE49-F238E27FC236}">
                <a16:creationId xmlns:a16="http://schemas.microsoft.com/office/drawing/2014/main" id="{474ACDAE-2118-4CD0-B685-26FDA4BE26CE}"/>
              </a:ext>
            </a:extLst>
          </p:cNvPr>
          <p:cNvPicPr>
            <a:picLocks noChangeAspect="1"/>
          </p:cNvPicPr>
          <p:nvPr/>
        </p:nvPicPr>
        <p:blipFill>
          <a:blip r:embed="rId4"/>
          <a:stretch>
            <a:fillRect/>
          </a:stretch>
        </p:blipFill>
        <p:spPr>
          <a:xfrm>
            <a:off x="0" y="4268665"/>
            <a:ext cx="5084505" cy="597460"/>
          </a:xfrm>
          <a:prstGeom prst="rect">
            <a:avLst/>
          </a:prstGeom>
        </p:spPr>
      </p:pic>
    </p:spTree>
    <p:extLst>
      <p:ext uri="{BB962C8B-B14F-4D97-AF65-F5344CB8AC3E}">
        <p14:creationId xmlns:p14="http://schemas.microsoft.com/office/powerpoint/2010/main" val="40021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499" y="504575"/>
            <a:ext cx="3356381"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r>
              <a:rPr lang="en-US" sz="4400" dirty="0">
                <a:solidFill>
                  <a:schemeClr val="lt1"/>
                </a:solidFill>
                <a:latin typeface="Montserrat Light"/>
                <a:ea typeface="Montserrat Light"/>
                <a:cs typeface="Montserrat Light"/>
                <a:sym typeface="Montserrat Light"/>
              </a:rPr>
              <a:t>Additional</a:t>
            </a:r>
            <a:br>
              <a:rPr lang="en-US" sz="4400" dirty="0">
                <a:solidFill>
                  <a:schemeClr val="lt1"/>
                </a:solidFill>
                <a:latin typeface="Montserrat Light"/>
                <a:ea typeface="Montserrat Light"/>
                <a:cs typeface="Montserrat Light"/>
                <a:sym typeface="Montserrat Light"/>
              </a:rPr>
            </a:br>
            <a:r>
              <a:rPr lang="en-US" sz="4400" dirty="0">
                <a:solidFill>
                  <a:schemeClr val="lt1"/>
                </a:solidFill>
                <a:latin typeface="Montserrat Light"/>
                <a:ea typeface="Montserrat Light"/>
                <a:cs typeface="Montserrat Light"/>
                <a:sym typeface="Montserrat Light"/>
              </a:rPr>
              <a:t>Resources</a:t>
            </a:r>
            <a:endParaRPr sz="4400"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4" name="Text Placeholder 3">
            <a:extLst>
              <a:ext uri="{FF2B5EF4-FFF2-40B4-BE49-F238E27FC236}">
                <a16:creationId xmlns:a16="http://schemas.microsoft.com/office/drawing/2014/main" id="{F7E29238-5508-4D45-9B78-E37372D83B7E}"/>
              </a:ext>
            </a:extLst>
          </p:cNvPr>
          <p:cNvSpPr>
            <a:spLocks noGrp="1"/>
          </p:cNvSpPr>
          <p:nvPr>
            <p:ph type="body" idx="2"/>
          </p:nvPr>
        </p:nvSpPr>
        <p:spPr>
          <a:xfrm>
            <a:off x="4448433" y="393254"/>
            <a:ext cx="4695567" cy="4030465"/>
          </a:xfrm>
        </p:spPr>
        <p:txBody>
          <a:bodyPr/>
          <a:lstStyle/>
          <a:p>
            <a:endParaRPr lang="en-US" dirty="0"/>
          </a:p>
          <a:p>
            <a:pPr>
              <a:lnSpc>
                <a:spcPct val="100000"/>
              </a:lnSpc>
            </a:pPr>
            <a:r>
              <a:rPr lang="en-US" dirty="0"/>
              <a:t>Find a mental health expert:</a:t>
            </a:r>
          </a:p>
          <a:p>
            <a:pPr lvl="1">
              <a:lnSpc>
                <a:spcPct val="100000"/>
              </a:lnSpc>
            </a:pPr>
            <a:r>
              <a:rPr lang="en-US" dirty="0"/>
              <a:t>Counselor, Psychiatrist, Psychologist, Mental Health Treatment Provider</a:t>
            </a:r>
          </a:p>
          <a:p>
            <a:pPr lvl="1">
              <a:lnSpc>
                <a:spcPct val="100000"/>
              </a:lnSpc>
            </a:pPr>
            <a:r>
              <a:rPr lang="en-US" dirty="0"/>
              <a:t>Call the number on the back of your insurance card.  Ask for referrals in your area.  </a:t>
            </a:r>
          </a:p>
          <a:p>
            <a:pPr lvl="2">
              <a:lnSpc>
                <a:spcPct val="100000"/>
              </a:lnSpc>
            </a:pPr>
            <a:r>
              <a:rPr lang="en-US" dirty="0"/>
              <a:t>Can request referral for: Partial Hospitalization Program (group therapy 5 days a week)</a:t>
            </a:r>
          </a:p>
          <a:p>
            <a:pPr lvl="2">
              <a:lnSpc>
                <a:spcPct val="100000"/>
              </a:lnSpc>
            </a:pPr>
            <a:r>
              <a:rPr lang="en-US" dirty="0"/>
              <a:t>Intensive Outpatient Program (group 3 days a week)</a:t>
            </a:r>
          </a:p>
          <a:p>
            <a:pPr lvl="1">
              <a:lnSpc>
                <a:spcPct val="100000"/>
              </a:lnSpc>
            </a:pPr>
            <a:r>
              <a:rPr lang="en-US" dirty="0"/>
              <a:t>Psychologytoday.com</a:t>
            </a:r>
          </a:p>
          <a:p>
            <a:pPr marL="596900" lvl="1" indent="0">
              <a:lnSpc>
                <a:spcPct val="100000"/>
              </a:lnSpc>
              <a:buNone/>
            </a:pPr>
            <a:endParaRPr lang="en-US" dirty="0"/>
          </a:p>
          <a:p>
            <a:pPr>
              <a:lnSpc>
                <a:spcPct val="100000"/>
              </a:lnSpc>
            </a:pPr>
            <a:r>
              <a:rPr lang="en-US" dirty="0"/>
              <a:t>School Counselor</a:t>
            </a:r>
          </a:p>
          <a:p>
            <a:pPr marL="114300" indent="0">
              <a:buNone/>
            </a:pPr>
            <a:endParaRPr lang="en-US" dirty="0"/>
          </a:p>
        </p:txBody>
      </p:sp>
    </p:spTree>
    <p:extLst>
      <p:ext uri="{BB962C8B-B14F-4D97-AF65-F5344CB8AC3E}">
        <p14:creationId xmlns:p14="http://schemas.microsoft.com/office/powerpoint/2010/main" val="182834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311700" y="1888125"/>
            <a:ext cx="4441200" cy="19695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dirty="0"/>
              <a:t>I don’t need someone to fix the problem, sometimes it just helps to know someone is listening. </a:t>
            </a:r>
          </a:p>
          <a:p>
            <a:pPr marL="0" lvl="0" indent="0" algn="l" rtl="0">
              <a:spcBef>
                <a:spcPts val="0"/>
              </a:spcBef>
              <a:spcAft>
                <a:spcPts val="0"/>
              </a:spcAft>
              <a:buNone/>
            </a:pPr>
            <a:endParaRPr lang="en-US" dirty="0"/>
          </a:p>
          <a:p>
            <a:pPr marL="457200" lvl="0" indent="-304800" algn="l" rtl="0">
              <a:spcBef>
                <a:spcPts val="0"/>
              </a:spcBef>
              <a:spcAft>
                <a:spcPts val="0"/>
              </a:spcAft>
              <a:buSzPts val="1200"/>
              <a:buChar char="-"/>
            </a:pPr>
            <a:r>
              <a:rPr lang="en-US" sz="1200" dirty="0"/>
              <a:t>Adolescent Patient</a:t>
            </a:r>
          </a:p>
        </p:txBody>
      </p:sp>
      <p:sp>
        <p:nvSpPr>
          <p:cNvPr id="88" name="Google Shape;88;p18"/>
          <p:cNvSpPr txBox="1"/>
          <p:nvPr/>
        </p:nvSpPr>
        <p:spPr>
          <a:xfrm>
            <a:off x="-179025" y="968500"/>
            <a:ext cx="2509200" cy="8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0" b="1" dirty="0">
                <a:solidFill>
                  <a:srgbClr val="0093D0"/>
                </a:solidFill>
                <a:latin typeface="Montserrat"/>
                <a:ea typeface="Montserrat"/>
                <a:cs typeface="Montserrat"/>
                <a:sym typeface="Montserrat"/>
              </a:rPr>
              <a:t>“</a:t>
            </a:r>
            <a:endParaRPr sz="13000" b="1" dirty="0">
              <a:solidFill>
                <a:srgbClr val="0093D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3D0"/>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311700" y="820775"/>
            <a:ext cx="8520600" cy="171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lt1"/>
                </a:solidFill>
                <a:latin typeface="Montserrat Light"/>
                <a:ea typeface="Montserrat Light"/>
                <a:cs typeface="Montserrat Light"/>
                <a:sym typeface="Montserrat Light"/>
              </a:rPr>
              <a:t>Understanding </a:t>
            </a:r>
            <a:br>
              <a:rPr lang="en-US" dirty="0">
                <a:solidFill>
                  <a:schemeClr val="lt1"/>
                </a:solidFill>
                <a:latin typeface="Montserrat Light"/>
                <a:ea typeface="Montserrat Light"/>
                <a:cs typeface="Montserrat Light"/>
                <a:sym typeface="Montserrat Light"/>
              </a:rPr>
            </a:br>
            <a:r>
              <a:rPr lang="en-US" dirty="0">
                <a:solidFill>
                  <a:schemeClr val="lt1"/>
                </a:solidFill>
                <a:latin typeface="Montserrat Light"/>
                <a:ea typeface="Montserrat Light"/>
                <a:cs typeface="Montserrat Light"/>
                <a:sym typeface="Montserrat Light"/>
              </a:rPr>
              <a:t>Anxiety</a:t>
            </a:r>
            <a:endParaRPr dirty="0">
              <a:solidFill>
                <a:schemeClr val="lt1"/>
              </a:solidFill>
              <a:latin typeface="Montserrat Light"/>
              <a:ea typeface="Montserrat Light"/>
              <a:cs typeface="Montserrat Light"/>
              <a:sym typeface="Montserrat Light"/>
            </a:endParaRPr>
          </a:p>
        </p:txBody>
      </p:sp>
      <p:sp>
        <p:nvSpPr>
          <p:cNvPr id="81" name="Google Shape;81;p17"/>
          <p:cNvSpPr txBox="1">
            <a:spLocks noGrp="1"/>
          </p:cNvSpPr>
          <p:nvPr>
            <p:ph type="subTitle" idx="1"/>
          </p:nvPr>
        </p:nvSpPr>
        <p:spPr>
          <a:xfrm>
            <a:off x="311700" y="32247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lt1"/>
              </a:solidFill>
              <a:latin typeface="Montserrat Light"/>
              <a:ea typeface="Montserrat Light"/>
              <a:cs typeface="Montserrat Light"/>
              <a:sym typeface="Montserrat Light"/>
            </a:endParaRPr>
          </a:p>
        </p:txBody>
      </p:sp>
      <p:cxnSp>
        <p:nvCxnSpPr>
          <p:cNvPr id="82" name="Google Shape;82;p17"/>
          <p:cNvCxnSpPr/>
          <p:nvPr/>
        </p:nvCxnSpPr>
        <p:spPr>
          <a:xfrm>
            <a:off x="3861300" y="2840300"/>
            <a:ext cx="1421400" cy="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Rectangle 3">
            <a:extLst>
              <a:ext uri="{FF2B5EF4-FFF2-40B4-BE49-F238E27FC236}">
                <a16:creationId xmlns:a16="http://schemas.microsoft.com/office/drawing/2014/main" id="{B6F21CAC-6117-4899-A1F4-7BB885196EFC}"/>
              </a:ext>
            </a:extLst>
          </p:cNvPr>
          <p:cNvSpPr/>
          <p:nvPr/>
        </p:nvSpPr>
        <p:spPr>
          <a:xfrm>
            <a:off x="4358869" y="0"/>
            <a:ext cx="4977636"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2;p14">
            <a:extLst>
              <a:ext uri="{FF2B5EF4-FFF2-40B4-BE49-F238E27FC236}">
                <a16:creationId xmlns:a16="http://schemas.microsoft.com/office/drawing/2014/main" id="{745467F3-48F1-4B90-9F6F-8BA388E3D903}"/>
              </a:ext>
            </a:extLst>
          </p:cNvPr>
          <p:cNvSpPr txBox="1">
            <a:spLocks noGrp="1"/>
          </p:cNvSpPr>
          <p:nvPr>
            <p:ph type="title"/>
          </p:nvPr>
        </p:nvSpPr>
        <p:spPr>
          <a:xfrm>
            <a:off x="265500" y="504575"/>
            <a:ext cx="3234000"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r>
              <a:rPr lang="en-US" dirty="0">
                <a:solidFill>
                  <a:schemeClr val="lt1"/>
                </a:solidFill>
                <a:latin typeface="Montserrat Light"/>
                <a:ea typeface="Montserrat Light"/>
                <a:cs typeface="Montserrat Light"/>
                <a:sym typeface="Montserrat Light"/>
              </a:rPr>
              <a:t>Signs &amp;</a:t>
            </a:r>
            <a:br>
              <a:rPr lang="en-US" dirty="0">
                <a:solidFill>
                  <a:schemeClr val="lt1"/>
                </a:solidFill>
                <a:latin typeface="Montserrat Light"/>
                <a:ea typeface="Montserrat Light"/>
                <a:cs typeface="Montserrat Light"/>
                <a:sym typeface="Montserrat Light"/>
              </a:rPr>
            </a:br>
            <a:r>
              <a:rPr lang="en-US" dirty="0">
                <a:solidFill>
                  <a:schemeClr val="lt1"/>
                </a:solidFill>
                <a:latin typeface="Montserrat Light"/>
                <a:ea typeface="Montserrat Light"/>
                <a:cs typeface="Montserrat Light"/>
                <a:sym typeface="Montserrat Light"/>
              </a:rPr>
              <a:t>Symptoms</a:t>
            </a:r>
            <a:endParaRPr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9" name="Content Placeholder 2">
            <a:extLst>
              <a:ext uri="{FF2B5EF4-FFF2-40B4-BE49-F238E27FC236}">
                <a16:creationId xmlns:a16="http://schemas.microsoft.com/office/drawing/2014/main" id="{C7FFFEB7-BD24-4B6E-91DA-481DF7AFECE3}"/>
              </a:ext>
            </a:extLst>
          </p:cNvPr>
          <p:cNvSpPr>
            <a:spLocks noGrp="1"/>
          </p:cNvSpPr>
          <p:nvPr>
            <p:ph type="body" idx="2"/>
          </p:nvPr>
        </p:nvSpPr>
        <p:spPr>
          <a:xfrm>
            <a:off x="4572000" y="290646"/>
            <a:ext cx="4406512" cy="4562208"/>
          </a:xfrm>
        </p:spPr>
        <p:txBody>
          <a:bodyPr>
            <a:normAutofit fontScale="92500" lnSpcReduction="20000"/>
          </a:bodyPr>
          <a:lstStyle/>
          <a:p>
            <a:pPr lvl="0"/>
            <a:r>
              <a:rPr lang="en-US" sz="1200" b="1" dirty="0"/>
              <a:t>Excessive worry and overthinking</a:t>
            </a:r>
          </a:p>
          <a:p>
            <a:pPr lvl="1"/>
            <a:r>
              <a:rPr lang="en-US" sz="1100" dirty="0"/>
              <a:t> “What If/ Should I?”; feeling thoughts and emotions are out of one’s control, racing/intrusive thoughts</a:t>
            </a:r>
          </a:p>
          <a:p>
            <a:pPr marL="114300" lvl="0" indent="0">
              <a:buNone/>
            </a:pPr>
            <a:endParaRPr lang="en-US" sz="1200" dirty="0"/>
          </a:p>
          <a:p>
            <a:pPr lvl="0"/>
            <a:r>
              <a:rPr lang="en-US" sz="1200" b="1" dirty="0"/>
              <a:t>Restlessness/difficulty focusing and concentrating</a:t>
            </a:r>
          </a:p>
          <a:p>
            <a:pPr lvl="1"/>
            <a:r>
              <a:rPr lang="en-US" sz="1100" dirty="0"/>
              <a:t>Impacting work performance and /or personal relationships</a:t>
            </a:r>
            <a:br>
              <a:rPr lang="en-US" sz="1000" dirty="0"/>
            </a:br>
            <a:endParaRPr lang="en-US" sz="1100" dirty="0"/>
          </a:p>
          <a:p>
            <a:pPr lvl="0"/>
            <a:r>
              <a:rPr lang="en-US" sz="1200" b="1" dirty="0"/>
              <a:t>Indecisive/difficulty making decisions</a:t>
            </a:r>
          </a:p>
          <a:p>
            <a:pPr lvl="1"/>
            <a:r>
              <a:rPr lang="en-US" sz="1100" dirty="0"/>
              <a:t>Outfits, plans, menus, activities, etc.</a:t>
            </a:r>
            <a:br>
              <a:rPr lang="en-US" sz="1000" dirty="0"/>
            </a:br>
            <a:endParaRPr lang="en-US" sz="1100" dirty="0"/>
          </a:p>
          <a:p>
            <a:pPr lvl="0"/>
            <a:r>
              <a:rPr lang="en-US" sz="1200" b="1" dirty="0"/>
              <a:t>Worrying about future stressors</a:t>
            </a:r>
          </a:p>
          <a:p>
            <a:pPr lvl="1"/>
            <a:r>
              <a:rPr lang="en-US" sz="1100" dirty="0"/>
              <a:t>Ex. If I go to the game then “what if?”</a:t>
            </a:r>
            <a:endParaRPr lang="en-US" sz="1200" dirty="0"/>
          </a:p>
          <a:p>
            <a:pPr lvl="1"/>
            <a:r>
              <a:rPr lang="en-US" sz="1100" dirty="0"/>
              <a:t>Avoiding others and activities as a result</a:t>
            </a:r>
            <a:br>
              <a:rPr lang="en-US" sz="1000" dirty="0"/>
            </a:br>
            <a:endParaRPr lang="en-US" sz="1100" b="1" dirty="0"/>
          </a:p>
          <a:p>
            <a:pPr lvl="0"/>
            <a:r>
              <a:rPr lang="en-US" sz="1200" b="1" dirty="0"/>
              <a:t>Physical symptoms</a:t>
            </a:r>
          </a:p>
          <a:p>
            <a:pPr lvl="1"/>
            <a:r>
              <a:rPr lang="en-US" sz="1100" dirty="0"/>
              <a:t>Tired, headaches, upset stomach, muscle aches, fatigue, diarrhea, easily startled, shaking, heart racing, twitching, sweating, shortness of breath, light headedness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4" name="Rectangle 3">
            <a:extLst>
              <a:ext uri="{FF2B5EF4-FFF2-40B4-BE49-F238E27FC236}">
                <a16:creationId xmlns:a16="http://schemas.microsoft.com/office/drawing/2014/main" id="{B6F21CAC-6117-4899-A1F4-7BB885196EFC}"/>
              </a:ext>
            </a:extLst>
          </p:cNvPr>
          <p:cNvSpPr/>
          <p:nvPr/>
        </p:nvSpPr>
        <p:spPr>
          <a:xfrm>
            <a:off x="4358869" y="0"/>
            <a:ext cx="4977636"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2;p14">
            <a:extLst>
              <a:ext uri="{FF2B5EF4-FFF2-40B4-BE49-F238E27FC236}">
                <a16:creationId xmlns:a16="http://schemas.microsoft.com/office/drawing/2014/main" id="{BEED290D-2E2A-489D-9687-184554D2F96D}"/>
              </a:ext>
            </a:extLst>
          </p:cNvPr>
          <p:cNvSpPr txBox="1">
            <a:spLocks noGrp="1"/>
          </p:cNvSpPr>
          <p:nvPr>
            <p:ph type="title"/>
          </p:nvPr>
        </p:nvSpPr>
        <p:spPr>
          <a:xfrm>
            <a:off x="265500" y="504575"/>
            <a:ext cx="3234000"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r>
              <a:rPr lang="en-US" dirty="0">
                <a:solidFill>
                  <a:schemeClr val="lt1"/>
                </a:solidFill>
                <a:latin typeface="Montserrat Light"/>
                <a:ea typeface="Montserrat Light"/>
                <a:cs typeface="Montserrat Light"/>
                <a:sym typeface="Montserrat Light"/>
              </a:rPr>
              <a:t>Signs &amp;</a:t>
            </a:r>
            <a:br>
              <a:rPr lang="en-US" dirty="0">
                <a:solidFill>
                  <a:schemeClr val="lt1"/>
                </a:solidFill>
                <a:latin typeface="Montserrat Light"/>
                <a:ea typeface="Montserrat Light"/>
                <a:cs typeface="Montserrat Light"/>
                <a:sym typeface="Montserrat Light"/>
              </a:rPr>
            </a:br>
            <a:r>
              <a:rPr lang="en-US" dirty="0">
                <a:solidFill>
                  <a:schemeClr val="lt1"/>
                </a:solidFill>
                <a:latin typeface="Montserrat Light"/>
                <a:ea typeface="Montserrat Light"/>
                <a:cs typeface="Montserrat Light"/>
                <a:sym typeface="Montserrat Light"/>
              </a:rPr>
              <a:t>Symptoms, Continued</a:t>
            </a:r>
            <a:endParaRPr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8" name="Content Placeholder 3">
            <a:extLst>
              <a:ext uri="{FF2B5EF4-FFF2-40B4-BE49-F238E27FC236}">
                <a16:creationId xmlns:a16="http://schemas.microsoft.com/office/drawing/2014/main" id="{E8A74F9D-E7E2-4863-A1A3-8A308EE04F23}"/>
              </a:ext>
            </a:extLst>
          </p:cNvPr>
          <p:cNvSpPr txBox="1">
            <a:spLocks/>
          </p:cNvSpPr>
          <p:nvPr/>
        </p:nvSpPr>
        <p:spPr>
          <a:xfrm>
            <a:off x="4457338" y="453863"/>
            <a:ext cx="4780697" cy="4860310"/>
          </a:xfrm>
          <a:prstGeom prst="rect">
            <a:avLst/>
          </a:prstGeom>
          <a:noFill/>
          <a:ln>
            <a:noFill/>
          </a:ln>
        </p:spPr>
        <p:txBody>
          <a:bodyPr spcFirstLastPara="1" wrap="square" lIns="91425" tIns="91425" rIns="91425" bIns="91425" anchor="ctr"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939598"/>
              </a:buClr>
              <a:buSzPts val="1800"/>
              <a:buFont typeface="Montserrat"/>
              <a:buChar char="●"/>
              <a:defRPr sz="1800" b="0" i="0" u="none" strike="noStrike" cap="none">
                <a:solidFill>
                  <a:srgbClr val="939598"/>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rgbClr val="939598"/>
              </a:buClr>
              <a:buSzPts val="1400"/>
              <a:buFont typeface="Montserrat Light"/>
              <a:buChar char="○"/>
              <a:defRPr sz="1400" b="0" i="0" u="none" strike="noStrike" cap="none">
                <a:solidFill>
                  <a:srgbClr val="939598"/>
                </a:solidFill>
                <a:latin typeface="Montserrat Light"/>
                <a:ea typeface="Montserrat Light"/>
                <a:cs typeface="Montserrat Light"/>
                <a:sym typeface="Montserrat Light"/>
              </a:defRPr>
            </a:lvl2pPr>
            <a:lvl3pPr marL="1371600" marR="0" lvl="2" indent="-317500" algn="l"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rgbClr val="939598"/>
              </a:buClr>
              <a:buSzPts val="1400"/>
              <a:buFont typeface="Montserrat"/>
              <a:buChar char="■"/>
              <a:defRPr sz="1400" b="0" i="0" u="none" strike="noStrike" cap="none">
                <a:solidFill>
                  <a:srgbClr val="939598"/>
                </a:solidFill>
                <a:latin typeface="Montserrat"/>
                <a:ea typeface="Montserrat"/>
                <a:cs typeface="Montserrat"/>
                <a:sym typeface="Montserrat"/>
              </a:defRPr>
            </a:lvl9pPr>
          </a:lstStyle>
          <a:p>
            <a:r>
              <a:rPr lang="en-US" sz="1200" b="1" dirty="0"/>
              <a:t>Performance dip in school/work</a:t>
            </a:r>
          </a:p>
          <a:p>
            <a:pPr lvl="1"/>
            <a:r>
              <a:rPr lang="en-US" sz="1100" dirty="0"/>
              <a:t> Poor report cards, poor testing results, poor attendance</a:t>
            </a:r>
          </a:p>
          <a:p>
            <a:pPr marL="114300" indent="0">
              <a:buNone/>
            </a:pPr>
            <a:endParaRPr lang="en-US" sz="1200" dirty="0"/>
          </a:p>
          <a:p>
            <a:r>
              <a:rPr lang="en-US" sz="1200" b="1" dirty="0"/>
              <a:t>Loss of interest in activities they used to enjoy</a:t>
            </a:r>
          </a:p>
          <a:p>
            <a:pPr lvl="1"/>
            <a:r>
              <a:rPr lang="en-US" sz="800" dirty="0"/>
              <a:t> </a:t>
            </a:r>
            <a:r>
              <a:rPr lang="en-US" sz="1100" dirty="0"/>
              <a:t>Noticeable drop in social interactions</a:t>
            </a:r>
          </a:p>
          <a:p>
            <a:pPr marL="114300" indent="0">
              <a:buNone/>
            </a:pPr>
            <a:endParaRPr lang="en-US" sz="1200" dirty="0"/>
          </a:p>
          <a:p>
            <a:r>
              <a:rPr lang="en-US" sz="1200" b="1" dirty="0"/>
              <a:t>Changes in sleep/rest </a:t>
            </a:r>
          </a:p>
          <a:p>
            <a:pPr lvl="1"/>
            <a:r>
              <a:rPr lang="en-US" sz="1100" dirty="0"/>
              <a:t>Trouble sleeping at night, exhaustion for no apparent reason, always worn down</a:t>
            </a:r>
          </a:p>
          <a:p>
            <a:pPr marL="114300" indent="0">
              <a:buNone/>
            </a:pPr>
            <a:endParaRPr lang="en-US" sz="1200" dirty="0"/>
          </a:p>
          <a:p>
            <a:r>
              <a:rPr lang="en-US" sz="1200" b="1" dirty="0"/>
              <a:t>Changes in appetite</a:t>
            </a:r>
          </a:p>
          <a:p>
            <a:pPr lvl="1"/>
            <a:r>
              <a:rPr lang="en-US" sz="1100" dirty="0"/>
              <a:t>Loss of appetite, feeling bad or guilty about what they ate, inability to enjoy meals once favored</a:t>
            </a:r>
          </a:p>
          <a:p>
            <a:pPr marL="114300" indent="0">
              <a:buNone/>
            </a:pPr>
            <a:endParaRPr lang="en-US" sz="1200" dirty="0"/>
          </a:p>
          <a:p>
            <a:r>
              <a:rPr lang="en-US" sz="1200" b="1" dirty="0"/>
              <a:t>Substance use disorder</a:t>
            </a:r>
          </a:p>
          <a:p>
            <a:pPr lvl="1"/>
            <a:r>
              <a:rPr lang="en-US" sz="1100" dirty="0"/>
              <a:t>Using drugs and drinking as forms of self-medication</a:t>
            </a:r>
          </a:p>
          <a:p>
            <a:pPr marL="114300" indent="0">
              <a:buNone/>
            </a:pPr>
            <a:endParaRPr lang="en-US" sz="1200" dirty="0"/>
          </a:p>
          <a:p>
            <a:r>
              <a:rPr lang="en-US" sz="1200" b="1" dirty="0"/>
              <a:t>Avoiding people, places, and things that trigger the anxious feelings</a:t>
            </a:r>
          </a:p>
          <a:p>
            <a:pPr marL="114300" indent="0">
              <a:buNone/>
            </a:pPr>
            <a:endParaRPr lang="en-US" sz="1200" dirty="0"/>
          </a:p>
          <a:p>
            <a:pPr marL="114300" indent="0">
              <a:buNone/>
            </a:pPr>
            <a:endParaRPr lang="en-US" sz="1200" dirty="0"/>
          </a:p>
          <a:p>
            <a:pPr marL="114300" indent="0" algn="ctr">
              <a:buNone/>
            </a:pPr>
            <a:r>
              <a:rPr lang="en-US" sz="1200" b="1" dirty="0"/>
              <a:t>Teens who have had past trauma or abuse are at a higher risk for developing an anxiety disorder</a:t>
            </a:r>
          </a:p>
          <a:p>
            <a:endParaRPr lang="en-US" sz="1900" dirty="0"/>
          </a:p>
          <a:p>
            <a:pPr marL="0" indent="0">
              <a:buFont typeface="Montserrat"/>
              <a:buNone/>
            </a:pPr>
            <a:endParaRPr lang="en-US" dirty="0"/>
          </a:p>
          <a:p>
            <a:endParaRPr lang="en-US" dirty="0"/>
          </a:p>
        </p:txBody>
      </p:sp>
    </p:spTree>
    <p:extLst>
      <p:ext uri="{BB962C8B-B14F-4D97-AF65-F5344CB8AC3E}">
        <p14:creationId xmlns:p14="http://schemas.microsoft.com/office/powerpoint/2010/main" val="178983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504575"/>
            <a:ext cx="3234000"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r>
              <a:rPr lang="en-US" dirty="0">
                <a:solidFill>
                  <a:schemeClr val="lt1"/>
                </a:solidFill>
                <a:latin typeface="Montserrat Light"/>
                <a:ea typeface="Montserrat Light"/>
                <a:cs typeface="Montserrat Light"/>
                <a:sym typeface="Montserrat Light"/>
              </a:rPr>
              <a:t>Treatment</a:t>
            </a:r>
            <a:endParaRPr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6" name="Content Placeholder 2">
            <a:extLst>
              <a:ext uri="{FF2B5EF4-FFF2-40B4-BE49-F238E27FC236}">
                <a16:creationId xmlns:a16="http://schemas.microsoft.com/office/drawing/2014/main" id="{CF316C65-1A8F-44F3-9206-E22D557F978D}"/>
              </a:ext>
            </a:extLst>
          </p:cNvPr>
          <p:cNvSpPr>
            <a:spLocks noGrp="1"/>
          </p:cNvSpPr>
          <p:nvPr>
            <p:ph type="body" idx="2"/>
          </p:nvPr>
        </p:nvSpPr>
        <p:spPr>
          <a:xfrm>
            <a:off x="4432581" y="-123614"/>
            <a:ext cx="4205288" cy="5423377"/>
          </a:xfrm>
        </p:spPr>
        <p:txBody>
          <a:bodyPr>
            <a:normAutofit/>
          </a:bodyPr>
          <a:lstStyle/>
          <a:p>
            <a:pPr lvl="1">
              <a:buFont typeface="Courier New" panose="02070309020205020404" pitchFamily="49" charset="0"/>
              <a:buChar char="o"/>
            </a:pPr>
            <a:endParaRPr lang="en-US" dirty="0"/>
          </a:p>
          <a:p>
            <a:pPr lvl="1">
              <a:buFont typeface="Courier New" panose="02070309020205020404" pitchFamily="49" charset="0"/>
              <a:buChar char="o"/>
            </a:pPr>
            <a:r>
              <a:rPr lang="en-US" sz="1200" dirty="0"/>
              <a:t>Improve Sleep Patterns</a:t>
            </a:r>
          </a:p>
          <a:p>
            <a:pPr lvl="1">
              <a:buFont typeface="Courier New" panose="02070309020205020404" pitchFamily="49" charset="0"/>
              <a:buChar char="o"/>
            </a:pPr>
            <a:r>
              <a:rPr lang="en-US" sz="1200" dirty="0"/>
              <a:t>Improve nutrition and physical fitness</a:t>
            </a:r>
          </a:p>
          <a:p>
            <a:pPr lvl="1">
              <a:buFont typeface="Courier New" panose="02070309020205020404" pitchFamily="49" charset="0"/>
              <a:buChar char="o"/>
            </a:pPr>
            <a:r>
              <a:rPr lang="en-US" sz="1200" dirty="0"/>
              <a:t>Increase positive  communication with family and peers </a:t>
            </a:r>
          </a:p>
          <a:p>
            <a:pPr lvl="1">
              <a:buFont typeface="Courier New" panose="02070309020205020404" pitchFamily="49" charset="0"/>
              <a:buChar char="o"/>
            </a:pPr>
            <a:r>
              <a:rPr lang="en-US" sz="1200" dirty="0"/>
              <a:t>Increase time spent outdoors and decrease exposure to electronics, phones and plug in activities</a:t>
            </a:r>
          </a:p>
          <a:p>
            <a:pPr lvl="1">
              <a:buFont typeface="Courier New" panose="02070309020205020404" pitchFamily="49" charset="0"/>
              <a:buChar char="o"/>
            </a:pPr>
            <a:r>
              <a:rPr lang="en-US" sz="1200" dirty="0"/>
              <a:t>Try activities such as yoga and mindfulness, (Breathe app) </a:t>
            </a:r>
          </a:p>
          <a:p>
            <a:pPr lvl="1">
              <a:buFont typeface="Courier New" panose="02070309020205020404" pitchFamily="49" charset="0"/>
              <a:buChar char="o"/>
            </a:pPr>
            <a:r>
              <a:rPr lang="en-US" sz="1200" dirty="0"/>
              <a:t>Increase self care activities</a:t>
            </a:r>
          </a:p>
          <a:p>
            <a:pPr lvl="1">
              <a:buFont typeface="Courier New" panose="02070309020205020404" pitchFamily="49" charset="0"/>
              <a:buChar char="o"/>
            </a:pPr>
            <a:r>
              <a:rPr lang="en-US" sz="1200" dirty="0"/>
              <a:t>Emotional regulation skills</a:t>
            </a:r>
          </a:p>
          <a:p>
            <a:pPr marL="201168" lvl="1" indent="0">
              <a:buNone/>
            </a:pPr>
            <a:endParaRPr lang="en-US" dirty="0"/>
          </a:p>
        </p:txBody>
      </p:sp>
    </p:spTree>
    <p:extLst>
      <p:ext uri="{BB962C8B-B14F-4D97-AF65-F5344CB8AC3E}">
        <p14:creationId xmlns:p14="http://schemas.microsoft.com/office/powerpoint/2010/main" val="164430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504575"/>
            <a:ext cx="3234000" cy="4167000"/>
          </a:xfrm>
          <a:prstGeom prst="rect">
            <a:avLst/>
          </a:prstGeom>
          <a:ln>
            <a:noFill/>
          </a:ln>
        </p:spPr>
        <p:txBody>
          <a:bodyPr spcFirstLastPara="1" wrap="square" lIns="91425" tIns="182875" rIns="91425" bIns="182875" anchor="ctr" anchorCtr="0">
            <a:noAutofit/>
          </a:bodyPr>
          <a:lstStyle/>
          <a:p>
            <a:pPr marL="0" lvl="0" indent="0" algn="l" rtl="0">
              <a:spcBef>
                <a:spcPts val="0"/>
              </a:spcBef>
              <a:spcAft>
                <a:spcPts val="0"/>
              </a:spcAft>
              <a:buNone/>
            </a:pPr>
            <a:r>
              <a:rPr lang="en-US" dirty="0">
                <a:solidFill>
                  <a:schemeClr val="lt1"/>
                </a:solidFill>
                <a:latin typeface="Montserrat Light"/>
                <a:ea typeface="Montserrat Light"/>
                <a:cs typeface="Montserrat Light"/>
                <a:sym typeface="Montserrat Light"/>
              </a:rPr>
              <a:t>Treatment, Continued.</a:t>
            </a:r>
            <a:endParaRPr dirty="0">
              <a:solidFill>
                <a:schemeClr val="lt1"/>
              </a:solidFill>
              <a:latin typeface="Montserrat Light"/>
              <a:ea typeface="Montserrat Light"/>
              <a:cs typeface="Montserrat Light"/>
              <a:sym typeface="Montserrat Light"/>
            </a:endParaRPr>
          </a:p>
          <a:p>
            <a:pPr marL="0" lvl="0" indent="0" algn="l" rtl="0">
              <a:spcBef>
                <a:spcPts val="0"/>
              </a:spcBef>
              <a:spcAft>
                <a:spcPts val="0"/>
              </a:spcAft>
              <a:buNone/>
            </a:pPr>
            <a:endParaRPr sz="2100" dirty="0"/>
          </a:p>
        </p:txBody>
      </p:sp>
      <p:sp>
        <p:nvSpPr>
          <p:cNvPr id="7" name="Content Placeholder 3">
            <a:extLst>
              <a:ext uri="{FF2B5EF4-FFF2-40B4-BE49-F238E27FC236}">
                <a16:creationId xmlns:a16="http://schemas.microsoft.com/office/drawing/2014/main" id="{861C21BC-F1C4-4DD7-A6AF-AEE29C938A7E}"/>
              </a:ext>
            </a:extLst>
          </p:cNvPr>
          <p:cNvSpPr>
            <a:spLocks noGrp="1"/>
          </p:cNvSpPr>
          <p:nvPr>
            <p:ph type="body" idx="2"/>
          </p:nvPr>
        </p:nvSpPr>
        <p:spPr>
          <a:xfrm>
            <a:off x="4455122" y="-364384"/>
            <a:ext cx="4054034" cy="5753386"/>
          </a:xfrm>
        </p:spPr>
        <p:txBody>
          <a:bodyPr>
            <a:normAutofit/>
          </a:bodyPr>
          <a:lstStyle/>
          <a:p>
            <a:pPr lvl="1"/>
            <a:endParaRPr lang="en-US" dirty="0"/>
          </a:p>
          <a:p>
            <a:pPr lvl="1">
              <a:buFont typeface="Courier New" panose="02070309020205020404" pitchFamily="49" charset="0"/>
              <a:buChar char="o"/>
            </a:pPr>
            <a:r>
              <a:rPr lang="en-US" sz="1200" dirty="0"/>
              <a:t>Encourage healthy communication and problem solving</a:t>
            </a:r>
          </a:p>
          <a:p>
            <a:pPr lvl="1">
              <a:buFont typeface="Courier New" panose="02070309020205020404" pitchFamily="49" charset="0"/>
              <a:buChar char="o"/>
            </a:pPr>
            <a:r>
              <a:rPr lang="en-US" sz="1200" dirty="0"/>
              <a:t>Set healthy boundaries </a:t>
            </a:r>
          </a:p>
          <a:p>
            <a:pPr lvl="1">
              <a:buFont typeface="Courier New" panose="02070309020205020404" pitchFamily="49" charset="0"/>
              <a:buChar char="o"/>
            </a:pPr>
            <a:r>
              <a:rPr lang="en-US" sz="1200" dirty="0"/>
              <a:t>Seek professional advice if anxiety continues to impact students day to day school performance or family relationships</a:t>
            </a:r>
          </a:p>
          <a:p>
            <a:pPr lvl="1">
              <a:buFont typeface="Courier New" panose="02070309020205020404" pitchFamily="49" charset="0"/>
              <a:buChar char="o"/>
            </a:pPr>
            <a:r>
              <a:rPr lang="en-US" sz="1200" dirty="0"/>
              <a:t>There are different options based on their need:</a:t>
            </a:r>
          </a:p>
          <a:p>
            <a:pPr lvl="2">
              <a:buFont typeface="Courier New" panose="02070309020205020404" pitchFamily="49" charset="0"/>
              <a:buChar char="o"/>
            </a:pPr>
            <a:r>
              <a:rPr lang="en-US" sz="1200" dirty="0"/>
              <a:t>Outpatient psychiatry</a:t>
            </a:r>
          </a:p>
          <a:p>
            <a:pPr lvl="2">
              <a:buFont typeface="Courier New" panose="02070309020205020404" pitchFamily="49" charset="0"/>
              <a:buChar char="o"/>
            </a:pPr>
            <a:r>
              <a:rPr lang="en-US" sz="1200" dirty="0"/>
              <a:t>Counseling</a:t>
            </a:r>
          </a:p>
          <a:p>
            <a:pPr lvl="2">
              <a:buFont typeface="Courier New" panose="02070309020205020404" pitchFamily="49" charset="0"/>
              <a:buChar char="o"/>
            </a:pPr>
            <a:r>
              <a:rPr lang="en-US" sz="1200" dirty="0"/>
              <a:t>Outpatient group therapy</a:t>
            </a:r>
          </a:p>
          <a:p>
            <a:pPr lvl="2">
              <a:buFont typeface="Courier New" panose="02070309020205020404" pitchFamily="49" charset="0"/>
              <a:buChar char="o"/>
            </a:pPr>
            <a:r>
              <a:rPr lang="en-US" sz="1200" dirty="0"/>
              <a:t>Inpatient care</a:t>
            </a:r>
          </a:p>
          <a:p>
            <a:pPr marL="114300" indent="0">
              <a:buNone/>
            </a:pPr>
            <a:endParaRPr lang="en-US" dirty="0"/>
          </a:p>
        </p:txBody>
      </p:sp>
    </p:spTree>
    <p:extLst>
      <p:ext uri="{BB962C8B-B14F-4D97-AF65-F5344CB8AC3E}">
        <p14:creationId xmlns:p14="http://schemas.microsoft.com/office/powerpoint/2010/main" val="421700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988352" y="776116"/>
            <a:ext cx="3167145"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8800" dirty="0">
                <a:latin typeface="Montserrat ExtraLight"/>
                <a:ea typeface="Montserrat ExtraLight"/>
                <a:cs typeface="Montserrat ExtraLight"/>
                <a:sym typeface="Montserrat ExtraLight"/>
              </a:rPr>
              <a:t>32%</a:t>
            </a:r>
            <a:endParaRPr sz="8800" dirty="0">
              <a:latin typeface="Montserrat ExtraLight"/>
              <a:ea typeface="Montserrat ExtraLight"/>
              <a:cs typeface="Montserrat ExtraLight"/>
              <a:sym typeface="Montserrat ExtraLight"/>
            </a:endParaRPr>
          </a:p>
        </p:txBody>
      </p:sp>
      <p:sp>
        <p:nvSpPr>
          <p:cNvPr id="69" name="Google Shape;69;p15"/>
          <p:cNvSpPr txBox="1">
            <a:spLocks noGrp="1"/>
          </p:cNvSpPr>
          <p:nvPr>
            <p:ph type="body" idx="1"/>
          </p:nvPr>
        </p:nvSpPr>
        <p:spPr>
          <a:xfrm>
            <a:off x="0" y="2650668"/>
            <a:ext cx="8364859" cy="1300800"/>
          </a:xfrm>
          <a:prstGeom prst="rect">
            <a:avLst/>
          </a:prstGeom>
        </p:spPr>
        <p:txBody>
          <a:bodyPr spcFirstLastPara="1" wrap="square" lIns="91425" tIns="91425" rIns="91425" bIns="91425" anchor="t" anchorCtr="0">
            <a:noAutofit/>
          </a:bodyPr>
          <a:lstStyle/>
          <a:p>
            <a:pPr marL="596900" lvl="1" indent="0">
              <a:lnSpc>
                <a:spcPct val="100000"/>
              </a:lnSpc>
              <a:buNone/>
            </a:pPr>
            <a:r>
              <a:rPr lang="en-US" sz="1600" dirty="0"/>
              <a:t>of American teens between the</a:t>
            </a:r>
          </a:p>
          <a:p>
            <a:pPr marL="596900" lvl="1" indent="0">
              <a:lnSpc>
                <a:spcPct val="100000"/>
              </a:lnSpc>
              <a:buNone/>
            </a:pPr>
            <a:r>
              <a:rPr lang="en-US" sz="1600" dirty="0"/>
              <a:t> ages of 13 and 18 have an anxiety disorder.</a:t>
            </a:r>
          </a:p>
        </p:txBody>
      </p:sp>
    </p:spTree>
    <p:extLst>
      <p:ext uri="{BB962C8B-B14F-4D97-AF65-F5344CB8AC3E}">
        <p14:creationId xmlns:p14="http://schemas.microsoft.com/office/powerpoint/2010/main" val="164564550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1289</Words>
  <Application>Microsoft Office PowerPoint</Application>
  <PresentationFormat>On-screen Show (16:9)</PresentationFormat>
  <Paragraphs>183</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Courier New</vt:lpstr>
      <vt:lpstr>Nunito Sans</vt:lpstr>
      <vt:lpstr>Arial</vt:lpstr>
      <vt:lpstr>Montserrat ExtraLight</vt:lpstr>
      <vt:lpstr>Montserrat Light</vt:lpstr>
      <vt:lpstr>Avenir</vt:lpstr>
      <vt:lpstr>Montserrat</vt:lpstr>
      <vt:lpstr>Simple Light</vt:lpstr>
      <vt:lpstr>Anxiety &amp; Depression</vt:lpstr>
      <vt:lpstr>1 IN 5</vt:lpstr>
      <vt:lpstr>PowerPoint Presentation</vt:lpstr>
      <vt:lpstr>Understanding  Anxiety</vt:lpstr>
      <vt:lpstr>Signs &amp; Symptoms </vt:lpstr>
      <vt:lpstr>Signs &amp; Symptoms, Continued </vt:lpstr>
      <vt:lpstr>Treatment </vt:lpstr>
      <vt:lpstr>Treatment, Continued. </vt:lpstr>
      <vt:lpstr>32%</vt:lpstr>
      <vt:lpstr>Understanding  Depression</vt:lpstr>
      <vt:lpstr>PowerPoint Presentation</vt:lpstr>
      <vt:lpstr>PowerPoint Presentation</vt:lpstr>
      <vt:lpstr> Risk Factors of Anxiety &amp; Depression </vt:lpstr>
      <vt:lpstr>Risk Factors, Continued. </vt:lpstr>
      <vt:lpstr>Treatment </vt:lpstr>
      <vt:lpstr>Treatment, Continued. </vt:lpstr>
      <vt:lpstr>PowerPoint Presentation</vt:lpstr>
      <vt:lpstr>Increasing Communication</vt:lpstr>
      <vt:lpstr>Ways to Help Your Teen </vt:lpstr>
      <vt:lpstr>Resources</vt:lpstr>
      <vt:lpstr>PowerPoint Presentation</vt:lpstr>
      <vt:lpstr>602.248.TEEN</vt:lpstr>
      <vt:lpstr>Additional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Cassandra R. Webb</dc:creator>
  <cp:lastModifiedBy>Taylor, LindsayP</cp:lastModifiedBy>
  <cp:revision>23</cp:revision>
  <dcterms:modified xsi:type="dcterms:W3CDTF">2020-08-06T18:38:43Z</dcterms:modified>
</cp:coreProperties>
</file>