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3" r:id="rId2"/>
  </p:sldIdLst>
  <p:sldSz cx="6858000" cy="9144000" type="letter"/>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B0AC"/>
    <a:srgbClr val="4B9D9A"/>
    <a:srgbClr val="00925E"/>
    <a:srgbClr val="FFFF00"/>
    <a:srgbClr val="8FED30"/>
    <a:srgbClr val="C12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56" autoAdjust="0"/>
    <p:restoredTop sz="94751" autoAdjust="0"/>
  </p:normalViewPr>
  <p:slideViewPr>
    <p:cSldViewPr snapToGrid="0" snapToObjects="1">
      <p:cViewPr varScale="1">
        <p:scale>
          <a:sx n="53" d="100"/>
          <a:sy n="53" d="100"/>
        </p:scale>
        <p:origin x="1122" y="6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F40E318-4213-9E43-8714-2998BBC1F880}" type="datetimeFigureOut">
              <a:rPr lang="en-US" smtClean="0"/>
              <a:pPr/>
              <a:t>8/19/2016</a:t>
            </a:fld>
            <a:endParaRPr lang="en-US"/>
          </a:p>
        </p:txBody>
      </p:sp>
      <p:sp>
        <p:nvSpPr>
          <p:cNvPr id="4" name="Slide Image Placehold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637443-9109-EA4B-AC50-70C1400C597A}" type="slidenum">
              <a:rPr lang="en-US" smtClean="0"/>
              <a:pPr/>
              <a:t>‹#›</a:t>
            </a:fld>
            <a:endParaRPr lang="en-US"/>
          </a:p>
        </p:txBody>
      </p:sp>
    </p:spTree>
    <p:extLst>
      <p:ext uri="{BB962C8B-B14F-4D97-AF65-F5344CB8AC3E}">
        <p14:creationId xmlns:p14="http://schemas.microsoft.com/office/powerpoint/2010/main" val="30930914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637443-9109-EA4B-AC50-70C1400C597A}" type="slidenum">
              <a:rPr lang="en-US" smtClean="0"/>
              <a:pPr/>
              <a:t>1</a:t>
            </a:fld>
            <a:endParaRPr lang="en-US"/>
          </a:p>
        </p:txBody>
      </p:sp>
    </p:spTree>
    <p:extLst>
      <p:ext uri="{BB962C8B-B14F-4D97-AF65-F5344CB8AC3E}">
        <p14:creationId xmlns:p14="http://schemas.microsoft.com/office/powerpoint/2010/main" val="11375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AA54C1-0C87-7F4E-8F48-023A3FC3E74A}"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54C1-0C87-7F4E-8F48-023A3FC3E74A}"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167"/>
            <a:ext cx="1157288" cy="1126913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529167"/>
            <a:ext cx="3357563" cy="11269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54C1-0C87-7F4E-8F48-023A3FC3E74A}"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54C1-0C87-7F4E-8F48-023A3FC3E74A}"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AA54C1-0C87-7F4E-8F48-023A3FC3E74A}"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8"/>
            <a:ext cx="2257425" cy="87164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8"/>
            <a:ext cx="2257425" cy="87164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AA54C1-0C87-7F4E-8F48-023A3FC3E74A}"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8"/>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8"/>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AA54C1-0C87-7F4E-8F48-023A3FC3E74A}" type="datetimeFigureOut">
              <a:rPr lang="en-US" smtClean="0"/>
              <a:pPr/>
              <a:t>8/19/2016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AA54C1-0C87-7F4E-8F48-023A3FC3E74A}" type="datetimeFigureOut">
              <a:rPr lang="en-US" smtClean="0"/>
              <a:pPr/>
              <a:t>8/19/2016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A54C1-0C87-7F4E-8F48-023A3FC3E74A}" type="datetimeFigureOut">
              <a:rPr lang="en-US" smtClean="0"/>
              <a:pPr/>
              <a:t>8/19/2016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A54C1-0C87-7F4E-8F48-023A3FC3E74A}"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A54C1-0C87-7F4E-8F48-023A3FC3E74A}"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5D1A2-25F0-B743-93C2-A018CBAB71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4"/>
          </a:xfrm>
          <a:prstGeom prst="rect">
            <a:avLst/>
          </a:prstGeom>
        </p:spPr>
        <p:txBody>
          <a:bodyPr vert="horz" lIns="91440" tIns="45720" rIns="91440" bIns="45720" rtlCol="0" anchor="ctr"/>
          <a:lstStyle>
            <a:lvl1pPr algn="l">
              <a:defRPr sz="1200">
                <a:solidFill>
                  <a:schemeClr val="tx1">
                    <a:tint val="75000"/>
                  </a:schemeClr>
                </a:solidFill>
              </a:defRPr>
            </a:lvl1pPr>
          </a:lstStyle>
          <a:p>
            <a:fld id="{3BAA54C1-0C87-7F4E-8F48-023A3FC3E74A}" type="datetimeFigureOut">
              <a:rPr lang="en-US" smtClean="0"/>
              <a:pPr/>
              <a:t>8/19/2016</a:t>
            </a:fld>
            <a:endParaRPr lang="en-US"/>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91440" tIns="45720" rIns="91440" bIns="45720" rtlCol="0" anchor="ctr"/>
          <a:lstStyle>
            <a:lvl1pPr algn="r">
              <a:defRPr sz="1200">
                <a:solidFill>
                  <a:schemeClr val="tx1">
                    <a:tint val="75000"/>
                  </a:schemeClr>
                </a:solidFill>
              </a:defRPr>
            </a:lvl1pPr>
          </a:lstStyle>
          <a:p>
            <a:fld id="{22B5D1A2-25F0-B743-93C2-A018CBAB71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0" name="Pentagon 19"/>
          <p:cNvSpPr/>
          <p:nvPr/>
        </p:nvSpPr>
        <p:spPr>
          <a:xfrm rot="5400000">
            <a:off x="-313961" y="486697"/>
            <a:ext cx="2029855" cy="1191318"/>
          </a:xfrm>
          <a:prstGeom prst="homePlate">
            <a:avLst/>
          </a:prstGeom>
          <a:solidFill>
            <a:srgbClr val="FFFFFF"/>
          </a:solidFill>
          <a:ln w="28575"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6716" y="1878247"/>
            <a:ext cx="6681955" cy="800219"/>
          </a:xfrm>
          <a:prstGeom prst="rect">
            <a:avLst/>
          </a:prstGeom>
          <a:noFill/>
        </p:spPr>
        <p:txBody>
          <a:bodyPr wrap="square" lIns="91440" tIns="45720" rIns="91440" bIns="45720">
            <a:spAutoFit/>
          </a:bodyPr>
          <a:lstStyle/>
          <a:p>
            <a:pPr algn="ctr"/>
            <a:r>
              <a:rPr lang="en-US" sz="4600" b="1" dirty="0" smtClean="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rPr>
              <a:t>August 22</a:t>
            </a:r>
            <a:r>
              <a:rPr lang="en-US" sz="4600" b="1" baseline="30000" dirty="0" smtClean="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rPr>
              <a:t>nd</a:t>
            </a:r>
            <a:r>
              <a:rPr lang="en-US" sz="4600" b="1" dirty="0" smtClean="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rPr>
              <a:t> – 26</a:t>
            </a:r>
            <a:r>
              <a:rPr lang="en-US" sz="4600" b="1" baseline="30000" dirty="0" smtClean="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rPr>
              <a:t>th</a:t>
            </a:r>
            <a:r>
              <a:rPr lang="en-US" sz="4600" b="1" dirty="0" smtClean="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rPr>
              <a:t> </a:t>
            </a:r>
            <a:endParaRPr lang="en-US" sz="4600" b="1" cap="none" spc="0" dirty="0">
              <a:ln w="11430" cap="flat" cmpd="sng" algn="ctr">
                <a:solidFill>
                  <a:schemeClr val="bg1"/>
                </a:solidFill>
                <a:prstDash val="solid"/>
                <a:round/>
                <a:headEnd type="none" w="med" len="med"/>
                <a:tailEnd type="none" w="med" len="med"/>
              </a:ln>
              <a:effectLst>
                <a:innerShdw blurRad="69850" dist="43180" dir="5400000">
                  <a:srgbClr val="000000">
                    <a:alpha val="65000"/>
                  </a:srgbClr>
                </a:innerShdw>
              </a:effectLst>
              <a:cs typeface="Smiley Monster"/>
            </a:endParaRPr>
          </a:p>
        </p:txBody>
      </p:sp>
      <p:sp>
        <p:nvSpPr>
          <p:cNvPr id="12" name="TextBox 11"/>
          <p:cNvSpPr txBox="1"/>
          <p:nvPr/>
        </p:nvSpPr>
        <p:spPr>
          <a:xfrm>
            <a:off x="39326" y="48190"/>
            <a:ext cx="1257300" cy="1569660"/>
          </a:xfrm>
          <a:prstGeom prst="rect">
            <a:avLst/>
          </a:prstGeom>
          <a:noFill/>
          <a:ln w="28575" cap="flat" cmpd="sng" algn="ctr">
            <a:noFill/>
            <a:prstDash val="solid"/>
            <a:round/>
            <a:headEnd type="none" w="med" len="med"/>
            <a:tailEnd type="none" w="med" len="med"/>
          </a:ln>
        </p:spPr>
        <p:txBody>
          <a:bodyPr wrap="square" rtlCol="0">
            <a:spAutoFit/>
          </a:bodyPr>
          <a:lstStyle/>
          <a:p>
            <a:pPr algn="ctr"/>
            <a:r>
              <a:rPr lang="en-US" sz="3200" dirty="0" smtClean="0"/>
              <a:t>2</a:t>
            </a:r>
            <a:r>
              <a:rPr lang="en-US" sz="3200" baseline="30000" dirty="0" smtClean="0"/>
              <a:t>nd</a:t>
            </a:r>
            <a:r>
              <a:rPr lang="en-US" sz="3200" dirty="0" smtClean="0"/>
              <a:t> Grade News</a:t>
            </a:r>
            <a:endParaRPr lang="en-US" sz="3200" dirty="0"/>
          </a:p>
        </p:txBody>
      </p:sp>
      <p:sp>
        <p:nvSpPr>
          <p:cNvPr id="13" name="TextBox 12"/>
          <p:cNvSpPr txBox="1"/>
          <p:nvPr/>
        </p:nvSpPr>
        <p:spPr>
          <a:xfrm>
            <a:off x="105306" y="8669312"/>
            <a:ext cx="6638229" cy="276999"/>
          </a:xfrm>
          <a:prstGeom prst="rect">
            <a:avLst/>
          </a:prstGeom>
          <a:solidFill>
            <a:schemeClr val="bg1"/>
          </a:solidFill>
          <a:ln w="28575" cap="flat" cmpd="sng" algn="ctr">
            <a:solidFill>
              <a:schemeClr val="tx1"/>
            </a:solidFill>
            <a:prstDash val="solid"/>
            <a:round/>
            <a:headEnd type="none" w="med" len="med"/>
            <a:tailEnd type="none" w="med" len="med"/>
          </a:ln>
        </p:spPr>
        <p:txBody>
          <a:bodyPr wrap="square" rtlCol="0">
            <a:spAutoFit/>
          </a:bodyPr>
          <a:lstStyle/>
          <a:p>
            <a:pPr algn="ctr"/>
            <a:r>
              <a:rPr lang="en-US" sz="1200" dirty="0" smtClean="0"/>
              <a:t>Hancock Elementary: </a:t>
            </a:r>
            <a:r>
              <a:rPr lang="en-US" sz="1200" dirty="0"/>
              <a:t>2425 S Pleasant </a:t>
            </a:r>
            <a:r>
              <a:rPr lang="en-US" sz="1200" dirty="0" smtClean="0"/>
              <a:t>Dr., </a:t>
            </a:r>
            <a:r>
              <a:rPr lang="en-US" sz="1200" dirty="0"/>
              <a:t>Chandler, AZ </a:t>
            </a:r>
            <a:r>
              <a:rPr lang="en-US" sz="1200" dirty="0" smtClean="0"/>
              <a:t>85286; (480) 883-5900</a:t>
            </a:r>
            <a:endParaRPr lang="en-US" sz="1200" dirty="0"/>
          </a:p>
        </p:txBody>
      </p:sp>
      <p:sp>
        <p:nvSpPr>
          <p:cNvPr id="14" name="TextBox 13"/>
          <p:cNvSpPr txBox="1"/>
          <p:nvPr/>
        </p:nvSpPr>
        <p:spPr>
          <a:xfrm>
            <a:off x="247342" y="2757585"/>
            <a:ext cx="3115675" cy="1615827"/>
          </a:xfrm>
          <a:prstGeom prst="rect">
            <a:avLst/>
          </a:prstGeom>
          <a:solidFill>
            <a:schemeClr val="bg1"/>
          </a:solidFill>
          <a:ln w="28575" cmpd="sng">
            <a:solidFill>
              <a:schemeClr val="tx1"/>
            </a:solidFill>
          </a:ln>
        </p:spPr>
        <p:txBody>
          <a:bodyPr wrap="square" rtlCol="0">
            <a:spAutoFit/>
          </a:bodyPr>
          <a:lstStyle/>
          <a:p>
            <a:pPr algn="ctr"/>
            <a:r>
              <a:rPr lang="en-US" sz="2000" b="1" u="sng" dirty="0" smtClean="0">
                <a:latin typeface="CCHypocrites" panose="02000603000000000000" pitchFamily="2" charset="0"/>
                <a:ea typeface="CCHypocrites" panose="02000603000000000000" pitchFamily="2" charset="0"/>
              </a:rPr>
              <a:t>Upcoming Events</a:t>
            </a:r>
            <a:endParaRPr lang="en-US" sz="1400" dirty="0" smtClean="0">
              <a:latin typeface="Calibri" charset="0"/>
            </a:endParaRPr>
          </a:p>
          <a:p>
            <a:r>
              <a:rPr lang="en-US" sz="1400" dirty="0" smtClean="0">
                <a:latin typeface="Calibri" charset="0"/>
              </a:rPr>
              <a:t>8/22– Check-A-Thon Begins</a:t>
            </a:r>
          </a:p>
          <a:p>
            <a:r>
              <a:rPr lang="en-US" sz="1400" dirty="0" smtClean="0">
                <a:latin typeface="Calibri" charset="0"/>
              </a:rPr>
              <a:t>8/22 - </a:t>
            </a:r>
            <a:r>
              <a:rPr lang="en-US" sz="1400" dirty="0" err="1" smtClean="0">
                <a:latin typeface="Calibri" charset="0"/>
              </a:rPr>
              <a:t>Playworks</a:t>
            </a:r>
            <a:r>
              <a:rPr lang="en-US" sz="1400" dirty="0" smtClean="0">
                <a:latin typeface="Calibri" charset="0"/>
              </a:rPr>
              <a:t> at Hancock </a:t>
            </a:r>
          </a:p>
          <a:p>
            <a:r>
              <a:rPr lang="en-US" sz="1400" dirty="0" smtClean="0">
                <a:latin typeface="Calibri" charset="0"/>
              </a:rPr>
              <a:t>8/22 – AZ Kids Think Too- BOLTS</a:t>
            </a:r>
          </a:p>
          <a:p>
            <a:r>
              <a:rPr lang="en-US" sz="1400" dirty="0" smtClean="0">
                <a:latin typeface="Calibri" charset="0"/>
              </a:rPr>
              <a:t>8/26 – Assembly &amp; Peter Piper Pizza</a:t>
            </a:r>
          </a:p>
          <a:p>
            <a:r>
              <a:rPr lang="en-US" sz="1400" dirty="0" smtClean="0">
                <a:latin typeface="Calibri" charset="0"/>
              </a:rPr>
              <a:t>8/31 &amp; 9/1 – Early Release </a:t>
            </a:r>
            <a:r>
              <a:rPr lang="en-US" sz="1000" dirty="0" smtClean="0">
                <a:latin typeface="Calibri" charset="0"/>
              </a:rPr>
              <a:t>(</a:t>
            </a:r>
            <a:r>
              <a:rPr lang="en-US" sz="900" dirty="0" smtClean="0">
                <a:latin typeface="Calibri" charset="0"/>
              </a:rPr>
              <a:t>Parent/Teacher Conferences)</a:t>
            </a:r>
          </a:p>
        </p:txBody>
      </p:sp>
      <p:sp>
        <p:nvSpPr>
          <p:cNvPr id="15" name="TextBox 14"/>
          <p:cNvSpPr txBox="1"/>
          <p:nvPr/>
        </p:nvSpPr>
        <p:spPr>
          <a:xfrm>
            <a:off x="3489954" y="2757585"/>
            <a:ext cx="3108960" cy="4647426"/>
          </a:xfrm>
          <a:prstGeom prst="rect">
            <a:avLst/>
          </a:prstGeom>
          <a:solidFill>
            <a:schemeClr val="bg1"/>
          </a:solidFill>
          <a:ln w="28575" cmpd="sng">
            <a:solidFill>
              <a:schemeClr val="tx1"/>
            </a:solidFill>
          </a:ln>
        </p:spPr>
        <p:txBody>
          <a:bodyPr wrap="square" rtlCol="0">
            <a:spAutoFit/>
          </a:bodyPr>
          <a:lstStyle/>
          <a:p>
            <a:pPr algn="ctr"/>
            <a:r>
              <a:rPr lang="en-US" sz="2200" b="1" u="sng" dirty="0" smtClean="0">
                <a:latin typeface="CCHypocrites" panose="02000603000000000000" pitchFamily="2" charset="0"/>
                <a:ea typeface="CCHypocrites" panose="02000603000000000000" pitchFamily="2" charset="0"/>
              </a:rPr>
              <a:t>What are we learning?</a:t>
            </a:r>
          </a:p>
          <a:p>
            <a:r>
              <a:rPr lang="en-US" sz="2000" b="1" u="sng" dirty="0" smtClean="0"/>
              <a:t>Reading</a:t>
            </a:r>
          </a:p>
          <a:p>
            <a:r>
              <a:rPr lang="en-US" sz="1400" b="1" dirty="0" smtClean="0"/>
              <a:t>On Level- </a:t>
            </a:r>
            <a:r>
              <a:rPr lang="en-US" sz="1400" i="1" dirty="0" smtClean="0"/>
              <a:t>Diary of a Worm </a:t>
            </a:r>
            <a:r>
              <a:rPr lang="en-US" sz="1400" dirty="0" smtClean="0"/>
              <a:t>(cause &amp; effect)</a:t>
            </a:r>
          </a:p>
          <a:p>
            <a:r>
              <a:rPr lang="en-US" sz="1400" b="1" dirty="0" smtClean="0"/>
              <a:t>Above Level- </a:t>
            </a:r>
            <a:r>
              <a:rPr lang="en-US" sz="1400" i="1" dirty="0" smtClean="0"/>
              <a:t>Pop’s Bridge </a:t>
            </a:r>
            <a:r>
              <a:rPr lang="en-US" sz="1400" dirty="0" smtClean="0"/>
              <a:t>(compare &amp; contrast)</a:t>
            </a:r>
          </a:p>
          <a:p>
            <a:endParaRPr lang="en-US" sz="800" b="1" u="sng" dirty="0" smtClean="0"/>
          </a:p>
          <a:p>
            <a:r>
              <a:rPr lang="en-US" sz="2000" b="1" u="sng" dirty="0" smtClean="0"/>
              <a:t>Math</a:t>
            </a:r>
          </a:p>
          <a:p>
            <a:r>
              <a:rPr lang="en-US" sz="1400" b="1" dirty="0" smtClean="0"/>
              <a:t>On Level-  </a:t>
            </a:r>
            <a:r>
              <a:rPr lang="en-US" sz="1400" dirty="0" smtClean="0"/>
              <a:t>Addition &amp; Subtraction to 100</a:t>
            </a:r>
          </a:p>
          <a:p>
            <a:r>
              <a:rPr lang="en-US" sz="1400" b="1" dirty="0" smtClean="0"/>
              <a:t>Above Level- </a:t>
            </a:r>
            <a:r>
              <a:rPr lang="en-US" sz="1400" dirty="0" smtClean="0"/>
              <a:t>Decomposing numbers to add and subtract 2 &amp; 3- digit numbers</a:t>
            </a:r>
          </a:p>
          <a:p>
            <a:endParaRPr lang="en-US" sz="800" b="1" u="sng" dirty="0" smtClean="0"/>
          </a:p>
          <a:p>
            <a:r>
              <a:rPr lang="en-US" sz="2000" b="1" u="sng" dirty="0" smtClean="0"/>
              <a:t>Spelling</a:t>
            </a:r>
          </a:p>
          <a:p>
            <a:r>
              <a:rPr lang="en-US" sz="1400" b="1" dirty="0" smtClean="0"/>
              <a:t>On Level- </a:t>
            </a:r>
            <a:r>
              <a:rPr lang="en-US" sz="1400" dirty="0" smtClean="0"/>
              <a:t> ways to spell /k/ &amp; closed syllables</a:t>
            </a:r>
          </a:p>
          <a:p>
            <a:r>
              <a:rPr lang="en-US" sz="1400" b="1" dirty="0" smtClean="0"/>
              <a:t>Above Level- </a:t>
            </a:r>
            <a:r>
              <a:rPr lang="en-US" sz="1400" dirty="0" smtClean="0"/>
              <a:t>Long /o/ </a:t>
            </a:r>
          </a:p>
          <a:p>
            <a:endParaRPr lang="en-US" sz="800" b="1" u="sng" dirty="0" smtClean="0"/>
          </a:p>
          <a:p>
            <a:r>
              <a:rPr lang="en-US" sz="2000" b="1" u="sng" dirty="0" smtClean="0"/>
              <a:t>Writing</a:t>
            </a:r>
          </a:p>
          <a:p>
            <a:r>
              <a:rPr lang="en-US" sz="1600" dirty="0" smtClean="0"/>
              <a:t>Narrative Writing (Friendly Letter)</a:t>
            </a:r>
          </a:p>
        </p:txBody>
      </p:sp>
      <p:sp>
        <p:nvSpPr>
          <p:cNvPr id="18" name="TextBox 17"/>
          <p:cNvSpPr txBox="1"/>
          <p:nvPr/>
        </p:nvSpPr>
        <p:spPr>
          <a:xfrm>
            <a:off x="238733" y="4498729"/>
            <a:ext cx="3108960" cy="1731243"/>
          </a:xfrm>
          <a:prstGeom prst="rect">
            <a:avLst/>
          </a:prstGeom>
          <a:solidFill>
            <a:schemeClr val="bg1"/>
          </a:solidFill>
          <a:ln w="28575" cmpd="sng">
            <a:solidFill>
              <a:schemeClr val="tx1"/>
            </a:solidFill>
          </a:ln>
        </p:spPr>
        <p:txBody>
          <a:bodyPr wrap="square" rtlCol="0">
            <a:spAutoFit/>
          </a:bodyPr>
          <a:lstStyle/>
          <a:p>
            <a:pPr algn="ctr"/>
            <a:r>
              <a:rPr lang="en-US" sz="1900" b="1" u="sng" dirty="0" smtClean="0">
                <a:latin typeface="CCHypocrites" panose="02000603000000000000" pitchFamily="2" charset="0"/>
                <a:ea typeface="CCHypocrites" panose="02000603000000000000" pitchFamily="2" charset="0"/>
              </a:rPr>
              <a:t>Parent/Teacher Conferences</a:t>
            </a:r>
          </a:p>
          <a:p>
            <a:r>
              <a:rPr lang="en-US" sz="1200" dirty="0" smtClean="0"/>
              <a:t>Parent/Teacher Conferences will be held on Wed. Aug. 31</a:t>
            </a:r>
            <a:r>
              <a:rPr lang="en-US" sz="1200" baseline="30000" dirty="0" smtClean="0"/>
              <a:t>st</a:t>
            </a:r>
            <a:r>
              <a:rPr lang="en-US" sz="1200" dirty="0" smtClean="0"/>
              <a:t> &amp; Thurs. Sept. 1</a:t>
            </a:r>
            <a:r>
              <a:rPr lang="en-US" sz="1200" baseline="30000" dirty="0" smtClean="0"/>
              <a:t>st</a:t>
            </a:r>
            <a:r>
              <a:rPr lang="en-US" sz="1200" dirty="0" smtClean="0"/>
              <a:t>. Be sure to look for the email from me about how to sign up for a conference with me through Sign-Up Genius. I look forward to meeting with each family to discuss your child’s progress thus far in second grade. </a:t>
            </a:r>
          </a:p>
        </p:txBody>
      </p:sp>
      <p:sp>
        <p:nvSpPr>
          <p:cNvPr id="19" name="16-Point Star 18"/>
          <p:cNvSpPr/>
          <p:nvPr/>
        </p:nvSpPr>
        <p:spPr>
          <a:xfrm>
            <a:off x="4912338" y="616573"/>
            <a:ext cx="1648564" cy="1261674"/>
          </a:xfrm>
          <a:prstGeom prst="star16">
            <a:avLst/>
          </a:prstGeom>
          <a:solidFill>
            <a:srgbClr val="FFFFFF"/>
          </a:solidFill>
          <a:ln w="28575" cap="flat" cmpd="sng" algn="ctr">
            <a:solidFill>
              <a:srgbClr val="00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4912338" y="939544"/>
            <a:ext cx="1648564" cy="584775"/>
          </a:xfrm>
          <a:prstGeom prst="rect">
            <a:avLst/>
          </a:prstGeom>
          <a:noFill/>
        </p:spPr>
        <p:txBody>
          <a:bodyPr wrap="square" rtlCol="0">
            <a:spAutoFit/>
          </a:bodyPr>
          <a:lstStyle/>
          <a:p>
            <a:pPr algn="ctr"/>
            <a:r>
              <a:rPr lang="en-US" sz="1600" dirty="0" smtClean="0"/>
              <a:t>Mrs. </a:t>
            </a:r>
            <a:r>
              <a:rPr lang="en-US" sz="1600" dirty="0" smtClean="0"/>
              <a:t>Wegener Room 36</a:t>
            </a:r>
            <a:endParaRPr lang="en-US" sz="1600" dirty="0"/>
          </a:p>
        </p:txBody>
      </p:sp>
      <p:sp>
        <p:nvSpPr>
          <p:cNvPr id="22" name="TextBox 21"/>
          <p:cNvSpPr txBox="1"/>
          <p:nvPr/>
        </p:nvSpPr>
        <p:spPr>
          <a:xfrm>
            <a:off x="238733" y="6291527"/>
            <a:ext cx="3108960" cy="2246769"/>
          </a:xfrm>
          <a:prstGeom prst="rect">
            <a:avLst/>
          </a:prstGeom>
          <a:solidFill>
            <a:schemeClr val="bg1"/>
          </a:solidFill>
          <a:ln w="28575" cmpd="sng">
            <a:solidFill>
              <a:schemeClr val="tx1"/>
            </a:solidFill>
          </a:ln>
        </p:spPr>
        <p:txBody>
          <a:bodyPr wrap="square" rtlCol="0">
            <a:spAutoFit/>
          </a:bodyPr>
          <a:lstStyle/>
          <a:p>
            <a:pPr algn="ctr"/>
            <a:r>
              <a:rPr lang="en-US" sz="2000" b="1" u="sng" spc="100" dirty="0" smtClean="0">
                <a:latin typeface="CCHypocrites" panose="02000603000000000000" pitchFamily="2" charset="0"/>
                <a:ea typeface="CCHypocrites" panose="02000603000000000000" pitchFamily="2" charset="0"/>
              </a:rPr>
              <a:t>Activity Fee</a:t>
            </a:r>
          </a:p>
          <a:p>
            <a:r>
              <a:rPr lang="en-US" sz="1200" dirty="0" smtClean="0">
                <a:sym typeface="Wingdings"/>
              </a:rPr>
              <a:t>Every year, your child has a $20 activity fee. You may be wondering what this fee funds- they pay for fieldtrips and any outreach programs that come to perform at our school. This one time fee pays for ALL fieldtrips for the year. It does not include additional activities that your child may participate in (i.e. cheer, running club, etc.). If you have not already done so, the activity fee can be paid on Parent Portal.</a:t>
            </a:r>
            <a:endParaRPr lang="en-US" sz="1200" dirty="0" smtClean="0"/>
          </a:p>
        </p:txBody>
      </p:sp>
      <p:sp>
        <p:nvSpPr>
          <p:cNvPr id="23" name="TextBox 22"/>
          <p:cNvSpPr txBox="1"/>
          <p:nvPr/>
        </p:nvSpPr>
        <p:spPr>
          <a:xfrm>
            <a:off x="3489954" y="7577106"/>
            <a:ext cx="3108960" cy="738664"/>
          </a:xfrm>
          <a:prstGeom prst="rect">
            <a:avLst/>
          </a:prstGeom>
          <a:solidFill>
            <a:schemeClr val="bg1"/>
          </a:solidFill>
          <a:ln w="28575" cmpd="sng">
            <a:solidFill>
              <a:schemeClr val="tx1"/>
            </a:solidFill>
          </a:ln>
        </p:spPr>
        <p:txBody>
          <a:bodyPr wrap="square" rtlCol="0">
            <a:spAutoFit/>
          </a:bodyPr>
          <a:lstStyle/>
          <a:p>
            <a:pPr algn="ctr"/>
            <a:r>
              <a:rPr lang="en-US" b="1" u="sng" dirty="0" smtClean="0">
                <a:latin typeface="CCHypocrites" panose="02000603000000000000" pitchFamily="2" charset="0"/>
                <a:ea typeface="CCHypocrites" panose="02000603000000000000" pitchFamily="2" charset="0"/>
              </a:rPr>
              <a:t>How to Contact Me:</a:t>
            </a:r>
          </a:p>
          <a:p>
            <a:r>
              <a:rPr lang="en-US" sz="1200" dirty="0" smtClean="0">
                <a:ea typeface="CCHypocrites" panose="02000603000000000000" pitchFamily="2" charset="0"/>
              </a:rPr>
              <a:t>The best way to contact me is via email:</a:t>
            </a:r>
          </a:p>
          <a:p>
            <a:r>
              <a:rPr lang="en-US" sz="1200" dirty="0" smtClean="0">
                <a:ea typeface="CCHypocrites" panose="02000603000000000000" pitchFamily="2" charset="0"/>
              </a:rPr>
              <a:t>Wegener.Maxine@cusd80.com</a:t>
            </a:r>
            <a:endParaRPr lang="en-US" sz="1200" dirty="0" smtClean="0">
              <a:ea typeface="CCHypocrites" panose="02000603000000000000"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3120</TotalTime>
  <Words>305</Words>
  <Application>Microsoft Office PowerPoint</Application>
  <PresentationFormat>Letter Paper (8.5x11 in)</PresentationFormat>
  <Paragraphs>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CCHypocrites</vt:lpstr>
      <vt:lpstr>Smiley Monster</vt:lpstr>
      <vt:lpstr>Wingdings</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Tina</dc:creator>
  <cp:lastModifiedBy>Wegener, Maxine</cp:lastModifiedBy>
  <cp:revision>217</cp:revision>
  <cp:lastPrinted>2016-08-19T17:12:01Z</cp:lastPrinted>
  <dcterms:created xsi:type="dcterms:W3CDTF">2014-01-03T12:05:25Z</dcterms:created>
  <dcterms:modified xsi:type="dcterms:W3CDTF">2016-08-19T22:42:02Z</dcterms:modified>
</cp:coreProperties>
</file>