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69" r:id="rId1"/>
  </p:sldMasterIdLst>
  <p:notesMasterIdLst>
    <p:notesMasterId r:id="rId51"/>
  </p:notesMasterIdLst>
  <p:sldIdLst>
    <p:sldId id="256" r:id="rId2"/>
    <p:sldId id="257" r:id="rId3"/>
    <p:sldId id="262" r:id="rId4"/>
    <p:sldId id="263" r:id="rId5"/>
    <p:sldId id="264" r:id="rId6"/>
    <p:sldId id="265" r:id="rId7"/>
    <p:sldId id="266" r:id="rId8"/>
    <p:sldId id="267" r:id="rId9"/>
    <p:sldId id="268" r:id="rId10"/>
    <p:sldId id="269" r:id="rId11"/>
    <p:sldId id="258" r:id="rId12"/>
    <p:sldId id="277" r:id="rId13"/>
    <p:sldId id="270" r:id="rId14"/>
    <p:sldId id="271" r:id="rId15"/>
    <p:sldId id="272" r:id="rId16"/>
    <p:sldId id="281" r:id="rId17"/>
    <p:sldId id="276" r:id="rId18"/>
    <p:sldId id="274" r:id="rId19"/>
    <p:sldId id="275" r:id="rId20"/>
    <p:sldId id="273" r:id="rId21"/>
    <p:sldId id="278" r:id="rId22"/>
    <p:sldId id="279" r:id="rId23"/>
    <p:sldId id="280" r:id="rId24"/>
    <p:sldId id="282" r:id="rId25"/>
    <p:sldId id="283" r:id="rId26"/>
    <p:sldId id="285" r:id="rId27"/>
    <p:sldId id="284" r:id="rId28"/>
    <p:sldId id="286" r:id="rId29"/>
    <p:sldId id="259" r:id="rId30"/>
    <p:sldId id="287" r:id="rId31"/>
    <p:sldId id="288" r:id="rId32"/>
    <p:sldId id="289" r:id="rId33"/>
    <p:sldId id="290" r:id="rId34"/>
    <p:sldId id="291" r:id="rId35"/>
    <p:sldId id="292" r:id="rId36"/>
    <p:sldId id="307" r:id="rId37"/>
    <p:sldId id="260" r:id="rId38"/>
    <p:sldId id="309" r:id="rId39"/>
    <p:sldId id="297" r:id="rId40"/>
    <p:sldId id="298" r:id="rId41"/>
    <p:sldId id="299" r:id="rId42"/>
    <p:sldId id="300" r:id="rId43"/>
    <p:sldId id="301" r:id="rId44"/>
    <p:sldId id="302" r:id="rId45"/>
    <p:sldId id="303" r:id="rId46"/>
    <p:sldId id="304" r:id="rId47"/>
    <p:sldId id="308" r:id="rId48"/>
    <p:sldId id="305" r:id="rId49"/>
    <p:sldId id="306"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25" autoAdjust="0"/>
    <p:restoredTop sz="94660"/>
  </p:normalViewPr>
  <p:slideViewPr>
    <p:cSldViewPr snapToGrid="0">
      <p:cViewPr varScale="1">
        <p:scale>
          <a:sx n="81" d="100"/>
          <a:sy n="81" d="100"/>
        </p:scale>
        <p:origin x="756"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7DA882-54EA-427A-B819-ED43537BA51D}" type="datetimeFigureOut">
              <a:rPr lang="en-US" smtClean="0"/>
              <a:t>11/21/2022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0C2E7B4-A546-4155-AFB7-79316B9A696F}" type="slidenum">
              <a:rPr lang="en-US" smtClean="0"/>
              <a:t>‹#›</a:t>
            </a:fld>
            <a:endParaRPr lang="en-US"/>
          </a:p>
        </p:txBody>
      </p:sp>
    </p:spTree>
    <p:extLst>
      <p:ext uri="{BB962C8B-B14F-4D97-AF65-F5344CB8AC3E}">
        <p14:creationId xmlns:p14="http://schemas.microsoft.com/office/powerpoint/2010/main" val="11753688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uFont typeface="+mj-lt"/>
              <a:buNone/>
            </a:pPr>
            <a:r>
              <a:rPr lang="en-US" dirty="0"/>
              <a:t>Taste strips: </a:t>
            </a:r>
            <a:r>
              <a:rPr lang="en-US" b="0" i="0" dirty="0">
                <a:solidFill>
                  <a:srgbClr val="202124"/>
                </a:solidFill>
                <a:effectLst/>
                <a:latin typeface="Roboto" panose="02000000000000000000" pitchFamily="2" charset="0"/>
              </a:rPr>
              <a:t>three basic results: bland, bitter, or vile.</a:t>
            </a:r>
          </a:p>
          <a:p>
            <a:br>
              <a:rPr lang="en-US" b="0" i="0" dirty="0">
                <a:solidFill>
                  <a:srgbClr val="202124"/>
                </a:solidFill>
                <a:effectLst/>
                <a:latin typeface="Roboto" panose="02000000000000000000" pitchFamily="2" charset="0"/>
              </a:rPr>
            </a:br>
            <a:r>
              <a:rPr lang="en-US" b="0" i="0" dirty="0">
                <a:solidFill>
                  <a:srgbClr val="202124"/>
                </a:solidFill>
                <a:effectLst/>
                <a:latin typeface="Roboto" panose="02000000000000000000" pitchFamily="2" charset="0"/>
              </a:rPr>
              <a:t>PTC paper is used </a:t>
            </a:r>
            <a:r>
              <a:rPr lang="en-US" b="1" i="0" dirty="0">
                <a:solidFill>
                  <a:srgbClr val="202124"/>
                </a:solidFill>
                <a:effectLst/>
                <a:latin typeface="Roboto" panose="02000000000000000000" pitchFamily="2" charset="0"/>
              </a:rPr>
              <a:t>to test whether a person is a "taster", "non-taster", or somewhere in between</a:t>
            </a:r>
            <a:r>
              <a:rPr lang="en-US" b="0" i="0" dirty="0">
                <a:solidFill>
                  <a:srgbClr val="202124"/>
                </a:solidFill>
                <a:effectLst/>
                <a:latin typeface="Roboto" panose="02000000000000000000" pitchFamily="2" charset="0"/>
              </a:rPr>
              <a:t>. The ratio of tasters to non-tasters varies between populations, but every group has some tasters and some non-tasters. On average, 75% of people can taste PTC, while 25% cannot.</a:t>
            </a:r>
          </a:p>
          <a:p>
            <a:r>
              <a:rPr lang="en-US" b="0" i="0" dirty="0">
                <a:solidFill>
                  <a:srgbClr val="202124"/>
                </a:solidFill>
                <a:effectLst/>
                <a:latin typeface="Roboto" panose="02000000000000000000" pitchFamily="2" charset="0"/>
              </a:rPr>
              <a:t>PTC tastes bland, bitter or even vile depending on your genes. There is a single gene that codes for a protein found in our tongues. </a:t>
            </a:r>
            <a:r>
              <a:rPr lang="en-US" b="1" i="0" dirty="0">
                <a:solidFill>
                  <a:srgbClr val="202124"/>
                </a:solidFill>
                <a:effectLst/>
                <a:latin typeface="Roboto" panose="02000000000000000000" pitchFamily="2" charset="0"/>
              </a:rPr>
              <a:t>PTC will bind with the protein if it's present, and you will certainly be able to taste it</a:t>
            </a:r>
            <a:r>
              <a:rPr lang="en-US" b="0" i="0" dirty="0">
                <a:solidFill>
                  <a:srgbClr val="202124"/>
                </a:solidFill>
                <a:effectLst/>
                <a:latin typeface="Roboto" panose="02000000000000000000" pitchFamily="2" charset="0"/>
              </a:rPr>
              <a:t>. However, if the protein is not present, the PTC will not bind and you won't taste anything.</a:t>
            </a:r>
            <a:endParaRPr lang="en-US" dirty="0"/>
          </a:p>
        </p:txBody>
      </p:sp>
      <p:sp>
        <p:nvSpPr>
          <p:cNvPr id="4" name="Slide Number Placeholder 3"/>
          <p:cNvSpPr>
            <a:spLocks noGrp="1"/>
          </p:cNvSpPr>
          <p:nvPr>
            <p:ph type="sldNum" sz="quarter" idx="5"/>
          </p:nvPr>
        </p:nvSpPr>
        <p:spPr/>
        <p:txBody>
          <a:bodyPr/>
          <a:lstStyle/>
          <a:p>
            <a:fld id="{50C2E7B4-A546-4155-AFB7-79316B9A696F}" type="slidenum">
              <a:rPr lang="en-US" smtClean="0"/>
              <a:t>32</a:t>
            </a:fld>
            <a:endParaRPr lang="en-US"/>
          </a:p>
        </p:txBody>
      </p:sp>
    </p:spTree>
    <p:extLst>
      <p:ext uri="{BB962C8B-B14F-4D97-AF65-F5344CB8AC3E}">
        <p14:creationId xmlns:p14="http://schemas.microsoft.com/office/powerpoint/2010/main" val="47246147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endParaRPr lang="en-US" dirty="0"/>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5" name="Footer Placeholder 4"/>
          <p:cNvSpPr>
            <a:spLocks noGrp="1"/>
          </p:cNvSpPr>
          <p:nvPr>
            <p:ph type="ftr" sz="quarter" idx="11"/>
          </p:nvPr>
        </p:nvSpPr>
        <p:spPr>
          <a:xfrm>
            <a:off x="5332412" y="5883275"/>
            <a:ext cx="4324044" cy="365125"/>
          </a:xfrm>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867414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8231378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93919314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0461344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endParaRPr lang="en-US" dirty="0"/>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1862060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9607296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114181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5128544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5909651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10951856" y="5867131"/>
            <a:ext cx="551167" cy="365125"/>
          </a:xfrm>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3743574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9974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8301671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3197089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27245886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8136112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endParaRPr lang="en-US" dirty="0"/>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pPr/>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22201393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11/21/2022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292797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48A87A34-81AB-432B-8DAE-1953F412C126}" type="datetimeFigureOut">
              <a:rPr lang="en-US" smtClean="0"/>
              <a:pPr/>
              <a:t>11/21/2022</a:t>
            </a:fld>
            <a:endParaRPr lang="en-US" dirty="0"/>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dirty="0"/>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6D22F896-40B5-4ADD-8801-0D06FADFA095}" type="slidenum">
              <a:rPr lang="en-US" smtClean="0"/>
              <a:pPr/>
              <a:t>‹#›</a:t>
            </a:fld>
            <a:endParaRPr lang="en-US" dirty="0"/>
          </a:p>
        </p:txBody>
      </p:sp>
    </p:spTree>
    <p:extLst>
      <p:ext uri="{BB962C8B-B14F-4D97-AF65-F5344CB8AC3E}">
        <p14:creationId xmlns:p14="http://schemas.microsoft.com/office/powerpoint/2010/main" val="137780265"/>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hyperlink" Target="https://www.youtube.com/watch?v=YcedXDN6a88" TargetMode="Externa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hyperlink" Target="https://www.youtube.com/watch?v=eOXuM1J8wNs"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www.youtube.com/watch?v=yDiXQl7grPQ" TargetMode="External"/><Relationship Id="rId2" Type="http://schemas.openxmlformats.org/officeDocument/2006/relationships/hyperlink" Target="https://www.youtube.com/watch?v=kzo45hWXRWU" TargetMode="Externa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3" Type="http://schemas.openxmlformats.org/officeDocument/2006/relationships/hyperlink" Target="https://www.youtube.com/watch?v=kzo45hWXRWU" TargetMode="External"/><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hyperlink" Target="https://www.youtube.com/watch?v=DrzmvI6iMrE" TargetMode="Externa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hyperlink" Target="https://www.youtube.com/watch?v=Pzd7ReqiQnE"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Unit 5: Sensation and Perception</a:t>
            </a:r>
          </a:p>
        </p:txBody>
      </p:sp>
      <p:sp>
        <p:nvSpPr>
          <p:cNvPr id="3" name="Subtitle 2"/>
          <p:cNvSpPr>
            <a:spLocks noGrp="1"/>
          </p:cNvSpPr>
          <p:nvPr>
            <p:ph type="subTitle" idx="1"/>
          </p:nvPr>
        </p:nvSpPr>
        <p:spPr/>
        <p:txBody>
          <a:bodyPr/>
          <a:lstStyle/>
          <a:p>
            <a:r>
              <a:rPr lang="en-US" dirty="0"/>
              <a:t>Chapter 4</a:t>
            </a:r>
          </a:p>
        </p:txBody>
      </p:sp>
    </p:spTree>
    <p:extLst>
      <p:ext uri="{BB962C8B-B14F-4D97-AF65-F5344CB8AC3E}">
        <p14:creationId xmlns:p14="http://schemas.microsoft.com/office/powerpoint/2010/main" val="36077634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Sensory Adaptation and Pain</a:t>
            </a:r>
          </a:p>
        </p:txBody>
      </p:sp>
      <p:sp>
        <p:nvSpPr>
          <p:cNvPr id="3" name="Content Placeholder 2"/>
          <p:cNvSpPr>
            <a:spLocks noGrp="1"/>
          </p:cNvSpPr>
          <p:nvPr>
            <p:ph idx="1"/>
          </p:nvPr>
        </p:nvSpPr>
        <p:spPr>
          <a:xfrm>
            <a:off x="1813494" y="2154935"/>
            <a:ext cx="10018713" cy="4191001"/>
          </a:xfrm>
        </p:spPr>
        <p:txBody>
          <a:bodyPr>
            <a:normAutofit fontScale="92500" lnSpcReduction="20000"/>
          </a:bodyPr>
          <a:lstStyle/>
          <a:p>
            <a:r>
              <a:rPr lang="en-US" dirty="0"/>
              <a:t>Endorphins are released for stimuli as natural painkillers to inhibit pain perception instead of getting used to the pain</a:t>
            </a:r>
          </a:p>
          <a:p>
            <a:r>
              <a:rPr lang="en-US" b="1" dirty="0"/>
              <a:t>Gate-control theory- </a:t>
            </a:r>
            <a:r>
              <a:rPr lang="en-US" dirty="0"/>
              <a:t>theory that pain sensations are processed and altered by mechanisms within the spinal cord</a:t>
            </a:r>
          </a:p>
          <a:p>
            <a:pPr lvl="1"/>
            <a:r>
              <a:rPr lang="en-US" dirty="0"/>
              <a:t>Rubbing an injury uses the large fibers to override the small pain signals (a distraction)</a:t>
            </a:r>
          </a:p>
          <a:p>
            <a:pPr lvl="1"/>
            <a:r>
              <a:rPr lang="en-US" dirty="0"/>
              <a:t>We can lessen some pains by shifting our attention away from the pain impulses or by sending other signals to compete with the pain signals</a:t>
            </a:r>
          </a:p>
          <a:p>
            <a:r>
              <a:rPr lang="en-US" dirty="0"/>
              <a:t>We may generate pain to compete</a:t>
            </a:r>
          </a:p>
          <a:p>
            <a:r>
              <a:rPr lang="en-US" dirty="0"/>
              <a:t>In the absence of normal input, the nerve cells send conflicting messages to the brain (static), for tinnitus, this is interpreted as ringing</a:t>
            </a:r>
          </a:p>
          <a:p>
            <a:r>
              <a:rPr lang="en-US" dirty="0"/>
              <a:t>Phantom pain is similar- without normal input, the brain interprets the static as pain</a:t>
            </a:r>
          </a:p>
        </p:txBody>
      </p:sp>
    </p:spTree>
    <p:extLst>
      <p:ext uri="{BB962C8B-B14F-4D97-AF65-F5344CB8AC3E}">
        <p14:creationId xmlns:p14="http://schemas.microsoft.com/office/powerpoint/2010/main" val="293511672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We See and Hear</a:t>
            </a:r>
          </a:p>
        </p:txBody>
      </p:sp>
      <p:sp>
        <p:nvSpPr>
          <p:cNvPr id="3" name="Text Placeholder 2"/>
          <p:cNvSpPr>
            <a:spLocks noGrp="1"/>
          </p:cNvSpPr>
          <p:nvPr>
            <p:ph type="body" idx="1"/>
          </p:nvPr>
        </p:nvSpPr>
        <p:spPr/>
        <p:txBody>
          <a:bodyPr/>
          <a:lstStyle/>
          <a:p>
            <a:r>
              <a:rPr lang="en-US" dirty="0"/>
              <a:t>Chapter 4, Section 2, pages 123-129</a:t>
            </a:r>
          </a:p>
        </p:txBody>
      </p:sp>
    </p:spTree>
    <p:extLst>
      <p:ext uri="{BB962C8B-B14F-4D97-AF65-F5344CB8AC3E}">
        <p14:creationId xmlns:p14="http://schemas.microsoft.com/office/powerpoint/2010/main" val="2017008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t>
            </a:r>
          </a:p>
        </p:txBody>
      </p:sp>
      <p:sp>
        <p:nvSpPr>
          <p:cNvPr id="3" name="Text Placeholder 2"/>
          <p:cNvSpPr>
            <a:spLocks noGrp="1"/>
          </p:cNvSpPr>
          <p:nvPr>
            <p:ph type="body" idx="1"/>
          </p:nvPr>
        </p:nvSpPr>
        <p:spPr/>
        <p:txBody>
          <a:bodyPr/>
          <a:lstStyle/>
          <a:p>
            <a:r>
              <a:rPr lang="en-US" dirty="0"/>
              <a:t>Chapter 4, Section 2A, pages 123-127</a:t>
            </a:r>
          </a:p>
        </p:txBody>
      </p:sp>
    </p:spTree>
    <p:extLst>
      <p:ext uri="{BB962C8B-B14F-4D97-AF65-F5344CB8AC3E}">
        <p14:creationId xmlns:p14="http://schemas.microsoft.com/office/powerpoint/2010/main" val="107519181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265489" y="0"/>
            <a:ext cx="10018713" cy="1752599"/>
          </a:xfrm>
        </p:spPr>
        <p:txBody>
          <a:bodyPr/>
          <a:lstStyle/>
          <a:p>
            <a:r>
              <a:rPr lang="en-US" dirty="0"/>
              <a:t>Waves of Light</a:t>
            </a:r>
          </a:p>
        </p:txBody>
      </p:sp>
      <p:sp>
        <p:nvSpPr>
          <p:cNvPr id="5" name="Content Placeholder 4"/>
          <p:cNvSpPr>
            <a:spLocks noGrp="1"/>
          </p:cNvSpPr>
          <p:nvPr>
            <p:ph idx="1"/>
          </p:nvPr>
        </p:nvSpPr>
        <p:spPr/>
        <p:txBody>
          <a:bodyPr>
            <a:normAutofit fontScale="85000" lnSpcReduction="10000"/>
          </a:bodyPr>
          <a:lstStyle/>
          <a:p>
            <a:r>
              <a:rPr lang="en-US" b="1" dirty="0"/>
              <a:t>Wavelength- </a:t>
            </a:r>
            <a:r>
              <a:rPr lang="en-US" dirty="0"/>
              <a:t>distance between the crests (or peaks) of light or sound waves</a:t>
            </a:r>
          </a:p>
          <a:p>
            <a:pPr lvl="1"/>
            <a:r>
              <a:rPr lang="en-US" dirty="0"/>
              <a:t>The shorter the wavelength, the higher the frequency</a:t>
            </a:r>
          </a:p>
          <a:p>
            <a:pPr lvl="1"/>
            <a:r>
              <a:rPr lang="en-US" dirty="0"/>
              <a:t>Determines the hue (color) we see</a:t>
            </a:r>
          </a:p>
          <a:p>
            <a:pPr lvl="1"/>
            <a:r>
              <a:rPr lang="en-US" b="1" dirty="0"/>
              <a:t>Frequency- </a:t>
            </a:r>
            <a:r>
              <a:rPr lang="en-US" dirty="0"/>
              <a:t>how often a light or sound wave cycles (i.e., the number of complete wavelengths that pass a point in a given time</a:t>
            </a:r>
          </a:p>
          <a:p>
            <a:r>
              <a:rPr lang="en-US" b="1" dirty="0"/>
              <a:t>Amplitude- </a:t>
            </a:r>
            <a:r>
              <a:rPr lang="en-US" dirty="0"/>
              <a:t>height of a light or sound wave</a:t>
            </a:r>
          </a:p>
          <a:p>
            <a:pPr lvl="1"/>
            <a:r>
              <a:rPr lang="en-US" dirty="0"/>
              <a:t>Determines the brightness/intensity of the light (vision) or the loudness (sound)</a:t>
            </a:r>
          </a:p>
          <a:p>
            <a:r>
              <a:rPr lang="en-US" dirty="0"/>
              <a:t>Light is waves of electromagnetic energy that we see only a portion of (visible spectrum)</a:t>
            </a:r>
          </a:p>
        </p:txBody>
      </p:sp>
      <p:pic>
        <p:nvPicPr>
          <p:cNvPr id="6" name="Picture 5"/>
          <p:cNvPicPr>
            <a:picLocks noChangeAspect="1"/>
          </p:cNvPicPr>
          <p:nvPr/>
        </p:nvPicPr>
        <p:blipFill>
          <a:blip r:embed="rId2"/>
          <a:stretch>
            <a:fillRect/>
          </a:stretch>
        </p:blipFill>
        <p:spPr>
          <a:xfrm>
            <a:off x="1700783" y="328101"/>
            <a:ext cx="2849499" cy="2110298"/>
          </a:xfrm>
          <a:prstGeom prst="rect">
            <a:avLst/>
          </a:prstGeom>
        </p:spPr>
      </p:pic>
      <p:pic>
        <p:nvPicPr>
          <p:cNvPr id="7" name="Picture 6"/>
          <p:cNvPicPr>
            <a:picLocks noChangeAspect="1"/>
          </p:cNvPicPr>
          <p:nvPr/>
        </p:nvPicPr>
        <p:blipFill>
          <a:blip r:embed="rId3"/>
          <a:stretch>
            <a:fillRect/>
          </a:stretch>
        </p:blipFill>
        <p:spPr>
          <a:xfrm>
            <a:off x="7999409" y="604140"/>
            <a:ext cx="4192591" cy="1834259"/>
          </a:xfrm>
          <a:prstGeom prst="rect">
            <a:avLst/>
          </a:prstGeom>
        </p:spPr>
      </p:pic>
    </p:spTree>
    <p:extLst>
      <p:ext uri="{BB962C8B-B14F-4D97-AF65-F5344CB8AC3E}">
        <p14:creationId xmlns:p14="http://schemas.microsoft.com/office/powerpoint/2010/main" val="6337245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3947225" cy="1752599"/>
          </a:xfrm>
        </p:spPr>
        <p:txBody>
          <a:bodyPr/>
          <a:lstStyle/>
          <a:p>
            <a:r>
              <a:rPr lang="en-US" dirty="0"/>
              <a:t>Eye Anatomy and Function</a:t>
            </a:r>
          </a:p>
        </p:txBody>
      </p:sp>
      <p:sp>
        <p:nvSpPr>
          <p:cNvPr id="3" name="Content Placeholder 2"/>
          <p:cNvSpPr>
            <a:spLocks noGrp="1"/>
          </p:cNvSpPr>
          <p:nvPr>
            <p:ph idx="1"/>
          </p:nvPr>
        </p:nvSpPr>
        <p:spPr>
          <a:xfrm>
            <a:off x="2173287" y="2770631"/>
            <a:ext cx="10018713" cy="3998977"/>
          </a:xfrm>
        </p:spPr>
        <p:txBody>
          <a:bodyPr>
            <a:normAutofit fontScale="92500" lnSpcReduction="10000"/>
          </a:bodyPr>
          <a:lstStyle/>
          <a:p>
            <a:r>
              <a:rPr lang="en-US" dirty="0"/>
              <a:t>Light </a:t>
            </a:r>
            <a:r>
              <a:rPr lang="en-US" dirty="0">
                <a:sym typeface="Wingdings" panose="05000000000000000000" pitchFamily="2" charset="2"/>
              </a:rPr>
              <a:t> cornea  iris pupil  lens  retina (rods and cones)  neural signals  optic nerve  visual cortex in the brain</a:t>
            </a:r>
          </a:p>
          <a:p>
            <a:pPr marL="457200" indent="-457200">
              <a:buFont typeface="+mj-lt"/>
              <a:buAutoNum type="arabicPeriod"/>
            </a:pPr>
            <a:r>
              <a:rPr lang="en-US" dirty="0">
                <a:sym typeface="Wingdings" panose="05000000000000000000" pitchFamily="2" charset="2"/>
              </a:rPr>
              <a:t>Light reflects off object and enters the cornea </a:t>
            </a:r>
          </a:p>
          <a:p>
            <a:pPr marL="457200" indent="-457200">
              <a:buFont typeface="+mj-lt"/>
              <a:buAutoNum type="arabicPeriod"/>
            </a:pPr>
            <a:r>
              <a:rPr lang="en-US" dirty="0">
                <a:sym typeface="Wingdings" panose="05000000000000000000" pitchFamily="2" charset="2"/>
              </a:rPr>
              <a:t>Light passes through the pupil, the iris muscles open (dilate) or close depending on intensity or emotions</a:t>
            </a:r>
          </a:p>
          <a:p>
            <a:pPr marL="457200" indent="-457200">
              <a:buFont typeface="+mj-lt"/>
              <a:buAutoNum type="arabicPeriod"/>
            </a:pPr>
            <a:r>
              <a:rPr lang="en-US" dirty="0"/>
              <a:t>Lens focuses light onto the back surface of the eyeball (</a:t>
            </a:r>
            <a:r>
              <a:rPr lang="en-US" b="1" dirty="0"/>
              <a:t>retina</a:t>
            </a:r>
            <a:r>
              <a:rPr lang="en-US" dirty="0"/>
              <a:t>), reverses image right to left and top to bottom</a:t>
            </a:r>
          </a:p>
          <a:p>
            <a:pPr marL="457200" indent="-457200">
              <a:buFont typeface="+mj-lt"/>
              <a:buAutoNum type="arabicPeriod"/>
            </a:pPr>
            <a:r>
              <a:rPr lang="en-US" dirty="0"/>
              <a:t>Retina transduces the light into neural signals using rods and cones</a:t>
            </a:r>
          </a:p>
          <a:p>
            <a:pPr marL="457200" indent="-457200">
              <a:buFont typeface="+mj-lt"/>
              <a:buAutoNum type="arabicPeriod"/>
            </a:pPr>
            <a:r>
              <a:rPr lang="en-US" dirty="0"/>
              <a:t>Neural signals are sent through activation of the bipolar and ganglion cells</a:t>
            </a:r>
          </a:p>
          <a:p>
            <a:pPr marL="457200" indent="-457200">
              <a:buFont typeface="+mj-lt"/>
              <a:buAutoNum type="arabicPeriod"/>
            </a:pPr>
            <a:r>
              <a:rPr lang="en-US" dirty="0"/>
              <a:t>Signals travel through optic nerve to the brain’s visual cortex</a:t>
            </a:r>
          </a:p>
        </p:txBody>
      </p:sp>
      <p:pic>
        <p:nvPicPr>
          <p:cNvPr id="4" name="Shape 225"/>
          <p:cNvPicPr preferRelativeResize="0"/>
          <p:nvPr/>
        </p:nvPicPr>
        <p:blipFill rotWithShape="1">
          <a:blip r:embed="rId2">
            <a:alphaModFix/>
          </a:blip>
          <a:srcRect/>
          <a:stretch/>
        </p:blipFill>
        <p:spPr>
          <a:xfrm>
            <a:off x="6638544" y="41064"/>
            <a:ext cx="5239512" cy="2642781"/>
          </a:xfrm>
          <a:prstGeom prst="rect">
            <a:avLst/>
          </a:prstGeom>
          <a:noFill/>
          <a:ln>
            <a:noFill/>
          </a:ln>
        </p:spPr>
      </p:pic>
    </p:spTree>
    <p:extLst>
      <p:ext uri="{BB962C8B-B14F-4D97-AF65-F5344CB8AC3E}">
        <p14:creationId xmlns:p14="http://schemas.microsoft.com/office/powerpoint/2010/main" val="21300885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03767" y="530925"/>
            <a:ext cx="2603057" cy="1752599"/>
          </a:xfrm>
        </p:spPr>
        <p:txBody>
          <a:bodyPr/>
          <a:lstStyle/>
          <a:p>
            <a:r>
              <a:rPr lang="en-US" dirty="0"/>
              <a:t>Eye Anatomy</a:t>
            </a:r>
          </a:p>
        </p:txBody>
      </p:sp>
      <p:sp>
        <p:nvSpPr>
          <p:cNvPr id="3" name="Content Placeholder 2"/>
          <p:cNvSpPr>
            <a:spLocks noGrp="1"/>
          </p:cNvSpPr>
          <p:nvPr>
            <p:ph idx="1"/>
          </p:nvPr>
        </p:nvSpPr>
        <p:spPr>
          <a:xfrm>
            <a:off x="2173287" y="2814449"/>
            <a:ext cx="10018713" cy="3889248"/>
          </a:xfrm>
        </p:spPr>
        <p:txBody>
          <a:bodyPr>
            <a:normAutofit fontScale="85000" lnSpcReduction="20000"/>
          </a:bodyPr>
          <a:lstStyle/>
          <a:p>
            <a:r>
              <a:rPr lang="en-US" b="1" dirty="0"/>
              <a:t>Accommodation- </a:t>
            </a:r>
            <a:r>
              <a:rPr lang="en-US" dirty="0"/>
              <a:t>automatic adjustment of the eye, which occurs when muscles change the shape of the lens so that it focuses light on the retina from objects at different distances</a:t>
            </a:r>
          </a:p>
          <a:p>
            <a:r>
              <a:rPr lang="en-US" b="1" dirty="0"/>
              <a:t>Retina- </a:t>
            </a:r>
            <a:r>
              <a:rPr lang="en-US" dirty="0"/>
              <a:t>light sensitive inner surface of the back of the eye, which contains the receptor cells for vision (rods and cones)</a:t>
            </a:r>
          </a:p>
          <a:p>
            <a:r>
              <a:rPr lang="en-US" b="1" dirty="0"/>
              <a:t>Rods- </a:t>
            </a:r>
            <a:r>
              <a:rPr lang="en-US" dirty="0"/>
              <a:t>visual receptor cells in the retina that detect shades of gray and are responsible for peripheral vision, dim light, and night</a:t>
            </a:r>
          </a:p>
          <a:p>
            <a:r>
              <a:rPr lang="en-US" b="1" dirty="0"/>
              <a:t>Cones- </a:t>
            </a:r>
            <a:r>
              <a:rPr lang="en-US" dirty="0"/>
              <a:t>visual receptor cells concentrated near the center of the retina, responsible for color vision and fine detail, sensitive in brightly lit conditions</a:t>
            </a:r>
          </a:p>
          <a:p>
            <a:r>
              <a:rPr lang="en-US" b="1" dirty="0"/>
              <a:t>Fovea- </a:t>
            </a:r>
            <a:r>
              <a:rPr lang="en-US" dirty="0"/>
              <a:t>tiny pit in the center of the retina filled with cones that is responsible for sharp vision</a:t>
            </a:r>
          </a:p>
          <a:p>
            <a:r>
              <a:rPr lang="en-US" b="1" dirty="0"/>
              <a:t>Blind spot- </a:t>
            </a:r>
            <a:r>
              <a:rPr lang="en-US" dirty="0"/>
              <a:t>point where the blood vessels and optic nerve enter and exit the eyeball, contains no receptor cells for vision which creates a blind spot</a:t>
            </a:r>
            <a:endParaRPr lang="en-US" b="1" dirty="0"/>
          </a:p>
        </p:txBody>
      </p:sp>
      <p:pic>
        <p:nvPicPr>
          <p:cNvPr id="6" name="Picture 5"/>
          <p:cNvPicPr>
            <a:picLocks noChangeAspect="1"/>
          </p:cNvPicPr>
          <p:nvPr/>
        </p:nvPicPr>
        <p:blipFill>
          <a:blip r:embed="rId2"/>
          <a:stretch>
            <a:fillRect/>
          </a:stretch>
        </p:blipFill>
        <p:spPr>
          <a:xfrm>
            <a:off x="6693408" y="62652"/>
            <a:ext cx="4446481" cy="2861526"/>
          </a:xfrm>
          <a:prstGeom prst="rect">
            <a:avLst/>
          </a:prstGeom>
        </p:spPr>
      </p:pic>
    </p:spTree>
    <p:extLst>
      <p:ext uri="{BB962C8B-B14F-4D97-AF65-F5344CB8AC3E}">
        <p14:creationId xmlns:p14="http://schemas.microsoft.com/office/powerpoint/2010/main" val="19103806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73736" y="100584"/>
            <a:ext cx="7064742" cy="3557016"/>
          </a:xfrm>
          <a:prstGeom prst="rect">
            <a:avLst/>
          </a:prstGeom>
        </p:spPr>
      </p:pic>
      <p:pic>
        <p:nvPicPr>
          <p:cNvPr id="5" name="Content Placeholder 4"/>
          <p:cNvPicPr>
            <a:picLocks noGrp="1" noChangeAspect="1"/>
          </p:cNvPicPr>
          <p:nvPr>
            <p:ph idx="1"/>
          </p:nvPr>
        </p:nvPicPr>
        <p:blipFill>
          <a:blip r:embed="rId3"/>
          <a:stretch>
            <a:fillRect/>
          </a:stretch>
        </p:blipFill>
        <p:spPr>
          <a:xfrm>
            <a:off x="5607703" y="2624328"/>
            <a:ext cx="6427423" cy="4143880"/>
          </a:xfrm>
          <a:prstGeom prst="rect">
            <a:avLst/>
          </a:prstGeom>
        </p:spPr>
      </p:pic>
    </p:spTree>
    <p:extLst>
      <p:ext uri="{BB962C8B-B14F-4D97-AF65-F5344CB8AC3E}">
        <p14:creationId xmlns:p14="http://schemas.microsoft.com/office/powerpoint/2010/main" val="39316219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Vision</a:t>
            </a:r>
          </a:p>
        </p:txBody>
      </p:sp>
      <p:sp>
        <p:nvSpPr>
          <p:cNvPr id="3" name="Content Placeholder 2"/>
          <p:cNvSpPr>
            <a:spLocks noGrp="1"/>
          </p:cNvSpPr>
          <p:nvPr>
            <p:ph idx="1"/>
          </p:nvPr>
        </p:nvSpPr>
        <p:spPr>
          <a:xfrm>
            <a:off x="1484310" y="2185417"/>
            <a:ext cx="10018713" cy="4233672"/>
          </a:xfrm>
        </p:spPr>
        <p:txBody>
          <a:bodyPr>
            <a:normAutofit/>
          </a:bodyPr>
          <a:lstStyle/>
          <a:p>
            <a:r>
              <a:rPr lang="en-US" dirty="0"/>
              <a:t>Psychological factors influence pupil size</a:t>
            </a:r>
          </a:p>
          <a:p>
            <a:pPr lvl="1"/>
            <a:r>
              <a:rPr lang="en-US" dirty="0"/>
              <a:t>disgusted= smaller</a:t>
            </a:r>
          </a:p>
          <a:p>
            <a:pPr lvl="1"/>
            <a:r>
              <a:rPr lang="en-US" dirty="0"/>
              <a:t>Like something= larger</a:t>
            </a:r>
          </a:p>
          <a:p>
            <a:pPr lvl="1"/>
            <a:r>
              <a:rPr lang="en-US" dirty="0"/>
              <a:t>afraid= open wide</a:t>
            </a:r>
          </a:p>
          <a:p>
            <a:r>
              <a:rPr lang="en-US" b="1" dirty="0"/>
              <a:t>Binocular fusion- </a:t>
            </a:r>
            <a:r>
              <a:rPr lang="en-US" dirty="0"/>
              <a:t>the process of combining the images received from the two eyes into a single, fused image</a:t>
            </a:r>
          </a:p>
          <a:p>
            <a:r>
              <a:rPr lang="en-US" b="1" dirty="0"/>
              <a:t>Retinal disparity- </a:t>
            </a:r>
            <a:r>
              <a:rPr lang="en-US" dirty="0"/>
              <a:t>the differences between the images stimulating each eye</a:t>
            </a:r>
            <a:endParaRPr lang="en-US" b="1" dirty="0"/>
          </a:p>
          <a:p>
            <a:endParaRPr lang="en-US" dirty="0"/>
          </a:p>
        </p:txBody>
      </p:sp>
      <p:pic>
        <p:nvPicPr>
          <p:cNvPr id="4" name="Picture 3"/>
          <p:cNvPicPr>
            <a:picLocks noChangeAspect="1"/>
          </p:cNvPicPr>
          <p:nvPr/>
        </p:nvPicPr>
        <p:blipFill rotWithShape="1">
          <a:blip r:embed="rId2"/>
          <a:srcRect b="34131"/>
          <a:stretch/>
        </p:blipFill>
        <p:spPr>
          <a:xfrm>
            <a:off x="7890510" y="1085399"/>
            <a:ext cx="3704082" cy="2706000"/>
          </a:xfrm>
          <a:prstGeom prst="rect">
            <a:avLst/>
          </a:prstGeom>
        </p:spPr>
      </p:pic>
    </p:spTree>
    <p:extLst>
      <p:ext uri="{BB962C8B-B14F-4D97-AF65-F5344CB8AC3E}">
        <p14:creationId xmlns:p14="http://schemas.microsoft.com/office/powerpoint/2010/main" val="23804221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842857" y="4146572"/>
            <a:ext cx="5466207" cy="2618330"/>
          </a:xfrm>
          <a:prstGeom prst="rect">
            <a:avLst/>
          </a:prstGeom>
        </p:spPr>
      </p:pic>
      <p:sp>
        <p:nvSpPr>
          <p:cNvPr id="2" name="Title 1"/>
          <p:cNvSpPr>
            <a:spLocks noGrp="1"/>
          </p:cNvSpPr>
          <p:nvPr>
            <p:ph type="title"/>
          </p:nvPr>
        </p:nvSpPr>
        <p:spPr>
          <a:xfrm>
            <a:off x="1484311" y="-137160"/>
            <a:ext cx="10018713" cy="1752599"/>
          </a:xfrm>
        </p:spPr>
        <p:txBody>
          <a:bodyPr/>
          <a:lstStyle/>
          <a:p>
            <a:r>
              <a:rPr lang="en-US" dirty="0"/>
              <a:t>Problems with Vision</a:t>
            </a:r>
          </a:p>
        </p:txBody>
      </p:sp>
      <p:sp>
        <p:nvSpPr>
          <p:cNvPr id="5" name="Content Placeholder 4"/>
          <p:cNvSpPr>
            <a:spLocks noGrp="1"/>
          </p:cNvSpPr>
          <p:nvPr>
            <p:ph idx="1"/>
          </p:nvPr>
        </p:nvSpPr>
        <p:spPr>
          <a:xfrm>
            <a:off x="1566605" y="1185671"/>
            <a:ext cx="10018713" cy="3124201"/>
          </a:xfrm>
        </p:spPr>
        <p:txBody>
          <a:bodyPr>
            <a:normAutofit fontScale="92500" lnSpcReduction="10000"/>
          </a:bodyPr>
          <a:lstStyle/>
          <a:p>
            <a:r>
              <a:rPr lang="en-US" b="1" dirty="0"/>
              <a:t>Nearsightedness (myopia)-</a:t>
            </a:r>
            <a:r>
              <a:rPr lang="en-US" dirty="0"/>
              <a:t> visual acuity problem resulting from the </a:t>
            </a:r>
            <a:r>
              <a:rPr lang="en-US" i="1" dirty="0"/>
              <a:t>cornea and lens</a:t>
            </a:r>
            <a:r>
              <a:rPr lang="en-US" dirty="0"/>
              <a:t> focusing an image in front of the retina, the eyeball is too long</a:t>
            </a:r>
          </a:p>
          <a:p>
            <a:r>
              <a:rPr lang="en-US" b="1" dirty="0"/>
              <a:t>Farsightedness (hyperopia)- </a:t>
            </a:r>
            <a:r>
              <a:rPr lang="en-US" dirty="0"/>
              <a:t>visual acuity problem resulting from the </a:t>
            </a:r>
            <a:r>
              <a:rPr lang="en-US" i="1" dirty="0"/>
              <a:t>cornea and lens </a:t>
            </a:r>
            <a:r>
              <a:rPr lang="en-US" dirty="0"/>
              <a:t>focusing an image behind the retina, the eyeball is too short/tall</a:t>
            </a:r>
          </a:p>
          <a:p>
            <a:r>
              <a:rPr lang="en-US" dirty="0"/>
              <a:t>Dark adaptation- seeing in the dark requires the rods (nighttime and peripheral vision) to take over (which takes awhile) while cones adjust quickly but never fully function</a:t>
            </a:r>
          </a:p>
          <a:p>
            <a:r>
              <a:rPr lang="en-US" dirty="0"/>
              <a:t>Light adaptation happens more quickly because cones adjust more quickly</a:t>
            </a:r>
          </a:p>
        </p:txBody>
      </p:sp>
    </p:spTree>
    <p:extLst>
      <p:ext uri="{BB962C8B-B14F-4D97-AF65-F5344CB8AC3E}">
        <p14:creationId xmlns:p14="http://schemas.microsoft.com/office/powerpoint/2010/main" val="31193982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Color Vision</a:t>
            </a:r>
          </a:p>
        </p:txBody>
      </p:sp>
      <p:sp>
        <p:nvSpPr>
          <p:cNvPr id="3" name="Content Placeholder 2"/>
          <p:cNvSpPr>
            <a:spLocks noGrp="1"/>
          </p:cNvSpPr>
          <p:nvPr>
            <p:ph idx="1"/>
          </p:nvPr>
        </p:nvSpPr>
        <p:spPr>
          <a:xfrm>
            <a:off x="1799909" y="2232279"/>
            <a:ext cx="7623114" cy="4543426"/>
          </a:xfrm>
        </p:spPr>
        <p:txBody>
          <a:bodyPr>
            <a:normAutofit fontScale="77500" lnSpcReduction="20000"/>
          </a:bodyPr>
          <a:lstStyle/>
          <a:p>
            <a:r>
              <a:rPr lang="en-US" dirty="0"/>
              <a:t>We can distinguish millions of hues, from infancy, but we’re not sure why or how</a:t>
            </a:r>
          </a:p>
          <a:p>
            <a:r>
              <a:rPr lang="en-US" b="1" dirty="0"/>
              <a:t>Trichromatic (three-color theory)- </a:t>
            </a:r>
            <a:r>
              <a:rPr lang="en-US" dirty="0"/>
              <a:t>color perception results from three types of cones in the retina, each most sensitive to either red, green, or blue. Other colors result from a mixture of these three.</a:t>
            </a:r>
          </a:p>
          <a:p>
            <a:r>
              <a:rPr lang="en-US" b="1" dirty="0"/>
              <a:t>Opponent-process theory- </a:t>
            </a:r>
            <a:r>
              <a:rPr lang="en-US" dirty="0"/>
              <a:t>color perception is based on three systems of color opposites – blue-yellow, red-green, black-white</a:t>
            </a:r>
          </a:p>
          <a:p>
            <a:r>
              <a:rPr lang="en-US" dirty="0"/>
              <a:t>Both are correct, making it a dual-process theory</a:t>
            </a:r>
          </a:p>
          <a:p>
            <a:pPr lvl="1"/>
            <a:r>
              <a:rPr lang="en-US" dirty="0"/>
              <a:t>Color is processed in a trichromatic way at the level of the retina (cones) and an opponent way at the level of the optic nerve and thalamus (brain)</a:t>
            </a:r>
          </a:p>
          <a:p>
            <a:r>
              <a:rPr lang="en-US" dirty="0"/>
              <a:t>Color blindness comes from having a genetic deficiency in the red-green or blue-yellow or both systems; most see some colors</a:t>
            </a:r>
          </a:p>
          <a:p>
            <a:pPr lvl="1"/>
            <a:r>
              <a:rPr lang="en-US" dirty="0"/>
              <a:t>Normal vision (</a:t>
            </a:r>
            <a:r>
              <a:rPr lang="en-US" dirty="0" err="1"/>
              <a:t>trichromats</a:t>
            </a:r>
            <a:r>
              <a:rPr lang="en-US" dirty="0"/>
              <a:t>), two colors (</a:t>
            </a:r>
            <a:r>
              <a:rPr lang="en-US" dirty="0" err="1"/>
              <a:t>dichromats</a:t>
            </a:r>
            <a:r>
              <a:rPr lang="en-US" dirty="0"/>
              <a:t>), black-white (</a:t>
            </a:r>
            <a:r>
              <a:rPr lang="en-US" dirty="0" err="1"/>
              <a:t>monochromats</a:t>
            </a:r>
            <a:r>
              <a:rPr lang="en-US" dirty="0"/>
              <a:t>)</a:t>
            </a:r>
          </a:p>
          <a:p>
            <a:r>
              <a:rPr lang="en-US" dirty="0">
                <a:hlinkClick r:id="rId2"/>
              </a:rPr>
              <a:t>https://www.youtube.com/watch?v=YcedXDN6a88</a:t>
            </a:r>
            <a:r>
              <a:rPr lang="en-US" dirty="0"/>
              <a:t> </a:t>
            </a:r>
          </a:p>
          <a:p>
            <a:endParaRPr lang="en-US" dirty="0"/>
          </a:p>
        </p:txBody>
      </p:sp>
      <p:pic>
        <p:nvPicPr>
          <p:cNvPr id="4" name="Picture 3"/>
          <p:cNvPicPr>
            <a:picLocks noChangeAspect="1"/>
          </p:cNvPicPr>
          <p:nvPr/>
        </p:nvPicPr>
        <p:blipFill>
          <a:blip r:embed="rId3"/>
          <a:stretch>
            <a:fillRect/>
          </a:stretch>
        </p:blipFill>
        <p:spPr>
          <a:xfrm>
            <a:off x="1616202" y="182308"/>
            <a:ext cx="1790700" cy="1628775"/>
          </a:xfrm>
          <a:prstGeom prst="rect">
            <a:avLst/>
          </a:prstGeom>
        </p:spPr>
      </p:pic>
      <p:pic>
        <p:nvPicPr>
          <p:cNvPr id="5" name="Picture 4"/>
          <p:cNvPicPr>
            <a:picLocks noChangeAspect="1"/>
          </p:cNvPicPr>
          <p:nvPr/>
        </p:nvPicPr>
        <p:blipFill>
          <a:blip r:embed="rId4"/>
          <a:stretch>
            <a:fillRect/>
          </a:stretch>
        </p:blipFill>
        <p:spPr>
          <a:xfrm>
            <a:off x="8404479" y="182308"/>
            <a:ext cx="3448050" cy="1905000"/>
          </a:xfrm>
          <a:prstGeom prst="rect">
            <a:avLst/>
          </a:prstGeom>
        </p:spPr>
      </p:pic>
      <p:pic>
        <p:nvPicPr>
          <p:cNvPr id="6" name="Picture 5"/>
          <p:cNvPicPr>
            <a:picLocks noChangeAspect="1"/>
          </p:cNvPicPr>
          <p:nvPr/>
        </p:nvPicPr>
        <p:blipFill>
          <a:blip r:embed="rId5"/>
          <a:stretch>
            <a:fillRect/>
          </a:stretch>
        </p:blipFill>
        <p:spPr>
          <a:xfrm>
            <a:off x="9331583" y="3168333"/>
            <a:ext cx="2738254" cy="2859149"/>
          </a:xfrm>
          <a:prstGeom prst="rect">
            <a:avLst/>
          </a:prstGeom>
        </p:spPr>
      </p:pic>
    </p:spTree>
    <p:extLst>
      <p:ext uri="{BB962C8B-B14F-4D97-AF65-F5344CB8AC3E}">
        <p14:creationId xmlns:p14="http://schemas.microsoft.com/office/powerpoint/2010/main" val="13679404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Sensation</a:t>
            </a:r>
          </a:p>
        </p:txBody>
      </p:sp>
      <p:sp>
        <p:nvSpPr>
          <p:cNvPr id="3" name="Text Placeholder 2"/>
          <p:cNvSpPr>
            <a:spLocks noGrp="1"/>
          </p:cNvSpPr>
          <p:nvPr>
            <p:ph type="body" idx="1"/>
          </p:nvPr>
        </p:nvSpPr>
        <p:spPr/>
        <p:txBody>
          <a:bodyPr/>
          <a:lstStyle/>
          <a:p>
            <a:r>
              <a:rPr lang="en-US" dirty="0"/>
              <a:t>Chapter 4, Section 1, pages 116-122</a:t>
            </a:r>
          </a:p>
        </p:txBody>
      </p:sp>
    </p:spTree>
    <p:extLst>
      <p:ext uri="{BB962C8B-B14F-4D97-AF65-F5344CB8AC3E}">
        <p14:creationId xmlns:p14="http://schemas.microsoft.com/office/powerpoint/2010/main" val="181100801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22506"/>
            <a:ext cx="10018713" cy="1752599"/>
          </a:xfrm>
        </p:spPr>
        <p:txBody>
          <a:bodyPr/>
          <a:lstStyle/>
          <a:p>
            <a:r>
              <a:rPr lang="en-US" dirty="0"/>
              <a:t>Rods and Cones Demonstration</a:t>
            </a:r>
          </a:p>
        </p:txBody>
      </p:sp>
      <p:sp>
        <p:nvSpPr>
          <p:cNvPr id="3" name="Content Placeholder 2"/>
          <p:cNvSpPr>
            <a:spLocks noGrp="1"/>
          </p:cNvSpPr>
          <p:nvPr>
            <p:ph idx="1"/>
          </p:nvPr>
        </p:nvSpPr>
        <p:spPr>
          <a:xfrm>
            <a:off x="1484310" y="1975105"/>
            <a:ext cx="10018713" cy="4809744"/>
          </a:xfrm>
        </p:spPr>
        <p:txBody>
          <a:bodyPr>
            <a:normAutofit/>
          </a:bodyPr>
          <a:lstStyle/>
          <a:p>
            <a:r>
              <a:rPr lang="en-US" dirty="0"/>
              <a:t>You’ll try this with your face partner</a:t>
            </a:r>
          </a:p>
          <a:p>
            <a:r>
              <a:rPr lang="en-US" dirty="0"/>
              <a:t>One student will become the subject and the other the experimenter. </a:t>
            </a:r>
          </a:p>
          <a:p>
            <a:r>
              <a:rPr lang="en-US" dirty="0"/>
              <a:t>The experimenter stands behind the subject and chooses a brightly colored item (pen, pencil or ruler). Don’t show/tell the subject what color the object is!  </a:t>
            </a:r>
          </a:p>
          <a:p>
            <a:r>
              <a:rPr lang="en-US" dirty="0"/>
              <a:t>The experimenter instructs the subject to fixate on a distant point. </a:t>
            </a:r>
          </a:p>
          <a:p>
            <a:r>
              <a:rPr lang="en-US" dirty="0"/>
              <a:t>The experimenter moves the object slowly from behind the head into the peripheral vision. If this movement is slow enough, the subject will detect the object before the subject can determine the color. </a:t>
            </a:r>
          </a:p>
          <a:p>
            <a:r>
              <a:rPr lang="en-US" dirty="0"/>
              <a:t>After trying it until it works, switch roles and repeat the demonstration.</a:t>
            </a:r>
          </a:p>
          <a:p>
            <a:endParaRPr lang="en-US" dirty="0"/>
          </a:p>
        </p:txBody>
      </p:sp>
    </p:spTree>
    <p:extLst>
      <p:ext uri="{BB962C8B-B14F-4D97-AF65-F5344CB8AC3E}">
        <p14:creationId xmlns:p14="http://schemas.microsoft.com/office/powerpoint/2010/main" val="19827141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Hearing</a:t>
            </a:r>
          </a:p>
        </p:txBody>
      </p:sp>
      <p:sp>
        <p:nvSpPr>
          <p:cNvPr id="3" name="Text Placeholder 2"/>
          <p:cNvSpPr>
            <a:spLocks noGrp="1"/>
          </p:cNvSpPr>
          <p:nvPr>
            <p:ph type="body" idx="1"/>
          </p:nvPr>
        </p:nvSpPr>
        <p:spPr/>
        <p:txBody>
          <a:bodyPr/>
          <a:lstStyle/>
          <a:p>
            <a:r>
              <a:rPr lang="en-US" dirty="0"/>
              <a:t>Chapter 4, Section 2B, pages 127-130</a:t>
            </a:r>
          </a:p>
        </p:txBody>
      </p:sp>
    </p:spTree>
    <p:extLst>
      <p:ext uri="{BB962C8B-B14F-4D97-AF65-F5344CB8AC3E}">
        <p14:creationId xmlns:p14="http://schemas.microsoft.com/office/powerpoint/2010/main" val="29906252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7443216" y="685800"/>
            <a:ext cx="4059808" cy="1752599"/>
          </a:xfrm>
        </p:spPr>
        <p:txBody>
          <a:bodyPr/>
          <a:lstStyle/>
          <a:p>
            <a:r>
              <a:rPr lang="en-US" dirty="0"/>
              <a:t>Hearing</a:t>
            </a:r>
          </a:p>
        </p:txBody>
      </p:sp>
      <p:sp>
        <p:nvSpPr>
          <p:cNvPr id="5" name="Content Placeholder 4"/>
          <p:cNvSpPr>
            <a:spLocks noGrp="1"/>
          </p:cNvSpPr>
          <p:nvPr>
            <p:ph idx="1"/>
          </p:nvPr>
        </p:nvSpPr>
        <p:spPr>
          <a:xfrm>
            <a:off x="1904934" y="2936366"/>
            <a:ext cx="10018713" cy="3857626"/>
          </a:xfrm>
        </p:spPr>
        <p:txBody>
          <a:bodyPr>
            <a:normAutofit fontScale="92500"/>
          </a:bodyPr>
          <a:lstStyle/>
          <a:p>
            <a:r>
              <a:rPr lang="en-US" b="1" dirty="0"/>
              <a:t>Audition- </a:t>
            </a:r>
            <a:r>
              <a:rPr lang="en-US" dirty="0"/>
              <a:t>sense of hearing</a:t>
            </a:r>
          </a:p>
          <a:p>
            <a:r>
              <a:rPr lang="en-US" b="1" dirty="0">
                <a:sym typeface="Wingdings" panose="05000000000000000000" pitchFamily="2" charset="2"/>
              </a:rPr>
              <a:t>Outer ear- </a:t>
            </a:r>
            <a:r>
              <a:rPr lang="en-US" dirty="0">
                <a:sym typeface="Wingdings" panose="05000000000000000000" pitchFamily="2" charset="2"/>
              </a:rPr>
              <a:t>pinna, auditory canal, ear drum, which funnel sound waves in the middle ear</a:t>
            </a:r>
          </a:p>
          <a:p>
            <a:r>
              <a:rPr lang="en-US" b="1" dirty="0">
                <a:sym typeface="Wingdings" panose="05000000000000000000" pitchFamily="2" charset="2"/>
              </a:rPr>
              <a:t>Middle ear- </a:t>
            </a:r>
            <a:r>
              <a:rPr lang="en-US" dirty="0">
                <a:sym typeface="Wingdings" panose="05000000000000000000" pitchFamily="2" charset="2"/>
              </a:rPr>
              <a:t>hammer (malleus), anvil (incus), stirrup (stapes), which concentrate eardrum vibrations onto the cochlea’s oval window, together known as the </a:t>
            </a:r>
            <a:r>
              <a:rPr lang="en-US">
                <a:sym typeface="Wingdings" panose="05000000000000000000" pitchFamily="2" charset="2"/>
              </a:rPr>
              <a:t>ossicles</a:t>
            </a:r>
            <a:endParaRPr lang="en-US" dirty="0">
              <a:sym typeface="Wingdings" panose="05000000000000000000" pitchFamily="2" charset="2"/>
            </a:endParaRPr>
          </a:p>
          <a:p>
            <a:r>
              <a:rPr lang="en-US" b="1" dirty="0">
                <a:sym typeface="Wingdings" panose="05000000000000000000" pitchFamily="2" charset="2"/>
              </a:rPr>
              <a:t>Inner ear- </a:t>
            </a:r>
            <a:r>
              <a:rPr lang="en-US" dirty="0">
                <a:sym typeface="Wingdings" panose="05000000000000000000" pitchFamily="2" charset="2"/>
              </a:rPr>
              <a:t>cochlea, semicircular canals, vestibular sacs, which generate neural signals sent to the brain</a:t>
            </a:r>
          </a:p>
          <a:p>
            <a:r>
              <a:rPr lang="en-US" b="1" dirty="0">
                <a:sym typeface="Wingdings" panose="05000000000000000000" pitchFamily="2" charset="2"/>
              </a:rPr>
              <a:t>Cochlea- </a:t>
            </a:r>
            <a:r>
              <a:rPr lang="en-US" dirty="0">
                <a:sym typeface="Wingdings" panose="05000000000000000000" pitchFamily="2" charset="2"/>
              </a:rPr>
              <a:t>three-chambered, snail-shaped structure in the inner ear containing receptors for hearing</a:t>
            </a:r>
            <a:endParaRPr lang="en-US" b="1" dirty="0"/>
          </a:p>
        </p:txBody>
      </p:sp>
      <p:pic>
        <p:nvPicPr>
          <p:cNvPr id="6" name="Picture 5"/>
          <p:cNvPicPr>
            <a:picLocks noChangeAspect="1"/>
          </p:cNvPicPr>
          <p:nvPr/>
        </p:nvPicPr>
        <p:blipFill>
          <a:blip r:embed="rId2"/>
          <a:stretch>
            <a:fillRect/>
          </a:stretch>
        </p:blipFill>
        <p:spPr>
          <a:xfrm>
            <a:off x="3030855" y="187832"/>
            <a:ext cx="3608687" cy="2748534"/>
          </a:xfrm>
          <a:prstGeom prst="rect">
            <a:avLst/>
          </a:prstGeom>
        </p:spPr>
      </p:pic>
    </p:spTree>
    <p:extLst>
      <p:ext uri="{BB962C8B-B14F-4D97-AF65-F5344CB8AC3E}">
        <p14:creationId xmlns:p14="http://schemas.microsoft.com/office/powerpoint/2010/main" val="312091158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329184"/>
            <a:ext cx="10018713" cy="1216153"/>
          </a:xfrm>
        </p:spPr>
        <p:txBody>
          <a:bodyPr/>
          <a:lstStyle/>
          <a:p>
            <a:r>
              <a:rPr lang="en-US" dirty="0"/>
              <a:t>How the Ear Hears</a:t>
            </a:r>
          </a:p>
        </p:txBody>
      </p:sp>
      <p:sp>
        <p:nvSpPr>
          <p:cNvPr id="3" name="Content Placeholder 2"/>
          <p:cNvSpPr>
            <a:spLocks noGrp="1"/>
          </p:cNvSpPr>
          <p:nvPr>
            <p:ph idx="1"/>
          </p:nvPr>
        </p:nvSpPr>
        <p:spPr>
          <a:xfrm>
            <a:off x="2173287" y="1527050"/>
            <a:ext cx="10018713" cy="5202936"/>
          </a:xfrm>
        </p:spPr>
        <p:txBody>
          <a:bodyPr>
            <a:normAutofit fontScale="92500" lnSpcReduction="20000"/>
          </a:bodyPr>
          <a:lstStyle/>
          <a:p>
            <a:r>
              <a:rPr lang="en-US" dirty="0"/>
              <a:t>Sound waves </a:t>
            </a:r>
            <a:r>
              <a:rPr lang="en-US" dirty="0">
                <a:sym typeface="Wingdings" panose="05000000000000000000" pitchFamily="2" charset="2"/>
              </a:rPr>
              <a:t> pinna (outer ear)auditory canal (outer ear)  eardrum (outer ear)  middle ear (hammer, anvil, stirrup)  oval window  cochlea (inner ear )  cochlea’s basilar member  neural messages  auditory nerve  temporal lobe</a:t>
            </a:r>
          </a:p>
          <a:p>
            <a:pPr marL="457200" indent="-457200">
              <a:buFont typeface="+mj-lt"/>
              <a:buAutoNum type="arabicPeriod"/>
            </a:pPr>
            <a:r>
              <a:rPr lang="en-US" dirty="0"/>
              <a:t>Pinna channels and focuses sound waves through auditory canal </a:t>
            </a:r>
          </a:p>
          <a:p>
            <a:pPr marL="457200" indent="-457200">
              <a:buFont typeface="+mj-lt"/>
              <a:buAutoNum type="arabicPeriod"/>
            </a:pPr>
            <a:r>
              <a:rPr lang="en-US" dirty="0"/>
              <a:t>Collected sound waves cause the eardrum to vibrate</a:t>
            </a:r>
          </a:p>
          <a:p>
            <a:pPr marL="457200" indent="-457200">
              <a:buFont typeface="+mj-lt"/>
              <a:buAutoNum type="arabicPeriod"/>
            </a:pPr>
            <a:r>
              <a:rPr lang="en-US" dirty="0"/>
              <a:t>Vibrations from the eardrum are passed through the middle ear</a:t>
            </a:r>
          </a:p>
          <a:p>
            <a:pPr marL="457200" indent="-457200">
              <a:buFont typeface="+mj-lt"/>
              <a:buAutoNum type="arabicPeriod"/>
            </a:pPr>
            <a:r>
              <a:rPr lang="en-US" dirty="0"/>
              <a:t>The stirrup/stapes presses on the oval window membrane to make it vibrate</a:t>
            </a:r>
          </a:p>
          <a:p>
            <a:pPr marL="457200" indent="-457200">
              <a:buFont typeface="+mj-lt"/>
              <a:buAutoNum type="arabicPeriod"/>
            </a:pPr>
            <a:r>
              <a:rPr lang="en-US" dirty="0"/>
              <a:t>Movement of the oval window creates waves in the cochlea’s fluid</a:t>
            </a:r>
          </a:p>
          <a:p>
            <a:pPr marL="457200" indent="-457200">
              <a:buFont typeface="+mj-lt"/>
              <a:buAutoNum type="arabicPeriod"/>
            </a:pPr>
            <a:r>
              <a:rPr lang="en-US" dirty="0"/>
              <a:t>As the waves travel, the hair cells on the basilar membrane bend from side to side, which stimulates the cells to translate/transduce the mechanical energy into electrochemical impulses</a:t>
            </a:r>
          </a:p>
          <a:p>
            <a:pPr marL="457200" indent="-457200">
              <a:buFont typeface="+mj-lt"/>
              <a:buAutoNum type="arabicPeriod"/>
            </a:pPr>
            <a:r>
              <a:rPr lang="en-US" dirty="0"/>
              <a:t>The electrochemical/neural impulses are sent through the auditory nerve to the temporal lobe</a:t>
            </a:r>
          </a:p>
          <a:p>
            <a:pPr marL="457200" indent="-457200">
              <a:buFont typeface="+mj-lt"/>
              <a:buAutoNum type="arabicPeriod"/>
            </a:pPr>
            <a:r>
              <a:rPr lang="en-US" dirty="0">
                <a:hlinkClick r:id="rId2"/>
              </a:rPr>
              <a:t>https://www.youtube.com/watch?v=eOXuM1J8wNs</a:t>
            </a:r>
            <a:r>
              <a:rPr lang="en-US" dirty="0"/>
              <a:t> </a:t>
            </a:r>
          </a:p>
        </p:txBody>
      </p:sp>
      <p:pic>
        <p:nvPicPr>
          <p:cNvPr id="4" name="Picture 3"/>
          <p:cNvPicPr>
            <a:picLocks noChangeAspect="1"/>
          </p:cNvPicPr>
          <p:nvPr/>
        </p:nvPicPr>
        <p:blipFill>
          <a:blip r:embed="rId3"/>
          <a:stretch>
            <a:fillRect/>
          </a:stretch>
        </p:blipFill>
        <p:spPr>
          <a:xfrm>
            <a:off x="10167747" y="64008"/>
            <a:ext cx="1850192" cy="1593342"/>
          </a:xfrm>
          <a:prstGeom prst="rect">
            <a:avLst/>
          </a:prstGeom>
        </p:spPr>
      </p:pic>
    </p:spTree>
    <p:extLst>
      <p:ext uri="{BB962C8B-B14F-4D97-AF65-F5344CB8AC3E}">
        <p14:creationId xmlns:p14="http://schemas.microsoft.com/office/powerpoint/2010/main" val="32080188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61487" y="197381"/>
            <a:ext cx="7512055" cy="6469206"/>
          </a:xfrm>
          <a:prstGeom prst="rect">
            <a:avLst/>
          </a:prstGeom>
        </p:spPr>
      </p:pic>
    </p:spTree>
    <p:extLst>
      <p:ext uri="{BB962C8B-B14F-4D97-AF65-F5344CB8AC3E}">
        <p14:creationId xmlns:p14="http://schemas.microsoft.com/office/powerpoint/2010/main" val="14692391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92608"/>
            <a:ext cx="10018713" cy="1752599"/>
          </a:xfrm>
        </p:spPr>
        <p:txBody>
          <a:bodyPr/>
          <a:lstStyle/>
          <a:p>
            <a:r>
              <a:rPr lang="en-US" dirty="0"/>
              <a:t>Sounds</a:t>
            </a:r>
          </a:p>
        </p:txBody>
      </p:sp>
      <p:sp>
        <p:nvSpPr>
          <p:cNvPr id="3" name="Content Placeholder 2"/>
          <p:cNvSpPr>
            <a:spLocks noGrp="1"/>
          </p:cNvSpPr>
          <p:nvPr>
            <p:ph idx="1"/>
          </p:nvPr>
        </p:nvSpPr>
        <p:spPr>
          <a:xfrm>
            <a:off x="6364224" y="1472184"/>
            <a:ext cx="5742303" cy="5230369"/>
          </a:xfrm>
        </p:spPr>
        <p:txBody>
          <a:bodyPr>
            <a:normAutofit/>
          </a:bodyPr>
          <a:lstStyle/>
          <a:p>
            <a:r>
              <a:rPr lang="en-US" dirty="0"/>
              <a:t>Sound waves, like light waves, have frequency (wavelength), amplitude (intensity/height), complexity</a:t>
            </a:r>
          </a:p>
          <a:p>
            <a:r>
              <a:rPr lang="en-US" dirty="0"/>
              <a:t>Amplitude determines loudness, measured in decibels (0-140)</a:t>
            </a:r>
          </a:p>
          <a:p>
            <a:pPr lvl="1"/>
            <a:r>
              <a:rPr lang="en-US" dirty="0"/>
              <a:t>High peaks/low valleys= loud</a:t>
            </a:r>
          </a:p>
          <a:p>
            <a:pPr lvl="1"/>
            <a:r>
              <a:rPr lang="en-US" dirty="0"/>
              <a:t>Small peaks/valleys= soft</a:t>
            </a:r>
          </a:p>
          <a:p>
            <a:r>
              <a:rPr lang="en-US" dirty="0"/>
              <a:t>Complexity determines timbre (purity) and allows us to distinguish source/what kind of sound</a:t>
            </a:r>
          </a:p>
        </p:txBody>
      </p:sp>
      <p:pic>
        <p:nvPicPr>
          <p:cNvPr id="5" name="Picture 4"/>
          <p:cNvPicPr>
            <a:picLocks noChangeAspect="1"/>
          </p:cNvPicPr>
          <p:nvPr/>
        </p:nvPicPr>
        <p:blipFill>
          <a:blip r:embed="rId2"/>
          <a:stretch>
            <a:fillRect/>
          </a:stretch>
        </p:blipFill>
        <p:spPr>
          <a:xfrm>
            <a:off x="1484310" y="2045207"/>
            <a:ext cx="4166776" cy="3745993"/>
          </a:xfrm>
          <a:prstGeom prst="rect">
            <a:avLst/>
          </a:prstGeom>
        </p:spPr>
      </p:pic>
    </p:spTree>
    <p:extLst>
      <p:ext uri="{BB962C8B-B14F-4D97-AF65-F5344CB8AC3E}">
        <p14:creationId xmlns:p14="http://schemas.microsoft.com/office/powerpoint/2010/main" val="32512669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2799421" y="246888"/>
            <a:ext cx="8404767" cy="6348984"/>
          </a:xfrm>
          <a:prstGeom prst="rect">
            <a:avLst/>
          </a:prstGeom>
        </p:spPr>
      </p:pic>
    </p:spTree>
    <p:extLst>
      <p:ext uri="{BB962C8B-B14F-4D97-AF65-F5344CB8AC3E}">
        <p14:creationId xmlns:p14="http://schemas.microsoft.com/office/powerpoint/2010/main" val="39567977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93190" y="0"/>
            <a:ext cx="10018713" cy="1752599"/>
          </a:xfrm>
        </p:spPr>
        <p:txBody>
          <a:bodyPr/>
          <a:lstStyle/>
          <a:p>
            <a:r>
              <a:rPr lang="en-US" dirty="0"/>
              <a:t>Pitch of Sounds</a:t>
            </a:r>
          </a:p>
        </p:txBody>
      </p:sp>
      <p:sp>
        <p:nvSpPr>
          <p:cNvPr id="3" name="Content Placeholder 2"/>
          <p:cNvSpPr>
            <a:spLocks noGrp="1"/>
          </p:cNvSpPr>
          <p:nvPr>
            <p:ph idx="1"/>
          </p:nvPr>
        </p:nvSpPr>
        <p:spPr>
          <a:xfrm>
            <a:off x="1484311" y="1390456"/>
            <a:ext cx="10018713" cy="4223960"/>
          </a:xfrm>
        </p:spPr>
        <p:txBody>
          <a:bodyPr>
            <a:normAutofit fontScale="92500" lnSpcReduction="20000"/>
          </a:bodyPr>
          <a:lstStyle/>
          <a:p>
            <a:r>
              <a:rPr lang="en-US" dirty="0"/>
              <a:t>Frequency of sound/vibration rate determines the pitch of the sound </a:t>
            </a:r>
          </a:p>
          <a:p>
            <a:pPr lvl="1"/>
            <a:r>
              <a:rPr lang="en-US" dirty="0"/>
              <a:t>High frequency= high notes, low frequency = bass tones</a:t>
            </a:r>
          </a:p>
          <a:p>
            <a:r>
              <a:rPr lang="en-US" b="1" dirty="0"/>
              <a:t>Place theory-</a:t>
            </a:r>
            <a:r>
              <a:rPr lang="en-US" dirty="0"/>
              <a:t> pitch perception is linked to the particular spot on the cochlea’s basilar membrane that is most stimulated</a:t>
            </a:r>
          </a:p>
          <a:p>
            <a:r>
              <a:rPr lang="en-US" b="1" dirty="0"/>
              <a:t>Frequency theory- </a:t>
            </a:r>
            <a:r>
              <a:rPr lang="en-US" dirty="0"/>
              <a:t>pitch perception occurs when nerve impulses sent to the brain match the frequency of the sound wave</a:t>
            </a:r>
          </a:p>
          <a:p>
            <a:r>
              <a:rPr lang="en-US" dirty="0"/>
              <a:t>Both are correct, but place theory best explains high-pitched sounds, while frequency theory best explains low-pitched sounds</a:t>
            </a:r>
          </a:p>
          <a:p>
            <a:r>
              <a:rPr lang="en-US" dirty="0"/>
              <a:t>Perfect pitch is a genetic trait that seems to be necessarily combined with early musical training, these people also have trouble identifying notes surrounding A (maybe because it is used as a tuning sound)</a:t>
            </a:r>
          </a:p>
          <a:p>
            <a:pPr lvl="1"/>
            <a:r>
              <a:rPr lang="en-US" dirty="0"/>
              <a:t>This all may be a demonstration of neuroplasticity</a:t>
            </a:r>
          </a:p>
        </p:txBody>
      </p:sp>
      <p:pic>
        <p:nvPicPr>
          <p:cNvPr id="4" name="Picture 3"/>
          <p:cNvPicPr>
            <a:picLocks noChangeAspect="1"/>
          </p:cNvPicPr>
          <p:nvPr/>
        </p:nvPicPr>
        <p:blipFill>
          <a:blip r:embed="rId2"/>
          <a:stretch>
            <a:fillRect/>
          </a:stretch>
        </p:blipFill>
        <p:spPr>
          <a:xfrm>
            <a:off x="7488908" y="4871273"/>
            <a:ext cx="4507574" cy="1836419"/>
          </a:xfrm>
          <a:prstGeom prst="rect">
            <a:avLst/>
          </a:prstGeom>
        </p:spPr>
      </p:pic>
      <p:sp>
        <p:nvSpPr>
          <p:cNvPr id="5" name="TextBox 4"/>
          <p:cNvSpPr txBox="1"/>
          <p:nvPr/>
        </p:nvSpPr>
        <p:spPr>
          <a:xfrm>
            <a:off x="6117308" y="6338360"/>
            <a:ext cx="1371600" cy="369332"/>
          </a:xfrm>
          <a:prstGeom prst="rect">
            <a:avLst/>
          </a:prstGeom>
          <a:noFill/>
        </p:spPr>
        <p:txBody>
          <a:bodyPr wrap="square" rtlCol="0">
            <a:spAutoFit/>
          </a:bodyPr>
          <a:lstStyle/>
          <a:p>
            <a:r>
              <a:rPr lang="en-US" dirty="0"/>
              <a:t>Place theory</a:t>
            </a:r>
          </a:p>
        </p:txBody>
      </p:sp>
    </p:spTree>
    <p:extLst>
      <p:ext uri="{BB962C8B-B14F-4D97-AF65-F5344CB8AC3E}">
        <p14:creationId xmlns:p14="http://schemas.microsoft.com/office/powerpoint/2010/main" val="272057683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237744"/>
            <a:ext cx="6288089" cy="1752599"/>
          </a:xfrm>
        </p:spPr>
        <p:txBody>
          <a:bodyPr/>
          <a:lstStyle/>
          <a:p>
            <a:r>
              <a:rPr lang="en-US" dirty="0"/>
              <a:t>Problems with Hearing</a:t>
            </a:r>
          </a:p>
        </p:txBody>
      </p:sp>
      <p:sp>
        <p:nvSpPr>
          <p:cNvPr id="3" name="Content Placeholder 2"/>
          <p:cNvSpPr>
            <a:spLocks noGrp="1"/>
          </p:cNvSpPr>
          <p:nvPr>
            <p:ph idx="1"/>
          </p:nvPr>
        </p:nvSpPr>
        <p:spPr>
          <a:xfrm>
            <a:off x="1840926" y="2602991"/>
            <a:ext cx="10018713" cy="3998977"/>
          </a:xfrm>
        </p:spPr>
        <p:txBody>
          <a:bodyPr>
            <a:normAutofit fontScale="77500" lnSpcReduction="20000"/>
          </a:bodyPr>
          <a:lstStyle/>
          <a:p>
            <a:r>
              <a:rPr lang="en-US" b="1" dirty="0"/>
              <a:t>Conduction deafness- </a:t>
            </a:r>
            <a:r>
              <a:rPr lang="en-US" dirty="0"/>
              <a:t>middle-ear deafness resulting from problems with transferring sound waves to the inner ear</a:t>
            </a:r>
          </a:p>
          <a:p>
            <a:pPr lvl="1"/>
            <a:r>
              <a:rPr lang="en-US" dirty="0"/>
              <a:t>Would be addressed with a hearing aid</a:t>
            </a:r>
          </a:p>
          <a:p>
            <a:pPr lvl="1"/>
            <a:r>
              <a:rPr lang="en-US" dirty="0"/>
              <a:t>Causes- malformation, fluid, infection, etc.</a:t>
            </a:r>
          </a:p>
          <a:p>
            <a:r>
              <a:rPr lang="en-US" b="1" dirty="0"/>
              <a:t>Nerve deafness- </a:t>
            </a:r>
            <a:r>
              <a:rPr lang="en-US" dirty="0"/>
              <a:t>inner-ear deafness resulting from damage to the cochlea hair cells, or auditory nerve</a:t>
            </a:r>
          </a:p>
          <a:p>
            <a:pPr lvl="1"/>
            <a:r>
              <a:rPr lang="en-US" dirty="0"/>
              <a:t>Would be addressed with a cochlear implant- works by bypassing hair cells and directly stimulating the nerve</a:t>
            </a:r>
          </a:p>
          <a:p>
            <a:pPr lvl="1"/>
            <a:r>
              <a:rPr lang="en-US" dirty="0"/>
              <a:t>Causes- disease, biological change (aging), exposure to loud noise</a:t>
            </a:r>
          </a:p>
          <a:p>
            <a:r>
              <a:rPr lang="en-US" dirty="0"/>
              <a:t>Prevention- avoid exceptionally loud experiences, pay attention to changes in hearing/first signs of hearing loss (reduced sound, tinnitus)</a:t>
            </a:r>
          </a:p>
          <a:p>
            <a:r>
              <a:rPr lang="en-US" dirty="0"/>
              <a:t>Sound illusions: </a:t>
            </a:r>
            <a:r>
              <a:rPr lang="en-US" dirty="0">
                <a:hlinkClick r:id="rId2"/>
              </a:rPr>
              <a:t>https://www.youtube.com/watch?v=kzo45hWXRWU</a:t>
            </a:r>
            <a:r>
              <a:rPr lang="en-US" dirty="0"/>
              <a:t> </a:t>
            </a:r>
          </a:p>
          <a:p>
            <a:r>
              <a:rPr lang="en-US" dirty="0" err="1"/>
              <a:t>Yanny</a:t>
            </a:r>
            <a:r>
              <a:rPr lang="en-US" dirty="0"/>
              <a:t> vs. </a:t>
            </a:r>
            <a:r>
              <a:rPr lang="en-US"/>
              <a:t>Laurel: </a:t>
            </a:r>
            <a:r>
              <a:rPr lang="en-US">
                <a:hlinkClick r:id="rId3"/>
              </a:rPr>
              <a:t>https://www.youtube.com/watch?v=yDiXQl7grPQ</a:t>
            </a:r>
            <a:r>
              <a:rPr lang="en-US"/>
              <a:t> </a:t>
            </a:r>
            <a:endParaRPr lang="en-US" dirty="0"/>
          </a:p>
        </p:txBody>
      </p:sp>
      <p:pic>
        <p:nvPicPr>
          <p:cNvPr id="4" name="Picture 3"/>
          <p:cNvPicPr>
            <a:picLocks noChangeAspect="1"/>
          </p:cNvPicPr>
          <p:nvPr/>
        </p:nvPicPr>
        <p:blipFill>
          <a:blip r:embed="rId4"/>
          <a:stretch>
            <a:fillRect/>
          </a:stretch>
        </p:blipFill>
        <p:spPr>
          <a:xfrm>
            <a:off x="8047510" y="173736"/>
            <a:ext cx="3976850" cy="2429255"/>
          </a:xfrm>
          <a:prstGeom prst="rect">
            <a:avLst/>
          </a:prstGeom>
        </p:spPr>
      </p:pic>
    </p:spTree>
    <p:extLst>
      <p:ext uri="{BB962C8B-B14F-4D97-AF65-F5344CB8AC3E}">
        <p14:creationId xmlns:p14="http://schemas.microsoft.com/office/powerpoint/2010/main" val="53402250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Our Other Senses</a:t>
            </a:r>
          </a:p>
        </p:txBody>
      </p:sp>
      <p:sp>
        <p:nvSpPr>
          <p:cNvPr id="3" name="Text Placeholder 2"/>
          <p:cNvSpPr>
            <a:spLocks noGrp="1"/>
          </p:cNvSpPr>
          <p:nvPr>
            <p:ph type="body" idx="1"/>
          </p:nvPr>
        </p:nvSpPr>
        <p:spPr/>
        <p:txBody>
          <a:bodyPr/>
          <a:lstStyle/>
          <a:p>
            <a:r>
              <a:rPr lang="en-US" dirty="0"/>
              <a:t>Chapter 4, Section 3, pages 130-135</a:t>
            </a:r>
          </a:p>
        </p:txBody>
      </p:sp>
    </p:spTree>
    <p:extLst>
      <p:ext uri="{BB962C8B-B14F-4D97-AF65-F5344CB8AC3E}">
        <p14:creationId xmlns:p14="http://schemas.microsoft.com/office/powerpoint/2010/main" val="24066162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Sensation and Perception</a:t>
            </a:r>
          </a:p>
        </p:txBody>
      </p:sp>
      <p:sp>
        <p:nvSpPr>
          <p:cNvPr id="3" name="Content Placeholder 2"/>
          <p:cNvSpPr>
            <a:spLocks noGrp="1"/>
          </p:cNvSpPr>
          <p:nvPr>
            <p:ph idx="1"/>
          </p:nvPr>
        </p:nvSpPr>
        <p:spPr>
          <a:xfrm>
            <a:off x="1484311" y="1331975"/>
            <a:ext cx="10018713" cy="3124201"/>
          </a:xfrm>
        </p:spPr>
        <p:txBody>
          <a:bodyPr/>
          <a:lstStyle/>
          <a:p>
            <a:r>
              <a:rPr lang="en-US" b="1" dirty="0"/>
              <a:t>Sensation- </a:t>
            </a:r>
            <a:r>
              <a:rPr lang="en-US" dirty="0"/>
              <a:t>process of detecting, converting, and transmitting raw sensory information from the external and internal environments to the brain</a:t>
            </a:r>
          </a:p>
          <a:p>
            <a:r>
              <a:rPr lang="en-US" b="1" dirty="0"/>
              <a:t>Perception- </a:t>
            </a:r>
            <a:r>
              <a:rPr lang="en-US" dirty="0"/>
              <a:t>process of selecting, organizing, and interpreting sensory information into meaningful patterns</a:t>
            </a:r>
            <a:endParaRPr lang="en-US" b="1" dirty="0"/>
          </a:p>
        </p:txBody>
      </p:sp>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l="7056" t="20615" r="8211" b="44304"/>
          <a:stretch/>
        </p:blipFill>
        <p:spPr>
          <a:xfrm>
            <a:off x="2794329" y="4273296"/>
            <a:ext cx="7222162" cy="2245091"/>
          </a:xfrm>
          <a:prstGeom prst="rect">
            <a:avLst/>
          </a:prstGeom>
        </p:spPr>
      </p:pic>
    </p:spTree>
    <p:extLst>
      <p:ext uri="{BB962C8B-B14F-4D97-AF65-F5344CB8AC3E}">
        <p14:creationId xmlns:p14="http://schemas.microsoft.com/office/powerpoint/2010/main" val="22568815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484311" y="256032"/>
            <a:ext cx="10018713" cy="1752599"/>
          </a:xfrm>
        </p:spPr>
        <p:txBody>
          <a:bodyPr/>
          <a:lstStyle/>
          <a:p>
            <a:r>
              <a:rPr lang="en-US" dirty="0"/>
              <a:t>Chemical Senses: Olfaction (Smell)</a:t>
            </a:r>
          </a:p>
        </p:txBody>
      </p:sp>
      <p:sp>
        <p:nvSpPr>
          <p:cNvPr id="5" name="Content Placeholder 4"/>
          <p:cNvSpPr>
            <a:spLocks noGrp="1"/>
          </p:cNvSpPr>
          <p:nvPr>
            <p:ph idx="1"/>
          </p:nvPr>
        </p:nvSpPr>
        <p:spPr>
          <a:xfrm>
            <a:off x="1987230" y="1874520"/>
            <a:ext cx="10018713" cy="4764023"/>
          </a:xfrm>
        </p:spPr>
        <p:txBody>
          <a:bodyPr>
            <a:normAutofit fontScale="85000" lnSpcReduction="20000"/>
          </a:bodyPr>
          <a:lstStyle/>
          <a:p>
            <a:r>
              <a:rPr lang="en-US" b="1" dirty="0"/>
              <a:t>Olfaction- </a:t>
            </a:r>
            <a:r>
              <a:rPr lang="en-US" dirty="0"/>
              <a:t>sense of smell</a:t>
            </a:r>
          </a:p>
          <a:p>
            <a:r>
              <a:rPr lang="en-US" b="1" dirty="0"/>
              <a:t>Pheromones- </a:t>
            </a:r>
            <a:r>
              <a:rPr lang="en-US" dirty="0"/>
              <a:t>airborne chemicals that affect behavior, including recognition of family members, aggression, territorial marking, and sexual mating</a:t>
            </a:r>
            <a:endParaRPr lang="en-US" b="1" dirty="0"/>
          </a:p>
          <a:p>
            <a:r>
              <a:rPr lang="en-US" dirty="0"/>
              <a:t>Airborne molecules</a:t>
            </a:r>
            <a:r>
              <a:rPr lang="en-US" dirty="0">
                <a:sym typeface="Wingdings" panose="05000000000000000000" pitchFamily="2" charset="2"/>
              </a:rPr>
              <a:t> nose or back of throat  olfactory epithelium (membrane of roof of nasal cavity  hair-like receptor cells  neural impulse  olfactory bulb in brain  temporal lobe, limbic system, etc.</a:t>
            </a:r>
          </a:p>
          <a:p>
            <a:pPr marL="457200" indent="-457200">
              <a:buFont typeface="+mj-lt"/>
              <a:buAutoNum type="arabicPeriod"/>
            </a:pPr>
            <a:r>
              <a:rPr lang="en-US" dirty="0">
                <a:sym typeface="Wingdings" panose="05000000000000000000" pitchFamily="2" charset="2"/>
              </a:rPr>
              <a:t>Inhale molecules through nose or back of throat</a:t>
            </a:r>
          </a:p>
          <a:p>
            <a:pPr marL="457200" indent="-457200">
              <a:buFont typeface="+mj-lt"/>
              <a:buAutoNum type="arabicPeriod"/>
            </a:pPr>
            <a:r>
              <a:rPr lang="en-US" dirty="0">
                <a:sym typeface="Wingdings" panose="05000000000000000000" pitchFamily="2" charset="2"/>
              </a:rPr>
              <a:t>Molecules travel to olfactory member at the roof of the nasal cavity</a:t>
            </a:r>
          </a:p>
          <a:p>
            <a:pPr marL="457200" indent="-457200">
              <a:buFont typeface="+mj-lt"/>
              <a:buAutoNum type="arabicPeriod"/>
            </a:pPr>
            <a:r>
              <a:rPr lang="en-US" dirty="0">
                <a:sym typeface="Wingdings" panose="05000000000000000000" pitchFamily="2" charset="2"/>
              </a:rPr>
              <a:t>Receptor cells on the membrane make contact with the air and the molecules bind to receptors (lock and key)</a:t>
            </a:r>
          </a:p>
          <a:p>
            <a:pPr marL="457200" indent="-457200">
              <a:buFont typeface="+mj-lt"/>
              <a:buAutoNum type="arabicPeriod"/>
            </a:pPr>
            <a:r>
              <a:rPr lang="en-US" dirty="0">
                <a:sym typeface="Wingdings" panose="05000000000000000000" pitchFamily="2" charset="2"/>
              </a:rPr>
              <a:t>Stimulated receptor cells send a neural impulse to brain’s olfactory bulb in the brain under the frontal lobes</a:t>
            </a:r>
          </a:p>
          <a:p>
            <a:pPr marL="457200" indent="-457200">
              <a:buFont typeface="+mj-lt"/>
              <a:buAutoNum type="arabicPeriod"/>
            </a:pPr>
            <a:r>
              <a:rPr lang="en-US" dirty="0">
                <a:sym typeface="Wingdings" panose="05000000000000000000" pitchFamily="2" charset="2"/>
              </a:rPr>
              <a:t>Patterns of activation are coded with a sense of smell in the olfactory bulb</a:t>
            </a:r>
          </a:p>
          <a:p>
            <a:pPr marL="457200" indent="-457200">
              <a:buFont typeface="+mj-lt"/>
              <a:buAutoNum type="arabicPeriod"/>
            </a:pPr>
            <a:r>
              <a:rPr lang="en-US" dirty="0">
                <a:sym typeface="Wingdings" panose="05000000000000000000" pitchFamily="2" charset="2"/>
              </a:rPr>
              <a:t>Messages travel to other parts of the brain like the temporal lobe and limbic system</a:t>
            </a:r>
          </a:p>
        </p:txBody>
      </p:sp>
    </p:spTree>
    <p:extLst>
      <p:ext uri="{BB962C8B-B14F-4D97-AF65-F5344CB8AC3E}">
        <p14:creationId xmlns:p14="http://schemas.microsoft.com/office/powerpoint/2010/main" val="22688044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1652009" y="621792"/>
            <a:ext cx="9949186" cy="5617464"/>
          </a:xfrm>
          <a:prstGeom prst="rect">
            <a:avLst/>
          </a:prstGeom>
        </p:spPr>
      </p:pic>
    </p:spTree>
    <p:extLst>
      <p:ext uri="{BB962C8B-B14F-4D97-AF65-F5344CB8AC3E}">
        <p14:creationId xmlns:p14="http://schemas.microsoft.com/office/powerpoint/2010/main" val="12251693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484632"/>
            <a:ext cx="4788473" cy="2112264"/>
          </a:xfrm>
        </p:spPr>
        <p:txBody>
          <a:bodyPr/>
          <a:lstStyle/>
          <a:p>
            <a:r>
              <a:rPr lang="en-US" dirty="0"/>
              <a:t>Chemical Senses: Gustation (Taste)</a:t>
            </a:r>
          </a:p>
        </p:txBody>
      </p:sp>
      <p:sp>
        <p:nvSpPr>
          <p:cNvPr id="3" name="Content Placeholder 2"/>
          <p:cNvSpPr>
            <a:spLocks noGrp="1"/>
          </p:cNvSpPr>
          <p:nvPr>
            <p:ph idx="1"/>
          </p:nvPr>
        </p:nvSpPr>
        <p:spPr>
          <a:xfrm>
            <a:off x="1484310" y="2666999"/>
            <a:ext cx="10018713" cy="4035553"/>
          </a:xfrm>
        </p:spPr>
        <p:txBody>
          <a:bodyPr>
            <a:normAutofit lnSpcReduction="10000"/>
          </a:bodyPr>
          <a:lstStyle/>
          <a:p>
            <a:r>
              <a:rPr lang="en-US" b="1" dirty="0"/>
              <a:t>Gustation- </a:t>
            </a:r>
            <a:r>
              <a:rPr lang="en-US" dirty="0"/>
              <a:t>sense of taste; closely related to sense of smell</a:t>
            </a:r>
          </a:p>
          <a:p>
            <a:r>
              <a:rPr lang="en-US" dirty="0"/>
              <a:t>Five major taste sensations- sweet, sour, salty, bitter, umami (savory)</a:t>
            </a:r>
          </a:p>
          <a:p>
            <a:r>
              <a:rPr lang="en-US" dirty="0"/>
              <a:t>Taste receptors (taste buds) respond differently to different food and liquid molecules</a:t>
            </a:r>
          </a:p>
          <a:p>
            <a:r>
              <a:rPr lang="en-US" dirty="0"/>
              <a:t>Taste buds are in papillae bumps </a:t>
            </a:r>
          </a:p>
          <a:p>
            <a:r>
              <a:rPr lang="en-US" dirty="0"/>
              <a:t>Infants/children are picky about taste because as we grow older, our taste buds die and are replaced a slower rate than infants</a:t>
            </a:r>
          </a:p>
          <a:p>
            <a:r>
              <a:rPr lang="en-US" dirty="0"/>
              <a:t>Pickiness is also related to an evolutionary perspective (bitter=poisonous, sweet= nonpoisonous and energetic)</a:t>
            </a:r>
          </a:p>
        </p:txBody>
      </p:sp>
      <p:pic>
        <p:nvPicPr>
          <p:cNvPr id="4" name="Picture 3"/>
          <p:cNvPicPr>
            <a:picLocks noChangeAspect="1"/>
          </p:cNvPicPr>
          <p:nvPr/>
        </p:nvPicPr>
        <p:blipFill>
          <a:blip r:embed="rId3"/>
          <a:stretch>
            <a:fillRect/>
          </a:stretch>
        </p:blipFill>
        <p:spPr>
          <a:xfrm>
            <a:off x="8930640" y="164782"/>
            <a:ext cx="3044771" cy="2575369"/>
          </a:xfrm>
          <a:prstGeom prst="rect">
            <a:avLst/>
          </a:prstGeom>
        </p:spPr>
      </p:pic>
    </p:spTree>
    <p:extLst>
      <p:ext uri="{BB962C8B-B14F-4D97-AF65-F5344CB8AC3E}">
        <p14:creationId xmlns:p14="http://schemas.microsoft.com/office/powerpoint/2010/main" val="30306446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97880" y="685800"/>
            <a:ext cx="5605144" cy="1752599"/>
          </a:xfrm>
        </p:spPr>
        <p:txBody>
          <a:bodyPr/>
          <a:lstStyle/>
          <a:p>
            <a:r>
              <a:rPr lang="en-US" dirty="0"/>
              <a:t>The Body Senses: Skin Senses</a:t>
            </a:r>
          </a:p>
        </p:txBody>
      </p:sp>
      <p:sp>
        <p:nvSpPr>
          <p:cNvPr id="3" name="Content Placeholder 2"/>
          <p:cNvSpPr>
            <a:spLocks noGrp="1"/>
          </p:cNvSpPr>
          <p:nvPr>
            <p:ph idx="1"/>
          </p:nvPr>
        </p:nvSpPr>
        <p:spPr>
          <a:xfrm>
            <a:off x="1484311" y="3032759"/>
            <a:ext cx="10018713" cy="3651505"/>
          </a:xfrm>
        </p:spPr>
        <p:txBody>
          <a:bodyPr/>
          <a:lstStyle/>
          <a:p>
            <a:r>
              <a:rPr lang="en-US" dirty="0"/>
              <a:t>The skin is vital as it protects the organs and provides survival information, such as temperature and injuries</a:t>
            </a:r>
          </a:p>
          <a:p>
            <a:r>
              <a:rPr lang="en-US" dirty="0"/>
              <a:t>Three skin sensations- touch/pressure, temperature (warm and cold), pain</a:t>
            </a:r>
          </a:p>
          <a:p>
            <a:r>
              <a:rPr lang="en-US" dirty="0"/>
              <a:t>These sensations occur in various concentrations and depths in the skin </a:t>
            </a:r>
          </a:p>
          <a:p>
            <a:r>
              <a:rPr lang="en-US" dirty="0"/>
              <a:t>Skin receptors may register other senses (such as sound) </a:t>
            </a:r>
          </a:p>
        </p:txBody>
      </p:sp>
      <p:pic>
        <p:nvPicPr>
          <p:cNvPr id="4" name="Picture 3"/>
          <p:cNvPicPr>
            <a:picLocks noChangeAspect="1"/>
          </p:cNvPicPr>
          <p:nvPr/>
        </p:nvPicPr>
        <p:blipFill>
          <a:blip r:embed="rId2"/>
          <a:stretch>
            <a:fillRect/>
          </a:stretch>
        </p:blipFill>
        <p:spPr>
          <a:xfrm>
            <a:off x="1740027" y="157355"/>
            <a:ext cx="3572637" cy="3168774"/>
          </a:xfrm>
          <a:prstGeom prst="rect">
            <a:avLst/>
          </a:prstGeom>
        </p:spPr>
      </p:pic>
    </p:spTree>
    <p:extLst>
      <p:ext uri="{BB962C8B-B14F-4D97-AF65-F5344CB8AC3E}">
        <p14:creationId xmlns:p14="http://schemas.microsoft.com/office/powerpoint/2010/main" val="29908115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182880"/>
            <a:ext cx="10018713" cy="900874"/>
          </a:xfrm>
        </p:spPr>
        <p:txBody>
          <a:bodyPr/>
          <a:lstStyle/>
          <a:p>
            <a:r>
              <a:rPr lang="en-US" dirty="0"/>
              <a:t>The Body Senses: Vestibular Senses</a:t>
            </a:r>
          </a:p>
        </p:txBody>
      </p:sp>
      <p:sp>
        <p:nvSpPr>
          <p:cNvPr id="3" name="Content Placeholder 2"/>
          <p:cNvSpPr>
            <a:spLocks noGrp="1"/>
          </p:cNvSpPr>
          <p:nvPr>
            <p:ph idx="1"/>
          </p:nvPr>
        </p:nvSpPr>
        <p:spPr>
          <a:xfrm>
            <a:off x="1484311" y="1427797"/>
            <a:ext cx="4815906" cy="4858512"/>
          </a:xfrm>
        </p:spPr>
        <p:txBody>
          <a:bodyPr>
            <a:normAutofit fontScale="85000" lnSpcReduction="20000"/>
          </a:bodyPr>
          <a:lstStyle/>
          <a:p>
            <a:r>
              <a:rPr lang="en-US" b="1" dirty="0"/>
              <a:t>Vestibular sense- </a:t>
            </a:r>
            <a:r>
              <a:rPr lang="en-US" dirty="0"/>
              <a:t>sense of balance (body orientation and position with respect to gravity and 3-D space)</a:t>
            </a:r>
          </a:p>
          <a:p>
            <a:r>
              <a:rPr lang="en-US" dirty="0"/>
              <a:t>Structure is located in the inner ear, made up of vestibular sacs and semicircular canals </a:t>
            </a:r>
          </a:p>
          <a:p>
            <a:r>
              <a:rPr lang="en-US" dirty="0"/>
              <a:t>Hair cell receptors in the </a:t>
            </a:r>
            <a:r>
              <a:rPr lang="en-US" b="1" dirty="0"/>
              <a:t>semicircular canals </a:t>
            </a:r>
            <a:r>
              <a:rPr lang="en-US" dirty="0"/>
              <a:t>move with liquid as the head moves </a:t>
            </a:r>
            <a:r>
              <a:rPr lang="en-US" dirty="0">
                <a:sym typeface="Wingdings" panose="05000000000000000000" pitchFamily="2" charset="2"/>
              </a:rPr>
              <a:t> sends brain balance information</a:t>
            </a:r>
          </a:p>
          <a:p>
            <a:r>
              <a:rPr lang="en-US" b="1" dirty="0">
                <a:sym typeface="Wingdings" panose="05000000000000000000" pitchFamily="2" charset="2"/>
              </a:rPr>
              <a:t>Vestibular sacs </a:t>
            </a:r>
            <a:r>
              <a:rPr lang="en-US" dirty="0">
                <a:sym typeface="Wingdings" panose="05000000000000000000" pitchFamily="2" charset="2"/>
              </a:rPr>
              <a:t>at the end of the semicircular canals send information about the angle of the head</a:t>
            </a:r>
          </a:p>
          <a:p>
            <a:r>
              <a:rPr lang="en-US" dirty="0">
                <a:sym typeface="Wingdings" panose="05000000000000000000" pitchFamily="2" charset="2"/>
              </a:rPr>
              <a:t>Motion sickness comes from the vestibular sense becoming overloaded or confused, especially by random motions</a:t>
            </a:r>
            <a:endParaRPr lang="en-US" dirty="0"/>
          </a:p>
        </p:txBody>
      </p:sp>
      <p:pic>
        <p:nvPicPr>
          <p:cNvPr id="4" name="Picture 3"/>
          <p:cNvPicPr>
            <a:picLocks noChangeAspect="1"/>
          </p:cNvPicPr>
          <p:nvPr/>
        </p:nvPicPr>
        <p:blipFill>
          <a:blip r:embed="rId2"/>
          <a:stretch>
            <a:fillRect/>
          </a:stretch>
        </p:blipFill>
        <p:spPr>
          <a:xfrm>
            <a:off x="6437375" y="1723834"/>
            <a:ext cx="5522595" cy="4562475"/>
          </a:xfrm>
          <a:prstGeom prst="rect">
            <a:avLst/>
          </a:prstGeom>
        </p:spPr>
      </p:pic>
    </p:spTree>
    <p:extLst>
      <p:ext uri="{BB962C8B-B14F-4D97-AF65-F5344CB8AC3E}">
        <p14:creationId xmlns:p14="http://schemas.microsoft.com/office/powerpoint/2010/main" val="13140798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Body Senses: Kinesthesia</a:t>
            </a:r>
          </a:p>
        </p:txBody>
      </p:sp>
      <p:sp>
        <p:nvSpPr>
          <p:cNvPr id="3" name="Content Placeholder 2"/>
          <p:cNvSpPr>
            <a:spLocks noGrp="1"/>
          </p:cNvSpPr>
          <p:nvPr>
            <p:ph idx="1"/>
          </p:nvPr>
        </p:nvSpPr>
        <p:spPr>
          <a:xfrm>
            <a:off x="1484312" y="2045207"/>
            <a:ext cx="8386446" cy="4099561"/>
          </a:xfrm>
        </p:spPr>
        <p:txBody>
          <a:bodyPr>
            <a:normAutofit/>
          </a:bodyPr>
          <a:lstStyle/>
          <a:p>
            <a:r>
              <a:rPr lang="en-US" sz="2800" b="1" dirty="0"/>
              <a:t>Kinesthesia- </a:t>
            </a:r>
            <a:r>
              <a:rPr lang="en-US" sz="2800" dirty="0"/>
              <a:t>sensory system for body posture, orientation, and bodily movement</a:t>
            </a:r>
          </a:p>
          <a:p>
            <a:r>
              <a:rPr lang="en-US" sz="2800" dirty="0"/>
              <a:t>Receptors are found throughout the body- muscles, joints, tendons </a:t>
            </a:r>
          </a:p>
          <a:p>
            <a:r>
              <a:rPr lang="en-US" sz="2800" dirty="0"/>
              <a:t>Tells us which muscles are relaxed/contracted, how body weight is distributed, where are arms and legs are </a:t>
            </a:r>
          </a:p>
        </p:txBody>
      </p:sp>
      <p:pic>
        <p:nvPicPr>
          <p:cNvPr id="4" name="Picture 3"/>
          <p:cNvPicPr>
            <a:picLocks noChangeAspect="1"/>
          </p:cNvPicPr>
          <p:nvPr/>
        </p:nvPicPr>
        <p:blipFill>
          <a:blip r:embed="rId2"/>
          <a:stretch>
            <a:fillRect/>
          </a:stretch>
        </p:blipFill>
        <p:spPr>
          <a:xfrm>
            <a:off x="9870757" y="4469701"/>
            <a:ext cx="2143125" cy="2143125"/>
          </a:xfrm>
          <a:prstGeom prst="rect">
            <a:avLst/>
          </a:prstGeom>
        </p:spPr>
      </p:pic>
    </p:spTree>
    <p:extLst>
      <p:ext uri="{BB962C8B-B14F-4D97-AF65-F5344CB8AC3E}">
        <p14:creationId xmlns:p14="http://schemas.microsoft.com/office/powerpoint/2010/main" val="26150589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432AD8-862F-4A5E-9464-B5C28E836C0B}"/>
              </a:ext>
            </a:extLst>
          </p:cNvPr>
          <p:cNvSpPr>
            <a:spLocks noGrp="1"/>
          </p:cNvSpPr>
          <p:nvPr>
            <p:ph type="title"/>
          </p:nvPr>
        </p:nvSpPr>
        <p:spPr>
          <a:xfrm>
            <a:off x="1392032" y="394283"/>
            <a:ext cx="10018713" cy="1154883"/>
          </a:xfrm>
        </p:spPr>
        <p:txBody>
          <a:bodyPr/>
          <a:lstStyle/>
          <a:p>
            <a:r>
              <a:rPr lang="en-US" dirty="0"/>
              <a:t>Two-Point </a:t>
            </a:r>
            <a:r>
              <a:rPr lang="en-US"/>
              <a:t>Threshold Activity</a:t>
            </a:r>
            <a:endParaRPr lang="en-US" dirty="0"/>
          </a:p>
        </p:txBody>
      </p:sp>
      <p:sp>
        <p:nvSpPr>
          <p:cNvPr id="3" name="Content Placeholder 2">
            <a:extLst>
              <a:ext uri="{FF2B5EF4-FFF2-40B4-BE49-F238E27FC236}">
                <a16:creationId xmlns:a16="http://schemas.microsoft.com/office/drawing/2014/main" id="{D911F2B4-3017-4337-9BC2-2B4C6221281D}"/>
              </a:ext>
            </a:extLst>
          </p:cNvPr>
          <p:cNvSpPr>
            <a:spLocks noGrp="1"/>
          </p:cNvSpPr>
          <p:nvPr>
            <p:ph idx="1"/>
          </p:nvPr>
        </p:nvSpPr>
        <p:spPr>
          <a:xfrm>
            <a:off x="1459143" y="1828800"/>
            <a:ext cx="10018713" cy="4373461"/>
          </a:xfrm>
        </p:spPr>
        <p:txBody>
          <a:bodyPr>
            <a:normAutofit fontScale="92500" lnSpcReduction="10000"/>
          </a:bodyPr>
          <a:lstStyle/>
          <a:p>
            <a:r>
              <a:rPr lang="en-US" dirty="0">
                <a:effectLst/>
                <a:latin typeface="Times New Roman" panose="02020603050405020304" pitchFamily="18" charset="0"/>
                <a:ea typeface="Times New Roman" panose="02020603050405020304" pitchFamily="18" charset="0"/>
              </a:rPr>
              <a:t>Using the toothpicks at the station, have your partner </a:t>
            </a:r>
            <a:r>
              <a:rPr lang="en-US" i="1" dirty="0">
                <a:effectLst/>
                <a:latin typeface="Times New Roman" panose="02020603050405020304" pitchFamily="18" charset="0"/>
                <a:ea typeface="Times New Roman" panose="02020603050405020304" pitchFamily="18" charset="0"/>
              </a:rPr>
              <a:t>close their eyes</a:t>
            </a:r>
            <a:r>
              <a:rPr lang="en-US" dirty="0">
                <a:effectLst/>
                <a:latin typeface="Times New Roman" panose="02020603050405020304" pitchFamily="18" charset="0"/>
                <a:ea typeface="Times New Roman" panose="02020603050405020304" pitchFamily="18" charset="0"/>
              </a:rPr>
              <a:t> while you touch various parts of them (fingertip, back, arm, leg, foot, </a:t>
            </a:r>
            <a:r>
              <a:rPr lang="en-US" dirty="0" err="1">
                <a:effectLst/>
                <a:latin typeface="Times New Roman" panose="02020603050405020304" pitchFamily="18" charset="0"/>
                <a:ea typeface="Times New Roman" panose="02020603050405020304" pitchFamily="18" charset="0"/>
              </a:rPr>
              <a:t>etc</a:t>
            </a:r>
            <a:r>
              <a:rPr lang="en-US" dirty="0">
                <a:effectLst/>
                <a:latin typeface="Times New Roman" panose="02020603050405020304" pitchFamily="18" charset="0"/>
                <a:ea typeface="Times New Roman" panose="02020603050405020304" pitchFamily="18" charset="0"/>
              </a:rPr>
              <a:t>) with BOTH tips at the same time.  </a:t>
            </a:r>
          </a:p>
          <a:p>
            <a:r>
              <a:rPr lang="en-US" dirty="0">
                <a:effectLst/>
                <a:latin typeface="Times New Roman" panose="02020603050405020304" pitchFamily="18" charset="0"/>
                <a:ea typeface="Times New Roman" panose="02020603050405020304" pitchFamily="18" charset="0"/>
              </a:rPr>
              <a:t>Have your partner indicate for each if it felt like one point or two.   </a:t>
            </a:r>
          </a:p>
          <a:p>
            <a:r>
              <a:rPr lang="en-US" dirty="0">
                <a:effectLst/>
                <a:latin typeface="Times New Roman" panose="02020603050405020304" pitchFamily="18" charset="0"/>
                <a:ea typeface="Times New Roman" panose="02020603050405020304" pitchFamily="18" charset="0"/>
              </a:rPr>
              <a:t>You may also want to try starting with the toothpicks on her forearm at the crease of her elbow and slowly drawing them gently down to the tip of her index finger.  What begins as a single sensation changes into two.</a:t>
            </a:r>
          </a:p>
          <a:p>
            <a:r>
              <a:rPr lang="en-US" i="1" dirty="0">
                <a:effectLst/>
                <a:latin typeface="Times New Roman" panose="02020603050405020304" pitchFamily="18" charset="0"/>
                <a:ea typeface="Times New Roman" panose="02020603050405020304" pitchFamily="18" charset="0"/>
              </a:rPr>
              <a:t>Keep track below</a:t>
            </a:r>
            <a:r>
              <a:rPr lang="en-US" dirty="0">
                <a:effectLst/>
                <a:latin typeface="Times New Roman" panose="02020603050405020304" pitchFamily="18" charset="0"/>
                <a:ea typeface="Times New Roman" panose="02020603050405020304" pitchFamily="18" charset="0"/>
              </a:rPr>
              <a:t> of the body area and whether your partner indicated that it felt like one or two points.</a:t>
            </a:r>
          </a:p>
          <a:p>
            <a:r>
              <a:rPr lang="en-US" dirty="0">
                <a:effectLst/>
                <a:latin typeface="Times New Roman" panose="02020603050405020304" pitchFamily="18" charset="0"/>
                <a:ea typeface="Times New Roman" panose="02020603050405020304" pitchFamily="18" charset="0"/>
              </a:rPr>
              <a:t>Please throw away the toothpicks after use.</a:t>
            </a:r>
          </a:p>
          <a:p>
            <a:r>
              <a:rPr lang="en-US" dirty="0">
                <a:latin typeface="Times New Roman" panose="02020603050405020304" pitchFamily="18" charset="0"/>
                <a:ea typeface="Times New Roman" panose="02020603050405020304" pitchFamily="18" charset="0"/>
              </a:rPr>
              <a:t>Switch partners and repeat</a:t>
            </a:r>
            <a:endParaRPr lang="en-US" dirty="0">
              <a:effectLst/>
              <a:latin typeface="Times New Roman" panose="02020603050405020304" pitchFamily="18" charset="0"/>
              <a:ea typeface="Times New Roman" panose="02020603050405020304" pitchFamily="18" charset="0"/>
            </a:endParaRPr>
          </a:p>
          <a:p>
            <a:endParaRPr lang="en-US" sz="3200" dirty="0"/>
          </a:p>
        </p:txBody>
      </p:sp>
    </p:spTree>
    <p:extLst>
      <p:ext uri="{BB962C8B-B14F-4D97-AF65-F5344CB8AC3E}">
        <p14:creationId xmlns:p14="http://schemas.microsoft.com/office/powerpoint/2010/main" val="23464911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Perception</a:t>
            </a:r>
          </a:p>
        </p:txBody>
      </p:sp>
      <p:sp>
        <p:nvSpPr>
          <p:cNvPr id="3" name="Text Placeholder 2"/>
          <p:cNvSpPr>
            <a:spLocks noGrp="1"/>
          </p:cNvSpPr>
          <p:nvPr>
            <p:ph type="body" idx="1"/>
          </p:nvPr>
        </p:nvSpPr>
        <p:spPr/>
        <p:txBody>
          <a:bodyPr/>
          <a:lstStyle/>
          <a:p>
            <a:r>
              <a:rPr lang="en-US" dirty="0"/>
              <a:t>Chapter 4, Section 4, pages 135-146</a:t>
            </a:r>
          </a:p>
        </p:txBody>
      </p:sp>
    </p:spTree>
    <p:extLst>
      <p:ext uri="{BB962C8B-B14F-4D97-AF65-F5344CB8AC3E}">
        <p14:creationId xmlns:p14="http://schemas.microsoft.com/office/powerpoint/2010/main" val="92248889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EA1FCC-F0B2-441F-8696-FB9A661FB54A}"/>
              </a:ext>
            </a:extLst>
          </p:cNvPr>
          <p:cNvSpPr>
            <a:spLocks noGrp="1"/>
          </p:cNvSpPr>
          <p:nvPr>
            <p:ph type="title"/>
          </p:nvPr>
        </p:nvSpPr>
        <p:spPr/>
        <p:txBody>
          <a:bodyPr/>
          <a:lstStyle/>
          <a:p>
            <a:r>
              <a:rPr lang="en-US" dirty="0"/>
              <a:t>Chapter 4, Section 4A</a:t>
            </a:r>
          </a:p>
        </p:txBody>
      </p:sp>
      <p:sp>
        <p:nvSpPr>
          <p:cNvPr id="3" name="Text Placeholder 2">
            <a:extLst>
              <a:ext uri="{FF2B5EF4-FFF2-40B4-BE49-F238E27FC236}">
                <a16:creationId xmlns:a16="http://schemas.microsoft.com/office/drawing/2014/main" id="{CD13E0A1-2447-4424-90CE-565DE18DB367}"/>
              </a:ext>
            </a:extLst>
          </p:cNvPr>
          <p:cNvSpPr>
            <a:spLocks noGrp="1"/>
          </p:cNvSpPr>
          <p:nvPr>
            <p:ph type="body" idx="1"/>
          </p:nvPr>
        </p:nvSpPr>
        <p:spPr/>
        <p:txBody>
          <a:bodyPr/>
          <a:lstStyle/>
          <a:p>
            <a:r>
              <a:rPr lang="en-US" dirty="0"/>
              <a:t>Pages 135-142</a:t>
            </a:r>
          </a:p>
        </p:txBody>
      </p:sp>
    </p:spTree>
    <p:extLst>
      <p:ext uri="{BB962C8B-B14F-4D97-AF65-F5344CB8AC3E}">
        <p14:creationId xmlns:p14="http://schemas.microsoft.com/office/powerpoint/2010/main" val="5753363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60186" y="77724"/>
            <a:ext cx="10018713" cy="1752599"/>
          </a:xfrm>
        </p:spPr>
        <p:txBody>
          <a:bodyPr/>
          <a:lstStyle/>
          <a:p>
            <a:r>
              <a:rPr lang="en-US" dirty="0"/>
              <a:t>Perception: Selection</a:t>
            </a:r>
          </a:p>
        </p:txBody>
      </p:sp>
      <p:pic>
        <p:nvPicPr>
          <p:cNvPr id="6" name="Picture 5"/>
          <p:cNvPicPr>
            <a:picLocks noChangeAspect="1"/>
          </p:cNvPicPr>
          <p:nvPr/>
        </p:nvPicPr>
        <p:blipFill>
          <a:blip r:embed="rId2"/>
          <a:stretch>
            <a:fillRect/>
          </a:stretch>
        </p:blipFill>
        <p:spPr>
          <a:xfrm>
            <a:off x="10267454" y="77724"/>
            <a:ext cx="1785808" cy="2285834"/>
          </a:xfrm>
          <a:prstGeom prst="rect">
            <a:avLst/>
          </a:prstGeom>
        </p:spPr>
      </p:pic>
      <p:sp>
        <p:nvSpPr>
          <p:cNvPr id="5" name="Content Placeholder 4"/>
          <p:cNvSpPr>
            <a:spLocks noGrp="1"/>
          </p:cNvSpPr>
          <p:nvPr>
            <p:ph idx="1"/>
          </p:nvPr>
        </p:nvSpPr>
        <p:spPr>
          <a:xfrm>
            <a:off x="1526977" y="1229170"/>
            <a:ext cx="10018713" cy="5640644"/>
          </a:xfrm>
        </p:spPr>
        <p:txBody>
          <a:bodyPr>
            <a:normAutofit fontScale="85000" lnSpcReduction="20000"/>
          </a:bodyPr>
          <a:lstStyle/>
          <a:p>
            <a:r>
              <a:rPr lang="en-US" dirty="0"/>
              <a:t>Three steps for perception: Selection, Organization, Interpretation</a:t>
            </a:r>
          </a:p>
          <a:p>
            <a:r>
              <a:rPr lang="en-US" b="1" dirty="0"/>
              <a:t>Illusion- </a:t>
            </a:r>
            <a:r>
              <a:rPr lang="en-US" dirty="0"/>
              <a:t>false or misleading perceptions that are produced by actual physical distortions</a:t>
            </a:r>
          </a:p>
          <a:p>
            <a:pPr lvl="1"/>
            <a:r>
              <a:rPr lang="en-US" dirty="0"/>
              <a:t>Auditory: </a:t>
            </a:r>
            <a:r>
              <a:rPr lang="en-US" dirty="0">
                <a:hlinkClick r:id="rId3"/>
              </a:rPr>
              <a:t>https://www.youtube.com/watch?v=kzo45hWXRWU</a:t>
            </a:r>
            <a:r>
              <a:rPr lang="en-US" dirty="0"/>
              <a:t> </a:t>
            </a:r>
          </a:p>
          <a:p>
            <a:r>
              <a:rPr lang="en-US" u="sng" dirty="0"/>
              <a:t>Step One – Selection: </a:t>
            </a:r>
            <a:r>
              <a:rPr lang="en-US" dirty="0"/>
              <a:t>choosing the important messages</a:t>
            </a:r>
          </a:p>
          <a:p>
            <a:r>
              <a:rPr lang="en-US" b="1" dirty="0"/>
              <a:t>Selective attention- </a:t>
            </a:r>
            <a:r>
              <a:rPr lang="en-US" dirty="0"/>
              <a:t>filtering out and attending only to important sensory messages</a:t>
            </a:r>
          </a:p>
          <a:p>
            <a:pPr lvl="1"/>
            <a:r>
              <a:rPr lang="en-US" dirty="0"/>
              <a:t>Cocktail party phenomenon</a:t>
            </a:r>
          </a:p>
          <a:p>
            <a:r>
              <a:rPr lang="en-US" b="1" dirty="0"/>
              <a:t>Feature detectors- </a:t>
            </a:r>
            <a:r>
              <a:rPr lang="en-US" dirty="0"/>
              <a:t>specialized neurons that respond only to certain sensory information</a:t>
            </a:r>
          </a:p>
          <a:p>
            <a:pPr lvl="1"/>
            <a:r>
              <a:rPr lang="en-US" dirty="0"/>
              <a:t>Temporal, occipital lobes- faces</a:t>
            </a:r>
          </a:p>
          <a:p>
            <a:pPr lvl="1"/>
            <a:r>
              <a:rPr lang="en-US" dirty="0"/>
              <a:t>Interaction with the environment/specific stimuli is necessary for development of these receptors</a:t>
            </a:r>
          </a:p>
          <a:p>
            <a:pPr lvl="1"/>
            <a:r>
              <a:rPr lang="en-US" dirty="0"/>
              <a:t>David Hubel and </a:t>
            </a:r>
            <a:r>
              <a:rPr lang="en-US" dirty="0" err="1"/>
              <a:t>Torten</a:t>
            </a:r>
            <a:r>
              <a:rPr lang="en-US" dirty="0"/>
              <a:t> Wiesel conducted groundbreaking experiments on cats demonstrating the use of the visual cortex</a:t>
            </a:r>
          </a:p>
          <a:p>
            <a:r>
              <a:rPr lang="en-US" b="1" dirty="0"/>
              <a:t>Habituation- </a:t>
            </a:r>
            <a:r>
              <a:rPr lang="en-US" dirty="0"/>
              <a:t>tendency of the brain to ignore environmental factors that remain constant</a:t>
            </a:r>
          </a:p>
          <a:p>
            <a:pPr lvl="1"/>
            <a:r>
              <a:rPr lang="en-US" dirty="0"/>
              <a:t>This applies to music, relationships, etc.</a:t>
            </a:r>
          </a:p>
          <a:p>
            <a:pPr lvl="1"/>
            <a:r>
              <a:rPr lang="en-US" dirty="0"/>
              <a:t>Different than sensory adaptation- sensory adaptation has the receptor cells decrease the messages, perception is a decrease in the brain’s processing</a:t>
            </a:r>
          </a:p>
          <a:p>
            <a:pPr lvl="1"/>
            <a:r>
              <a:rPr lang="en-US" dirty="0"/>
              <a:t>We like stimuli that is intense, novel, moving, contrasting</a:t>
            </a:r>
            <a:endParaRPr lang="en-US" b="1" dirty="0"/>
          </a:p>
        </p:txBody>
      </p:sp>
    </p:spTree>
    <p:extLst>
      <p:ext uri="{BB962C8B-B14F-4D97-AF65-F5344CB8AC3E}">
        <p14:creationId xmlns:p14="http://schemas.microsoft.com/office/powerpoint/2010/main" val="28212077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9719" y="82297"/>
            <a:ext cx="10018713" cy="841248"/>
          </a:xfrm>
        </p:spPr>
        <p:txBody>
          <a:bodyPr/>
          <a:lstStyle/>
          <a:p>
            <a:r>
              <a:rPr lang="en-US" dirty="0"/>
              <a:t>Processing</a:t>
            </a:r>
          </a:p>
        </p:txBody>
      </p:sp>
      <p:sp>
        <p:nvSpPr>
          <p:cNvPr id="3" name="Content Placeholder 2"/>
          <p:cNvSpPr>
            <a:spLocks noGrp="1"/>
          </p:cNvSpPr>
          <p:nvPr>
            <p:ph idx="1"/>
          </p:nvPr>
        </p:nvSpPr>
        <p:spPr>
          <a:xfrm>
            <a:off x="1319719" y="1057655"/>
            <a:ext cx="10018713" cy="3124201"/>
          </a:xfrm>
        </p:spPr>
        <p:txBody>
          <a:bodyPr>
            <a:normAutofit fontScale="92500" lnSpcReduction="10000"/>
          </a:bodyPr>
          <a:lstStyle/>
          <a:p>
            <a:r>
              <a:rPr lang="en-US" b="1" dirty="0"/>
              <a:t>Bottom-up processing- </a:t>
            </a:r>
            <a:r>
              <a:rPr lang="en-US" dirty="0"/>
              <a:t>information processing beginning “at the bottom,” with raw sensory data that are sent “up” to the brain for higher-level analysis</a:t>
            </a:r>
          </a:p>
          <a:p>
            <a:pPr lvl="1"/>
            <a:r>
              <a:rPr lang="en-US" dirty="0"/>
              <a:t>Data driven processing that moves from the parts to the whole</a:t>
            </a:r>
          </a:p>
          <a:p>
            <a:r>
              <a:rPr lang="en-US" b="1" dirty="0"/>
              <a:t>Top-down processing-</a:t>
            </a:r>
            <a:r>
              <a:rPr lang="en-US" dirty="0"/>
              <a:t> information processing starting “at the top,” with higher level cognitive processes (such as, expectations and knowledge), and then working down</a:t>
            </a:r>
          </a:p>
          <a:p>
            <a:pPr lvl="1"/>
            <a:r>
              <a:rPr lang="en-US" dirty="0"/>
              <a:t>Conceptually driven processing that moves from </a:t>
            </a:r>
          </a:p>
          <a:p>
            <a:pPr marL="457200" lvl="1" indent="0">
              <a:buNone/>
            </a:pPr>
            <a:r>
              <a:rPr lang="en-US" dirty="0"/>
              <a:t>the whole to the parts</a:t>
            </a:r>
          </a:p>
        </p:txBody>
      </p:sp>
      <p:pic>
        <p:nvPicPr>
          <p:cNvPr id="4" name="Picture 3"/>
          <p:cNvPicPr>
            <a:picLocks noChangeAspect="1"/>
          </p:cNvPicPr>
          <p:nvPr/>
        </p:nvPicPr>
        <p:blipFill>
          <a:blip r:embed="rId2"/>
          <a:stretch>
            <a:fillRect/>
          </a:stretch>
        </p:blipFill>
        <p:spPr>
          <a:xfrm>
            <a:off x="7489036" y="3410712"/>
            <a:ext cx="4530942" cy="3223260"/>
          </a:xfrm>
          <a:prstGeom prst="rect">
            <a:avLst/>
          </a:prstGeom>
        </p:spPr>
      </p:pic>
    </p:spTree>
    <p:extLst>
      <p:ext uri="{BB962C8B-B14F-4D97-AF65-F5344CB8AC3E}">
        <p14:creationId xmlns:p14="http://schemas.microsoft.com/office/powerpoint/2010/main" val="40730456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55448"/>
            <a:ext cx="10018713" cy="1112519"/>
          </a:xfrm>
        </p:spPr>
        <p:txBody>
          <a:bodyPr/>
          <a:lstStyle/>
          <a:p>
            <a:r>
              <a:rPr lang="en-US" dirty="0"/>
              <a:t>Perception: Organization</a:t>
            </a:r>
          </a:p>
        </p:txBody>
      </p:sp>
      <p:sp>
        <p:nvSpPr>
          <p:cNvPr id="3" name="Content Placeholder 2"/>
          <p:cNvSpPr>
            <a:spLocks noGrp="1"/>
          </p:cNvSpPr>
          <p:nvPr>
            <p:ph idx="1"/>
          </p:nvPr>
        </p:nvSpPr>
        <p:spPr>
          <a:xfrm>
            <a:off x="1566607" y="1267967"/>
            <a:ext cx="6342954" cy="5251705"/>
          </a:xfrm>
        </p:spPr>
        <p:txBody>
          <a:bodyPr>
            <a:normAutofit fontScale="92500" lnSpcReduction="10000"/>
          </a:bodyPr>
          <a:lstStyle/>
          <a:p>
            <a:r>
              <a:rPr lang="en-US" u="sng" dirty="0"/>
              <a:t>Step Two – Organization: </a:t>
            </a:r>
            <a:r>
              <a:rPr lang="en-US" dirty="0"/>
              <a:t>We need to organize the information in a meaningful way</a:t>
            </a:r>
          </a:p>
          <a:p>
            <a:r>
              <a:rPr lang="en-US" dirty="0"/>
              <a:t>We need to take the parts of what we see and organize them into patterns that create a whole</a:t>
            </a:r>
          </a:p>
          <a:p>
            <a:r>
              <a:rPr lang="en-US" dirty="0"/>
              <a:t>Gestalt principles explain how we see form</a:t>
            </a:r>
          </a:p>
          <a:p>
            <a:r>
              <a:rPr lang="en-US" dirty="0"/>
              <a:t>Fundamental Gestalt principle is figure-ground- the ability to differentiate an object from </a:t>
            </a:r>
            <a:r>
              <a:rPr lang="en-US"/>
              <a:t>its surrounding area</a:t>
            </a:r>
            <a:endParaRPr lang="en-US" dirty="0"/>
          </a:p>
          <a:p>
            <a:pPr lvl="1"/>
            <a:r>
              <a:rPr lang="en-US" dirty="0"/>
              <a:t>When this is vague, reversible figure occurs</a:t>
            </a:r>
          </a:p>
          <a:p>
            <a:r>
              <a:rPr lang="en-US" dirty="0"/>
              <a:t>Some are visual, others are time-based, sound, etc.</a:t>
            </a:r>
          </a:p>
          <a:p>
            <a:r>
              <a:rPr lang="en-US" dirty="0"/>
              <a:t>Gestalt laws seem to only apply if someone has had a formal education (in geometrical concepts) or in interpreting 2-d drawings</a:t>
            </a:r>
          </a:p>
        </p:txBody>
      </p:sp>
      <p:pic>
        <p:nvPicPr>
          <p:cNvPr id="4" name="Picture 3"/>
          <p:cNvPicPr>
            <a:picLocks noChangeAspect="1"/>
          </p:cNvPicPr>
          <p:nvPr/>
        </p:nvPicPr>
        <p:blipFill>
          <a:blip r:embed="rId2"/>
          <a:stretch>
            <a:fillRect/>
          </a:stretch>
        </p:blipFill>
        <p:spPr>
          <a:xfrm>
            <a:off x="7909560" y="4002444"/>
            <a:ext cx="4036314" cy="2661628"/>
          </a:xfrm>
          <a:prstGeom prst="rect">
            <a:avLst/>
          </a:prstGeom>
        </p:spPr>
      </p:pic>
      <p:pic>
        <p:nvPicPr>
          <p:cNvPr id="5" name="Picture 4"/>
          <p:cNvPicPr>
            <a:picLocks noChangeAspect="1"/>
          </p:cNvPicPr>
          <p:nvPr/>
        </p:nvPicPr>
        <p:blipFill>
          <a:blip r:embed="rId3"/>
          <a:stretch>
            <a:fillRect/>
          </a:stretch>
        </p:blipFill>
        <p:spPr>
          <a:xfrm>
            <a:off x="9284142" y="959689"/>
            <a:ext cx="2661732" cy="2926511"/>
          </a:xfrm>
          <a:prstGeom prst="rect">
            <a:avLst/>
          </a:prstGeom>
        </p:spPr>
      </p:pic>
    </p:spTree>
    <p:extLst>
      <p:ext uri="{BB962C8B-B14F-4D97-AF65-F5344CB8AC3E}">
        <p14:creationId xmlns:p14="http://schemas.microsoft.com/office/powerpoint/2010/main" val="251516867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7605" y="1647411"/>
            <a:ext cx="3537236" cy="2979453"/>
          </a:xfrm>
        </p:spPr>
        <p:txBody>
          <a:bodyPr/>
          <a:lstStyle/>
          <a:p>
            <a:r>
              <a:rPr lang="en-US" dirty="0"/>
              <a:t>Gestalt Principles</a:t>
            </a:r>
          </a:p>
        </p:txBody>
      </p:sp>
      <p:pic>
        <p:nvPicPr>
          <p:cNvPr id="4" name="Content Placeholder 3"/>
          <p:cNvPicPr>
            <a:picLocks noGrp="1" noChangeAspect="1"/>
          </p:cNvPicPr>
          <p:nvPr>
            <p:ph idx="1"/>
          </p:nvPr>
        </p:nvPicPr>
        <p:blipFill>
          <a:blip r:embed="rId2"/>
          <a:stretch>
            <a:fillRect/>
          </a:stretch>
        </p:blipFill>
        <p:spPr>
          <a:xfrm>
            <a:off x="4626864" y="138651"/>
            <a:ext cx="6274291" cy="6581425"/>
          </a:xfrm>
          <a:prstGeom prst="rect">
            <a:avLst/>
          </a:prstGeom>
        </p:spPr>
      </p:pic>
    </p:spTree>
    <p:extLst>
      <p:ext uri="{BB962C8B-B14F-4D97-AF65-F5344CB8AC3E}">
        <p14:creationId xmlns:p14="http://schemas.microsoft.com/office/powerpoint/2010/main" val="235416234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319719" y="684381"/>
            <a:ext cx="10018713" cy="1752599"/>
          </a:xfrm>
        </p:spPr>
        <p:txBody>
          <a:bodyPr/>
          <a:lstStyle/>
          <a:p>
            <a:r>
              <a:rPr lang="en-US" dirty="0"/>
              <a:t>Perceptual Constancies</a:t>
            </a:r>
          </a:p>
        </p:txBody>
      </p:sp>
      <p:sp>
        <p:nvSpPr>
          <p:cNvPr id="5" name="Content Placeholder 4"/>
          <p:cNvSpPr>
            <a:spLocks noGrp="1"/>
          </p:cNvSpPr>
          <p:nvPr>
            <p:ph idx="1"/>
          </p:nvPr>
        </p:nvSpPr>
        <p:spPr/>
        <p:txBody>
          <a:bodyPr>
            <a:normAutofit fontScale="77500" lnSpcReduction="20000"/>
          </a:bodyPr>
          <a:lstStyle/>
          <a:p>
            <a:r>
              <a:rPr lang="en-US" b="1" dirty="0"/>
              <a:t>Perceptual constancies- </a:t>
            </a:r>
            <a:r>
              <a:rPr lang="en-US" dirty="0"/>
              <a:t>tendency for the environment to be perceived as remaining the same even with changes in sensory input</a:t>
            </a:r>
          </a:p>
          <a:p>
            <a:r>
              <a:rPr lang="en-US" dirty="0"/>
              <a:t>We learn to perceive; our perception is influenced by our needs, beliefs, expectations</a:t>
            </a:r>
          </a:p>
          <a:p>
            <a:pPr marL="457200" indent="-457200">
              <a:buFont typeface="+mj-lt"/>
              <a:buAutoNum type="arabicPeriod"/>
            </a:pPr>
            <a:r>
              <a:rPr lang="en-US" b="1" dirty="0"/>
              <a:t>Size constancy- </a:t>
            </a:r>
            <a:r>
              <a:rPr lang="en-US" dirty="0"/>
              <a:t>understanding that things in the foreground of our vision are in front of things behind them, with everything as the normal size</a:t>
            </a:r>
          </a:p>
          <a:p>
            <a:pPr marL="457200" indent="-457200">
              <a:buFont typeface="+mj-lt"/>
              <a:buAutoNum type="arabicPeriod"/>
            </a:pPr>
            <a:r>
              <a:rPr lang="en-US" b="1" dirty="0"/>
              <a:t>Shape constancy- </a:t>
            </a:r>
            <a:r>
              <a:rPr lang="en-US" dirty="0"/>
              <a:t>if a shape is rotated, we still perceive it as the same shape</a:t>
            </a:r>
          </a:p>
          <a:p>
            <a:pPr marL="457200" indent="-457200">
              <a:buFont typeface="+mj-lt"/>
              <a:buAutoNum type="arabicPeriod"/>
            </a:pPr>
            <a:r>
              <a:rPr lang="en-US" b="1" dirty="0"/>
              <a:t>Color constancy- </a:t>
            </a:r>
            <a:r>
              <a:rPr lang="en-US" dirty="0"/>
              <a:t>understanding that the color of objects remain constant despite differently lit conditions</a:t>
            </a:r>
          </a:p>
          <a:p>
            <a:pPr marL="457200" indent="-457200">
              <a:buFont typeface="+mj-lt"/>
              <a:buAutoNum type="arabicPeriod"/>
            </a:pPr>
            <a:r>
              <a:rPr lang="en-US" b="1" dirty="0"/>
              <a:t>Brightness constancy- </a:t>
            </a:r>
            <a:r>
              <a:rPr lang="en-US" dirty="0"/>
              <a:t>understanding that the brightness of a vision remains constant despite differently illuminated conditions</a:t>
            </a:r>
            <a:endParaRPr lang="en-US" b="1" dirty="0"/>
          </a:p>
        </p:txBody>
      </p:sp>
      <p:pic>
        <p:nvPicPr>
          <p:cNvPr id="6" name="Picture 5"/>
          <p:cNvPicPr>
            <a:picLocks noChangeAspect="1"/>
          </p:cNvPicPr>
          <p:nvPr/>
        </p:nvPicPr>
        <p:blipFill>
          <a:blip r:embed="rId2"/>
          <a:stretch>
            <a:fillRect/>
          </a:stretch>
        </p:blipFill>
        <p:spPr>
          <a:xfrm>
            <a:off x="322724" y="237744"/>
            <a:ext cx="3401601" cy="1969218"/>
          </a:xfrm>
          <a:prstGeom prst="rect">
            <a:avLst/>
          </a:prstGeom>
        </p:spPr>
      </p:pic>
      <p:pic>
        <p:nvPicPr>
          <p:cNvPr id="8" name="Picture 7"/>
          <p:cNvPicPr>
            <a:picLocks noChangeAspect="1"/>
          </p:cNvPicPr>
          <p:nvPr/>
        </p:nvPicPr>
        <p:blipFill>
          <a:blip r:embed="rId3"/>
          <a:stretch>
            <a:fillRect/>
          </a:stretch>
        </p:blipFill>
        <p:spPr>
          <a:xfrm>
            <a:off x="8939145" y="385488"/>
            <a:ext cx="3097407" cy="2051492"/>
          </a:xfrm>
          <a:prstGeom prst="rect">
            <a:avLst/>
          </a:prstGeom>
        </p:spPr>
      </p:pic>
    </p:spTree>
    <p:extLst>
      <p:ext uri="{BB962C8B-B14F-4D97-AF65-F5344CB8AC3E}">
        <p14:creationId xmlns:p14="http://schemas.microsoft.com/office/powerpoint/2010/main" val="39147825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09728"/>
            <a:ext cx="10018713" cy="1752599"/>
          </a:xfrm>
        </p:spPr>
        <p:txBody>
          <a:bodyPr/>
          <a:lstStyle/>
          <a:p>
            <a:r>
              <a:rPr lang="en-US" dirty="0"/>
              <a:t>Depth Perception</a:t>
            </a:r>
          </a:p>
        </p:txBody>
      </p:sp>
      <p:sp>
        <p:nvSpPr>
          <p:cNvPr id="3" name="Content Placeholder 2"/>
          <p:cNvSpPr>
            <a:spLocks noGrp="1"/>
          </p:cNvSpPr>
          <p:nvPr>
            <p:ph idx="1"/>
          </p:nvPr>
        </p:nvSpPr>
        <p:spPr>
          <a:xfrm>
            <a:off x="1338007" y="1487423"/>
            <a:ext cx="6214938" cy="5077969"/>
          </a:xfrm>
        </p:spPr>
        <p:txBody>
          <a:bodyPr>
            <a:normAutofit/>
          </a:bodyPr>
          <a:lstStyle/>
          <a:p>
            <a:r>
              <a:rPr lang="en-US" b="1" dirty="0"/>
              <a:t>Depth perception- </a:t>
            </a:r>
            <a:r>
              <a:rPr lang="en-US" dirty="0"/>
              <a:t>the ability to perceive three-dimensional space and to accurately judge distance</a:t>
            </a:r>
          </a:p>
          <a:p>
            <a:r>
              <a:rPr lang="en-US" dirty="0"/>
              <a:t>Heavily rely on vision for perceiving distance</a:t>
            </a:r>
          </a:p>
          <a:p>
            <a:r>
              <a:rPr lang="en-US" dirty="0"/>
              <a:t>Primarily a learned ability, but also partially inborn</a:t>
            </a:r>
          </a:p>
          <a:p>
            <a:pPr lvl="1"/>
            <a:r>
              <a:rPr lang="en-US" dirty="0"/>
              <a:t>Research with the visual cliff for infants give us evidence for nature</a:t>
            </a:r>
          </a:p>
          <a:p>
            <a:r>
              <a:rPr lang="en-US" dirty="0"/>
              <a:t>We use </a:t>
            </a:r>
            <a:r>
              <a:rPr lang="en-US" b="1" dirty="0"/>
              <a:t>binocular cues and monocular cues</a:t>
            </a:r>
          </a:p>
          <a:p>
            <a:r>
              <a:rPr lang="en-US" dirty="0">
                <a:hlinkClick r:id="rId2"/>
              </a:rPr>
              <a:t>https://www.youtube.com/watch?v=DrzmvI6iMrE</a:t>
            </a:r>
            <a:r>
              <a:rPr lang="en-US" dirty="0"/>
              <a:t> </a:t>
            </a:r>
          </a:p>
        </p:txBody>
      </p:sp>
      <p:pic>
        <p:nvPicPr>
          <p:cNvPr id="4" name="Picture 3"/>
          <p:cNvPicPr>
            <a:picLocks noChangeAspect="1"/>
          </p:cNvPicPr>
          <p:nvPr/>
        </p:nvPicPr>
        <p:blipFill>
          <a:blip r:embed="rId3"/>
          <a:stretch>
            <a:fillRect/>
          </a:stretch>
        </p:blipFill>
        <p:spPr>
          <a:xfrm>
            <a:off x="8015647" y="1862327"/>
            <a:ext cx="3994066" cy="2779204"/>
          </a:xfrm>
          <a:prstGeom prst="rect">
            <a:avLst/>
          </a:prstGeom>
        </p:spPr>
      </p:pic>
      <p:sp>
        <p:nvSpPr>
          <p:cNvPr id="5" name="TextBox 4"/>
          <p:cNvSpPr txBox="1"/>
          <p:nvPr/>
        </p:nvSpPr>
        <p:spPr>
          <a:xfrm>
            <a:off x="8257032" y="5193801"/>
            <a:ext cx="3511296" cy="1200329"/>
          </a:xfrm>
          <a:prstGeom prst="rect">
            <a:avLst/>
          </a:prstGeom>
          <a:noFill/>
        </p:spPr>
        <p:txBody>
          <a:bodyPr wrap="square" rtlCol="0">
            <a:spAutoFit/>
          </a:bodyPr>
          <a:lstStyle/>
          <a:p>
            <a:r>
              <a:rPr lang="en-US" dirty="0"/>
              <a:t>Visual cliff experiment showed that infants perceive a difference in depth, based on their heart rate change.</a:t>
            </a:r>
          </a:p>
        </p:txBody>
      </p:sp>
    </p:spTree>
    <p:extLst>
      <p:ext uri="{BB962C8B-B14F-4D97-AF65-F5344CB8AC3E}">
        <p14:creationId xmlns:p14="http://schemas.microsoft.com/office/powerpoint/2010/main" val="427511291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7721" y="493776"/>
            <a:ext cx="10018713" cy="1752599"/>
          </a:xfrm>
        </p:spPr>
        <p:txBody>
          <a:bodyPr/>
          <a:lstStyle/>
          <a:p>
            <a:r>
              <a:rPr lang="en-US" dirty="0"/>
              <a:t>Binocular Depth Cues</a:t>
            </a:r>
          </a:p>
        </p:txBody>
      </p:sp>
      <p:sp>
        <p:nvSpPr>
          <p:cNvPr id="3" name="Content Placeholder 2"/>
          <p:cNvSpPr>
            <a:spLocks noGrp="1"/>
          </p:cNvSpPr>
          <p:nvPr>
            <p:ph idx="1"/>
          </p:nvPr>
        </p:nvSpPr>
        <p:spPr/>
        <p:txBody>
          <a:bodyPr>
            <a:normAutofit fontScale="85000" lnSpcReduction="10000"/>
          </a:bodyPr>
          <a:lstStyle/>
          <a:p>
            <a:r>
              <a:rPr lang="en-US" b="1" dirty="0"/>
              <a:t>Binocular depth cues- </a:t>
            </a:r>
            <a:r>
              <a:rPr lang="en-US" dirty="0"/>
              <a:t>visual input from two eyes that allows perception of depth or distance</a:t>
            </a:r>
          </a:p>
          <a:p>
            <a:pPr lvl="1"/>
            <a:r>
              <a:rPr lang="en-US" b="1" dirty="0"/>
              <a:t>Retinal disparity- </a:t>
            </a:r>
            <a:r>
              <a:rPr lang="en-US" dirty="0"/>
              <a:t>binocular cue to distance in which the separation of the eyes causes different images to fall on each retina</a:t>
            </a:r>
          </a:p>
          <a:p>
            <a:pPr lvl="2"/>
            <a:r>
              <a:rPr lang="en-US" dirty="0"/>
              <a:t>Far objects project on different areas than the near objects: far=near the nose, near = closer to the ears</a:t>
            </a:r>
          </a:p>
          <a:p>
            <a:pPr lvl="1"/>
            <a:r>
              <a:rPr lang="en-US" b="1" dirty="0"/>
              <a:t>Convergence- </a:t>
            </a:r>
            <a:r>
              <a:rPr lang="en-US" dirty="0"/>
              <a:t>binocular depth cue in which the closer the object, the more the eyes converge/turn inward, the strain of eye muscles created by this tell your brain to interpret distance</a:t>
            </a:r>
            <a:endParaRPr lang="en-US" b="1" dirty="0"/>
          </a:p>
          <a:p>
            <a:r>
              <a:rPr lang="en-US" dirty="0"/>
              <a:t>Retinal disparity and convergence, and depth perception work best when looking directly at the object “keep your eye on the ball”</a:t>
            </a:r>
          </a:p>
        </p:txBody>
      </p:sp>
      <p:pic>
        <p:nvPicPr>
          <p:cNvPr id="4" name="Picture 3"/>
          <p:cNvPicPr>
            <a:picLocks noChangeAspect="1"/>
          </p:cNvPicPr>
          <p:nvPr/>
        </p:nvPicPr>
        <p:blipFill>
          <a:blip r:embed="rId2"/>
          <a:stretch>
            <a:fillRect/>
          </a:stretch>
        </p:blipFill>
        <p:spPr>
          <a:xfrm>
            <a:off x="8641080" y="196418"/>
            <a:ext cx="3332607" cy="2347314"/>
          </a:xfrm>
          <a:prstGeom prst="rect">
            <a:avLst/>
          </a:prstGeom>
        </p:spPr>
      </p:pic>
    </p:spTree>
    <p:extLst>
      <p:ext uri="{BB962C8B-B14F-4D97-AF65-F5344CB8AC3E}">
        <p14:creationId xmlns:p14="http://schemas.microsoft.com/office/powerpoint/2010/main" val="363307148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567" y="188978"/>
            <a:ext cx="10018713" cy="1752599"/>
          </a:xfrm>
        </p:spPr>
        <p:txBody>
          <a:bodyPr/>
          <a:lstStyle/>
          <a:p>
            <a:r>
              <a:rPr lang="en-US" dirty="0"/>
              <a:t>Monocular Depth Cues</a:t>
            </a:r>
          </a:p>
        </p:txBody>
      </p:sp>
      <p:sp>
        <p:nvSpPr>
          <p:cNvPr id="3" name="Content Placeholder 2"/>
          <p:cNvSpPr>
            <a:spLocks noGrp="1"/>
          </p:cNvSpPr>
          <p:nvPr>
            <p:ph idx="1"/>
          </p:nvPr>
        </p:nvSpPr>
        <p:spPr>
          <a:xfrm>
            <a:off x="1484310" y="1938528"/>
            <a:ext cx="10018713" cy="4846319"/>
          </a:xfrm>
        </p:spPr>
        <p:txBody>
          <a:bodyPr>
            <a:normAutofit fontScale="70000" lnSpcReduction="20000"/>
          </a:bodyPr>
          <a:lstStyle/>
          <a:p>
            <a:r>
              <a:rPr lang="en-US" b="1" dirty="0"/>
              <a:t>Monocular depth cues- </a:t>
            </a:r>
            <a:r>
              <a:rPr lang="en-US" dirty="0"/>
              <a:t>visual input from a single eye alone</a:t>
            </a:r>
          </a:p>
          <a:p>
            <a:pPr marL="0" indent="0">
              <a:buNone/>
            </a:pPr>
            <a:r>
              <a:rPr lang="en-US" dirty="0"/>
              <a:t> that contributes to perception of depth or distance</a:t>
            </a:r>
            <a:endParaRPr lang="en-US" b="1" dirty="0"/>
          </a:p>
          <a:p>
            <a:r>
              <a:rPr lang="en-US" dirty="0"/>
              <a:t>Binocular cues only work up to the length of a football field</a:t>
            </a:r>
          </a:p>
          <a:p>
            <a:r>
              <a:rPr lang="en-US" i="1" dirty="0"/>
              <a:t>Linear perspective-</a:t>
            </a:r>
            <a:r>
              <a:rPr lang="en-US" dirty="0"/>
              <a:t> parallel line converge or angle toward one another as they recede into the distance</a:t>
            </a:r>
          </a:p>
          <a:p>
            <a:r>
              <a:rPr lang="en-US" i="1" dirty="0"/>
              <a:t>Interposition- </a:t>
            </a:r>
            <a:r>
              <a:rPr lang="en-US" dirty="0"/>
              <a:t>objects that obscure or overlap other objects are perceived as closer</a:t>
            </a:r>
          </a:p>
          <a:p>
            <a:r>
              <a:rPr lang="en-US" i="1" dirty="0"/>
              <a:t>Relative size- </a:t>
            </a:r>
            <a:r>
              <a:rPr lang="en-US" dirty="0"/>
              <a:t>close objects cast a larger retinal image than distant objects</a:t>
            </a:r>
          </a:p>
          <a:p>
            <a:r>
              <a:rPr lang="en-US" i="1" dirty="0"/>
              <a:t>Texture gradient- </a:t>
            </a:r>
            <a:r>
              <a:rPr lang="en-US" dirty="0"/>
              <a:t>nearby objects have a coarser and more distinct texture than distant ones</a:t>
            </a:r>
          </a:p>
          <a:p>
            <a:r>
              <a:rPr lang="en-US" i="1" dirty="0"/>
              <a:t>Aerial/atmospheric perspective- </a:t>
            </a:r>
            <a:r>
              <a:rPr lang="en-US" dirty="0"/>
              <a:t>distant objects appear hazy and blurred compared to close objects because of intervening atmospheric dust or haze</a:t>
            </a:r>
          </a:p>
          <a:p>
            <a:r>
              <a:rPr lang="en-US" i="1" dirty="0"/>
              <a:t>Light and shadow- </a:t>
            </a:r>
            <a:r>
              <a:rPr lang="en-US" dirty="0"/>
              <a:t>brighter objects are perceived as being closer than distant objects</a:t>
            </a:r>
          </a:p>
          <a:p>
            <a:r>
              <a:rPr lang="en-US" i="1" dirty="0"/>
              <a:t>Relative height-</a:t>
            </a:r>
            <a:r>
              <a:rPr lang="en-US" dirty="0"/>
              <a:t> objects positioned higher in our field of vision are perceived as farther away</a:t>
            </a:r>
          </a:p>
          <a:p>
            <a:r>
              <a:rPr lang="en-US" i="1" dirty="0"/>
              <a:t>Accommodation- </a:t>
            </a:r>
            <a:r>
              <a:rPr lang="en-US" dirty="0"/>
              <a:t>muscles in the eye adjust the shape of the lens as it focuses on an object and sends neural messages to the brain</a:t>
            </a:r>
          </a:p>
          <a:p>
            <a:r>
              <a:rPr lang="en-US" i="1" dirty="0"/>
              <a:t>Motion parallax- </a:t>
            </a:r>
            <a:r>
              <a:rPr lang="en-US" dirty="0"/>
              <a:t>when we are moving, closer objects seem to move more quickly and farther objects seem to move more slowly or not at all</a:t>
            </a:r>
            <a:endParaRPr lang="en-US" i="1" dirty="0"/>
          </a:p>
        </p:txBody>
      </p:sp>
      <p:pic>
        <p:nvPicPr>
          <p:cNvPr id="4" name="Picture 3"/>
          <p:cNvPicPr>
            <a:picLocks noChangeAspect="1"/>
          </p:cNvPicPr>
          <p:nvPr/>
        </p:nvPicPr>
        <p:blipFill>
          <a:blip r:embed="rId2"/>
          <a:stretch>
            <a:fillRect/>
          </a:stretch>
        </p:blipFill>
        <p:spPr>
          <a:xfrm>
            <a:off x="8177749" y="94488"/>
            <a:ext cx="3502187" cy="2795015"/>
          </a:xfrm>
          <a:prstGeom prst="rect">
            <a:avLst/>
          </a:prstGeom>
        </p:spPr>
      </p:pic>
    </p:spTree>
    <p:extLst>
      <p:ext uri="{BB962C8B-B14F-4D97-AF65-F5344CB8AC3E}">
        <p14:creationId xmlns:p14="http://schemas.microsoft.com/office/powerpoint/2010/main" val="25344709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rot="16200000">
            <a:off x="-1152144" y="2944369"/>
            <a:ext cx="5467984" cy="960120"/>
          </a:xfrm>
        </p:spPr>
        <p:txBody>
          <a:bodyPr/>
          <a:lstStyle/>
          <a:p>
            <a:r>
              <a:rPr lang="en-US" dirty="0"/>
              <a:t>Monocular Depth Cues</a:t>
            </a:r>
          </a:p>
        </p:txBody>
      </p:sp>
      <p:pic>
        <p:nvPicPr>
          <p:cNvPr id="4" name="Content Placeholder 3"/>
          <p:cNvPicPr>
            <a:picLocks noGrp="1" noChangeAspect="1"/>
          </p:cNvPicPr>
          <p:nvPr>
            <p:ph idx="1"/>
          </p:nvPr>
        </p:nvPicPr>
        <p:blipFill>
          <a:blip r:embed="rId2"/>
          <a:stretch>
            <a:fillRect/>
          </a:stretch>
        </p:blipFill>
        <p:spPr>
          <a:xfrm>
            <a:off x="3108960" y="81022"/>
            <a:ext cx="8652019" cy="6686813"/>
          </a:xfrm>
          <a:prstGeom prst="rect">
            <a:avLst/>
          </a:prstGeom>
        </p:spPr>
      </p:pic>
    </p:spTree>
    <p:extLst>
      <p:ext uri="{BB962C8B-B14F-4D97-AF65-F5344CB8AC3E}">
        <p14:creationId xmlns:p14="http://schemas.microsoft.com/office/powerpoint/2010/main" val="34468856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EB5AD4-505E-4169-873E-19AC9EC204A1}"/>
              </a:ext>
            </a:extLst>
          </p:cNvPr>
          <p:cNvSpPr>
            <a:spLocks noGrp="1"/>
          </p:cNvSpPr>
          <p:nvPr>
            <p:ph type="title"/>
          </p:nvPr>
        </p:nvSpPr>
        <p:spPr/>
        <p:txBody>
          <a:bodyPr/>
          <a:lstStyle/>
          <a:p>
            <a:r>
              <a:rPr lang="en-US" dirty="0"/>
              <a:t>Chapter 4, Section 4B</a:t>
            </a:r>
          </a:p>
        </p:txBody>
      </p:sp>
      <p:sp>
        <p:nvSpPr>
          <p:cNvPr id="3" name="Text Placeholder 2">
            <a:extLst>
              <a:ext uri="{FF2B5EF4-FFF2-40B4-BE49-F238E27FC236}">
                <a16:creationId xmlns:a16="http://schemas.microsoft.com/office/drawing/2014/main" id="{199B5C51-24BB-40D8-AA56-AB318FE46774}"/>
              </a:ext>
            </a:extLst>
          </p:cNvPr>
          <p:cNvSpPr>
            <a:spLocks noGrp="1"/>
          </p:cNvSpPr>
          <p:nvPr>
            <p:ph type="body" idx="1"/>
          </p:nvPr>
        </p:nvSpPr>
        <p:spPr/>
        <p:txBody>
          <a:bodyPr/>
          <a:lstStyle/>
          <a:p>
            <a:r>
              <a:rPr lang="en-US" dirty="0"/>
              <a:t>Pages 143-147</a:t>
            </a:r>
          </a:p>
        </p:txBody>
      </p:sp>
    </p:spTree>
    <p:extLst>
      <p:ext uri="{BB962C8B-B14F-4D97-AF65-F5344CB8AC3E}">
        <p14:creationId xmlns:p14="http://schemas.microsoft.com/office/powerpoint/2010/main" val="4099082998"/>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1" y="0"/>
            <a:ext cx="7696266" cy="1752599"/>
          </a:xfrm>
        </p:spPr>
        <p:txBody>
          <a:bodyPr/>
          <a:lstStyle/>
          <a:p>
            <a:r>
              <a:rPr lang="en-US" dirty="0"/>
              <a:t>Perception: Interpretation</a:t>
            </a:r>
          </a:p>
        </p:txBody>
      </p:sp>
      <p:sp>
        <p:nvSpPr>
          <p:cNvPr id="3" name="Content Placeholder 2"/>
          <p:cNvSpPr>
            <a:spLocks noGrp="1"/>
          </p:cNvSpPr>
          <p:nvPr>
            <p:ph idx="1"/>
          </p:nvPr>
        </p:nvSpPr>
        <p:spPr>
          <a:xfrm>
            <a:off x="1886647" y="1752599"/>
            <a:ext cx="7696266" cy="4828031"/>
          </a:xfrm>
        </p:spPr>
        <p:txBody>
          <a:bodyPr>
            <a:normAutofit lnSpcReduction="10000"/>
          </a:bodyPr>
          <a:lstStyle/>
          <a:p>
            <a:r>
              <a:rPr lang="en-US" u="sng" dirty="0"/>
              <a:t>Step Three – Interpretation:</a:t>
            </a:r>
            <a:r>
              <a:rPr lang="en-US" dirty="0"/>
              <a:t> using the information received to explain and make judgments about the external world</a:t>
            </a:r>
          </a:p>
          <a:p>
            <a:r>
              <a:rPr lang="en-US" b="1" dirty="0"/>
              <a:t>Perceptual adaptation-</a:t>
            </a:r>
            <a:r>
              <a:rPr lang="en-US" dirty="0"/>
              <a:t> the brain’s ability to get used to the environment and be able to function properly	</a:t>
            </a:r>
          </a:p>
          <a:p>
            <a:pPr lvl="1"/>
            <a:r>
              <a:rPr lang="en-US" dirty="0"/>
              <a:t>E.g. upside down world</a:t>
            </a:r>
            <a:r>
              <a:rPr lang="en-US" dirty="0">
                <a:sym typeface="Wingdings" panose="05000000000000000000" pitchFamily="2" charset="2"/>
              </a:rPr>
              <a:t> after time, we would adapt to seeing the world like that</a:t>
            </a:r>
            <a:endParaRPr lang="en-US" dirty="0"/>
          </a:p>
          <a:p>
            <a:r>
              <a:rPr lang="en-US" b="1" dirty="0"/>
              <a:t>Perceptual set- </a:t>
            </a:r>
            <a:r>
              <a:rPr lang="en-US" dirty="0"/>
              <a:t>readiness to perceive in a particular manner based on expectations</a:t>
            </a:r>
          </a:p>
          <a:p>
            <a:pPr lvl="1"/>
            <a:r>
              <a:rPr lang="en-US" dirty="0"/>
              <a:t>We see what we expect to see</a:t>
            </a:r>
          </a:p>
          <a:p>
            <a:r>
              <a:rPr lang="en-US" b="1" dirty="0"/>
              <a:t>Frame of reference-</a:t>
            </a:r>
            <a:r>
              <a:rPr lang="en-US" dirty="0"/>
              <a:t> our perceptions of people, objects, situations are affected by their context</a:t>
            </a:r>
            <a:endParaRPr lang="en-US" b="1" dirty="0"/>
          </a:p>
        </p:txBody>
      </p:sp>
      <p:pic>
        <p:nvPicPr>
          <p:cNvPr id="4" name="Picture 3"/>
          <p:cNvPicPr>
            <a:picLocks noChangeAspect="1"/>
          </p:cNvPicPr>
          <p:nvPr/>
        </p:nvPicPr>
        <p:blipFill>
          <a:blip r:embed="rId2"/>
          <a:stretch>
            <a:fillRect/>
          </a:stretch>
        </p:blipFill>
        <p:spPr>
          <a:xfrm>
            <a:off x="9298305" y="194119"/>
            <a:ext cx="2647950" cy="2867025"/>
          </a:xfrm>
          <a:prstGeom prst="rect">
            <a:avLst/>
          </a:prstGeom>
        </p:spPr>
      </p:pic>
      <p:pic>
        <p:nvPicPr>
          <p:cNvPr id="5" name="Picture 4"/>
          <p:cNvPicPr>
            <a:picLocks noChangeAspect="1"/>
          </p:cNvPicPr>
          <p:nvPr/>
        </p:nvPicPr>
        <p:blipFill>
          <a:blip r:embed="rId3"/>
          <a:stretch>
            <a:fillRect/>
          </a:stretch>
        </p:blipFill>
        <p:spPr>
          <a:xfrm>
            <a:off x="9803130" y="4355592"/>
            <a:ext cx="2143125" cy="2133600"/>
          </a:xfrm>
          <a:prstGeom prst="rect">
            <a:avLst/>
          </a:prstGeom>
        </p:spPr>
      </p:pic>
    </p:spTree>
    <p:extLst>
      <p:ext uri="{BB962C8B-B14F-4D97-AF65-F5344CB8AC3E}">
        <p14:creationId xmlns:p14="http://schemas.microsoft.com/office/powerpoint/2010/main" val="157112601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10" y="1033272"/>
            <a:ext cx="10018713" cy="1441703"/>
          </a:xfrm>
        </p:spPr>
        <p:txBody>
          <a:bodyPr/>
          <a:lstStyle/>
          <a:p>
            <a:r>
              <a:rPr lang="en-US" dirty="0"/>
              <a:t>Extrasensory Perception (ESP)</a:t>
            </a:r>
          </a:p>
        </p:txBody>
      </p:sp>
      <p:sp>
        <p:nvSpPr>
          <p:cNvPr id="3" name="Content Placeholder 2"/>
          <p:cNvSpPr>
            <a:spLocks noGrp="1"/>
          </p:cNvSpPr>
          <p:nvPr>
            <p:ph idx="1"/>
          </p:nvPr>
        </p:nvSpPr>
        <p:spPr>
          <a:xfrm>
            <a:off x="1484310" y="2666999"/>
            <a:ext cx="10018713" cy="4072129"/>
          </a:xfrm>
        </p:spPr>
        <p:txBody>
          <a:bodyPr>
            <a:normAutofit fontScale="85000" lnSpcReduction="20000"/>
          </a:bodyPr>
          <a:lstStyle/>
          <a:p>
            <a:r>
              <a:rPr lang="en-US" b="1" dirty="0"/>
              <a:t>Extrasensory perception (ESP)- </a:t>
            </a:r>
            <a:r>
              <a:rPr lang="en-US" dirty="0"/>
              <a:t>perceptual, or “psychic,” abilities that supposedly go beyond the known senses</a:t>
            </a:r>
          </a:p>
          <a:p>
            <a:pPr lvl="1"/>
            <a:r>
              <a:rPr lang="en-US" dirty="0"/>
              <a:t>Clairvoyance, telepathy, psychokinesis, precognition</a:t>
            </a:r>
          </a:p>
          <a:p>
            <a:r>
              <a:rPr lang="en-US" dirty="0"/>
              <a:t>Research often used Zener cards- 5 symbols on 25 cards; ask the ESP person to accurately guess </a:t>
            </a:r>
            <a:r>
              <a:rPr lang="en-US" dirty="0">
                <a:sym typeface="Wingdings" panose="05000000000000000000" pitchFamily="2" charset="2"/>
              </a:rPr>
              <a:t> if they guess correctly above the chance probability, it is credited to ESP</a:t>
            </a:r>
          </a:p>
          <a:p>
            <a:pPr lvl="1"/>
            <a:r>
              <a:rPr lang="en-US" dirty="0"/>
              <a:t>First researcher- Rhine- criticized because the cards were see-through and experimenter could give cues</a:t>
            </a:r>
          </a:p>
          <a:p>
            <a:r>
              <a:rPr lang="en-US" dirty="0"/>
              <a:t>Claims of ESP are criticized most for lack of stability and replicability </a:t>
            </a:r>
          </a:p>
          <a:p>
            <a:r>
              <a:rPr lang="en-US" dirty="0"/>
              <a:t>Why do people still believe?</a:t>
            </a:r>
          </a:p>
          <a:p>
            <a:pPr lvl="1"/>
            <a:r>
              <a:rPr lang="en-US" dirty="0"/>
              <a:t>Seeing possible as probable</a:t>
            </a:r>
          </a:p>
          <a:p>
            <a:pPr lvl="1"/>
            <a:r>
              <a:rPr lang="en-US" dirty="0"/>
              <a:t>An explanation for the strange occurrences of the world</a:t>
            </a:r>
          </a:p>
          <a:p>
            <a:pPr lvl="1"/>
            <a:r>
              <a:rPr lang="en-US" dirty="0"/>
              <a:t>Selectively paying attention to the things we want to see or hear related to ESP (or want to believe)</a:t>
            </a:r>
          </a:p>
          <a:p>
            <a:endParaRPr lang="en-US" dirty="0"/>
          </a:p>
        </p:txBody>
      </p:sp>
      <p:pic>
        <p:nvPicPr>
          <p:cNvPr id="4" name="Picture 3"/>
          <p:cNvPicPr>
            <a:picLocks noChangeAspect="1"/>
          </p:cNvPicPr>
          <p:nvPr/>
        </p:nvPicPr>
        <p:blipFill>
          <a:blip r:embed="rId2"/>
          <a:stretch>
            <a:fillRect/>
          </a:stretch>
        </p:blipFill>
        <p:spPr>
          <a:xfrm>
            <a:off x="8546592" y="141300"/>
            <a:ext cx="3550920" cy="1222108"/>
          </a:xfrm>
          <a:prstGeom prst="rect">
            <a:avLst/>
          </a:prstGeom>
        </p:spPr>
      </p:pic>
      <p:pic>
        <p:nvPicPr>
          <p:cNvPr id="5" name="Picture 4"/>
          <p:cNvPicPr>
            <a:picLocks noChangeAspect="1"/>
          </p:cNvPicPr>
          <p:nvPr/>
        </p:nvPicPr>
        <p:blipFill>
          <a:blip r:embed="rId3"/>
          <a:stretch>
            <a:fillRect/>
          </a:stretch>
        </p:blipFill>
        <p:spPr>
          <a:xfrm>
            <a:off x="282458" y="234791"/>
            <a:ext cx="2403704" cy="1596961"/>
          </a:xfrm>
          <a:prstGeom prst="rect">
            <a:avLst/>
          </a:prstGeom>
        </p:spPr>
      </p:pic>
    </p:spTree>
    <p:extLst>
      <p:ext uri="{BB962C8B-B14F-4D97-AF65-F5344CB8AC3E}">
        <p14:creationId xmlns:p14="http://schemas.microsoft.com/office/powerpoint/2010/main" val="13665033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Processing the Senses </a:t>
            </a:r>
          </a:p>
        </p:txBody>
      </p:sp>
      <p:sp>
        <p:nvSpPr>
          <p:cNvPr id="3" name="Content Placeholder 2"/>
          <p:cNvSpPr>
            <a:spLocks noGrp="1"/>
          </p:cNvSpPr>
          <p:nvPr>
            <p:ph idx="1"/>
          </p:nvPr>
        </p:nvSpPr>
        <p:spPr/>
        <p:txBody>
          <a:bodyPr>
            <a:normAutofit fontScale="85000" lnSpcReduction="20000"/>
          </a:bodyPr>
          <a:lstStyle/>
          <a:p>
            <a:r>
              <a:rPr lang="en-US" b="1" dirty="0"/>
              <a:t>Synesthesia- </a:t>
            </a:r>
            <a:r>
              <a:rPr lang="en-US" dirty="0"/>
              <a:t>a mixing of sensory experiences (e.g., “seeing” colors when a sound is heard)</a:t>
            </a:r>
          </a:p>
          <a:p>
            <a:pPr lvl="1"/>
            <a:r>
              <a:rPr lang="en-US" dirty="0"/>
              <a:t>Different Ways of Knowing by Daniel </a:t>
            </a:r>
            <a:r>
              <a:rPr lang="en-US" dirty="0" err="1"/>
              <a:t>Tammet</a:t>
            </a:r>
            <a:r>
              <a:rPr lang="en-US" dirty="0"/>
              <a:t>: </a:t>
            </a:r>
            <a:r>
              <a:rPr lang="en-US" dirty="0">
                <a:hlinkClick r:id="rId2"/>
              </a:rPr>
              <a:t>https://www.youtube.com/watch?v=Pzd7ReqiQnE</a:t>
            </a:r>
            <a:r>
              <a:rPr lang="en-US" dirty="0"/>
              <a:t> </a:t>
            </a:r>
          </a:p>
          <a:p>
            <a:r>
              <a:rPr lang="en-US" dirty="0"/>
              <a:t>Steps</a:t>
            </a:r>
          </a:p>
          <a:p>
            <a:pPr marL="914400" lvl="1" indent="-457200">
              <a:buFont typeface="+mj-lt"/>
              <a:buAutoNum type="arabicPeriod"/>
            </a:pPr>
            <a:r>
              <a:rPr lang="en-US" dirty="0"/>
              <a:t>Sensory detection- receptors detect environment information</a:t>
            </a:r>
          </a:p>
          <a:p>
            <a:pPr marL="914400" lvl="1" indent="-457200">
              <a:buFont typeface="+mj-lt"/>
              <a:buAutoNum type="arabicPeriod"/>
            </a:pPr>
            <a:r>
              <a:rPr lang="en-US" b="1" dirty="0"/>
              <a:t>Transduction- </a:t>
            </a:r>
            <a:r>
              <a:rPr lang="en-US" dirty="0"/>
              <a:t>converting a receptor’s energy into neural impulses that are sent on to the brain</a:t>
            </a:r>
          </a:p>
          <a:p>
            <a:pPr marL="914400" lvl="1" indent="-457200">
              <a:buFont typeface="+mj-lt"/>
              <a:buAutoNum type="arabicPeriod"/>
            </a:pPr>
            <a:r>
              <a:rPr lang="en-US" b="1" dirty="0"/>
              <a:t>Coding- </a:t>
            </a:r>
            <a:r>
              <a:rPr lang="en-US" dirty="0"/>
              <a:t>converting sensory inputs into different sensations</a:t>
            </a:r>
            <a:endParaRPr lang="en-US" b="1" dirty="0"/>
          </a:p>
          <a:p>
            <a:r>
              <a:rPr lang="en-US" b="1" dirty="0"/>
              <a:t>Sensory reduction- </a:t>
            </a:r>
            <a:r>
              <a:rPr lang="en-US" dirty="0"/>
              <a:t>filtering and analyzing incoming sensations before sending a neural message to the cortex</a:t>
            </a:r>
          </a:p>
          <a:p>
            <a:pPr lvl="1"/>
            <a:r>
              <a:rPr lang="en-US" dirty="0"/>
              <a:t>Helps us not be overwhelmed, also supports survival </a:t>
            </a:r>
          </a:p>
          <a:p>
            <a:endParaRPr lang="en-US" b="1" dirty="0"/>
          </a:p>
        </p:txBody>
      </p:sp>
    </p:spTree>
    <p:extLst>
      <p:ext uri="{BB962C8B-B14F-4D97-AF65-F5344CB8AC3E}">
        <p14:creationId xmlns:p14="http://schemas.microsoft.com/office/powerpoint/2010/main" val="112080820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577" y="0"/>
            <a:ext cx="10018713" cy="1752599"/>
          </a:xfrm>
        </p:spPr>
        <p:txBody>
          <a:bodyPr/>
          <a:lstStyle/>
          <a:p>
            <a:r>
              <a:rPr lang="en-US" dirty="0"/>
              <a:t>How We Measure the Senses</a:t>
            </a:r>
          </a:p>
        </p:txBody>
      </p:sp>
      <p:sp>
        <p:nvSpPr>
          <p:cNvPr id="3" name="Content Placeholder 2"/>
          <p:cNvSpPr>
            <a:spLocks noGrp="1"/>
          </p:cNvSpPr>
          <p:nvPr>
            <p:ph idx="1"/>
          </p:nvPr>
        </p:nvSpPr>
        <p:spPr>
          <a:xfrm>
            <a:off x="2060508" y="1515651"/>
            <a:ext cx="10018713" cy="5242142"/>
          </a:xfrm>
        </p:spPr>
        <p:txBody>
          <a:bodyPr>
            <a:normAutofit fontScale="92500" lnSpcReduction="20000"/>
          </a:bodyPr>
          <a:lstStyle/>
          <a:p>
            <a:r>
              <a:rPr lang="en-US" b="1" dirty="0"/>
              <a:t>Psychophysics- </a:t>
            </a:r>
            <a:r>
              <a:rPr lang="en-US" dirty="0"/>
              <a:t>studies the link between the physical characteristics of stimuli and our sensory experience of them</a:t>
            </a:r>
          </a:p>
          <a:p>
            <a:pPr lvl="1"/>
            <a:r>
              <a:rPr lang="en-US" dirty="0"/>
              <a:t>Founded by Gustav Fechner, a leader in experimental psychology</a:t>
            </a:r>
          </a:p>
          <a:p>
            <a:r>
              <a:rPr lang="en-US" b="1" dirty="0"/>
              <a:t>Absolute threshold- </a:t>
            </a:r>
            <a:r>
              <a:rPr lang="en-US" dirty="0"/>
              <a:t>the minimum amount of a stimulus that an observer can reliably detect (50% of the time)</a:t>
            </a:r>
          </a:p>
          <a:p>
            <a:pPr lvl="1"/>
            <a:r>
              <a:rPr lang="en" dirty="0"/>
              <a:t>Our senses: vision (candle flame= 30 miles); hearing (watch ticking 20 feet); taste (1 tsp of sugar in 2 gallons of water); smell (1 drop of perfume in 3 room house); touch (bee’s wing falling a distance of 1 cm onto your cheek)</a:t>
            </a:r>
            <a:endParaRPr lang="en-US" dirty="0"/>
          </a:p>
          <a:p>
            <a:r>
              <a:rPr lang="en-US" b="1" dirty="0"/>
              <a:t>Difference threshold- </a:t>
            </a:r>
            <a:r>
              <a:rPr lang="en-US" dirty="0"/>
              <a:t>the minimal difference needed to notice a stimulus change, aka just noticeable difference (JND)</a:t>
            </a:r>
          </a:p>
          <a:p>
            <a:pPr lvl="1"/>
            <a:r>
              <a:rPr lang="en-US" dirty="0"/>
              <a:t>Depends more on change than the absolute size</a:t>
            </a:r>
          </a:p>
          <a:p>
            <a:r>
              <a:rPr lang="en-US" b="1" dirty="0"/>
              <a:t>Weber’s Law- </a:t>
            </a:r>
            <a:r>
              <a:rPr lang="en-US" dirty="0"/>
              <a:t>by Ernst Weber, the larger or stronger a stimulus, the larger the change required for a person to notice that anything has happened to it</a:t>
            </a:r>
          </a:p>
          <a:p>
            <a:pPr lvl="1"/>
            <a:r>
              <a:rPr lang="en-US" b="1" dirty="0"/>
              <a:t>Fechner’s law- </a:t>
            </a:r>
            <a:r>
              <a:rPr lang="en-US" b="0" i="0" dirty="0">
                <a:solidFill>
                  <a:srgbClr val="333333"/>
                </a:solidFill>
                <a:effectLst/>
                <a:latin typeface="Open Sans"/>
              </a:rPr>
              <a:t>the concept that the magnitude of a subjective sensation increases proportional to the logarithm of the stimulus intensity</a:t>
            </a:r>
          </a:p>
        </p:txBody>
      </p:sp>
    </p:spTree>
    <p:extLst>
      <p:ext uri="{BB962C8B-B14F-4D97-AF65-F5344CB8AC3E}">
        <p14:creationId xmlns:p14="http://schemas.microsoft.com/office/powerpoint/2010/main" val="315758202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1774455" y="353156"/>
            <a:ext cx="4607188" cy="576262"/>
          </a:xfrm>
        </p:spPr>
        <p:txBody>
          <a:bodyPr/>
          <a:lstStyle/>
          <a:p>
            <a:r>
              <a:rPr lang="en-US" dirty="0"/>
              <a:t>Absolute Threshold</a:t>
            </a:r>
          </a:p>
        </p:txBody>
      </p:sp>
      <p:sp>
        <p:nvSpPr>
          <p:cNvPr id="7" name="Text Placeholder 6"/>
          <p:cNvSpPr>
            <a:spLocks noGrp="1"/>
          </p:cNvSpPr>
          <p:nvPr>
            <p:ph type="body" sz="quarter" idx="3"/>
          </p:nvPr>
        </p:nvSpPr>
        <p:spPr>
          <a:xfrm>
            <a:off x="6607967" y="353156"/>
            <a:ext cx="4622537" cy="576262"/>
          </a:xfrm>
        </p:spPr>
        <p:txBody>
          <a:bodyPr/>
          <a:lstStyle/>
          <a:p>
            <a:r>
              <a:rPr lang="en-US" dirty="0"/>
              <a:t>Difference Threshold</a:t>
            </a:r>
          </a:p>
        </p:txBody>
      </p:sp>
      <p:grpSp>
        <p:nvGrpSpPr>
          <p:cNvPr id="9" name="Shape 163"/>
          <p:cNvGrpSpPr/>
          <p:nvPr/>
        </p:nvGrpSpPr>
        <p:grpSpPr>
          <a:xfrm>
            <a:off x="1246950" y="1625153"/>
            <a:ext cx="5308450" cy="4571887"/>
            <a:chOff x="152400" y="1981200"/>
            <a:chExt cx="5308450" cy="4571887"/>
          </a:xfrm>
        </p:grpSpPr>
        <p:sp>
          <p:nvSpPr>
            <p:cNvPr id="10" name="Shape 164"/>
            <p:cNvSpPr txBox="1"/>
            <p:nvPr/>
          </p:nvSpPr>
          <p:spPr>
            <a:xfrm>
              <a:off x="1746250" y="5257800"/>
              <a:ext cx="3111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0</a:t>
              </a:r>
            </a:p>
          </p:txBody>
        </p:sp>
        <p:sp>
          <p:nvSpPr>
            <p:cNvPr id="11" name="Shape 165"/>
            <p:cNvSpPr txBox="1"/>
            <p:nvPr/>
          </p:nvSpPr>
          <p:spPr>
            <a:xfrm>
              <a:off x="1619250" y="4495800"/>
              <a:ext cx="4383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25</a:t>
              </a:r>
            </a:p>
          </p:txBody>
        </p:sp>
        <p:sp>
          <p:nvSpPr>
            <p:cNvPr id="12" name="Shape 166"/>
            <p:cNvSpPr txBox="1"/>
            <p:nvPr/>
          </p:nvSpPr>
          <p:spPr>
            <a:xfrm>
              <a:off x="1619250" y="3657600"/>
              <a:ext cx="4383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50</a:t>
              </a:r>
            </a:p>
          </p:txBody>
        </p:sp>
        <p:sp>
          <p:nvSpPr>
            <p:cNvPr id="13" name="Shape 167"/>
            <p:cNvSpPr txBox="1"/>
            <p:nvPr/>
          </p:nvSpPr>
          <p:spPr>
            <a:xfrm>
              <a:off x="1619250" y="2819400"/>
              <a:ext cx="4383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75</a:t>
              </a:r>
            </a:p>
          </p:txBody>
        </p:sp>
        <p:sp>
          <p:nvSpPr>
            <p:cNvPr id="14" name="Shape 168"/>
            <p:cNvSpPr txBox="1"/>
            <p:nvPr/>
          </p:nvSpPr>
          <p:spPr>
            <a:xfrm>
              <a:off x="1492250" y="1995486"/>
              <a:ext cx="5652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100</a:t>
              </a:r>
            </a:p>
          </p:txBody>
        </p:sp>
        <p:sp>
          <p:nvSpPr>
            <p:cNvPr id="15" name="Shape 169"/>
            <p:cNvSpPr txBox="1"/>
            <p:nvPr/>
          </p:nvSpPr>
          <p:spPr>
            <a:xfrm>
              <a:off x="2057400" y="5454650"/>
              <a:ext cx="6414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Low</a:t>
              </a:r>
            </a:p>
          </p:txBody>
        </p:sp>
        <p:sp>
          <p:nvSpPr>
            <p:cNvPr id="16" name="Shape 170"/>
            <p:cNvSpPr txBox="1"/>
            <p:nvPr/>
          </p:nvSpPr>
          <p:spPr>
            <a:xfrm>
              <a:off x="2971800" y="5454650"/>
              <a:ext cx="1225500" cy="641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Absolute</a:t>
              </a:r>
            </a:p>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threshold</a:t>
              </a:r>
            </a:p>
          </p:txBody>
        </p:sp>
        <p:sp>
          <p:nvSpPr>
            <p:cNvPr id="17" name="Shape 171"/>
            <p:cNvSpPr txBox="1"/>
            <p:nvPr/>
          </p:nvSpPr>
          <p:spPr>
            <a:xfrm>
              <a:off x="4413250" y="5454650"/>
              <a:ext cx="10476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Medium</a:t>
              </a:r>
            </a:p>
          </p:txBody>
        </p:sp>
        <p:sp>
          <p:nvSpPr>
            <p:cNvPr id="18" name="Shape 172"/>
            <p:cNvSpPr txBox="1"/>
            <p:nvPr/>
          </p:nvSpPr>
          <p:spPr>
            <a:xfrm>
              <a:off x="2057400" y="6186487"/>
              <a:ext cx="2406600" cy="3666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Intensity of stimulus</a:t>
              </a:r>
            </a:p>
          </p:txBody>
        </p:sp>
        <p:sp>
          <p:nvSpPr>
            <p:cNvPr id="19" name="Shape 173"/>
            <p:cNvSpPr txBox="1"/>
            <p:nvPr/>
          </p:nvSpPr>
          <p:spPr>
            <a:xfrm>
              <a:off x="152400" y="2360611"/>
              <a:ext cx="1416000" cy="9159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Percentage</a:t>
              </a:r>
            </a:p>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of correct</a:t>
              </a:r>
            </a:p>
            <a:p>
              <a:pPr marL="0" marR="0" lvl="0" indent="0" algn="l" rtl="0">
                <a:lnSpc>
                  <a:spcPct val="100000"/>
                </a:lnSpc>
                <a:spcBef>
                  <a:spcPts val="0"/>
                </a:spcBef>
                <a:spcAft>
                  <a:spcPts val="0"/>
                </a:spcAft>
                <a:buClr>
                  <a:srgbClr val="000000"/>
                </a:buClr>
                <a:buSzPct val="25000"/>
                <a:buFont typeface="Arial"/>
                <a:buNone/>
              </a:pPr>
              <a:r>
                <a:rPr lang="en" sz="1800" b="1" i="0" u="none" strike="noStrike" cap="none">
                  <a:solidFill>
                    <a:srgbClr val="000000"/>
                  </a:solidFill>
                  <a:latin typeface="Arial"/>
                  <a:ea typeface="Arial"/>
                  <a:cs typeface="Arial"/>
                  <a:sym typeface="Arial"/>
                </a:rPr>
                <a:t>detections</a:t>
              </a:r>
            </a:p>
          </p:txBody>
        </p:sp>
        <p:cxnSp>
          <p:nvCxnSpPr>
            <p:cNvPr id="20" name="Shape 174"/>
            <p:cNvCxnSpPr/>
            <p:nvPr/>
          </p:nvCxnSpPr>
          <p:spPr>
            <a:xfrm>
              <a:off x="4419600" y="6400800"/>
              <a:ext cx="990600" cy="0"/>
            </a:xfrm>
            <a:prstGeom prst="straightConnector1">
              <a:avLst/>
            </a:prstGeom>
            <a:noFill/>
            <a:ln w="28575" cap="flat" cmpd="sng">
              <a:solidFill>
                <a:srgbClr val="000000"/>
              </a:solidFill>
              <a:prstDash val="solid"/>
              <a:miter lim="800000"/>
              <a:headEnd type="none" w="med" len="med"/>
              <a:tailEnd type="triangle" w="lg" len="lg"/>
            </a:ln>
          </p:spPr>
        </p:cxnSp>
        <p:cxnSp>
          <p:nvCxnSpPr>
            <p:cNvPr id="21" name="Shape 175"/>
            <p:cNvCxnSpPr/>
            <p:nvPr/>
          </p:nvCxnSpPr>
          <p:spPr>
            <a:xfrm>
              <a:off x="2057400" y="3810000"/>
              <a:ext cx="1524000" cy="0"/>
            </a:xfrm>
            <a:prstGeom prst="straightConnector1">
              <a:avLst/>
            </a:prstGeom>
            <a:noFill/>
            <a:ln w="9525" cap="flat" cmpd="sng">
              <a:solidFill>
                <a:srgbClr val="000000"/>
              </a:solidFill>
              <a:prstDash val="solid"/>
              <a:miter lim="800000"/>
              <a:headEnd type="none" w="med" len="med"/>
              <a:tailEnd type="none" w="med" len="med"/>
            </a:ln>
          </p:spPr>
        </p:cxnSp>
        <p:grpSp>
          <p:nvGrpSpPr>
            <p:cNvPr id="22" name="Shape 176"/>
            <p:cNvGrpSpPr/>
            <p:nvPr/>
          </p:nvGrpSpPr>
          <p:grpSpPr>
            <a:xfrm>
              <a:off x="3810000" y="4114800"/>
              <a:ext cx="1479600" cy="685800"/>
              <a:chOff x="3657600" y="4191000"/>
              <a:chExt cx="1479600" cy="685800"/>
            </a:xfrm>
          </p:grpSpPr>
          <p:sp>
            <p:nvSpPr>
              <p:cNvPr id="29" name="Shape 177"/>
              <p:cNvSpPr/>
              <p:nvPr/>
            </p:nvSpPr>
            <p:spPr>
              <a:xfrm>
                <a:off x="3657600" y="4191000"/>
                <a:ext cx="1447800" cy="685800"/>
              </a:xfrm>
              <a:prstGeom prst="rect">
                <a:avLst/>
              </a:prstGeom>
              <a:solidFill>
                <a:srgbClr val="EAEAEA"/>
              </a:solidFill>
              <a:ln w="9525"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30" name="Shape 178"/>
              <p:cNvSpPr txBox="1"/>
              <p:nvPr/>
            </p:nvSpPr>
            <p:spPr>
              <a:xfrm>
                <a:off x="3733800" y="4191000"/>
                <a:ext cx="1403400" cy="641400"/>
              </a:xfrm>
              <a:prstGeom prst="rect">
                <a:avLst/>
              </a:prstGeom>
              <a:noFill/>
              <a:ln>
                <a:noFill/>
              </a:ln>
            </p:spPr>
            <p:txBody>
              <a:bodyPr wrap="square" lIns="91425" tIns="45700" rIns="91425" bIns="45700" anchor="t" anchorCtr="0">
                <a:noAutofit/>
              </a:bodyPr>
              <a:lstStyle/>
              <a:p>
                <a:pPr marL="0" marR="0" lvl="0" indent="0" algn="l" rtl="0">
                  <a:lnSpc>
                    <a:spcPct val="100000"/>
                  </a:lnSpc>
                  <a:spcBef>
                    <a:spcPts val="0"/>
                  </a:spcBef>
                  <a:spcAft>
                    <a:spcPts val="0"/>
                  </a:spcAft>
                  <a:buClr>
                    <a:srgbClr val="000000"/>
                  </a:buClr>
                  <a:buSzPct val="25000"/>
                  <a:buFont typeface="Arial"/>
                  <a:buNone/>
                </a:pPr>
                <a:r>
                  <a:rPr lang="en" sz="1800" b="1" i="0" u="none" dirty="0">
                    <a:solidFill>
                      <a:srgbClr val="000000"/>
                    </a:solidFill>
                    <a:latin typeface="Arial"/>
                    <a:ea typeface="Arial"/>
                    <a:cs typeface="Arial"/>
                    <a:sym typeface="Arial"/>
                  </a:rPr>
                  <a:t>Subliminal </a:t>
                </a:r>
              </a:p>
              <a:p>
                <a:pPr marL="0" marR="0" lvl="0" indent="0" algn="l" rtl="0">
                  <a:lnSpc>
                    <a:spcPct val="100000"/>
                  </a:lnSpc>
                  <a:spcBef>
                    <a:spcPts val="0"/>
                  </a:spcBef>
                  <a:spcAft>
                    <a:spcPts val="0"/>
                  </a:spcAft>
                  <a:buClr>
                    <a:srgbClr val="000000"/>
                  </a:buClr>
                  <a:buSzPct val="25000"/>
                  <a:buFont typeface="Arial"/>
                  <a:buNone/>
                </a:pPr>
                <a:r>
                  <a:rPr lang="en" sz="1800" b="1" i="0" u="none" dirty="0">
                    <a:solidFill>
                      <a:srgbClr val="000000"/>
                    </a:solidFill>
                    <a:latin typeface="Arial"/>
                    <a:ea typeface="Arial"/>
                    <a:cs typeface="Arial"/>
                    <a:sym typeface="Arial"/>
                  </a:rPr>
                  <a:t>stimuli</a:t>
                </a:r>
              </a:p>
            </p:txBody>
          </p:sp>
        </p:grpSp>
        <p:sp>
          <p:nvSpPr>
            <p:cNvPr id="23" name="Shape 179"/>
            <p:cNvSpPr/>
            <p:nvPr/>
          </p:nvSpPr>
          <p:spPr>
            <a:xfrm rot="-5459943">
              <a:off x="2284379" y="4113257"/>
              <a:ext cx="1600143" cy="990452"/>
            </a:xfrm>
            <a:prstGeom prst="rtTriangle">
              <a:avLst/>
            </a:prstGeom>
            <a:solidFill>
              <a:srgbClr val="FF0000"/>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cxnSp>
          <p:nvCxnSpPr>
            <p:cNvPr id="24" name="Shape 180"/>
            <p:cNvCxnSpPr/>
            <p:nvPr/>
          </p:nvCxnSpPr>
          <p:spPr>
            <a:xfrm>
              <a:off x="3581400" y="3810000"/>
              <a:ext cx="0" cy="1600200"/>
            </a:xfrm>
            <a:prstGeom prst="straightConnector1">
              <a:avLst/>
            </a:prstGeom>
            <a:noFill/>
            <a:ln w="9525" cap="flat" cmpd="sng">
              <a:solidFill>
                <a:srgbClr val="000000"/>
              </a:solidFill>
              <a:prstDash val="solid"/>
              <a:miter lim="800000"/>
              <a:headEnd type="none" w="med" len="med"/>
              <a:tailEnd type="none" w="med" len="med"/>
            </a:ln>
          </p:spPr>
        </p:cxnSp>
        <p:cxnSp>
          <p:nvCxnSpPr>
            <p:cNvPr id="25" name="Shape 181"/>
            <p:cNvCxnSpPr/>
            <p:nvPr/>
          </p:nvCxnSpPr>
          <p:spPr>
            <a:xfrm flipH="1">
              <a:off x="3352800" y="4343400"/>
              <a:ext cx="457200" cy="533400"/>
            </a:xfrm>
            <a:prstGeom prst="straightConnector1">
              <a:avLst/>
            </a:prstGeom>
            <a:noFill/>
            <a:ln w="38100" cap="flat" cmpd="sng">
              <a:solidFill>
                <a:srgbClr val="000000"/>
              </a:solidFill>
              <a:prstDash val="solid"/>
              <a:miter lim="800000"/>
              <a:headEnd type="none" w="med" len="med"/>
              <a:tailEnd type="none" w="med" len="med"/>
            </a:ln>
          </p:spPr>
        </p:cxnSp>
        <p:sp>
          <p:nvSpPr>
            <p:cNvPr id="26" name="Shape 182"/>
            <p:cNvSpPr/>
            <p:nvPr/>
          </p:nvSpPr>
          <p:spPr>
            <a:xfrm>
              <a:off x="2273300" y="5181600"/>
              <a:ext cx="533400" cy="266700"/>
            </a:xfrm>
            <a:custGeom>
              <a:avLst/>
              <a:gdLst/>
              <a:ahLst/>
              <a:cxnLst/>
              <a:rect l="0" t="0" r="0" b="0"/>
              <a:pathLst>
                <a:path w="120000" h="120000" extrusionOk="0">
                  <a:moveTo>
                    <a:pt x="2857" y="102857"/>
                  </a:moveTo>
                  <a:cubicBezTo>
                    <a:pt x="5714" y="85714"/>
                    <a:pt x="91428" y="0"/>
                    <a:pt x="105714" y="0"/>
                  </a:cubicBezTo>
                  <a:cubicBezTo>
                    <a:pt x="120000" y="0"/>
                    <a:pt x="108571" y="85714"/>
                    <a:pt x="88571" y="102857"/>
                  </a:cubicBezTo>
                  <a:cubicBezTo>
                    <a:pt x="68571" y="120000"/>
                    <a:pt x="0" y="120000"/>
                    <a:pt x="2857" y="102857"/>
                  </a:cubicBezTo>
                  <a:close/>
                </a:path>
              </a:pathLst>
            </a:custGeom>
            <a:solidFill>
              <a:srgbClr val="FF0000"/>
            </a:solidFill>
            <a:ln>
              <a:noFill/>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27" name="Shape 183"/>
            <p:cNvSpPr/>
            <p:nvPr/>
          </p:nvSpPr>
          <p:spPr>
            <a:xfrm>
              <a:off x="2057400" y="2057400"/>
              <a:ext cx="3352800" cy="3352800"/>
            </a:xfrm>
            <a:custGeom>
              <a:avLst/>
              <a:gdLst/>
              <a:ahLst/>
              <a:cxnLst/>
              <a:rect l="0" t="0" r="0" b="0"/>
              <a:pathLst>
                <a:path w="120000" h="120000" extrusionOk="0">
                  <a:moveTo>
                    <a:pt x="0" y="119547"/>
                  </a:moveTo>
                  <a:cubicBezTo>
                    <a:pt x="4034" y="119773"/>
                    <a:pt x="8125" y="120000"/>
                    <a:pt x="13636" y="116830"/>
                  </a:cubicBezTo>
                  <a:cubicBezTo>
                    <a:pt x="19090" y="113603"/>
                    <a:pt x="26306" y="109132"/>
                    <a:pt x="32727" y="100528"/>
                  </a:cubicBezTo>
                  <a:cubicBezTo>
                    <a:pt x="39090" y="91867"/>
                    <a:pt x="47272" y="73301"/>
                    <a:pt x="51818" y="65207"/>
                  </a:cubicBezTo>
                  <a:cubicBezTo>
                    <a:pt x="56306" y="57056"/>
                    <a:pt x="54545" y="58415"/>
                    <a:pt x="60000" y="51622"/>
                  </a:cubicBezTo>
                  <a:cubicBezTo>
                    <a:pt x="65454" y="44830"/>
                    <a:pt x="74545" y="33056"/>
                    <a:pt x="84545" y="24452"/>
                  </a:cubicBezTo>
                  <a:cubicBezTo>
                    <a:pt x="94545" y="15849"/>
                    <a:pt x="107272" y="7924"/>
                    <a:pt x="120000" y="0"/>
                  </a:cubicBezTo>
                </a:path>
              </a:pathLst>
            </a:custGeom>
            <a:noFill/>
            <a:ln w="76200" cap="flat" cmpd="sng">
              <a:solidFill>
                <a:srgbClr val="6600CC"/>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sp>
          <p:nvSpPr>
            <p:cNvPr id="28" name="Shape 184"/>
            <p:cNvSpPr/>
            <p:nvPr/>
          </p:nvSpPr>
          <p:spPr>
            <a:xfrm>
              <a:off x="2057400" y="1981200"/>
              <a:ext cx="3352800" cy="3429000"/>
            </a:xfrm>
            <a:prstGeom prst="rect">
              <a:avLst/>
            </a:prstGeom>
            <a:noFill/>
            <a:ln w="57150" cap="flat" cmpd="sng">
              <a:solidFill>
                <a:srgbClr val="000000"/>
              </a:solidFill>
              <a:prstDash val="solid"/>
              <a:miter lim="800000"/>
              <a:headEnd type="none" w="med" len="med"/>
              <a:tailEnd type="none" w="med" len="med"/>
            </a:ln>
          </p:spPr>
          <p:txBody>
            <a:bodyPr wrap="square" lIns="91425" tIns="45700" rIns="91425" bIns="45700" anchor="ctr" anchorCtr="0">
              <a:noAutofit/>
            </a:bodyPr>
            <a:lstStyle/>
            <a:p>
              <a:pPr marL="0" marR="0" lvl="0" indent="0" algn="l" rtl="0">
                <a:lnSpc>
                  <a:spcPct val="100000"/>
                </a:lnSpc>
                <a:spcBef>
                  <a:spcPts val="0"/>
                </a:spcBef>
                <a:spcAft>
                  <a:spcPts val="0"/>
                </a:spcAft>
                <a:buNone/>
              </a:pPr>
              <a:endParaRPr sz="2400" b="0" i="0" u="none">
                <a:solidFill>
                  <a:srgbClr val="000000"/>
                </a:solidFill>
                <a:latin typeface="Arial"/>
                <a:ea typeface="Arial"/>
                <a:cs typeface="Arial"/>
                <a:sym typeface="Arial"/>
              </a:endParaRPr>
            </a:p>
          </p:txBody>
        </p:sp>
      </p:grpSp>
      <p:sp>
        <p:nvSpPr>
          <p:cNvPr id="31" name="Flowchart: Punched Tape 30"/>
          <p:cNvSpPr/>
          <p:nvPr/>
        </p:nvSpPr>
        <p:spPr>
          <a:xfrm>
            <a:off x="7553195" y="1440493"/>
            <a:ext cx="3677309" cy="222766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Flowchart: Punched Tape 31"/>
          <p:cNvSpPr/>
          <p:nvPr/>
        </p:nvSpPr>
        <p:spPr>
          <a:xfrm>
            <a:off x="7553195" y="3987353"/>
            <a:ext cx="3582443" cy="2057400"/>
          </a:xfrm>
          <a:prstGeom prst="flowChartPunchedTap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633391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3023" y="240794"/>
            <a:ext cx="10018713" cy="1752599"/>
          </a:xfrm>
        </p:spPr>
        <p:txBody>
          <a:bodyPr/>
          <a:lstStyle/>
          <a:p>
            <a:r>
              <a:rPr lang="en-US" dirty="0"/>
              <a:t>Subliminal Perception</a:t>
            </a:r>
          </a:p>
        </p:txBody>
      </p:sp>
      <p:sp>
        <p:nvSpPr>
          <p:cNvPr id="7" name="Content Placeholder 6"/>
          <p:cNvSpPr>
            <a:spLocks noGrp="1"/>
          </p:cNvSpPr>
          <p:nvPr>
            <p:ph idx="1"/>
          </p:nvPr>
        </p:nvSpPr>
        <p:spPr>
          <a:xfrm>
            <a:off x="4242817" y="1993393"/>
            <a:ext cx="7260207" cy="4712208"/>
          </a:xfrm>
        </p:spPr>
        <p:txBody>
          <a:bodyPr>
            <a:normAutofit/>
          </a:bodyPr>
          <a:lstStyle/>
          <a:p>
            <a:r>
              <a:rPr lang="en-US" b="1" dirty="0"/>
              <a:t>Subliminal- </a:t>
            </a:r>
            <a:r>
              <a:rPr lang="en-US" dirty="0"/>
              <a:t>pertaining to stimuli presented below conscious awareness</a:t>
            </a:r>
          </a:p>
          <a:p>
            <a:r>
              <a:rPr lang="en-US" dirty="0"/>
              <a:t>People used to be concerned with subliminal messages that were below the absolute threshold, in marketing or music</a:t>
            </a:r>
          </a:p>
          <a:p>
            <a:r>
              <a:rPr lang="en-US" dirty="0"/>
              <a:t>New research</a:t>
            </a:r>
          </a:p>
          <a:p>
            <a:pPr lvl="1"/>
            <a:r>
              <a:rPr lang="en-US" dirty="0"/>
              <a:t>There are subliminal stimuli that we process without being consciously aware of it</a:t>
            </a:r>
          </a:p>
          <a:p>
            <a:pPr lvl="1"/>
            <a:r>
              <a:rPr lang="en-US" dirty="0"/>
              <a:t>It is highly unlikely that the subliminal stimuli changes behavior</a:t>
            </a:r>
          </a:p>
          <a:p>
            <a:endParaRPr lang="en-US" dirty="0"/>
          </a:p>
        </p:txBody>
      </p:sp>
      <p:pic>
        <p:nvPicPr>
          <p:cNvPr id="8" name="Picture 7"/>
          <p:cNvPicPr>
            <a:picLocks noChangeAspect="1"/>
          </p:cNvPicPr>
          <p:nvPr/>
        </p:nvPicPr>
        <p:blipFill>
          <a:blip r:embed="rId2"/>
          <a:stretch>
            <a:fillRect/>
          </a:stretch>
        </p:blipFill>
        <p:spPr>
          <a:xfrm>
            <a:off x="375313" y="2364059"/>
            <a:ext cx="3776063" cy="3106117"/>
          </a:xfrm>
          <a:prstGeom prst="rect">
            <a:avLst/>
          </a:prstGeom>
        </p:spPr>
      </p:pic>
    </p:spTree>
    <p:extLst>
      <p:ext uri="{BB962C8B-B14F-4D97-AF65-F5344CB8AC3E}">
        <p14:creationId xmlns:p14="http://schemas.microsoft.com/office/powerpoint/2010/main" val="37787553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78536"/>
            <a:ext cx="10018713" cy="1752599"/>
          </a:xfrm>
        </p:spPr>
        <p:txBody>
          <a:bodyPr/>
          <a:lstStyle/>
          <a:p>
            <a:r>
              <a:rPr lang="en-US" dirty="0"/>
              <a:t>Sensory Adaptation</a:t>
            </a:r>
          </a:p>
        </p:txBody>
      </p:sp>
      <p:sp>
        <p:nvSpPr>
          <p:cNvPr id="3" name="Content Placeholder 2"/>
          <p:cNvSpPr>
            <a:spLocks noGrp="1"/>
          </p:cNvSpPr>
          <p:nvPr>
            <p:ph idx="1"/>
          </p:nvPr>
        </p:nvSpPr>
        <p:spPr/>
        <p:txBody>
          <a:bodyPr/>
          <a:lstStyle/>
          <a:p>
            <a:r>
              <a:rPr lang="en-US" b="1" dirty="0"/>
              <a:t>Sensory adaptation- </a:t>
            </a:r>
            <a:r>
              <a:rPr lang="en-US" dirty="0"/>
              <a:t>decreased sensitivity due to repeated or constant stimulation	</a:t>
            </a:r>
          </a:p>
          <a:p>
            <a:pPr lvl="1"/>
            <a:r>
              <a:rPr lang="en-US" dirty="0"/>
              <a:t>Examples- air fresheners, AC running, clothes</a:t>
            </a:r>
          </a:p>
          <a:p>
            <a:r>
              <a:rPr lang="en-US" dirty="0"/>
              <a:t>From an evolutionary perspective- don’t need to overwhelm constant stimuli- could be good or bad</a:t>
            </a:r>
          </a:p>
          <a:p>
            <a:r>
              <a:rPr lang="en-US" dirty="0"/>
              <a:t>Smell and touch adapt quickly, vision never does, pain rarely does (to alert us to do something about it)</a:t>
            </a:r>
          </a:p>
        </p:txBody>
      </p:sp>
      <p:pic>
        <p:nvPicPr>
          <p:cNvPr id="4" name="Picture 3"/>
          <p:cNvPicPr>
            <a:picLocks noChangeAspect="1"/>
          </p:cNvPicPr>
          <p:nvPr/>
        </p:nvPicPr>
        <p:blipFill>
          <a:blip r:embed="rId2"/>
          <a:stretch>
            <a:fillRect/>
          </a:stretch>
        </p:blipFill>
        <p:spPr>
          <a:xfrm>
            <a:off x="8618388" y="371854"/>
            <a:ext cx="3305388" cy="1859281"/>
          </a:xfrm>
          <a:prstGeom prst="rect">
            <a:avLst/>
          </a:prstGeom>
        </p:spPr>
      </p:pic>
    </p:spTree>
    <p:extLst>
      <p:ext uri="{BB962C8B-B14F-4D97-AF65-F5344CB8AC3E}">
        <p14:creationId xmlns:p14="http://schemas.microsoft.com/office/powerpoint/2010/main" val="4213192854"/>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CDD0D1"/>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1294</TotalTime>
  <Words>3843</Words>
  <Application>Microsoft Office PowerPoint</Application>
  <PresentationFormat>Widescreen</PresentationFormat>
  <Paragraphs>292</Paragraphs>
  <Slides>49</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49</vt:i4>
      </vt:variant>
    </vt:vector>
  </HeadingPairs>
  <TitlesOfParts>
    <vt:vector size="56" baseType="lpstr">
      <vt:lpstr>Arial</vt:lpstr>
      <vt:lpstr>Calibri</vt:lpstr>
      <vt:lpstr>Corbel</vt:lpstr>
      <vt:lpstr>Open Sans</vt:lpstr>
      <vt:lpstr>Roboto</vt:lpstr>
      <vt:lpstr>Times New Roman</vt:lpstr>
      <vt:lpstr>Parallax</vt:lpstr>
      <vt:lpstr>Unit 5: Sensation and Perception</vt:lpstr>
      <vt:lpstr>Understanding Sensation</vt:lpstr>
      <vt:lpstr>Sensation and Perception</vt:lpstr>
      <vt:lpstr>Processing</vt:lpstr>
      <vt:lpstr>Processing the Senses </vt:lpstr>
      <vt:lpstr>How We Measure the Senses</vt:lpstr>
      <vt:lpstr>PowerPoint Presentation</vt:lpstr>
      <vt:lpstr>Subliminal Perception</vt:lpstr>
      <vt:lpstr>Sensory Adaptation</vt:lpstr>
      <vt:lpstr>Sensory Adaptation and Pain</vt:lpstr>
      <vt:lpstr>How We See and Hear</vt:lpstr>
      <vt:lpstr>Vision</vt:lpstr>
      <vt:lpstr>Waves of Light</vt:lpstr>
      <vt:lpstr>Eye Anatomy and Function</vt:lpstr>
      <vt:lpstr>Eye Anatomy</vt:lpstr>
      <vt:lpstr>PowerPoint Presentation</vt:lpstr>
      <vt:lpstr>Vision</vt:lpstr>
      <vt:lpstr>Problems with Vision</vt:lpstr>
      <vt:lpstr>Color Vision</vt:lpstr>
      <vt:lpstr>Rods and Cones Demonstration</vt:lpstr>
      <vt:lpstr>Hearing</vt:lpstr>
      <vt:lpstr>Hearing</vt:lpstr>
      <vt:lpstr>How the Ear Hears</vt:lpstr>
      <vt:lpstr>PowerPoint Presentation</vt:lpstr>
      <vt:lpstr>Sounds</vt:lpstr>
      <vt:lpstr>PowerPoint Presentation</vt:lpstr>
      <vt:lpstr>Pitch of Sounds</vt:lpstr>
      <vt:lpstr>Problems with Hearing</vt:lpstr>
      <vt:lpstr>Our Other Senses</vt:lpstr>
      <vt:lpstr>Chemical Senses: Olfaction (Smell)</vt:lpstr>
      <vt:lpstr>PowerPoint Presentation</vt:lpstr>
      <vt:lpstr>Chemical Senses: Gustation (Taste)</vt:lpstr>
      <vt:lpstr>The Body Senses: Skin Senses</vt:lpstr>
      <vt:lpstr>The Body Senses: Vestibular Senses</vt:lpstr>
      <vt:lpstr>The Body Senses: Kinesthesia</vt:lpstr>
      <vt:lpstr>Two-Point Threshold Activity</vt:lpstr>
      <vt:lpstr>Understanding Perception</vt:lpstr>
      <vt:lpstr>Chapter 4, Section 4A</vt:lpstr>
      <vt:lpstr>Perception: Selection</vt:lpstr>
      <vt:lpstr>Perception: Organization</vt:lpstr>
      <vt:lpstr>Gestalt Principles</vt:lpstr>
      <vt:lpstr>Perceptual Constancies</vt:lpstr>
      <vt:lpstr>Depth Perception</vt:lpstr>
      <vt:lpstr>Binocular Depth Cues</vt:lpstr>
      <vt:lpstr>Monocular Depth Cues</vt:lpstr>
      <vt:lpstr>Monocular Depth Cues</vt:lpstr>
      <vt:lpstr>Chapter 4, Section 4B</vt:lpstr>
      <vt:lpstr>Perception: Interpretation</vt:lpstr>
      <vt:lpstr>Extrasensory Perception (ESP)</vt:lpstr>
    </vt:vector>
  </TitlesOfParts>
  <Company>Chandler Unified School District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5: Cognition</dc:title>
  <dc:creator>Reynolds, Allison</dc:creator>
  <cp:lastModifiedBy>Reynolds, Allison</cp:lastModifiedBy>
  <cp:revision>91</cp:revision>
  <dcterms:created xsi:type="dcterms:W3CDTF">2018-11-09T16:12:11Z</dcterms:created>
  <dcterms:modified xsi:type="dcterms:W3CDTF">2022-11-21T21:08:34Z</dcterms:modified>
</cp:coreProperties>
</file>