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57"/>
  </p:notesMasterIdLst>
  <p:sldIdLst>
    <p:sldId id="256" r:id="rId2"/>
    <p:sldId id="257" r:id="rId3"/>
    <p:sldId id="261" r:id="rId4"/>
    <p:sldId id="311" r:id="rId5"/>
    <p:sldId id="262" r:id="rId6"/>
    <p:sldId id="265" r:id="rId7"/>
    <p:sldId id="266" r:id="rId8"/>
    <p:sldId id="258" r:id="rId9"/>
    <p:sldId id="263" r:id="rId10"/>
    <p:sldId id="267" r:id="rId11"/>
    <p:sldId id="268" r:id="rId12"/>
    <p:sldId id="269" r:id="rId13"/>
    <p:sldId id="275" r:id="rId14"/>
    <p:sldId id="270" r:id="rId15"/>
    <p:sldId id="271" r:id="rId16"/>
    <p:sldId id="272" r:id="rId17"/>
    <p:sldId id="276" r:id="rId18"/>
    <p:sldId id="273" r:id="rId19"/>
    <p:sldId id="274" r:id="rId20"/>
    <p:sldId id="277" r:id="rId21"/>
    <p:sldId id="264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59" r:id="rId32"/>
    <p:sldId id="296" r:id="rId33"/>
    <p:sldId id="287" r:id="rId34"/>
    <p:sldId id="289" r:id="rId35"/>
    <p:sldId id="288" r:id="rId36"/>
    <p:sldId id="290" r:id="rId37"/>
    <p:sldId id="291" r:id="rId38"/>
    <p:sldId id="297" r:id="rId39"/>
    <p:sldId id="292" r:id="rId40"/>
    <p:sldId id="293" r:id="rId41"/>
    <p:sldId id="295" r:id="rId42"/>
    <p:sldId id="298" r:id="rId43"/>
    <p:sldId id="299" r:id="rId44"/>
    <p:sldId id="300" r:id="rId45"/>
    <p:sldId id="302" r:id="rId46"/>
    <p:sldId id="301" r:id="rId47"/>
    <p:sldId id="303" r:id="rId48"/>
    <p:sldId id="304" r:id="rId49"/>
    <p:sldId id="260" r:id="rId50"/>
    <p:sldId id="294" r:id="rId51"/>
    <p:sldId id="306" r:id="rId52"/>
    <p:sldId id="307" r:id="rId53"/>
    <p:sldId id="308" r:id="rId54"/>
    <p:sldId id="309" r:id="rId55"/>
    <p:sldId id="310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5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C36F2-B880-4928-8CD1-CF22CC56C05F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1A76C-5C71-460B-8C53-9FA8DC7941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237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https://www.jec.senate.gov/public/index.cfm/republicans/2017/6/the-opioid-crisis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81A76C-5C71-460B-8C53-9FA8DC7941FD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2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1PuvXpv0yDM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K3SfNxbK3Y" TargetMode="External"/><Relationship Id="rId2" Type="http://schemas.openxmlformats.org/officeDocument/2006/relationships/hyperlink" Target="https://www.youtube.com/watch?v=WpYsl6DlM28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Ahg6qcgoay4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watch?v=Ahg6qcgoay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ksp3iSUDqfo" TargetMode="Externa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States of Consciousness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Unit 9</a:t>
            </a:r>
          </a:p>
          <a:p>
            <a:r>
              <a:rPr lang="en-US" dirty="0"/>
              <a:t>Chapter 5</a:t>
            </a:r>
          </a:p>
        </p:txBody>
      </p:sp>
    </p:spTree>
    <p:extLst>
      <p:ext uri="{BB962C8B-B14F-4D97-AF65-F5344CB8AC3E}">
        <p14:creationId xmlns:p14="http://schemas.microsoft.com/office/powerpoint/2010/main" val="171919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Circadian rhythm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94560"/>
            <a:ext cx="6428232" cy="4379976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Circadian rhythm- </a:t>
            </a:r>
            <a:r>
              <a:rPr lang="en-US" dirty="0"/>
              <a:t>the internal biological clock governing bodily activities that occur on a 24-25 hour cycle </a:t>
            </a:r>
          </a:p>
          <a:p>
            <a:pPr lvl="1"/>
            <a:r>
              <a:rPr lang="en-US" dirty="0"/>
              <a:t>Sleep/wake cycle, alertness, core body temperature, moods, learning efficiency, blood pressure, metabolism, immune responses, pulse rate</a:t>
            </a:r>
          </a:p>
          <a:p>
            <a:r>
              <a:rPr lang="en-US" dirty="0"/>
              <a:t>Controlled by </a:t>
            </a:r>
            <a:r>
              <a:rPr lang="en-US" b="1" dirty="0" err="1"/>
              <a:t>suprachiasmatic</a:t>
            </a:r>
            <a:r>
              <a:rPr lang="en-US" b="1" dirty="0"/>
              <a:t> nucleus (SCN)</a:t>
            </a:r>
            <a:r>
              <a:rPr lang="en-US" dirty="0"/>
              <a:t> (part of the hypothalamus) by receiving information about light and darkness, sending it to our pineal gland which releases melatonin hormones</a:t>
            </a:r>
          </a:p>
          <a:p>
            <a:r>
              <a:rPr lang="en-US" dirty="0"/>
              <a:t>The SCN detects levels of </a:t>
            </a:r>
            <a:r>
              <a:rPr lang="en-US" dirty="0" err="1"/>
              <a:t>melotonin</a:t>
            </a:r>
            <a:r>
              <a:rPr lang="en-US" dirty="0"/>
              <a:t> and adjusts the output from the pineal gland to keep the levels balanced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693" t="7346" r="8479"/>
          <a:stretch/>
        </p:blipFill>
        <p:spPr>
          <a:xfrm>
            <a:off x="7114032" y="2423160"/>
            <a:ext cx="4983480" cy="357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69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901532"/>
            <a:ext cx="8610600" cy="1293028"/>
          </a:xfrm>
        </p:spPr>
        <p:txBody>
          <a:bodyPr/>
          <a:lstStyle/>
          <a:p>
            <a:r>
              <a:rPr lang="en-US" dirty="0"/>
              <a:t>Circadian rhythms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" y="2888413"/>
            <a:ext cx="5341290" cy="348495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Puberty shifts circadian rhythms</a:t>
            </a:r>
          </a:p>
          <a:p>
            <a:pPr lvl="1"/>
            <a:r>
              <a:rPr lang="en-US" dirty="0"/>
              <a:t>Adults release </a:t>
            </a:r>
            <a:r>
              <a:rPr lang="en-US" dirty="0" err="1"/>
              <a:t>melotonin</a:t>
            </a:r>
            <a:r>
              <a:rPr lang="en-US" dirty="0"/>
              <a:t> around 10 pm to signal sleep time, but teenagers get that </a:t>
            </a:r>
            <a:r>
              <a:rPr lang="en-US" dirty="0" err="1"/>
              <a:t>melotonin</a:t>
            </a:r>
            <a:r>
              <a:rPr lang="en-US" dirty="0"/>
              <a:t> release around 1 am</a:t>
            </a:r>
          </a:p>
          <a:p>
            <a:pPr lvl="2"/>
            <a:r>
              <a:rPr lang="en-US" dirty="0"/>
              <a:t>Effects of this are seen in schools and the time they start high school</a:t>
            </a:r>
          </a:p>
          <a:p>
            <a:r>
              <a:rPr lang="en-US" dirty="0"/>
              <a:t>Disruptions to the circadian rhythm can cause health concerns- increase risk of cancer, heart disease, autoimmune disorders, obesity, sleep disorders, accidents, advanced aging, decrease cognitive abilities</a:t>
            </a:r>
          </a:p>
          <a:p>
            <a:r>
              <a:rPr lang="en-US" dirty="0"/>
              <a:t>Jet lag is caused by a disruption of the circadian rhythm </a:t>
            </a:r>
          </a:p>
          <a:p>
            <a:pPr lvl="1"/>
            <a:r>
              <a:rPr lang="en-US" dirty="0"/>
              <a:t>Traveling eastward is worse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365563" cy="2860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482" y="1975104"/>
            <a:ext cx="4971947" cy="431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deprivation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916936"/>
            <a:ext cx="10820400" cy="4024125"/>
          </a:xfrm>
        </p:spPr>
        <p:txBody>
          <a:bodyPr/>
          <a:lstStyle/>
          <a:p>
            <a:r>
              <a:rPr lang="en-US" dirty="0"/>
              <a:t>Effects (reduced cognitive and motor performance, irritability, increased cortisol levels) are the same as those associated with stress</a:t>
            </a:r>
          </a:p>
          <a:p>
            <a:r>
              <a:rPr lang="en-US" dirty="0"/>
              <a:t>Other effects include increased risk of cancer, heart disease, and impairment of the immune system (which is why it can lead to getting sick more often)</a:t>
            </a:r>
          </a:p>
          <a:p>
            <a:r>
              <a:rPr lang="en-US" dirty="0"/>
              <a:t>Sleep-deprived individuals are more likely to react emotionally due to activation of the amygdala </a:t>
            </a:r>
          </a:p>
          <a:p>
            <a:r>
              <a:rPr lang="en-US" dirty="0"/>
              <a:t>This all leads to concerns about those who work jobs who have work shifts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00" y="412647"/>
            <a:ext cx="3266964" cy="20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73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99" y="30185"/>
            <a:ext cx="5267401" cy="67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579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Studied in sleep labs- participants are hooked up to EEG and other physiological recording devices during sleep </a:t>
            </a:r>
          </a:p>
          <a:p>
            <a:r>
              <a:rPr lang="en-US" dirty="0"/>
              <a:t>We spend about 25 years of our life sleeping</a:t>
            </a:r>
          </a:p>
          <a:p>
            <a:r>
              <a:rPr lang="en-US" dirty="0"/>
              <a:t>Sleep operates in cycles (usually) </a:t>
            </a:r>
          </a:p>
          <a:p>
            <a:pPr lvl="1"/>
            <a:r>
              <a:rPr lang="en-US" dirty="0"/>
              <a:t>Individuals have 4-5 deep sleep cycles then the rest of the night is light sleep</a:t>
            </a:r>
          </a:p>
          <a:p>
            <a:pPr lvl="1"/>
            <a:r>
              <a:rPr lang="en-US" dirty="0"/>
              <a:t>Each cycle is about 90 minutes</a:t>
            </a:r>
          </a:p>
          <a:p>
            <a:r>
              <a:rPr lang="en-US" b="1" dirty="0"/>
              <a:t>NREM (non-rapid-eye-movement) sleep- </a:t>
            </a:r>
            <a:r>
              <a:rPr lang="en-US" dirty="0"/>
              <a:t>the sleep stages (1-3) during which a sleeper does not show rapid eye movements</a:t>
            </a:r>
            <a:endParaRPr lang="en-US" b="1" dirty="0"/>
          </a:p>
          <a:p>
            <a:r>
              <a:rPr lang="en-US" b="1" dirty="0"/>
              <a:t>REM (rapid eye movement) sleep- </a:t>
            </a:r>
            <a:r>
              <a:rPr lang="en-US" dirty="0"/>
              <a:t>the fourth stage of sleep, marked by rapid eye movements, irregular breathing, high-frequency brain waves, paralysis of large muscles, and often dreaming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203611"/>
            <a:ext cx="2732532" cy="1922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93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Sleep: NREM Sleep Cycles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48" y="1728216"/>
            <a:ext cx="5940552" cy="464515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NREM sleep</a:t>
            </a:r>
          </a:p>
          <a:p>
            <a:r>
              <a:rPr lang="en-US" dirty="0"/>
              <a:t>Drowsy through stage 3 of sleep</a:t>
            </a:r>
          </a:p>
          <a:p>
            <a:r>
              <a:rPr lang="en-US" dirty="0"/>
              <a:t>Dreams may occur during this</a:t>
            </a:r>
          </a:p>
          <a:p>
            <a:r>
              <a:rPr lang="en-US" i="1" dirty="0"/>
              <a:t>Stage 1- lighter stage</a:t>
            </a:r>
          </a:p>
          <a:p>
            <a:pPr lvl="1"/>
            <a:r>
              <a:rPr lang="en-US" b="1" dirty="0"/>
              <a:t>Hypnagogic hallucinations- </a:t>
            </a:r>
            <a:r>
              <a:rPr lang="en-US" dirty="0"/>
              <a:t>hear things or feel like you’re floating </a:t>
            </a:r>
          </a:p>
          <a:p>
            <a:pPr lvl="1"/>
            <a:r>
              <a:rPr lang="en-US" b="1" dirty="0"/>
              <a:t>Myoclonic jerks-</a:t>
            </a:r>
            <a:r>
              <a:rPr lang="en-US" dirty="0"/>
              <a:t> falling feeling then sudden muscle movement</a:t>
            </a:r>
          </a:p>
          <a:p>
            <a:r>
              <a:rPr lang="en-US" i="1" dirty="0"/>
              <a:t>Stage 2- lighter stage</a:t>
            </a:r>
          </a:p>
          <a:p>
            <a:pPr lvl="1"/>
            <a:r>
              <a:rPr lang="en-US" dirty="0"/>
              <a:t>Lesser muscle activity</a:t>
            </a:r>
          </a:p>
          <a:p>
            <a:pPr lvl="1"/>
            <a:r>
              <a:rPr lang="en-US" dirty="0"/>
              <a:t>Sleep spindles- sudden surge in brain wave frequency </a:t>
            </a:r>
          </a:p>
          <a:p>
            <a:r>
              <a:rPr lang="en-US" i="1" dirty="0"/>
              <a:t>Stage 3- deep sleep</a:t>
            </a:r>
          </a:p>
          <a:p>
            <a:pPr lvl="1"/>
            <a:r>
              <a:rPr lang="en-US" dirty="0"/>
              <a:t>Hard to wake up, or if they do- disoriented </a:t>
            </a:r>
          </a:p>
          <a:p>
            <a:pPr lvl="1"/>
            <a:r>
              <a:rPr lang="en-US" dirty="0"/>
              <a:t>Sleepwalking, sleep talking, bedwetting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57401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234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Sleep: REM Stage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REM sleep</a:t>
            </a:r>
          </a:p>
          <a:p>
            <a:pPr lvl="1"/>
            <a:r>
              <a:rPr lang="en-US" dirty="0"/>
              <a:t>Eye movement indicate dreaming</a:t>
            </a:r>
          </a:p>
          <a:p>
            <a:pPr lvl="1"/>
            <a:r>
              <a:rPr lang="en-US" dirty="0"/>
              <a:t>Breathing and pulse rates are fast and irregular</a:t>
            </a:r>
          </a:p>
          <a:p>
            <a:pPr lvl="1"/>
            <a:r>
              <a:rPr lang="en-US" dirty="0"/>
              <a:t>Muscles are deeply relaxed (almost feel paralyzed), which is why you can’t act out your dreams</a:t>
            </a:r>
          </a:p>
          <a:p>
            <a:pPr lvl="2"/>
            <a:r>
              <a:rPr lang="en-US" dirty="0"/>
              <a:t>Not being able to move but being in a light stage of sleep</a:t>
            </a:r>
            <a:r>
              <a:rPr lang="en-US" dirty="0">
                <a:sym typeface="Wingdings" panose="05000000000000000000" pitchFamily="2" charset="2"/>
              </a:rPr>
              <a:t> paradoxical sleep</a:t>
            </a:r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754" y="4251960"/>
            <a:ext cx="6111639" cy="245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8405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5648" y="1152144"/>
            <a:ext cx="7487028" cy="293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1380" y="1851593"/>
            <a:ext cx="4684132" cy="47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175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information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Around eight hours of sleep is needed for everyone, although some individuals’ lifestyles/ages/health may change that</a:t>
            </a:r>
          </a:p>
          <a:p>
            <a:r>
              <a:rPr lang="en-US" dirty="0"/>
              <a:t>Dreaming</a:t>
            </a:r>
          </a:p>
          <a:p>
            <a:pPr lvl="1"/>
            <a:r>
              <a:rPr lang="en-US" dirty="0"/>
              <a:t>Research have found that dreams have little meaning </a:t>
            </a:r>
          </a:p>
          <a:p>
            <a:pPr lvl="1"/>
            <a:r>
              <a:rPr lang="en-US" dirty="0"/>
              <a:t>Most adults dream, some may just not remember it</a:t>
            </a:r>
          </a:p>
          <a:p>
            <a:pPr lvl="1"/>
            <a:r>
              <a:rPr lang="en-US" dirty="0"/>
              <a:t>Kids dream about 25% of their sleep time during ages 3 through 8</a:t>
            </a:r>
          </a:p>
          <a:p>
            <a:pPr lvl="1"/>
            <a:r>
              <a:rPr lang="en-US" dirty="0"/>
              <a:t>Dreams occur in real time</a:t>
            </a:r>
          </a:p>
          <a:p>
            <a:pPr lvl="1"/>
            <a:r>
              <a:rPr lang="en-US" dirty="0"/>
              <a:t>Most dreams are in color</a:t>
            </a:r>
          </a:p>
          <a:p>
            <a:pPr lvl="1"/>
            <a:r>
              <a:rPr lang="en-US" dirty="0"/>
              <a:t>Those who are blind only report visual images if they lost their sign after around age 7</a:t>
            </a:r>
          </a:p>
          <a:p>
            <a:r>
              <a:rPr lang="en-US" dirty="0"/>
              <a:t>Learning while sleeping has minimal effect during stage 1 and 2 of sleep but generally not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16" y="314326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722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657435"/>
            <a:ext cx="10820400" cy="4024125"/>
          </a:xfrm>
        </p:spPr>
        <p:txBody>
          <a:bodyPr/>
          <a:lstStyle/>
          <a:p>
            <a:r>
              <a:rPr lang="en-US" b="1" dirty="0"/>
              <a:t>Adaptation/protection theory- </a:t>
            </a:r>
            <a:r>
              <a:rPr lang="en-US" dirty="0"/>
              <a:t>sleep evolved to conserve energy (calories) and provide protection from predators (avoid being prey at night)</a:t>
            </a:r>
          </a:p>
          <a:p>
            <a:pPr lvl="1"/>
            <a:r>
              <a:rPr lang="en-US" dirty="0"/>
              <a:t>Animals who have the highest likelihood of being eaten by others, a higher need for food, and lowest ability to hide tend to sleep the least</a:t>
            </a:r>
          </a:p>
          <a:p>
            <a:r>
              <a:rPr lang="en-US" b="1" dirty="0"/>
              <a:t>Repair/restoration theory- </a:t>
            </a:r>
            <a:r>
              <a:rPr lang="en-US" dirty="0"/>
              <a:t>sleep allows the organism to repair their bodies or recuperate from depleting daily waking activities</a:t>
            </a:r>
          </a:p>
          <a:p>
            <a:pPr lvl="1"/>
            <a:r>
              <a:rPr lang="en-US" dirty="0"/>
              <a:t>Repairs chemicals and body tissues, brain repairs itself and clears waste products</a:t>
            </a:r>
          </a:p>
          <a:p>
            <a:pPr lvl="1"/>
            <a:r>
              <a:rPr lang="en-US" dirty="0"/>
              <a:t>Recovers from physical and emotional demands</a:t>
            </a:r>
          </a:p>
          <a:p>
            <a:pPr lvl="1"/>
            <a:r>
              <a:rPr lang="en-US" dirty="0"/>
              <a:t>If deprived of REM sleep, people catch up later by spending more than usual time in REM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31" y="164339"/>
            <a:ext cx="3072765" cy="20485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650" y="182162"/>
            <a:ext cx="27622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0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Consciousness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1, pages 152-156</a:t>
            </a:r>
          </a:p>
        </p:txBody>
      </p:sp>
    </p:spTree>
    <p:extLst>
      <p:ext uri="{BB962C8B-B14F-4D97-AF65-F5344CB8AC3E}">
        <p14:creationId xmlns:p14="http://schemas.microsoft.com/office/powerpoint/2010/main" val="2030660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888" y="1508760"/>
            <a:ext cx="6922008" cy="4544569"/>
          </a:xfrm>
        </p:spPr>
        <p:txBody>
          <a:bodyPr>
            <a:normAutofit/>
          </a:bodyPr>
          <a:lstStyle/>
          <a:p>
            <a:r>
              <a:rPr lang="en-US" b="1" dirty="0"/>
              <a:t>Growth/development theory-</a:t>
            </a:r>
            <a:r>
              <a:rPr lang="en-US" dirty="0"/>
              <a:t> deep sleep (stage 3) is correlated with physical development, including changes in the structure and organization of the brain</a:t>
            </a:r>
          </a:p>
          <a:p>
            <a:pPr lvl="1"/>
            <a:r>
              <a:rPr lang="en-US" dirty="0"/>
              <a:t>Infants spend more time in stage 3 than adults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our brains change and we release fewer hormones and sleep less</a:t>
            </a:r>
          </a:p>
          <a:p>
            <a:r>
              <a:rPr lang="en-US" b="1" dirty="0"/>
              <a:t>Learning/memory theory-</a:t>
            </a:r>
            <a:r>
              <a:rPr lang="en-US" dirty="0"/>
              <a:t> sleep is important for learning and for the consolidation, storage, and maintenance of memories</a:t>
            </a:r>
          </a:p>
          <a:p>
            <a:pPr lvl="1"/>
            <a:r>
              <a:rPr lang="en-US" dirty="0"/>
              <a:t>REM sleep increases after periods of stress or intense learning</a:t>
            </a:r>
          </a:p>
          <a:p>
            <a:pPr lvl="1"/>
            <a:r>
              <a:rPr lang="en-US" dirty="0"/>
              <a:t>We also may need sleep to get rid of unnecessary things we learn in the day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0054" y="1892046"/>
            <a:ext cx="4762500" cy="46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193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Sleep and Dreams: Four dream theories, Sleep-wake disorders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2B, pages 163-167</a:t>
            </a:r>
          </a:p>
        </p:txBody>
      </p:sp>
    </p:spTree>
    <p:extLst>
      <p:ext uri="{BB962C8B-B14F-4D97-AF65-F5344CB8AC3E}">
        <p14:creationId xmlns:p14="http://schemas.microsoft.com/office/powerpoint/2010/main" val="55762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theories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94560"/>
            <a:ext cx="5971032" cy="4187952"/>
          </a:xfrm>
        </p:spPr>
        <p:txBody>
          <a:bodyPr>
            <a:normAutofit/>
          </a:bodyPr>
          <a:lstStyle/>
          <a:p>
            <a:r>
              <a:rPr lang="en-US" b="1" dirty="0"/>
              <a:t>Wish-fulfillment view- </a:t>
            </a:r>
            <a:r>
              <a:rPr lang="en-US" dirty="0"/>
              <a:t>Freud’s belief that dreams provide an outlet for unacceptable desires</a:t>
            </a:r>
          </a:p>
          <a:p>
            <a:pPr lvl="1"/>
            <a:r>
              <a:rPr lang="en-US" b="1" dirty="0"/>
              <a:t>Manifest content- </a:t>
            </a:r>
            <a:r>
              <a:rPr lang="en-US" dirty="0"/>
              <a:t>the “surface” or remembered, story line, which contains symbols that mask the dream’s latent content (the true meaning)</a:t>
            </a:r>
          </a:p>
          <a:p>
            <a:pPr lvl="1"/>
            <a:r>
              <a:rPr lang="en-US" b="1" dirty="0"/>
              <a:t>Latent content- </a:t>
            </a:r>
            <a:r>
              <a:rPr lang="en-US" dirty="0"/>
              <a:t>a dream’s unconscious, hidden meaning, which is transformed into symbols within the dream’s manifest content (story line)</a:t>
            </a:r>
          </a:p>
          <a:p>
            <a:pPr lvl="1"/>
            <a:r>
              <a:rPr lang="en-US" dirty="0"/>
              <a:t>Found mostly to be untrue, especially because interpretation is subjective</a:t>
            </a:r>
          </a:p>
          <a:p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8335" y="1739073"/>
            <a:ext cx="5238750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23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Dream theories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328" y="2057401"/>
            <a:ext cx="7123176" cy="417880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Activation-synthesis theory- </a:t>
            </a:r>
            <a:r>
              <a:rPr lang="en-US" dirty="0"/>
              <a:t>dreams are a by-product of random, spontaneous stimulation of brain cells during sleep, which the brain combines (synthesizes) into coherent patterns (dreams)</a:t>
            </a:r>
          </a:p>
          <a:p>
            <a:pPr lvl="1"/>
            <a:r>
              <a:rPr lang="en-US" dirty="0"/>
              <a:t>There may be meaning with dreams if the stimulation of a brain area displays the emotions in the dream (stimulation from the amygdala brings a fearful dream)</a:t>
            </a:r>
          </a:p>
          <a:p>
            <a:pPr lvl="1"/>
            <a:r>
              <a:rPr lang="en-US" dirty="0"/>
              <a:t>Our personalities, motivations, memories, experiences would shape how the dream is made</a:t>
            </a:r>
            <a:endParaRPr lang="en-US" b="1" dirty="0"/>
          </a:p>
          <a:p>
            <a:r>
              <a:rPr lang="en-US" b="1" dirty="0"/>
              <a:t>Cognitive view- </a:t>
            </a:r>
            <a:r>
              <a:rPr lang="en-US" dirty="0"/>
              <a:t>dreaming is a type of information processing that helps us organize and interpret our everyday experiences</a:t>
            </a:r>
          </a:p>
          <a:p>
            <a:pPr lvl="1"/>
            <a:r>
              <a:rPr lang="en-US" dirty="0"/>
              <a:t>Research shows similarities between content of dreams and waking fears, thoughts, and concerns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61" y="2057401"/>
            <a:ext cx="4690871" cy="312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62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Differences in dreams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7214616" cy="41422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Men and women share common dream themes</a:t>
            </a:r>
          </a:p>
          <a:p>
            <a:pPr lvl="1"/>
            <a:r>
              <a:rPr lang="en-US" dirty="0"/>
              <a:t>Women report dreams on children/family, household objects, indoor events</a:t>
            </a:r>
          </a:p>
          <a:p>
            <a:pPr lvl="1"/>
            <a:r>
              <a:rPr lang="en-US" dirty="0"/>
              <a:t>Men report dreams about violence, strangers, weapons, achievement, outdoor events</a:t>
            </a:r>
          </a:p>
          <a:p>
            <a:pPr lvl="1"/>
            <a:r>
              <a:rPr lang="en-US" dirty="0"/>
              <a:t>There may be an influence of gender roles on these reports</a:t>
            </a:r>
          </a:p>
          <a:p>
            <a:r>
              <a:rPr lang="en-US" dirty="0"/>
              <a:t>Across cultures</a:t>
            </a:r>
          </a:p>
          <a:p>
            <a:pPr lvl="1"/>
            <a:r>
              <a:rPr lang="en-US" dirty="0"/>
              <a:t>Dreams about basic human needs and fears</a:t>
            </a:r>
          </a:p>
          <a:p>
            <a:pPr lvl="1"/>
            <a:r>
              <a:rPr lang="en-US" dirty="0"/>
              <a:t>Children dream about monsters or scary animals</a:t>
            </a:r>
          </a:p>
          <a:p>
            <a:pPr lvl="1"/>
            <a:r>
              <a:rPr lang="en-US" dirty="0"/>
              <a:t>Most misfortune than good fortune</a:t>
            </a:r>
          </a:p>
          <a:p>
            <a:pPr lvl="1"/>
            <a:r>
              <a:rPr lang="en-US" dirty="0"/>
              <a:t>Dreamer is often the victim of aggression than the cause of it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55864" y="2478024"/>
            <a:ext cx="38496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Common Dream Themes:</a:t>
            </a:r>
          </a:p>
          <a:p>
            <a:pPr marL="342900" indent="-342900">
              <a:buAutoNum type="arabicPeriod"/>
            </a:pPr>
            <a:r>
              <a:rPr lang="en-US" dirty="0"/>
              <a:t>Being attacked or pursued</a:t>
            </a:r>
          </a:p>
          <a:p>
            <a:pPr marL="342900" indent="-342900">
              <a:buAutoNum type="arabicPeriod"/>
            </a:pPr>
            <a:r>
              <a:rPr lang="en-US" dirty="0"/>
              <a:t>Falling</a:t>
            </a:r>
          </a:p>
          <a:p>
            <a:pPr marL="342900" indent="-342900">
              <a:buAutoNum type="arabicPeriod"/>
            </a:pPr>
            <a:r>
              <a:rPr lang="en-US" dirty="0"/>
              <a:t>Sexual experiences</a:t>
            </a:r>
          </a:p>
          <a:p>
            <a:pPr marL="342900" indent="-342900">
              <a:buAutoNum type="arabicPeriod"/>
            </a:pPr>
            <a:r>
              <a:rPr lang="en-US" dirty="0"/>
              <a:t>Being lost</a:t>
            </a:r>
          </a:p>
          <a:p>
            <a:pPr marL="342900" indent="-342900">
              <a:buAutoNum type="arabicPeriod"/>
            </a:pPr>
            <a:r>
              <a:rPr lang="en-US" dirty="0"/>
              <a:t>Being paralyzed</a:t>
            </a:r>
          </a:p>
          <a:p>
            <a:pPr marL="342900" indent="-342900">
              <a:buAutoNum type="arabicPeriod"/>
            </a:pPr>
            <a:r>
              <a:rPr lang="en-US" dirty="0"/>
              <a:t>Flying</a:t>
            </a:r>
          </a:p>
          <a:p>
            <a:pPr marL="342900" indent="-342900">
              <a:buAutoNum type="arabicPeriod"/>
            </a:pPr>
            <a:r>
              <a:rPr lang="en-US" dirty="0"/>
              <a:t>Being naked in public</a:t>
            </a:r>
          </a:p>
          <a:p>
            <a:pPr marL="342900" indent="-342900">
              <a:buAutoNum type="arabicPeriod"/>
            </a:pPr>
            <a:r>
              <a:rPr lang="en-US" dirty="0"/>
              <a:t>School, teachers, studying</a:t>
            </a:r>
          </a:p>
          <a:p>
            <a:pPr marL="342900" indent="-342900">
              <a:buAutoNum type="arabicPeriod"/>
            </a:pPr>
            <a:r>
              <a:rPr lang="en-US" dirty="0"/>
              <a:t>Arriving too late</a:t>
            </a:r>
          </a:p>
          <a:p>
            <a:pPr marL="342900" indent="-342900">
              <a:buAutoNum type="arabicPeriod"/>
            </a:pPr>
            <a:r>
              <a:rPr lang="en-US" dirty="0"/>
              <a:t>Death of a loved one or dead people as alive</a:t>
            </a:r>
          </a:p>
        </p:txBody>
      </p:sp>
    </p:spTree>
    <p:extLst>
      <p:ext uri="{BB962C8B-B14F-4D97-AF65-F5344CB8AC3E}">
        <p14:creationId xmlns:p14="http://schemas.microsoft.com/office/powerpoint/2010/main" val="7945197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Sleep-wake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40 million Americans suffer from chronic sleep disorders, and another 30 million experience occasional symptoms</a:t>
            </a:r>
          </a:p>
          <a:p>
            <a:r>
              <a:rPr lang="en-US" b="1" dirty="0"/>
              <a:t>Insomnia- </a:t>
            </a:r>
            <a:r>
              <a:rPr lang="en-US" dirty="0"/>
              <a:t>a sleep disorder characterized by persistent problems in falling or staying asleep, or awakening too early</a:t>
            </a:r>
          </a:p>
          <a:p>
            <a:pPr lvl="1"/>
            <a:r>
              <a:rPr lang="en-US" dirty="0"/>
              <a:t>Symptoms- feeling poorly rested the next day </a:t>
            </a:r>
          </a:p>
          <a:p>
            <a:pPr lvl="1"/>
            <a:r>
              <a:rPr lang="en-US" dirty="0"/>
              <a:t>May have other psychological disorders</a:t>
            </a:r>
          </a:p>
          <a:p>
            <a:pPr lvl="1"/>
            <a:r>
              <a:rPr lang="en-US" dirty="0"/>
              <a:t>There is a correlation between students who send a lot of texts and those with insomnia symptoms, but not in Africa or South America hunter-gatherer societies</a:t>
            </a:r>
          </a:p>
          <a:p>
            <a:pPr lvl="1"/>
            <a:r>
              <a:rPr lang="en-US" dirty="0"/>
              <a:t>Treatment: </a:t>
            </a:r>
          </a:p>
          <a:p>
            <a:pPr lvl="2"/>
            <a:r>
              <a:rPr lang="en-US" dirty="0"/>
              <a:t>Over-the-counter doesn’t usually work</a:t>
            </a:r>
          </a:p>
          <a:p>
            <a:pPr lvl="2"/>
            <a:r>
              <a:rPr lang="en-US" dirty="0"/>
              <a:t>Prescriptions work but inhibit the quality of stage 3 and REM sleep</a:t>
            </a:r>
          </a:p>
          <a:p>
            <a:pPr lvl="2"/>
            <a:r>
              <a:rPr lang="en-US" dirty="0"/>
              <a:t>Some prescriptions may work for anxiety, etc. but may lead to dependence</a:t>
            </a:r>
          </a:p>
          <a:p>
            <a:pPr lvl="2"/>
            <a:r>
              <a:rPr lang="en-US" dirty="0"/>
              <a:t>Melatonin may be best option for meds</a:t>
            </a:r>
          </a:p>
          <a:p>
            <a:pPr lvl="2"/>
            <a:r>
              <a:rPr lang="en-US" dirty="0"/>
              <a:t>Non-prescription based treatment, like not using/watching electronics around bedtime</a:t>
            </a:r>
          </a:p>
          <a:p>
            <a:pPr lvl="2"/>
            <a:endParaRPr lang="en-US" dirty="0"/>
          </a:p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33349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for insomnia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The only thing you do in your bedroom should be sleep</a:t>
            </a:r>
          </a:p>
          <a:p>
            <a:r>
              <a:rPr lang="en-US" dirty="0"/>
              <a:t>Exercise</a:t>
            </a:r>
          </a:p>
          <a:p>
            <a:r>
              <a:rPr lang="en-US" dirty="0"/>
              <a:t>Keep regular sleep/wake hours</a:t>
            </a:r>
          </a:p>
          <a:p>
            <a:r>
              <a:rPr lang="en-US" dirty="0"/>
              <a:t>Avoid stimulants </a:t>
            </a:r>
          </a:p>
          <a:p>
            <a:r>
              <a:rPr lang="en-US" dirty="0"/>
              <a:t>Avoid late meals</a:t>
            </a:r>
          </a:p>
          <a:p>
            <a:r>
              <a:rPr lang="en-US" dirty="0"/>
              <a:t>Stop worrying </a:t>
            </a:r>
          </a:p>
          <a:p>
            <a:r>
              <a:rPr lang="en-US" dirty="0"/>
              <a:t>Use pre-sleep rituals</a:t>
            </a:r>
          </a:p>
          <a:p>
            <a:r>
              <a:rPr lang="en-US" dirty="0"/>
              <a:t>Practice yoga</a:t>
            </a:r>
          </a:p>
          <a:p>
            <a:r>
              <a:rPr lang="en-US" dirty="0"/>
              <a:t>Use progressive muscle relaxation</a:t>
            </a:r>
          </a:p>
          <a:p>
            <a:r>
              <a:rPr lang="en-US" dirty="0"/>
              <a:t>Use fantasies of tranquil settings</a:t>
            </a:r>
          </a:p>
          <a:p>
            <a:r>
              <a:rPr lang="en-US" dirty="0"/>
              <a:t>Use deep breathing</a:t>
            </a:r>
          </a:p>
          <a:p>
            <a:r>
              <a:rPr lang="en-US" dirty="0"/>
              <a:t>Try a warm bath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228" y="3493009"/>
            <a:ext cx="4424580" cy="251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5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9024" y="517484"/>
            <a:ext cx="8610600" cy="1293028"/>
          </a:xfrm>
        </p:spPr>
        <p:txBody>
          <a:bodyPr/>
          <a:lstStyle/>
          <a:p>
            <a:r>
              <a:rPr lang="en-US" dirty="0"/>
              <a:t>Sleep-wake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1810512"/>
            <a:ext cx="10515600" cy="3026663"/>
          </a:xfrm>
        </p:spPr>
        <p:txBody>
          <a:bodyPr>
            <a:normAutofit/>
          </a:bodyPr>
          <a:lstStyle/>
          <a:p>
            <a:r>
              <a:rPr lang="en-US" sz="2400" b="1" dirty="0"/>
              <a:t>Narcolepsy- </a:t>
            </a:r>
            <a:r>
              <a:rPr lang="en-US" sz="2400" dirty="0"/>
              <a:t>characterized by uncontrollable sleep attacks</a:t>
            </a:r>
          </a:p>
          <a:p>
            <a:pPr lvl="1"/>
            <a:r>
              <a:rPr lang="en-US" sz="2400" dirty="0"/>
              <a:t>May experience sudden, incapacitating attacks of muscle weakness or paralysis called cataplexy</a:t>
            </a:r>
          </a:p>
          <a:p>
            <a:pPr lvl="1"/>
            <a:r>
              <a:rPr lang="en-US" sz="2400" dirty="0"/>
              <a:t>Do not know all the causes, but we know it is genetic, may be caused by degeneration of neurons</a:t>
            </a:r>
          </a:p>
          <a:p>
            <a:pPr lvl="1"/>
            <a:r>
              <a:rPr lang="en-US" sz="2400" dirty="0"/>
              <a:t>No known cure; long naps and stimulant/anti-depressant drugs may reduce frequency </a:t>
            </a:r>
          </a:p>
          <a:p>
            <a:pPr lvl="1"/>
            <a:r>
              <a:rPr lang="en-US" sz="2400" dirty="0">
                <a:hlinkClick r:id="rId2"/>
              </a:rPr>
              <a:t>https://www.youtube.com/watch?v=1PuvXpv0yDM</a:t>
            </a:r>
            <a:r>
              <a:rPr lang="en-US" sz="2400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0333" y="4142232"/>
            <a:ext cx="5408578" cy="254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3331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Sleep-wake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6574536" cy="4480559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Sleep apnea- </a:t>
            </a:r>
            <a:r>
              <a:rPr lang="en-US" dirty="0"/>
              <a:t>disorder of the upper respiratory system that causes a repeated interruption of breathing during sleep; it also leads to loud snoring, poor-quality sleep, and excessive daytime sleepiness</a:t>
            </a:r>
          </a:p>
          <a:p>
            <a:pPr lvl="1"/>
            <a:r>
              <a:rPr lang="en-US" dirty="0"/>
              <a:t>Results from blocked upper airway passages and/or the brain’s failure to send signals to the diaphragm</a:t>
            </a:r>
          </a:p>
          <a:p>
            <a:pPr lvl="1"/>
            <a:r>
              <a:rPr lang="en-US" dirty="0"/>
              <a:t>Many are unaware of the disorder and don’t understand the effects</a:t>
            </a:r>
          </a:p>
          <a:p>
            <a:pPr lvl="1"/>
            <a:r>
              <a:rPr lang="en-US" dirty="0"/>
              <a:t>Linked with high blood pressure, strokes, cancer, depression, and heart attacks</a:t>
            </a:r>
          </a:p>
          <a:p>
            <a:pPr lvl="1"/>
            <a:r>
              <a:rPr lang="en-US" dirty="0"/>
              <a:t>Treatment:</a:t>
            </a:r>
          </a:p>
          <a:p>
            <a:pPr lvl="2"/>
            <a:r>
              <a:rPr lang="en-US" dirty="0"/>
              <a:t>Creative ways to make sure you do not sleep on your back (if that is the cause)</a:t>
            </a:r>
          </a:p>
          <a:p>
            <a:pPr lvl="2"/>
            <a:r>
              <a:rPr lang="en-US" dirty="0"/>
              <a:t>Dieting and restriction of alcohol use</a:t>
            </a:r>
          </a:p>
          <a:p>
            <a:pPr lvl="2"/>
            <a:r>
              <a:rPr lang="en-US" dirty="0"/>
              <a:t>Dental appliances or CPAP</a:t>
            </a:r>
          </a:p>
          <a:p>
            <a:pPr lvl="1"/>
            <a:r>
              <a:rPr lang="en-US" dirty="0"/>
              <a:t>Occasional snoring is normal, chronic snoring is not</a:t>
            </a:r>
          </a:p>
          <a:p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558" y="1655065"/>
            <a:ext cx="4648245" cy="28803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4535425"/>
            <a:ext cx="3191256" cy="212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934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Sleep-wake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Sleepwalking- occurs during NREM sleep</a:t>
            </a:r>
          </a:p>
          <a:p>
            <a:pPr lvl="1"/>
            <a:r>
              <a:rPr lang="en-US" dirty="0"/>
              <a:t>Normally harmless</a:t>
            </a:r>
          </a:p>
          <a:p>
            <a:pPr lvl="1"/>
            <a:r>
              <a:rPr lang="en-US" dirty="0"/>
              <a:t>Try to wake them</a:t>
            </a:r>
          </a:p>
          <a:p>
            <a:pPr lvl="1"/>
            <a:r>
              <a:rPr lang="en-US" dirty="0"/>
              <a:t>4% of adults have at least one episode each year</a:t>
            </a:r>
          </a:p>
          <a:p>
            <a:r>
              <a:rPr lang="en-US" dirty="0"/>
              <a:t>Sleep talking- occurs during any stage, but most often NREM</a:t>
            </a:r>
          </a:p>
          <a:p>
            <a:r>
              <a:rPr lang="en-US" b="1" dirty="0"/>
              <a:t>Nightmares- </a:t>
            </a:r>
            <a:r>
              <a:rPr lang="en-US" dirty="0"/>
              <a:t>anxiety-arousing dreams that generally occur near the end of the sleep cycle, during REM sleep</a:t>
            </a:r>
            <a:endParaRPr lang="en-US" b="1" dirty="0"/>
          </a:p>
          <a:p>
            <a:r>
              <a:rPr lang="en-US" b="1" dirty="0"/>
              <a:t>Night terrors- </a:t>
            </a:r>
            <a:r>
              <a:rPr lang="en-US" dirty="0"/>
              <a:t>abrupt awakenings from NREM sleep accompanied by intense physiological arousal and feelings of panic</a:t>
            </a:r>
          </a:p>
          <a:p>
            <a:r>
              <a:rPr lang="en-US" dirty="0"/>
              <a:t>Patience and soothing reassurance are best ways to help</a:t>
            </a:r>
          </a:p>
          <a:p>
            <a:r>
              <a:rPr lang="en-US" dirty="0"/>
              <a:t>All more common among young children or adults under stress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253557"/>
            <a:ext cx="3330174" cy="1803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009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consciousness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47472" y="1792224"/>
            <a:ext cx="7348728" cy="4800599"/>
          </a:xfrm>
        </p:spPr>
        <p:txBody>
          <a:bodyPr>
            <a:normAutofit fontScale="92500" lnSpcReduction="20000"/>
          </a:bodyPr>
          <a:lstStyle/>
          <a:p>
            <a:r>
              <a:rPr lang="en-US" sz="2800" b="1" dirty="0"/>
              <a:t>Consciousness- </a:t>
            </a:r>
            <a:r>
              <a:rPr lang="en-US" sz="2800" dirty="0"/>
              <a:t>our awareness of ourselves and our environment</a:t>
            </a:r>
          </a:p>
          <a:p>
            <a:pPr lvl="1"/>
            <a:r>
              <a:rPr lang="en-US" sz="2600" dirty="0"/>
              <a:t>William James compared consciousness to a stream that is constantly changing yet always the same- the person may change the direction or not</a:t>
            </a:r>
            <a:r>
              <a:rPr lang="en-US" sz="2600" dirty="0">
                <a:sym typeface="Wingdings" panose="05000000000000000000" pitchFamily="2" charset="2"/>
              </a:rPr>
              <a:t> stream of consciousness</a:t>
            </a:r>
            <a:endParaRPr lang="en-US" sz="2600" dirty="0"/>
          </a:p>
          <a:p>
            <a:r>
              <a:rPr lang="en-US" sz="2800" b="1" dirty="0"/>
              <a:t>Altered state of consciousness- </a:t>
            </a:r>
            <a:r>
              <a:rPr lang="en-US" sz="2800" dirty="0"/>
              <a:t>a temporary mental state, other than ordinary mental consciousness, that occurs during sleep, dreaming, psychoactive drug use, and hypnosis</a:t>
            </a:r>
          </a:p>
          <a:p>
            <a:r>
              <a:rPr lang="en-US" sz="2800" dirty="0"/>
              <a:t>Awareness comes from our cerebral cortex (particularly our frontal lobes), while arousal comes from brain-stem activation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8600" y="1992059"/>
            <a:ext cx="3810000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3156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Lucid Dreaming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https://www.youtube.com/watch?v=WpYsl6DlM28</a:t>
            </a:r>
            <a:r>
              <a:rPr lang="en-US" dirty="0"/>
              <a:t> 12 minutes</a:t>
            </a:r>
          </a:p>
          <a:p>
            <a:r>
              <a:rPr lang="en-US" dirty="0">
                <a:hlinkClick r:id="rId3"/>
              </a:rPr>
              <a:t>https://www.youtube.com/watch?v=OK3SfNxbK3Y</a:t>
            </a:r>
            <a:r>
              <a:rPr lang="en-US" dirty="0"/>
              <a:t> 14 minutes</a:t>
            </a:r>
          </a:p>
        </p:txBody>
      </p:sp>
    </p:spTree>
    <p:extLst>
      <p:ext uri="{BB962C8B-B14F-4D97-AF65-F5344CB8AC3E}">
        <p14:creationId xmlns:p14="http://schemas.microsoft.com/office/powerpoint/2010/main" val="28637601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Psychoactive drugs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3, pages 168-176</a:t>
            </a:r>
          </a:p>
        </p:txBody>
      </p:sp>
    </p:spTree>
    <p:extLst>
      <p:ext uri="{BB962C8B-B14F-4D97-AF65-F5344CB8AC3E}">
        <p14:creationId xmlns:p14="http://schemas.microsoft.com/office/powerpoint/2010/main" val="29955381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Drugs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altLang="en-US" sz="2400" dirty="0"/>
              <a:t>Legal and illegal drugs</a:t>
            </a:r>
          </a:p>
          <a:p>
            <a:pPr lvl="1"/>
            <a:r>
              <a:rPr lang="en-US" altLang="en-US" sz="2400" dirty="0"/>
              <a:t>Used for 1000s of years</a:t>
            </a:r>
          </a:p>
          <a:p>
            <a:pPr lvl="2"/>
            <a:r>
              <a:rPr lang="en-US" altLang="en-US" sz="2400" dirty="0"/>
              <a:t>Marijuana</a:t>
            </a:r>
          </a:p>
          <a:p>
            <a:pPr lvl="3"/>
            <a:r>
              <a:rPr lang="en-US" altLang="en-US" sz="2400" dirty="0"/>
              <a:t>2737 BC (Chinese Emperor)</a:t>
            </a:r>
          </a:p>
          <a:p>
            <a:pPr lvl="2"/>
            <a:r>
              <a:rPr lang="en-US" altLang="en-US" sz="2400" dirty="0"/>
              <a:t>Cocaine</a:t>
            </a:r>
          </a:p>
          <a:p>
            <a:pPr lvl="3"/>
            <a:r>
              <a:rPr lang="en-US" altLang="en-US" sz="2400" dirty="0"/>
              <a:t>15</a:t>
            </a:r>
            <a:r>
              <a:rPr lang="en-US" altLang="en-US" sz="2400" baseline="30000" dirty="0"/>
              <a:t>th</a:t>
            </a:r>
            <a:r>
              <a:rPr lang="en-US" altLang="en-US" sz="2400" dirty="0"/>
              <a:t> century (Inca Empire)</a:t>
            </a:r>
          </a:p>
          <a:p>
            <a:pPr lvl="2"/>
            <a:r>
              <a:rPr lang="en-US" altLang="en-US" sz="2400" dirty="0"/>
              <a:t>Tobacco</a:t>
            </a:r>
          </a:p>
          <a:p>
            <a:pPr lvl="3"/>
            <a:r>
              <a:rPr lang="en-US" altLang="en-US" sz="2400" dirty="0"/>
              <a:t>1492 (Columbus)</a:t>
            </a:r>
          </a:p>
          <a:p>
            <a:pPr lvl="3"/>
            <a:r>
              <a:rPr lang="en-US" altLang="en-US" sz="2400" dirty="0"/>
              <a:t>Brought habit to Spain</a:t>
            </a:r>
          </a:p>
          <a:p>
            <a:pPr lvl="3"/>
            <a:endParaRPr lang="en-US" altLang="en-US" sz="2400" dirty="0"/>
          </a:p>
          <a:p>
            <a:pPr marL="1008000" lvl="3" indent="0">
              <a:buNone/>
            </a:pPr>
            <a:endParaRPr lang="en-US" altLang="en-US" sz="2400" dirty="0"/>
          </a:p>
          <a:p>
            <a:r>
              <a:rPr lang="en-US" altLang="en-US" sz="2400" dirty="0"/>
              <a:t>Laudanum (U.S.)</a:t>
            </a:r>
          </a:p>
          <a:p>
            <a:pPr lvl="1"/>
            <a:r>
              <a:rPr lang="en-US" altLang="en-US" sz="2400" dirty="0"/>
              <a:t>Opium dissolved in alcohol</a:t>
            </a:r>
          </a:p>
          <a:p>
            <a:pPr lvl="1"/>
            <a:r>
              <a:rPr lang="en-US" altLang="en-US" sz="2400" dirty="0"/>
              <a:t>Main ingredient in many OTC meds</a:t>
            </a:r>
          </a:p>
          <a:p>
            <a:r>
              <a:rPr lang="en-US" altLang="en-US" sz="2400" dirty="0"/>
              <a:t>Coca-Cola</a:t>
            </a:r>
          </a:p>
          <a:p>
            <a:pPr lvl="1"/>
            <a:r>
              <a:rPr lang="en-US" altLang="en-US" sz="2400" dirty="0"/>
              <a:t>1886 (Atlanta)</a:t>
            </a:r>
          </a:p>
          <a:p>
            <a:pPr lvl="1"/>
            <a:r>
              <a:rPr lang="en-US" altLang="en-US" sz="2400" dirty="0"/>
              <a:t>Coco leaves (cocaine)</a:t>
            </a:r>
          </a:p>
          <a:p>
            <a:r>
              <a:rPr lang="en-US" altLang="en-US" sz="2400" dirty="0"/>
              <a:t>Alcohol</a:t>
            </a:r>
          </a:p>
          <a:p>
            <a:pPr lvl="1"/>
            <a:r>
              <a:rPr lang="en-US" altLang="en-US" sz="2400" dirty="0"/>
              <a:t>10,000 years ago (Late Stone Age)</a:t>
            </a:r>
          </a:p>
          <a:p>
            <a:pPr lvl="1"/>
            <a:r>
              <a:rPr lang="en-US" altLang="en-US" sz="2400" dirty="0"/>
              <a:t>Produced mead (fermented honey)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440467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Psychoactive drugs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85800" y="2194560"/>
            <a:ext cx="11073384" cy="4297679"/>
          </a:xfrm>
        </p:spPr>
        <p:txBody>
          <a:bodyPr>
            <a:normAutofit/>
          </a:bodyPr>
          <a:lstStyle/>
          <a:p>
            <a:r>
              <a:rPr lang="en-US" b="1" dirty="0"/>
              <a:t>Psychoactive drugs- </a:t>
            </a:r>
            <a:r>
              <a:rPr lang="en-US" dirty="0"/>
              <a:t>a chemical that changes mental processes, such as conscious awareness, mood, and perception</a:t>
            </a:r>
            <a:endParaRPr lang="en-US" b="1" dirty="0"/>
          </a:p>
          <a:p>
            <a:r>
              <a:rPr lang="en-US" dirty="0"/>
              <a:t>Drugs affect our neurotransmitters</a:t>
            </a:r>
          </a:p>
          <a:p>
            <a:pPr lvl="1"/>
            <a:r>
              <a:rPr lang="en-US" b="1" dirty="0"/>
              <a:t>Agonists- </a:t>
            </a:r>
            <a:r>
              <a:rPr lang="en-US" dirty="0"/>
              <a:t>a substance that binds to a receptor and triggers a response that mimics or enhances a neurotransmitter’s effect</a:t>
            </a:r>
          </a:p>
          <a:p>
            <a:pPr lvl="2"/>
            <a:r>
              <a:rPr lang="en-US" dirty="0"/>
              <a:t>Enhances the neuron’s ability to synthesize more neurotransmitters </a:t>
            </a:r>
            <a:r>
              <a:rPr lang="en-US" dirty="0">
                <a:sym typeface="Wingdings" panose="05000000000000000000" pitchFamily="2" charset="2"/>
              </a:rPr>
              <a:t> the similar shapes of the drug allows them to bind to the receptor sites  the drugs block reuptake or degradation leading to excess neurotransmitters to stay in the synapse</a:t>
            </a:r>
            <a:endParaRPr lang="en-US" dirty="0"/>
          </a:p>
          <a:p>
            <a:pPr lvl="1"/>
            <a:r>
              <a:rPr lang="en-US" b="1" dirty="0"/>
              <a:t>Antagonists- </a:t>
            </a:r>
            <a:r>
              <a:rPr lang="en-US" dirty="0"/>
              <a:t>a substance that binds to a receptor and triggers a response that blocks a neurotransmitter’s effect</a:t>
            </a:r>
          </a:p>
          <a:p>
            <a:pPr lvl="2"/>
            <a:r>
              <a:rPr lang="en-US" dirty="0"/>
              <a:t>Decreases the neuron’s ability to synthesize, store, and release neurotransmitters </a:t>
            </a:r>
            <a:r>
              <a:rPr lang="en-US" dirty="0">
                <a:sym typeface="Wingdings" panose="05000000000000000000" pitchFamily="2" charset="2"/>
              </a:rPr>
              <a:t> the drugs bind with the receptor and is dissimilar enough to block the message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687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Psychoactive drugs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8606" y="2258568"/>
            <a:ext cx="5779791" cy="40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93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abuse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Drug abuse- </a:t>
            </a:r>
            <a:r>
              <a:rPr lang="en-US" dirty="0"/>
              <a:t>a type of drug taking that causes emotional or physical harm to the drug user or others</a:t>
            </a:r>
          </a:p>
          <a:p>
            <a:pPr lvl="1"/>
            <a:r>
              <a:rPr lang="en-US" dirty="0"/>
              <a:t>Compulsive, frequent, and intense drug intake</a:t>
            </a:r>
          </a:p>
          <a:p>
            <a:r>
              <a:rPr lang="en-US" b="1" dirty="0"/>
              <a:t>Addiction- </a:t>
            </a:r>
            <a:r>
              <a:rPr lang="en-US" dirty="0"/>
              <a:t>a broad term that describes a compulsive craving for a substance, thing, or activity despite harmful consequences</a:t>
            </a:r>
          </a:p>
          <a:p>
            <a:r>
              <a:rPr lang="en-US" b="1" dirty="0"/>
              <a:t>Psychological dependence- </a:t>
            </a:r>
            <a:r>
              <a:rPr lang="en-US" dirty="0"/>
              <a:t>the psychological desire or craving to achieve a drug’s effects</a:t>
            </a:r>
          </a:p>
          <a:p>
            <a:r>
              <a:rPr lang="en-US" b="1" dirty="0"/>
              <a:t>Physical dependence- </a:t>
            </a:r>
            <a:r>
              <a:rPr lang="en-US" dirty="0"/>
              <a:t>the changes in bodily processes that make a drug necessary for minimal functioning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5" y="5120640"/>
            <a:ext cx="1617070" cy="16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67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Drug abuse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8888" y="1988820"/>
            <a:ext cx="7089648" cy="412394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Withdrawal- </a:t>
            </a:r>
            <a:r>
              <a:rPr lang="en-US" dirty="0"/>
              <a:t>the discomfort and distress, including physical pain and intense cravings, experienced after stopping the use of an addictive drug</a:t>
            </a:r>
          </a:p>
          <a:p>
            <a:pPr lvl="1"/>
            <a:r>
              <a:rPr lang="en-US" dirty="0"/>
              <a:t>Clearly shows physical dependence</a:t>
            </a:r>
          </a:p>
          <a:p>
            <a:r>
              <a:rPr lang="en-US" dirty="0"/>
              <a:t>Both psychological and physical dependence are damaging</a:t>
            </a:r>
          </a:p>
          <a:p>
            <a:r>
              <a:rPr lang="en-US" b="1" dirty="0"/>
              <a:t>Tolerance- </a:t>
            </a:r>
            <a:r>
              <a:rPr lang="en-US" dirty="0"/>
              <a:t>the bodily adjustment to continued use of a drug in which the drug user requires greater dosages to achieve the same effect</a:t>
            </a:r>
          </a:p>
          <a:p>
            <a:pPr lvl="1"/>
            <a:r>
              <a:rPr lang="en-US" dirty="0"/>
              <a:t>Can also experience cross-tolerance</a:t>
            </a:r>
          </a:p>
          <a:p>
            <a:r>
              <a:rPr lang="en-US" dirty="0"/>
              <a:t>Psychoactive drugs can lead to episodes of psychosis, hallucinations, or delusions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75" y="2269807"/>
            <a:ext cx="4749293" cy="3561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729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Addiction and its effects on careers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Time management- the behavior involved takes time away from work, family, friends, etc.</a:t>
            </a:r>
          </a:p>
          <a:p>
            <a:pPr lvl="1"/>
            <a:r>
              <a:rPr lang="en-US" dirty="0"/>
              <a:t>Ever notice this with social media/technology?</a:t>
            </a:r>
          </a:p>
          <a:p>
            <a:r>
              <a:rPr lang="en-US" dirty="0"/>
              <a:t>Quality and quantity of sleep- sleep deprivation and all of its negative effects</a:t>
            </a:r>
          </a:p>
          <a:p>
            <a:r>
              <a:rPr lang="en-US" dirty="0"/>
              <a:t>Interpersonal relationships- being sleep deprived and taking time for the addictive behavior may lead to poor social relationships</a:t>
            </a:r>
          </a:p>
          <a:p>
            <a:r>
              <a:rPr lang="en-US" dirty="0"/>
              <a:t>Impression management- negative affect others’ view of you</a:t>
            </a:r>
          </a:p>
          <a:p>
            <a:r>
              <a:rPr lang="en-US" dirty="0"/>
              <a:t>Overall performance- inconsistent work quality, increased absenteeism, poorer concentration, lack of focus</a:t>
            </a:r>
          </a:p>
        </p:txBody>
      </p:sp>
    </p:spTree>
    <p:extLst>
      <p:ext uri="{BB962C8B-B14F-4D97-AF65-F5344CB8AC3E}">
        <p14:creationId xmlns:p14="http://schemas.microsoft.com/office/powerpoint/2010/main" val="901772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5935" y="1271016"/>
            <a:ext cx="9642082" cy="54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546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Depressant- </a:t>
            </a:r>
            <a:r>
              <a:rPr lang="en-US" dirty="0"/>
              <a:t>a drug that decreases bodily processes and overall responsiveness by using the central nervous system to suppress or slow down</a:t>
            </a:r>
          </a:p>
          <a:p>
            <a:r>
              <a:rPr lang="en-US" dirty="0"/>
              <a:t>“downers”</a:t>
            </a:r>
          </a:p>
          <a:p>
            <a:r>
              <a:rPr lang="en-US" dirty="0"/>
              <a:t>Physical and psychological dependence is easily acquired, leading to strong potential for abuse</a:t>
            </a:r>
          </a:p>
          <a:p>
            <a:r>
              <a:rPr lang="en-US" dirty="0"/>
              <a:t>Examples: alcohol, barbiturates, anxiolytics (antianxiety or tranquilizing drugs), alprazolam (Xanax), </a:t>
            </a:r>
            <a:r>
              <a:rPr lang="en-US" dirty="0" err="1"/>
              <a:t>flunitrazepam</a:t>
            </a:r>
            <a:r>
              <a:rPr lang="en-US" dirty="0"/>
              <a:t> (</a:t>
            </a:r>
            <a:r>
              <a:rPr lang="en-US" dirty="0" err="1"/>
              <a:t>rohypnol</a:t>
            </a:r>
            <a:r>
              <a:rPr lang="en-US" dirty="0"/>
              <a:t>, “date-rape drug”, “</a:t>
            </a:r>
            <a:r>
              <a:rPr lang="en-US" dirty="0" err="1"/>
              <a:t>roofies</a:t>
            </a:r>
            <a:r>
              <a:rPr lang="en-US" dirty="0"/>
              <a:t>”), ketamine (special K), gamma-</a:t>
            </a:r>
            <a:r>
              <a:rPr lang="en-US" dirty="0" err="1"/>
              <a:t>hydroxybuyrate</a:t>
            </a:r>
            <a:r>
              <a:rPr lang="en-US" dirty="0"/>
              <a:t> (GHB)</a:t>
            </a:r>
          </a:p>
          <a:p>
            <a:r>
              <a:rPr lang="en-US" dirty="0"/>
              <a:t>Most commonly used- alcohol</a:t>
            </a:r>
          </a:p>
          <a:p>
            <a:pPr lvl="1"/>
            <a:r>
              <a:rPr lang="en-US" dirty="0"/>
              <a:t>Men and women have different rates of breaking down the alcohol </a:t>
            </a:r>
          </a:p>
          <a:p>
            <a:pPr lvl="1"/>
            <a:r>
              <a:rPr lang="en-US" dirty="0"/>
              <a:t>Stimulant at low doses, depressant at high doses</a:t>
            </a:r>
          </a:p>
          <a:p>
            <a:pPr lvl="1"/>
            <a:r>
              <a:rPr lang="en-US" dirty="0"/>
              <a:t>At high levels (&gt;0.5%), it can cause a coma </a:t>
            </a:r>
            <a:r>
              <a:rPr lang="en-US"/>
              <a:t>or death </a:t>
            </a:r>
            <a:endParaRPr lang="en-US" dirty="0"/>
          </a:p>
          <a:p>
            <a:pPr lvl="1"/>
            <a:r>
              <a:rPr lang="en-US" dirty="0"/>
              <a:t>Alcohol has severe consequences, especially when overconsumed. There are dangers including drunk driving, sexual aggression, and violence. See page 172 for further details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8472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https://www.youtube.com/watch?v=Ahg6qcgoay4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149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depressants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94560"/>
            <a:ext cx="10820400" cy="4389120"/>
          </a:xfrm>
        </p:spPr>
        <p:txBody>
          <a:bodyPr numCol="2">
            <a:normAutofit/>
          </a:bodyPr>
          <a:lstStyle/>
          <a:p>
            <a:r>
              <a:rPr lang="en-US" u="sng" dirty="0"/>
              <a:t>Desired Effects</a:t>
            </a:r>
          </a:p>
          <a:p>
            <a:pPr lvl="1"/>
            <a:r>
              <a:rPr lang="en-US" dirty="0"/>
              <a:t>Tension reduction</a:t>
            </a:r>
          </a:p>
          <a:p>
            <a:pPr lvl="1"/>
            <a:r>
              <a:rPr lang="en-US" dirty="0"/>
              <a:t>Euphoria</a:t>
            </a:r>
          </a:p>
          <a:p>
            <a:pPr lvl="1"/>
            <a:r>
              <a:rPr lang="en-US" dirty="0"/>
              <a:t>Disinhibition</a:t>
            </a:r>
          </a:p>
          <a:p>
            <a:pPr lvl="1"/>
            <a:r>
              <a:rPr lang="en-US" dirty="0"/>
              <a:t>Drowsiness</a:t>
            </a:r>
          </a:p>
          <a:p>
            <a:pPr lvl="1"/>
            <a:r>
              <a:rPr lang="en-US" dirty="0"/>
              <a:t>Muscle relaxation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u="sng" dirty="0"/>
              <a:t>Undesirable effects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Nausea</a:t>
            </a:r>
          </a:p>
          <a:p>
            <a:pPr lvl="1"/>
            <a:r>
              <a:rPr lang="en-US" dirty="0"/>
              <a:t>Disorientation</a:t>
            </a:r>
          </a:p>
          <a:p>
            <a:pPr lvl="1"/>
            <a:r>
              <a:rPr lang="en-US" dirty="0"/>
              <a:t>Impaired reflexes and motor functioning</a:t>
            </a:r>
          </a:p>
          <a:p>
            <a:pPr lvl="1"/>
            <a:r>
              <a:rPr lang="en-US" dirty="0"/>
              <a:t>Amnesia</a:t>
            </a:r>
          </a:p>
          <a:p>
            <a:pPr lvl="1"/>
            <a:r>
              <a:rPr lang="en-US" dirty="0"/>
              <a:t>Loss of consciousness</a:t>
            </a:r>
          </a:p>
          <a:p>
            <a:pPr lvl="1"/>
            <a:r>
              <a:rPr lang="en-US" dirty="0"/>
              <a:t>Shallow respiration</a:t>
            </a:r>
          </a:p>
          <a:p>
            <a:pPr lvl="1"/>
            <a:r>
              <a:rPr lang="en-US" dirty="0"/>
              <a:t>Convulsions</a:t>
            </a:r>
          </a:p>
          <a:p>
            <a:pPr lvl="1"/>
            <a:r>
              <a:rPr lang="en-US" dirty="0"/>
              <a:t>Coma</a:t>
            </a:r>
          </a:p>
          <a:p>
            <a:pPr lvl="1"/>
            <a:r>
              <a:rPr lang="en-US" dirty="0"/>
              <a:t>Death </a:t>
            </a:r>
          </a:p>
        </p:txBody>
      </p:sp>
    </p:spTree>
    <p:extLst>
      <p:ext uri="{BB962C8B-B14F-4D97-AF65-F5344CB8AC3E}">
        <p14:creationId xmlns:p14="http://schemas.microsoft.com/office/powerpoint/2010/main" val="21941939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stimulants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/>
              <a:t>Stimulants- </a:t>
            </a:r>
            <a:r>
              <a:rPr lang="en-US" dirty="0"/>
              <a:t>a drug that increases overall activity and general responsiveness</a:t>
            </a:r>
          </a:p>
          <a:p>
            <a:r>
              <a:rPr lang="en-US" dirty="0"/>
              <a:t>“uppers”</a:t>
            </a:r>
          </a:p>
          <a:p>
            <a:r>
              <a:rPr lang="en-US" dirty="0"/>
              <a:t>Examples- cocaine, amphetamine (“crystal meth,” “speed”), 3,4-methylenedioxy-methamphetamine (MDMA, “ecstasy,” “molly”), caffeine, nicotine</a:t>
            </a:r>
          </a:p>
          <a:p>
            <a:r>
              <a:rPr lang="en-US" dirty="0"/>
              <a:t>Cocaine was once used for medical purposes and sodas, but any amount can be fatal as it affects heart functioning</a:t>
            </a:r>
          </a:p>
          <a:p>
            <a:pPr lvl="1"/>
            <a:r>
              <a:rPr lang="en-US" dirty="0"/>
              <a:t>Status drug of the 1970s, leading to the creation of “crack” made from byproducts of cocaine</a:t>
            </a:r>
          </a:p>
          <a:p>
            <a:r>
              <a:rPr lang="en-US" dirty="0"/>
              <a:t>Nicotine in cigarettes and chewing tobacco are also dangerous- smoking and tobacco-related illnesses are among the leading causes of death and worldwide concern</a:t>
            </a:r>
          </a:p>
          <a:p>
            <a:pPr lvl="1"/>
            <a:r>
              <a:rPr lang="en-US" dirty="0"/>
              <a:t>Why is it still used? It is highly addictive and has cognitive awards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474" y="289434"/>
            <a:ext cx="3730752" cy="1614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381" y="240219"/>
            <a:ext cx="3219831" cy="180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68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188301"/>
            <a:ext cx="8610600" cy="1293028"/>
          </a:xfrm>
        </p:spPr>
        <p:txBody>
          <a:bodyPr/>
          <a:lstStyle/>
          <a:p>
            <a:r>
              <a:rPr lang="en-US" dirty="0"/>
              <a:t>Stimulants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4984" y="1335024"/>
            <a:ext cx="10820400" cy="4947669"/>
          </a:xfrm>
        </p:spPr>
        <p:txBody>
          <a:bodyPr numCol="2">
            <a:normAutofit fontScale="70000" lnSpcReduction="20000"/>
          </a:bodyPr>
          <a:lstStyle/>
          <a:p>
            <a:r>
              <a:rPr lang="en-US" sz="3200" u="sng" dirty="0"/>
              <a:t>Desired Effects</a:t>
            </a:r>
          </a:p>
          <a:p>
            <a:pPr lvl="1"/>
            <a:r>
              <a:rPr lang="en-US" sz="3200" dirty="0"/>
              <a:t>Exhilaration</a:t>
            </a:r>
          </a:p>
          <a:p>
            <a:pPr lvl="1"/>
            <a:r>
              <a:rPr lang="en-US" sz="3200" dirty="0"/>
              <a:t>Euphoria</a:t>
            </a:r>
          </a:p>
          <a:p>
            <a:pPr lvl="1"/>
            <a:r>
              <a:rPr lang="en-US" sz="3200" dirty="0"/>
              <a:t>High physic land mental energy</a:t>
            </a:r>
          </a:p>
          <a:p>
            <a:pPr lvl="1"/>
            <a:r>
              <a:rPr lang="en-US" sz="3200" dirty="0"/>
              <a:t>Reduced appetite</a:t>
            </a:r>
          </a:p>
          <a:p>
            <a:pPr lvl="1"/>
            <a:r>
              <a:rPr lang="en-US" sz="3200" dirty="0"/>
              <a:t>Perceptions of power</a:t>
            </a:r>
          </a:p>
          <a:p>
            <a:pPr lvl="1"/>
            <a:r>
              <a:rPr lang="en-US" sz="3200" dirty="0"/>
              <a:t>Sociability</a:t>
            </a:r>
          </a:p>
          <a:p>
            <a:pPr lvl="1"/>
            <a:r>
              <a:rPr lang="en-US" sz="3200" dirty="0"/>
              <a:t>Increased alertness</a:t>
            </a:r>
          </a:p>
          <a:p>
            <a:pPr lvl="1"/>
            <a:r>
              <a:rPr lang="en-US" sz="3200" dirty="0"/>
              <a:t>Relaxation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u="sng" dirty="0"/>
              <a:t>Undesirable Effects</a:t>
            </a:r>
          </a:p>
          <a:p>
            <a:pPr lvl="1"/>
            <a:r>
              <a:rPr lang="en-US" dirty="0"/>
              <a:t>Irritability</a:t>
            </a:r>
          </a:p>
          <a:p>
            <a:pPr lvl="1"/>
            <a:r>
              <a:rPr lang="en-US" dirty="0"/>
              <a:t>Anxiety</a:t>
            </a:r>
          </a:p>
          <a:p>
            <a:pPr lvl="1"/>
            <a:r>
              <a:rPr lang="en-US" dirty="0"/>
              <a:t>Sleeplessness</a:t>
            </a:r>
          </a:p>
          <a:p>
            <a:pPr lvl="1"/>
            <a:r>
              <a:rPr lang="en-US" dirty="0"/>
              <a:t>Paranoia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Psychosis</a:t>
            </a:r>
          </a:p>
          <a:p>
            <a:pPr lvl="1"/>
            <a:r>
              <a:rPr lang="en-US" dirty="0"/>
              <a:t>Elevated blood pressure and body temperature</a:t>
            </a:r>
          </a:p>
          <a:p>
            <a:pPr lvl="1"/>
            <a:r>
              <a:rPr lang="en-US" dirty="0"/>
              <a:t>Convulsions</a:t>
            </a:r>
          </a:p>
          <a:p>
            <a:pPr lvl="1"/>
            <a:r>
              <a:rPr lang="en-US" dirty="0"/>
              <a:t>Death</a:t>
            </a:r>
          </a:p>
          <a:p>
            <a:pPr lvl="1"/>
            <a:r>
              <a:rPr lang="en-US" dirty="0"/>
              <a:t>Insomnia</a:t>
            </a:r>
          </a:p>
          <a:p>
            <a:pPr lvl="1"/>
            <a:r>
              <a:rPr lang="en-US" dirty="0"/>
              <a:t>Restlessness</a:t>
            </a:r>
          </a:p>
          <a:p>
            <a:pPr lvl="1"/>
            <a:r>
              <a:rPr lang="en-US" dirty="0"/>
              <a:t>Increased pulse rate</a:t>
            </a:r>
          </a:p>
          <a:p>
            <a:pPr lvl="1"/>
            <a:r>
              <a:rPr lang="en-US" dirty="0"/>
              <a:t>Mild delirium</a:t>
            </a:r>
          </a:p>
          <a:p>
            <a:pPr lvl="1"/>
            <a:r>
              <a:rPr lang="en-US" dirty="0"/>
              <a:t>Ringing in the ears</a:t>
            </a:r>
          </a:p>
          <a:p>
            <a:pPr lvl="1"/>
            <a:r>
              <a:rPr lang="en-US" dirty="0"/>
              <a:t>Rapid heartbeat</a:t>
            </a:r>
          </a:p>
          <a:p>
            <a:pPr lvl="1"/>
            <a:r>
              <a:rPr lang="en-US" dirty="0"/>
              <a:t>Increased blood pressure</a:t>
            </a:r>
          </a:p>
          <a:p>
            <a:pPr lvl="1"/>
            <a:r>
              <a:rPr lang="en-US" dirty="0"/>
              <a:t>Stomach pains</a:t>
            </a:r>
          </a:p>
          <a:p>
            <a:pPr lvl="1"/>
            <a:r>
              <a:rPr lang="en-US" dirty="0"/>
              <a:t>Vomiting</a:t>
            </a:r>
          </a:p>
          <a:p>
            <a:pPr lvl="1"/>
            <a:r>
              <a:rPr lang="en-US" dirty="0"/>
              <a:t>Dizziness</a:t>
            </a:r>
          </a:p>
          <a:p>
            <a:pPr lvl="1"/>
            <a:r>
              <a:rPr lang="en-US" dirty="0"/>
              <a:t>Cancer</a:t>
            </a:r>
          </a:p>
          <a:p>
            <a:pPr lvl="1"/>
            <a:r>
              <a:rPr lang="en-US" dirty="0"/>
              <a:t>Heart disease</a:t>
            </a:r>
          </a:p>
          <a:p>
            <a:pPr lvl="1"/>
            <a:r>
              <a:rPr lang="en-US" dirty="0"/>
              <a:t>Emphysema</a:t>
            </a:r>
          </a:p>
        </p:txBody>
      </p:sp>
    </p:spTree>
    <p:extLst>
      <p:ext uri="{BB962C8B-B14F-4D97-AF65-F5344CB8AC3E}">
        <p14:creationId xmlns:p14="http://schemas.microsoft.com/office/powerpoint/2010/main" val="38586153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307173"/>
            <a:ext cx="8610600" cy="1293028"/>
          </a:xfrm>
        </p:spPr>
        <p:txBody>
          <a:bodyPr/>
          <a:lstStyle/>
          <a:p>
            <a:r>
              <a:rPr lang="en-US" dirty="0"/>
              <a:t>Opiates/opioids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81120"/>
            <a:ext cx="10820400" cy="4024125"/>
          </a:xfrm>
        </p:spPr>
        <p:txBody>
          <a:bodyPr/>
          <a:lstStyle/>
          <a:p>
            <a:r>
              <a:rPr lang="en-US" b="1" dirty="0"/>
              <a:t>Opiates/opioids- </a:t>
            </a:r>
            <a:r>
              <a:rPr lang="en-US" dirty="0"/>
              <a:t>a drug derived from opium that numbs the senses and relieves pain</a:t>
            </a:r>
          </a:p>
          <a:p>
            <a:pPr lvl="1"/>
            <a:r>
              <a:rPr lang="en-US" dirty="0"/>
              <a:t>Sometimes classified as depressants because they depress the CNS</a:t>
            </a:r>
          </a:p>
          <a:p>
            <a:pPr lvl="1"/>
            <a:r>
              <a:rPr lang="en-US" dirty="0"/>
              <a:t>But they also excite some areas of the CNS as they mimic natural endorphins</a:t>
            </a:r>
          </a:p>
          <a:p>
            <a:r>
              <a:rPr lang="en-US" dirty="0"/>
              <a:t>Because they mimic endorphins, after repeated use, the body stops creating natural endorphins</a:t>
            </a:r>
            <a:r>
              <a:rPr lang="en-US" dirty="0">
                <a:sym typeface="Wingdings" panose="05000000000000000000" pitchFamily="2" charset="2"/>
              </a:rPr>
              <a:t> withdrawal becomes painful from a strong physical addiction</a:t>
            </a:r>
          </a:p>
          <a:p>
            <a:r>
              <a:rPr lang="en-US" dirty="0">
                <a:sym typeface="Wingdings" panose="05000000000000000000" pitchFamily="2" charset="2"/>
              </a:rPr>
              <a:t>Examples- morphine, heroin (“H,” “smack,” “horse”), codeine, oxycodone</a:t>
            </a:r>
          </a:p>
          <a:p>
            <a:r>
              <a:rPr lang="en-US" dirty="0">
                <a:sym typeface="Wingdings" panose="05000000000000000000" pitchFamily="2" charset="2"/>
              </a:rPr>
              <a:t>May be considered the worst drug crisis in American history- the number who have died from overdose outnumbers car accident or gun related deaths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5049364"/>
            <a:ext cx="2381250" cy="17164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133" y="5049364"/>
            <a:ext cx="2146066" cy="171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024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Opioid Crisis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0024" y="695928"/>
            <a:ext cx="6106513" cy="42875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723" y="3374137"/>
            <a:ext cx="5551261" cy="334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820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Opiates/opioids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Autofit/>
          </a:bodyPr>
          <a:lstStyle/>
          <a:p>
            <a:r>
              <a:rPr lang="en-US" sz="3200" u="sng" dirty="0"/>
              <a:t>Desired effects</a:t>
            </a:r>
          </a:p>
          <a:p>
            <a:pPr lvl="1"/>
            <a:r>
              <a:rPr lang="en-US" sz="3200" dirty="0"/>
              <a:t>Euphoria</a:t>
            </a:r>
          </a:p>
          <a:p>
            <a:pPr lvl="1"/>
            <a:r>
              <a:rPr lang="en-US" sz="3200" dirty="0"/>
              <a:t>“Rush” of pleasure</a:t>
            </a:r>
          </a:p>
          <a:p>
            <a:pPr lvl="1"/>
            <a:r>
              <a:rPr lang="en-US" sz="3200" dirty="0"/>
              <a:t>Pain relief</a:t>
            </a:r>
          </a:p>
          <a:p>
            <a:pPr lvl="1"/>
            <a:r>
              <a:rPr lang="en-US" sz="3200" dirty="0"/>
              <a:t>Prevention of withdrawal</a:t>
            </a:r>
          </a:p>
          <a:p>
            <a:pPr lvl="1"/>
            <a:r>
              <a:rPr lang="en-US" sz="3200" dirty="0"/>
              <a:t>Sleep </a:t>
            </a:r>
          </a:p>
          <a:p>
            <a:pPr lvl="1"/>
            <a:endParaRPr lang="en-US" sz="3200" dirty="0"/>
          </a:p>
          <a:p>
            <a:pPr lvl="1"/>
            <a:endParaRPr lang="en-US" sz="3200" dirty="0"/>
          </a:p>
          <a:p>
            <a:r>
              <a:rPr lang="en-US" sz="3200" u="sng" dirty="0"/>
              <a:t>Undesirable effects</a:t>
            </a:r>
          </a:p>
          <a:p>
            <a:pPr lvl="1"/>
            <a:r>
              <a:rPr lang="en-US" sz="3200" dirty="0"/>
              <a:t>Nausea</a:t>
            </a:r>
          </a:p>
          <a:p>
            <a:pPr lvl="1"/>
            <a:r>
              <a:rPr lang="en-US" sz="3200" dirty="0"/>
              <a:t>Vomiting</a:t>
            </a:r>
          </a:p>
          <a:p>
            <a:pPr lvl="1"/>
            <a:r>
              <a:rPr lang="en-US" sz="3200" dirty="0"/>
              <a:t>Constipation</a:t>
            </a:r>
          </a:p>
          <a:p>
            <a:pPr lvl="1"/>
            <a:r>
              <a:rPr lang="en-US" sz="3200" dirty="0"/>
              <a:t>Painful withdrawal</a:t>
            </a:r>
          </a:p>
          <a:p>
            <a:pPr lvl="1"/>
            <a:r>
              <a:rPr lang="en-US" sz="3200" dirty="0"/>
              <a:t>Shallow respiration</a:t>
            </a:r>
          </a:p>
          <a:p>
            <a:pPr lvl="1"/>
            <a:r>
              <a:rPr lang="en-US" sz="3200" dirty="0"/>
              <a:t>Convulsions</a:t>
            </a:r>
          </a:p>
          <a:p>
            <a:pPr lvl="1"/>
            <a:r>
              <a:rPr lang="en-US" sz="3200" dirty="0"/>
              <a:t>Coma</a:t>
            </a:r>
          </a:p>
          <a:p>
            <a:pPr lvl="1"/>
            <a:r>
              <a:rPr lang="en-US" sz="3200" dirty="0"/>
              <a:t>Death </a:t>
            </a:r>
          </a:p>
        </p:txBody>
      </p:sp>
    </p:spTree>
    <p:extLst>
      <p:ext uri="{BB962C8B-B14F-4D97-AF65-F5344CB8AC3E}">
        <p14:creationId xmlns:p14="http://schemas.microsoft.com/office/powerpoint/2010/main" val="41182537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/>
              <a:t>Hallucinogens-</a:t>
            </a:r>
            <a:r>
              <a:rPr lang="en-US" dirty="0"/>
              <a:t> a drug that produces sensory or perceptual distortions</a:t>
            </a:r>
          </a:p>
          <a:p>
            <a:r>
              <a:rPr lang="en-US" dirty="0"/>
              <a:t>Sometimes used for religious purposes, or “mind-expanding”- research shows there is higher neural activity</a:t>
            </a:r>
          </a:p>
          <a:p>
            <a:r>
              <a:rPr lang="en-US" dirty="0"/>
              <a:t>Aka psychedelics </a:t>
            </a:r>
          </a:p>
          <a:p>
            <a:r>
              <a:rPr lang="en-US" dirty="0"/>
              <a:t>Examples- LSD (lysergic acid diethylamide, mescaline (extract from the peyote cactus), psilocybin (extract from mushrooms), PCP (phencyclidine), marijuana</a:t>
            </a:r>
          </a:p>
          <a:p>
            <a:r>
              <a:rPr lang="en-US" dirty="0"/>
              <a:t>May affect sense of time</a:t>
            </a:r>
          </a:p>
          <a:p>
            <a:r>
              <a:rPr lang="en-US" dirty="0"/>
              <a:t>Controversy of marijuana</a:t>
            </a:r>
          </a:p>
          <a:p>
            <a:pPr lvl="1"/>
            <a:r>
              <a:rPr lang="en-US" dirty="0"/>
              <a:t>Research supports relief of chemotherapy side effects, chronic pain and other health problems</a:t>
            </a:r>
          </a:p>
          <a:p>
            <a:pPr lvl="1"/>
            <a:r>
              <a:rPr lang="en-US" dirty="0"/>
              <a:t>Concern of health effects- respiratory problems, psychosis, interrupted menstrual cycle- although one study shows no increase in physical health problems other than poor teeth health, “gateway” drug (also little supporting research), also concern over cognitive- decrease in IQ, educational achievement, and cognitive functioning but there may be third variable</a:t>
            </a:r>
          </a:p>
          <a:p>
            <a:pPr lvl="1"/>
            <a:r>
              <a:rPr lang="en-US" dirty="0"/>
              <a:t>We still need more research but it is damaging to pregnancy and under 18; may be linked to psychotic illnesses and cognitive/motor declines, is habit forming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072" y="302662"/>
            <a:ext cx="1450848" cy="15479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347527"/>
            <a:ext cx="2233421" cy="16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1091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Hallucinogens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5376"/>
            <a:ext cx="10820400" cy="4828032"/>
          </a:xfrm>
        </p:spPr>
        <p:txBody>
          <a:bodyPr numCol="2">
            <a:normAutofit/>
          </a:bodyPr>
          <a:lstStyle/>
          <a:p>
            <a:r>
              <a:rPr lang="en-US" u="sng" dirty="0"/>
              <a:t>Desired effects</a:t>
            </a:r>
          </a:p>
          <a:p>
            <a:pPr lvl="1"/>
            <a:r>
              <a:rPr lang="en-US" dirty="0"/>
              <a:t>Heightened aesthetic responses</a:t>
            </a:r>
          </a:p>
          <a:p>
            <a:pPr lvl="1"/>
            <a:r>
              <a:rPr lang="en-US" dirty="0"/>
              <a:t>Euphoria</a:t>
            </a:r>
          </a:p>
          <a:p>
            <a:pPr lvl="1"/>
            <a:r>
              <a:rPr lang="en-US" dirty="0"/>
              <a:t>Mild delusions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Distorted perceptions and sensation</a:t>
            </a:r>
          </a:p>
          <a:p>
            <a:pPr lvl="1"/>
            <a:r>
              <a:rPr lang="en-US" dirty="0"/>
              <a:t>Relaxation</a:t>
            </a:r>
          </a:p>
          <a:p>
            <a:pPr lvl="1"/>
            <a:r>
              <a:rPr lang="en-US" dirty="0"/>
              <a:t>Mild euphoria</a:t>
            </a:r>
          </a:p>
          <a:p>
            <a:pPr lvl="1"/>
            <a:r>
              <a:rPr lang="en-US" dirty="0"/>
              <a:t>Nausea relief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u="sng" dirty="0"/>
              <a:t>Undesirable effects</a:t>
            </a:r>
          </a:p>
          <a:p>
            <a:pPr lvl="1"/>
            <a:r>
              <a:rPr lang="en-US" dirty="0"/>
              <a:t>Panic</a:t>
            </a:r>
          </a:p>
          <a:p>
            <a:pPr lvl="1"/>
            <a:r>
              <a:rPr lang="en-US" dirty="0"/>
              <a:t>Nausea</a:t>
            </a:r>
          </a:p>
          <a:p>
            <a:pPr lvl="1"/>
            <a:r>
              <a:rPr lang="en-US" dirty="0"/>
              <a:t>Longer and more extreme delusions</a:t>
            </a:r>
          </a:p>
          <a:p>
            <a:pPr lvl="1"/>
            <a:r>
              <a:rPr lang="en-US" dirty="0"/>
              <a:t>Hallucinations</a:t>
            </a:r>
          </a:p>
          <a:p>
            <a:pPr lvl="1"/>
            <a:r>
              <a:rPr lang="en-US" dirty="0"/>
              <a:t>Perceptual distortions “bad trips”</a:t>
            </a:r>
          </a:p>
          <a:p>
            <a:pPr lvl="1"/>
            <a:r>
              <a:rPr lang="en-US" dirty="0"/>
              <a:t>Psychosis</a:t>
            </a:r>
          </a:p>
          <a:p>
            <a:pPr lvl="1"/>
            <a:r>
              <a:rPr lang="en-US" dirty="0"/>
              <a:t>Perceptual and sensory distortions</a:t>
            </a:r>
          </a:p>
          <a:p>
            <a:pPr lvl="1"/>
            <a:r>
              <a:rPr lang="en-US" dirty="0"/>
              <a:t>Fatigue</a:t>
            </a:r>
          </a:p>
          <a:p>
            <a:pPr lvl="1"/>
            <a:r>
              <a:rPr lang="en-US" dirty="0"/>
              <a:t>Increased appetite</a:t>
            </a:r>
          </a:p>
          <a:p>
            <a:pPr lvl="1"/>
            <a:r>
              <a:rPr lang="en-US" dirty="0"/>
              <a:t>Lack of motivation</a:t>
            </a:r>
          </a:p>
          <a:p>
            <a:pPr lvl="1"/>
            <a:r>
              <a:rPr lang="en-US" dirty="0"/>
              <a:t>Paranoia </a:t>
            </a:r>
          </a:p>
        </p:txBody>
      </p:sp>
    </p:spTree>
    <p:extLst>
      <p:ext uri="{BB962C8B-B14F-4D97-AF65-F5344CB8AC3E}">
        <p14:creationId xmlns:p14="http://schemas.microsoft.com/office/powerpoint/2010/main" val="2510755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Club Drugs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Club drugs- drugs often used by teenagers and young adults</a:t>
            </a:r>
          </a:p>
          <a:p>
            <a:r>
              <a:rPr lang="en-US" dirty="0"/>
              <a:t>Often include- </a:t>
            </a:r>
            <a:r>
              <a:rPr lang="en-US" dirty="0" err="1"/>
              <a:t>roofies</a:t>
            </a:r>
            <a:r>
              <a:rPr lang="en-US" dirty="0"/>
              <a:t>, ecstasy, GHB, special K, crystal meth, bath salts, LSD</a:t>
            </a:r>
          </a:p>
          <a:p>
            <a:r>
              <a:rPr lang="en-US" dirty="0"/>
              <a:t>Many have serious effects</a:t>
            </a:r>
          </a:p>
          <a:p>
            <a:pPr lvl="1"/>
            <a:r>
              <a:rPr lang="en-US" dirty="0"/>
              <a:t>Ecstasy- potentially fatal damage to hippocampal cells, reduction of serotonin- memory/sleep/mood/appetite problems</a:t>
            </a:r>
          </a:p>
          <a:p>
            <a:r>
              <a:rPr lang="en-US" dirty="0"/>
              <a:t>One positive potential- special K may help treat major depression, suicidal behaviors, and bipolar disorders</a:t>
            </a:r>
          </a:p>
          <a:p>
            <a:r>
              <a:rPr lang="en-US" dirty="0"/>
              <a:t>Other dangers besides physical- legality, cheap knock-offs that are more dangerous, aggression, motor coordination during activities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60" y="358816"/>
            <a:ext cx="2546604" cy="16985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5290" y="396436"/>
            <a:ext cx="2433828" cy="162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31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Meditation and Hypnosis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4, pages 176-179</a:t>
            </a:r>
          </a:p>
        </p:txBody>
      </p:sp>
    </p:spTree>
    <p:extLst>
      <p:ext uri="{BB962C8B-B14F-4D97-AF65-F5344CB8AC3E}">
        <p14:creationId xmlns:p14="http://schemas.microsoft.com/office/powerpoint/2010/main" val="2388726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Selective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336" y="1874520"/>
            <a:ext cx="10820400" cy="4024125"/>
          </a:xfrm>
        </p:spPr>
        <p:txBody>
          <a:bodyPr/>
          <a:lstStyle/>
          <a:p>
            <a:r>
              <a:rPr lang="en-US" b="1" dirty="0"/>
              <a:t>Selective attention- </a:t>
            </a:r>
            <a:r>
              <a:rPr lang="en-US" dirty="0"/>
              <a:t>the process of focusing conscious awareness onto a specific stimulus, while filtering out a range of other stimuli occurring simultaneously </a:t>
            </a:r>
          </a:p>
          <a:p>
            <a:r>
              <a:rPr lang="en-US" dirty="0"/>
              <a:t>You can control what you are paying attention to, but you may also end up missing clearly visible stimuli, especially if you are distracted</a:t>
            </a:r>
          </a:p>
          <a:p>
            <a:pPr lvl="1"/>
            <a:r>
              <a:rPr lang="en-US" b="1" dirty="0" err="1"/>
              <a:t>Inattentional</a:t>
            </a:r>
            <a:r>
              <a:rPr lang="en-US" b="1" dirty="0"/>
              <a:t> blindness- </a:t>
            </a:r>
            <a:r>
              <a:rPr lang="en-US" dirty="0"/>
              <a:t>the failure to notice a fully visible, but unexpected stimulus when our attention is directed elsewhere; aka perceptual blindness</a:t>
            </a:r>
          </a:p>
          <a:p>
            <a:pPr lvl="1"/>
            <a:r>
              <a:rPr lang="en-US" dirty="0"/>
              <a:t>This can also occur for other senses, like </a:t>
            </a:r>
            <a:r>
              <a:rPr lang="en-US" dirty="0" err="1"/>
              <a:t>inattentional</a:t>
            </a:r>
            <a:r>
              <a:rPr lang="en-US" dirty="0"/>
              <a:t> deafness</a:t>
            </a:r>
          </a:p>
          <a:p>
            <a:pPr lvl="1"/>
            <a:r>
              <a:rPr lang="en-US" dirty="0"/>
              <a:t>It applies to first responder situations, driving, etc.</a:t>
            </a:r>
          </a:p>
          <a:p>
            <a:r>
              <a:rPr lang="en-US" dirty="0"/>
              <a:t>Test: </a:t>
            </a:r>
            <a:r>
              <a:rPr lang="en-US" dirty="0">
                <a:hlinkClick r:id="rId2"/>
              </a:rPr>
              <a:t>https://www.youtube.com/watch?v=Ahg6qcgoay4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4950" y="4572000"/>
            <a:ext cx="2948177" cy="221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758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Monkey mind meditation</a:t>
            </a:r>
            <a:r>
              <a:rPr lang="en-US"/>
              <a:t>: </a:t>
            </a:r>
            <a:r>
              <a:rPr lang="en-US">
                <a:hlinkClick r:id="rId2"/>
              </a:rPr>
              <a:t>https://www.youtube.com/watch?v=ksp3iSUDqfo</a:t>
            </a:r>
            <a:r>
              <a:rPr lang="en-US"/>
              <a:t> </a:t>
            </a:r>
          </a:p>
          <a:p>
            <a:r>
              <a:rPr lang="en-US" b="1"/>
              <a:t>Meditation- </a:t>
            </a:r>
            <a:r>
              <a:rPr lang="en-US" dirty="0"/>
              <a:t>a group of techniques generally designed to focus attention, block out distractions, and produce an altered state of consciousness</a:t>
            </a:r>
          </a:p>
          <a:p>
            <a:r>
              <a:rPr lang="en-US" dirty="0"/>
              <a:t>Believed to enhance self-knowledge and well-being through reduced self-awareness</a:t>
            </a:r>
          </a:p>
          <a:p>
            <a:r>
              <a:rPr lang="en-US" dirty="0"/>
              <a:t>Research shows it reduces the brain cells that are devoted to focusing on multiple tasks at once</a:t>
            </a:r>
          </a:p>
          <a:p>
            <a:r>
              <a:rPr lang="en-US" dirty="0"/>
              <a:t>Physiological effects- heart rate, oxygen consumption, sweat gland responses, brain activity, change sympathetic and parasympathetic responses, increase responsiveness to sensory stimuli</a:t>
            </a:r>
          </a:p>
          <a:p>
            <a:r>
              <a:rPr lang="en-US" dirty="0"/>
              <a:t>Psychological effects- reduce pain, anxiety, and stress; lower blood pressure, improve overall cognitive functioning, improve decision making, emotion regulation, and attention processing</a:t>
            </a:r>
          </a:p>
          <a:p>
            <a:r>
              <a:rPr lang="en-US" dirty="0"/>
              <a:t>30 minutes of meditation may provide the same relief as antidepressants</a:t>
            </a:r>
          </a:p>
        </p:txBody>
      </p:sp>
    </p:spTree>
    <p:extLst>
      <p:ext uri="{BB962C8B-B14F-4D97-AF65-F5344CB8AC3E}">
        <p14:creationId xmlns:p14="http://schemas.microsoft.com/office/powerpoint/2010/main" val="7154159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832" y="2203705"/>
            <a:ext cx="4849368" cy="208483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Types of meditation</a:t>
            </a:r>
          </a:p>
          <a:p>
            <a:pPr lvl="1"/>
            <a:r>
              <a:rPr lang="en-US" dirty="0"/>
              <a:t>Transcendental- repeated mantras</a:t>
            </a:r>
          </a:p>
          <a:p>
            <a:pPr lvl="1"/>
            <a:r>
              <a:rPr lang="en-US" dirty="0"/>
              <a:t>Mindfulness meditation- Buddhist traditions, focus on the present moment</a:t>
            </a:r>
          </a:p>
          <a:p>
            <a:pPr lvl="1"/>
            <a:r>
              <a:rPr lang="en-US" dirty="0"/>
              <a:t>Breath meditation- concentration on breathing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0614" y="4654296"/>
            <a:ext cx="4081417" cy="1904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351" y="1700785"/>
            <a:ext cx="6432481" cy="473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89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hypnosis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Hypnosis- </a:t>
            </a:r>
            <a:r>
              <a:rPr lang="en-US" dirty="0"/>
              <a:t>an altered state of consciousness characterized by deep relaxation and a trance-like state of heightened suggestibility and intense focus</a:t>
            </a:r>
          </a:p>
          <a:p>
            <a:r>
              <a:rPr lang="en-US" dirty="0"/>
              <a:t>Characteristics of the hypnotic state</a:t>
            </a:r>
          </a:p>
          <a:p>
            <a:pPr lvl="1"/>
            <a:r>
              <a:rPr lang="en-US" dirty="0"/>
              <a:t>Narrow, highly focused attention (tuning out competing sensory stimuli)</a:t>
            </a:r>
          </a:p>
          <a:p>
            <a:pPr lvl="1"/>
            <a:r>
              <a:rPr lang="en-US" dirty="0"/>
              <a:t>Increased use of imagination and hallucinations</a:t>
            </a:r>
          </a:p>
          <a:p>
            <a:pPr lvl="1"/>
            <a:r>
              <a:rPr lang="en-US" dirty="0"/>
              <a:t>A passive and receptive attitude</a:t>
            </a:r>
          </a:p>
          <a:p>
            <a:pPr lvl="1"/>
            <a:r>
              <a:rPr lang="en-US" dirty="0"/>
              <a:t>Decreased responsiveness to pain</a:t>
            </a:r>
          </a:p>
          <a:p>
            <a:pPr lvl="1"/>
            <a:r>
              <a:rPr lang="en-US" dirty="0"/>
              <a:t>Heightened suggestibility</a:t>
            </a:r>
          </a:p>
          <a:p>
            <a:r>
              <a:rPr lang="en-US" dirty="0"/>
              <a:t>Requires a willing, conscious choice to relinquish control to be in a state </a:t>
            </a:r>
            <a:r>
              <a:rPr lang="en-US"/>
              <a:t>of suggestibility </a:t>
            </a:r>
            <a:endParaRPr lang="en-US" dirty="0"/>
          </a:p>
          <a:p>
            <a:r>
              <a:rPr lang="en-US" dirty="0"/>
              <a:t>Hypnotized people retain awareness of themselves and can refuse suggestions</a:t>
            </a:r>
          </a:p>
          <a:p>
            <a:r>
              <a:rPr lang="en-US" dirty="0"/>
              <a:t>Hypnotized people do not have superhuman strength or memory</a:t>
            </a:r>
          </a:p>
          <a:p>
            <a:r>
              <a:rPr lang="en-US" dirty="0"/>
              <a:t>Used for surgery, treatment of pain, control of anxiety/fear during dentistry visits or childbirth, relaxing during psychotherapy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4183" y="323851"/>
            <a:ext cx="2533650" cy="17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5731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Stretch your arms in front of you, making sure the palms are facing each other at the same height and about two inches apart. </a:t>
            </a:r>
          </a:p>
          <a:p>
            <a:r>
              <a:rPr lang="en-US" dirty="0"/>
              <a:t>Close your eyes</a:t>
            </a:r>
          </a:p>
        </p:txBody>
      </p:sp>
    </p:spTree>
    <p:extLst>
      <p:ext uri="{BB962C8B-B14F-4D97-AF65-F5344CB8AC3E}">
        <p14:creationId xmlns:p14="http://schemas.microsoft.com/office/powerpoint/2010/main" val="28924019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Imagine that your right arm is getting heavier and heavier, while your left arm is getting lighter and lighter</a:t>
            </a:r>
          </a:p>
          <a:p>
            <a:r>
              <a:rPr lang="en-US" dirty="0"/>
              <a:t>To help yourself, imagine that your right hand is holding a strap wrapped around several heavy books, while your left hand is holding a string tied to a helium balloon. </a:t>
            </a:r>
          </a:p>
        </p:txBody>
      </p:sp>
    </p:spTree>
    <p:extLst>
      <p:ext uri="{BB962C8B-B14F-4D97-AF65-F5344CB8AC3E}">
        <p14:creationId xmlns:p14="http://schemas.microsoft.com/office/powerpoint/2010/main" val="35169690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Activity debrief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Have your hands actually moved? Are they still two inches apart?</a:t>
            </a:r>
          </a:p>
          <a:p>
            <a:r>
              <a:rPr lang="en-US" dirty="0"/>
              <a:t>What do you think happened?</a:t>
            </a:r>
          </a:p>
        </p:txBody>
      </p:sp>
    </p:spTree>
    <p:extLst>
      <p:ext uri="{BB962C8B-B14F-4D97-AF65-F5344CB8AC3E}">
        <p14:creationId xmlns:p14="http://schemas.microsoft.com/office/powerpoint/2010/main" val="2855527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Levels of Awareness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741" y="1868424"/>
            <a:ext cx="5874761" cy="4425695"/>
          </a:xfrm>
        </p:spPr>
        <p:txBody>
          <a:bodyPr>
            <a:normAutofit/>
          </a:bodyPr>
          <a:lstStyle/>
          <a:p>
            <a:r>
              <a:rPr lang="en-US" dirty="0"/>
              <a:t>Our awareness operates along a continuum, depending on what task we are engaged in</a:t>
            </a:r>
          </a:p>
          <a:p>
            <a:pPr lvl="1"/>
            <a:r>
              <a:rPr lang="en-US" b="1" dirty="0"/>
              <a:t>Controlled processes- </a:t>
            </a:r>
            <a:r>
              <a:rPr lang="en-US" dirty="0"/>
              <a:t>mental activities that require focused attention and generally interfere with other ongoing activities</a:t>
            </a:r>
          </a:p>
          <a:p>
            <a:pPr lvl="1"/>
            <a:r>
              <a:rPr lang="en-US" b="1" dirty="0"/>
              <a:t>Automatic processes- </a:t>
            </a:r>
            <a:r>
              <a:rPr lang="en-US" dirty="0"/>
              <a:t>mental activities that require minimal attention and generally have little impact on other activities</a:t>
            </a:r>
          </a:p>
          <a:p>
            <a:pPr lvl="1"/>
            <a:r>
              <a:rPr lang="en-US" dirty="0"/>
              <a:t>First learning to drive a car (controlled) vs. now easily driving a car (automatic)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0561" y="1868424"/>
            <a:ext cx="5213698" cy="4440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30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6348984" cy="1293028"/>
          </a:xfrm>
        </p:spPr>
        <p:txBody>
          <a:bodyPr/>
          <a:lstStyle/>
          <a:p>
            <a:r>
              <a:rPr lang="en-US" dirty="0"/>
              <a:t>Consciousness </a:t>
            </a:r>
            <a:br>
              <a:rPr lang="en-US" dirty="0"/>
            </a:br>
            <a:r>
              <a:rPr lang="en-US" dirty="0"/>
              <a:t>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Regarding research on distracted driving, talking on a cell phone during driving triples the level of likelihood of collision</a:t>
            </a:r>
          </a:p>
          <a:p>
            <a:pPr lvl="1"/>
            <a:r>
              <a:rPr lang="en-US" dirty="0"/>
              <a:t>You have to use selective attention to switch back and forth between driving and the phone</a:t>
            </a:r>
          </a:p>
          <a:p>
            <a:pPr lvl="1"/>
            <a:r>
              <a:rPr lang="en-US" dirty="0"/>
              <a:t>This is worse for inexperienced drivers since driving is still more of a controlled process</a:t>
            </a:r>
          </a:p>
          <a:p>
            <a:r>
              <a:rPr lang="en-US" dirty="0"/>
              <a:t>Multitasking and school: multitaskers paid less attention to detail, showed poorer memory, and had more trouble switching from one task to another</a:t>
            </a:r>
          </a:p>
          <a:p>
            <a:pPr lvl="1"/>
            <a:r>
              <a:rPr lang="en-US" dirty="0"/>
              <a:t>Media multitasking in students saw a correlation with lower scores on standardized tests, poorer performance on behavioral measures of working memory capacity, greater impulsivity, and lesser growth mindset</a:t>
            </a:r>
          </a:p>
          <a:p>
            <a:r>
              <a:rPr lang="en-US" u="sng" dirty="0"/>
              <a:t>Takeaway</a:t>
            </a:r>
            <a:r>
              <a:rPr lang="en-US" dirty="0"/>
              <a:t>- if you need to be keeping yourself safe or are learning something you need to remember or in a similar situation- don’t multitask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08" y="310895"/>
            <a:ext cx="2533991" cy="17465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680" y="279234"/>
            <a:ext cx="1281112" cy="180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9752" y="310895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584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Sleep and Dreams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2, pages 157-167</a:t>
            </a:r>
          </a:p>
        </p:txBody>
      </p:sp>
    </p:spTree>
    <p:extLst>
      <p:ext uri="{BB962C8B-B14F-4D97-AF65-F5344CB8AC3E}">
        <p14:creationId xmlns:p14="http://schemas.microsoft.com/office/powerpoint/2010/main" val="41936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Understanding Sleep and Dreams: Circadian Rhythms and Sleep, Jet Lag, Sleep Deprivation, REM and NREM Sleep, Four Sleep Theories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Chapter 5, Section 2A, pages 157-163</a:t>
            </a:r>
          </a:p>
        </p:txBody>
      </p:sp>
    </p:spTree>
    <p:extLst>
      <p:ext uri="{BB962C8B-B14F-4D97-AF65-F5344CB8AC3E}">
        <p14:creationId xmlns:p14="http://schemas.microsoft.com/office/powerpoint/2010/main" val="795577508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TM04033937[[fn=Vapor Trail]]</Template>
  <TotalTime>821</TotalTime>
  <Words>3714</Words>
  <Application>Microsoft Office PowerPoint</Application>
  <PresentationFormat>Widescreen</PresentationFormat>
  <Paragraphs>431</Paragraphs>
  <Slides>55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9" baseType="lpstr">
      <vt:lpstr>Arial</vt:lpstr>
      <vt:lpstr>Calibri</vt:lpstr>
      <vt:lpstr>Century Gothic</vt:lpstr>
      <vt:lpstr>Vapor Trail</vt:lpstr>
      <vt:lpstr>States of Consciousness</vt:lpstr>
      <vt:lpstr>Understanding Consciousness</vt:lpstr>
      <vt:lpstr>consciousness</vt:lpstr>
      <vt:lpstr>PowerPoint Presentation</vt:lpstr>
      <vt:lpstr>Selective attention</vt:lpstr>
      <vt:lpstr>Levels of Awareness</vt:lpstr>
      <vt:lpstr>Consciousness  research</vt:lpstr>
      <vt:lpstr>Understanding Sleep and Dreams</vt:lpstr>
      <vt:lpstr>Understanding Sleep and Dreams: Circadian Rhythms and Sleep, Jet Lag, Sleep Deprivation, REM and NREM Sleep, Four Sleep Theories</vt:lpstr>
      <vt:lpstr>Circadian rhythm</vt:lpstr>
      <vt:lpstr>Circadian rhythms</vt:lpstr>
      <vt:lpstr>Sleep deprivation</vt:lpstr>
      <vt:lpstr>PowerPoint Presentation</vt:lpstr>
      <vt:lpstr>Sleep Cycles</vt:lpstr>
      <vt:lpstr>Sleep: NREM Sleep Cycles</vt:lpstr>
      <vt:lpstr>Sleep: REM Stage</vt:lpstr>
      <vt:lpstr>PowerPoint Presentation</vt:lpstr>
      <vt:lpstr>Sleep information </vt:lpstr>
      <vt:lpstr>Sleep theories</vt:lpstr>
      <vt:lpstr>Sleep theories</vt:lpstr>
      <vt:lpstr>Understanding Sleep and Dreams: Four dream theories, Sleep-wake disorders</vt:lpstr>
      <vt:lpstr>Dream theories</vt:lpstr>
      <vt:lpstr>Dream theories</vt:lpstr>
      <vt:lpstr>Differences in dreams</vt:lpstr>
      <vt:lpstr>Sleep-wake disorders</vt:lpstr>
      <vt:lpstr>Tips for insomnia</vt:lpstr>
      <vt:lpstr>Sleep-wake disorders</vt:lpstr>
      <vt:lpstr>Sleep-wake disorders</vt:lpstr>
      <vt:lpstr>Sleep-wake disorders</vt:lpstr>
      <vt:lpstr>Lucid Dreaming</vt:lpstr>
      <vt:lpstr>Psychoactive drugs</vt:lpstr>
      <vt:lpstr>History of Drugs</vt:lpstr>
      <vt:lpstr>Psychoactive drugs</vt:lpstr>
      <vt:lpstr>Psychoactive drugs</vt:lpstr>
      <vt:lpstr>Drug abuse</vt:lpstr>
      <vt:lpstr>Drug abuse</vt:lpstr>
      <vt:lpstr>Addiction and its effects on careers</vt:lpstr>
      <vt:lpstr>PowerPoint Presentation</vt:lpstr>
      <vt:lpstr>depressants</vt:lpstr>
      <vt:lpstr>depressants</vt:lpstr>
      <vt:lpstr>stimulants</vt:lpstr>
      <vt:lpstr>Stimulants</vt:lpstr>
      <vt:lpstr>Opiates/opioids</vt:lpstr>
      <vt:lpstr>Opioid Crisis</vt:lpstr>
      <vt:lpstr>Opiates/opioids</vt:lpstr>
      <vt:lpstr>Hallucinogens</vt:lpstr>
      <vt:lpstr>Hallucinogens</vt:lpstr>
      <vt:lpstr>Club Drugs</vt:lpstr>
      <vt:lpstr>Meditation and Hypnosis</vt:lpstr>
      <vt:lpstr>Meditation</vt:lpstr>
      <vt:lpstr>meditation</vt:lpstr>
      <vt:lpstr>hypnosis</vt:lpstr>
      <vt:lpstr>Activity</vt:lpstr>
      <vt:lpstr>activity</vt:lpstr>
      <vt:lpstr>Activity debrief</vt:lpstr>
    </vt:vector>
  </TitlesOfParts>
  <Company>Chandler Unified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States of Consciousness</dc:title>
  <dc:creator>Reynolds, Allison</dc:creator>
  <cp:lastModifiedBy>Reynolds, Allison</cp:lastModifiedBy>
  <cp:revision>57</cp:revision>
  <dcterms:created xsi:type="dcterms:W3CDTF">2019-02-01T18:31:39Z</dcterms:created>
  <dcterms:modified xsi:type="dcterms:W3CDTF">2022-09-09T19:14:14Z</dcterms:modified>
</cp:coreProperties>
</file>