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6" r:id="rId32"/>
    <p:sldId id="287" r:id="rId33"/>
    <p:sldId id="294" r:id="rId34"/>
    <p:sldId id="288" r:id="rId35"/>
    <p:sldId id="289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i-2YQ4ikV1M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7: Motivation and Emotion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12</a:t>
            </a:r>
          </a:p>
        </p:txBody>
      </p:sp>
    </p:spTree>
    <p:extLst>
      <p:ext uri="{BB962C8B-B14F-4D97-AF65-F5344CB8AC3E}">
        <p14:creationId xmlns:p14="http://schemas.microsoft.com/office/powerpoint/2010/main" val="180096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8" y="155864"/>
            <a:ext cx="11693087" cy="670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516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Behavior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12, Section 2, </a:t>
            </a:r>
            <a:r>
              <a:rPr lang="en-US"/>
              <a:t>pages 394-403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8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behavior of Eating: The stomach and biochemistry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58513"/>
            <a:ext cx="6823397" cy="431349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Washburn and Cannon did a study where Washburn swallowed a balloon and looked at the correlation with feelings of hunger</a:t>
            </a:r>
          </a:p>
          <a:p>
            <a:pPr lvl="1"/>
            <a:r>
              <a:rPr lang="en-US" dirty="0"/>
              <a:t>He concluded that stomach movement caused the sensation of hunger</a:t>
            </a:r>
          </a:p>
          <a:p>
            <a:pPr lvl="1"/>
            <a:r>
              <a:rPr lang="en-US" dirty="0"/>
              <a:t>The problem</a:t>
            </a:r>
            <a:r>
              <a:rPr lang="en-US" dirty="0">
                <a:sym typeface="Wingdings" panose="05000000000000000000" pitchFamily="2" charset="2"/>
              </a:rPr>
              <a:t> correlation ≠causation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This showed us the importance of extraneous variables wrongly influencing our results </a:t>
            </a:r>
            <a:r>
              <a:rPr lang="en-US">
                <a:sym typeface="Wingdings" panose="05000000000000000000" pitchFamily="2" charset="2"/>
              </a:rPr>
              <a:t>and interpretation</a:t>
            </a:r>
            <a:endParaRPr lang="en-US" dirty="0"/>
          </a:p>
          <a:p>
            <a:r>
              <a:rPr lang="en-US" dirty="0"/>
              <a:t>Our stomach is actually inactive when empty</a:t>
            </a:r>
          </a:p>
          <a:p>
            <a:r>
              <a:rPr lang="en-US" dirty="0"/>
              <a:t>Sensory input from the stomach is not necessary for hunger</a:t>
            </a:r>
          </a:p>
          <a:p>
            <a:pPr lvl="1"/>
            <a:r>
              <a:rPr lang="en-US" dirty="0"/>
              <a:t>You cannot trick yourself into thinking you’re full, even animals without stomachs feel hunger</a:t>
            </a:r>
          </a:p>
          <a:p>
            <a:r>
              <a:rPr lang="en-US" dirty="0"/>
              <a:t>No one chemical controls our hunger and eating</a:t>
            </a:r>
          </a:p>
          <a:p>
            <a:r>
              <a:rPr lang="en-US" dirty="0"/>
              <a:t>The heat generated from food digestion also plays a role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34" y="2485624"/>
            <a:ext cx="5291959" cy="31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669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behavior of Eating: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427" y="2015732"/>
            <a:ext cx="6645499" cy="4475220"/>
          </a:xfrm>
        </p:spPr>
        <p:txBody>
          <a:bodyPr>
            <a:normAutofit/>
          </a:bodyPr>
          <a:lstStyle/>
          <a:p>
            <a:r>
              <a:rPr lang="en-US" dirty="0"/>
              <a:t>Early research focused on the hypothalamus which regulates eating, drinking, and body temperature </a:t>
            </a:r>
          </a:p>
          <a:p>
            <a:r>
              <a:rPr lang="en-US" dirty="0"/>
              <a:t>The lateral hypothalamus (LH) stimulated eating and the ventromedial hypothalamus (VMH) signaled to stop eating</a:t>
            </a:r>
          </a:p>
          <a:p>
            <a:pPr lvl="1"/>
            <a:r>
              <a:rPr lang="en-US" dirty="0"/>
              <a:t>When the LH was destroyed in rats, they starved to death, if the VMH was destroyed, they overate to extreme obesity</a:t>
            </a:r>
          </a:p>
          <a:p>
            <a:r>
              <a:rPr lang="en-US" dirty="0"/>
              <a:t>The LH and VMH was studied in rats, lesions and insulin secretion studies furthered knowledge</a:t>
            </a:r>
          </a:p>
          <a:p>
            <a:r>
              <a:rPr lang="en-US" dirty="0"/>
              <a:t>It is not that simple (on/off of the LH and VMH)- the hypothalamus plays an important role but not singular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2" y="1410370"/>
            <a:ext cx="3341329" cy="250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983" y="4057113"/>
            <a:ext cx="3059806" cy="267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11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behavior of eating: Psychosocial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216" y="1899823"/>
            <a:ext cx="9737765" cy="345061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Stimulus cues- like watching commercials or seeing billboards</a:t>
            </a:r>
          </a:p>
          <a:p>
            <a:r>
              <a:rPr lang="en-US" sz="2400" dirty="0"/>
              <a:t>Cultural conditioning- when and what to eat</a:t>
            </a:r>
          </a:p>
          <a:p>
            <a:pPr lvl="1"/>
            <a:r>
              <a:rPr lang="en-US" sz="2000" dirty="0"/>
              <a:t>North Americans eat dinner around 6 pm, while South Americans often eat around 10 pm</a:t>
            </a:r>
          </a:p>
          <a:p>
            <a:pPr lvl="1"/>
            <a:r>
              <a:rPr lang="en-US" sz="2000" dirty="0"/>
              <a:t>In France, most restaurants close mid afternoon for 2-3 hours until 7 pm</a:t>
            </a:r>
          </a:p>
          <a:p>
            <a:r>
              <a:rPr lang="en-US" sz="2400" dirty="0"/>
              <a:t>There is some research that suggests exerting too much self-control has physiological effects that depletes our resources to hold back</a:t>
            </a:r>
            <a:r>
              <a:rPr lang="en-US" sz="2400" dirty="0">
                <a:sym typeface="Wingdings" panose="05000000000000000000" pitchFamily="2" charset="2"/>
              </a:rPr>
              <a:t> makes it harder to use self-control within a short time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5" y="4766149"/>
            <a:ext cx="3425779" cy="199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050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disorders: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829" y="2002853"/>
            <a:ext cx="10406130" cy="3934308"/>
          </a:xfrm>
        </p:spPr>
        <p:txBody>
          <a:bodyPr>
            <a:noAutofit/>
          </a:bodyPr>
          <a:lstStyle/>
          <a:p>
            <a:r>
              <a:rPr lang="en-US" sz="2400" dirty="0"/>
              <a:t>Obesity is an epidemic within the United States</a:t>
            </a:r>
          </a:p>
          <a:p>
            <a:r>
              <a:rPr lang="en-US" sz="2400" dirty="0"/>
              <a:t>Reasons for obesity include our environment, overeating, and not enough exercise</a:t>
            </a:r>
          </a:p>
          <a:p>
            <a:r>
              <a:rPr lang="en-US" sz="2400" dirty="0"/>
              <a:t>Metabolic rates, ability to burn calories faster and other genetic factors also play a role, but we currently have over 2000 potential genes involved in obesity</a:t>
            </a:r>
          </a:p>
          <a:p>
            <a:r>
              <a:rPr lang="en-US" sz="2400" dirty="0"/>
              <a:t>The habits of our society affect it as well- eating three times a day (regardless of hunger), tasty foods with salt, sugar, and fat, and food at all gatherings</a:t>
            </a:r>
          </a:p>
        </p:txBody>
      </p:sp>
    </p:spTree>
    <p:extLst>
      <p:ext uri="{BB962C8B-B14F-4D97-AF65-F5344CB8AC3E}">
        <p14:creationId xmlns:p14="http://schemas.microsoft.com/office/powerpoint/2010/main" val="1905479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3" y="187325"/>
            <a:ext cx="6361043" cy="382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0" y="2584928"/>
            <a:ext cx="5526624" cy="415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308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disorders: Anorexia Nervosa and Bulimia nervosa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754"/>
            <a:ext cx="11015330" cy="433415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Anorexia nervosa- </a:t>
            </a:r>
            <a:r>
              <a:rPr lang="en-US" dirty="0"/>
              <a:t>characterized by severe loss of weight resulting from self-imposed starvation and an obsessive fear of obesity, also often paired with extreme exercise regimens</a:t>
            </a:r>
          </a:p>
          <a:p>
            <a:pPr lvl="1"/>
            <a:r>
              <a:rPr lang="en-US" dirty="0"/>
              <a:t>Comes from a fear, disturbed body image, need for control, and dangerous weight-loss measures</a:t>
            </a:r>
          </a:p>
          <a:p>
            <a:pPr lvl="1"/>
            <a:r>
              <a:rPr lang="en-US" dirty="0"/>
              <a:t>May show bulimia symptoms of vomiting</a:t>
            </a:r>
          </a:p>
          <a:p>
            <a:pPr lvl="1"/>
            <a:r>
              <a:rPr lang="en-US" dirty="0"/>
              <a:t>Effects can lead to bone weakness, ceasing of menstruation, loss of brain tissue, or death</a:t>
            </a:r>
          </a:p>
          <a:p>
            <a:r>
              <a:rPr lang="en-US" b="1" dirty="0"/>
              <a:t>Bulimia nervosa- </a:t>
            </a:r>
            <a:r>
              <a:rPr lang="en-US" dirty="0"/>
              <a:t>involving the consumption of large quantities of food (bingeing), followed by vomiting, extreme exercise, and/or laxative use (purging)</a:t>
            </a:r>
          </a:p>
          <a:p>
            <a:pPr lvl="1"/>
            <a:r>
              <a:rPr lang="en-US" dirty="0"/>
              <a:t>Weight fluctuates (making it easier to hide), impulsivity is often involved</a:t>
            </a:r>
          </a:p>
          <a:p>
            <a:pPr lvl="1"/>
            <a:r>
              <a:rPr lang="en-US" dirty="0"/>
              <a:t>Effects of vomiting can lead to eroded tooth enamel and loss, damage to the throat and stomach, heart rhythm issues, metabolic deficiencies, digestive disorders</a:t>
            </a:r>
          </a:p>
          <a:p>
            <a:r>
              <a:rPr lang="en-US" dirty="0"/>
              <a:t>More than 50% of women in Western countries show signs, 2% meet the criteria, found on all SES levels, rarer among men</a:t>
            </a:r>
          </a:p>
        </p:txBody>
      </p:sp>
    </p:spTree>
    <p:extLst>
      <p:ext uri="{BB962C8B-B14F-4D97-AF65-F5344CB8AC3E}">
        <p14:creationId xmlns:p14="http://schemas.microsoft.com/office/powerpoint/2010/main" val="202609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disorders: Anorexia Nervosa and Bulimia nervosa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759" y="1961733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wide range of potential causes exist for anorexia and bulimia</a:t>
            </a:r>
          </a:p>
          <a:p>
            <a:pPr lvl="1"/>
            <a:r>
              <a:rPr lang="en-US" dirty="0"/>
              <a:t>Hypothalamic disorders, low levels of various neurotransmitters, genetic or hormonal disorders</a:t>
            </a:r>
          </a:p>
          <a:p>
            <a:pPr lvl="1"/>
            <a:r>
              <a:rPr lang="en-US" dirty="0"/>
              <a:t>Psychosocial factors- need for perfection, bullying about weight, perceived loss of control, destructive thought patterns, depression, dysfunctional families, distorted body image, abuse</a:t>
            </a:r>
          </a:p>
          <a:p>
            <a:r>
              <a:rPr lang="en-US" dirty="0"/>
              <a:t>Culture affects eating disorders as well</a:t>
            </a:r>
          </a:p>
          <a:p>
            <a:pPr lvl="1"/>
            <a:r>
              <a:rPr lang="en-US" dirty="0"/>
              <a:t>Asians and African Americans show lower rates</a:t>
            </a:r>
          </a:p>
          <a:p>
            <a:pPr lvl="1"/>
            <a:r>
              <a:rPr lang="en-US" dirty="0"/>
              <a:t>While social pressure plays a role, anorexia has been found in non-Westernized areas, indicating biological factors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589" y="4178859"/>
            <a:ext cx="1857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55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Achievement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420" y="2125014"/>
            <a:ext cx="10693199" cy="4456090"/>
          </a:xfrm>
        </p:spPr>
        <p:txBody>
          <a:bodyPr>
            <a:noAutofit/>
          </a:bodyPr>
          <a:lstStyle/>
          <a:p>
            <a:r>
              <a:rPr lang="en-US" b="1" dirty="0"/>
              <a:t>Achievement motivation- </a:t>
            </a:r>
            <a:r>
              <a:rPr lang="en-US" dirty="0"/>
              <a:t>desire to excel, especially in competition with others</a:t>
            </a:r>
          </a:p>
          <a:p>
            <a:r>
              <a:rPr lang="en-US" dirty="0"/>
              <a:t>Some people have a high need for achievement (</a:t>
            </a:r>
            <a:r>
              <a:rPr lang="en-US" dirty="0" err="1"/>
              <a:t>nAch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These people like to get feedback so they can reach their goals and better themselves, are often attracted to competitive careers, and like to assume responsibility for projects</a:t>
            </a:r>
          </a:p>
          <a:p>
            <a:r>
              <a:rPr lang="en-US" dirty="0"/>
              <a:t>The TAT (Thematic Apperception Test) looks for achievement motivation- participants have to make up a story about an ambiguous picture, then the stories are scored on different motivational themes</a:t>
            </a:r>
          </a:p>
          <a:p>
            <a:pPr lvl="1"/>
            <a:r>
              <a:rPr lang="en-US" dirty="0"/>
              <a:t>Its use has shown many things, i.e. if there is an easy task, middle level task, and overly difficult task, people with a high need for achievement choose the middle level because it allows them to recognize limitations and knowledge and prevent low satisfaction or unnecessary frustration</a:t>
            </a:r>
          </a:p>
          <a:p>
            <a:r>
              <a:rPr lang="en-US" dirty="0"/>
              <a:t>Achievement orientation is mostly learned through early childhood in interactions with parents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29" y="0"/>
            <a:ext cx="2328500" cy="291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2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and Concepts of Motivation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12, Section 1, pages 388-393</a:t>
            </a:r>
          </a:p>
        </p:txBody>
      </p:sp>
    </p:spTree>
    <p:extLst>
      <p:ext uri="{BB962C8B-B14F-4D97-AF65-F5344CB8AC3E}">
        <p14:creationId xmlns:p14="http://schemas.microsoft.com/office/powerpoint/2010/main" val="3338910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and Concepts of Emotion: Components of emotion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12, Section 3, pages 403-410</a:t>
            </a:r>
          </a:p>
        </p:txBody>
      </p:sp>
    </p:spTree>
    <p:extLst>
      <p:ext uri="{BB962C8B-B14F-4D97-AF65-F5344CB8AC3E}">
        <p14:creationId xmlns:p14="http://schemas.microsoft.com/office/powerpoint/2010/main" val="364193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6507565" cy="3450613"/>
          </a:xfrm>
        </p:spPr>
        <p:txBody>
          <a:bodyPr>
            <a:normAutofit/>
          </a:bodyPr>
          <a:lstStyle/>
          <a:p>
            <a:r>
              <a:rPr lang="en-US" sz="2400" b="1" dirty="0"/>
              <a:t>Emotion- </a:t>
            </a:r>
            <a:r>
              <a:rPr lang="en-US" sz="2400" dirty="0"/>
              <a:t>subjective feeling that includes arousal (heart pounding,), cognitions (thoughts, values, and expectations), and expressive behaviors (smiles, frowns, and running)</a:t>
            </a:r>
            <a:endParaRPr lang="en-US" sz="2400" b="1" dirty="0"/>
          </a:p>
          <a:p>
            <a:r>
              <a:rPr lang="en-US" sz="2400" dirty="0"/>
              <a:t>Components: physiological, cognitive, behavioral</a:t>
            </a:r>
          </a:p>
          <a:p>
            <a:r>
              <a:rPr lang="en-US" sz="2400" dirty="0"/>
              <a:t>Theories: James-Lange, Cannon-Bard, facial-feedback, </a:t>
            </a:r>
            <a:r>
              <a:rPr lang="en-US" sz="2400" dirty="0" err="1"/>
              <a:t>Schachter’s</a:t>
            </a:r>
            <a:r>
              <a:rPr lang="en-US" sz="2400" dirty="0"/>
              <a:t> two-factor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264" y="482018"/>
            <a:ext cx="34671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4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Emotion:  Physiological (Arousal):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53" y="1938458"/>
            <a:ext cx="7177267" cy="4616888"/>
          </a:xfrm>
        </p:spPr>
        <p:txBody>
          <a:bodyPr>
            <a:noAutofit/>
          </a:bodyPr>
          <a:lstStyle/>
          <a:p>
            <a:r>
              <a:rPr lang="en-US" sz="2400" dirty="0"/>
              <a:t>Cerebral cortex operates as the information processing center</a:t>
            </a:r>
          </a:p>
          <a:p>
            <a:r>
              <a:rPr lang="en-US" sz="2400" dirty="0"/>
              <a:t>Limbic system is essential, specifically the </a:t>
            </a:r>
            <a:r>
              <a:rPr lang="en-US" sz="2400" i="1" dirty="0"/>
              <a:t>amygdala</a:t>
            </a:r>
            <a:r>
              <a:rPr lang="en-US" sz="2400" dirty="0"/>
              <a:t> which plays a key role in fear- increasing heart rate and other reactions</a:t>
            </a:r>
          </a:p>
          <a:p>
            <a:r>
              <a:rPr lang="en-US" sz="2400" dirty="0"/>
              <a:t>Emotional arousal that occurs without awareness may come from a dual pathway- senses send a message to the cortex and the amygdala, the amygdala acts first if it senses a threat, maybe leading to a fear reaction;  i.e. thinking a rock is a scorpion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306" y="4041111"/>
            <a:ext cx="3760693" cy="281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20" y="1298569"/>
            <a:ext cx="3947646" cy="270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67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Emotion: Physiological (Arousal)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Mirror neurons- </a:t>
            </a:r>
            <a:r>
              <a:rPr lang="en-US" dirty="0"/>
              <a:t>brain cells that fire both when performing specific actions and when observing specific actions or emotions of another</a:t>
            </a:r>
          </a:p>
          <a:p>
            <a:pPr lvl="1"/>
            <a:r>
              <a:rPr lang="en-US" dirty="0"/>
              <a:t>They may explain empathy, imitation, language, and emotional deficits of some mental disorders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6" y="3537798"/>
            <a:ext cx="4724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3484" y="4728423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704" y="3845452"/>
            <a:ext cx="3353807" cy="272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385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Emotion: Physiological (arousal):  the Autonomic 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0431" y="1853754"/>
            <a:ext cx="5895411" cy="4787569"/>
          </a:xfrm>
        </p:spPr>
        <p:txBody>
          <a:bodyPr>
            <a:normAutofit/>
          </a:bodyPr>
          <a:lstStyle/>
          <a:p>
            <a:r>
              <a:rPr lang="en-US" dirty="0"/>
              <a:t>The autonomic nervous system (ANS) gives the obvious signs of emotional arousal:</a:t>
            </a:r>
          </a:p>
          <a:p>
            <a:r>
              <a:rPr lang="en-US" dirty="0"/>
              <a:t>During an emotional arousal</a:t>
            </a:r>
          </a:p>
          <a:p>
            <a:pPr lvl="1"/>
            <a:r>
              <a:rPr lang="en-US" dirty="0"/>
              <a:t>The sympathetic nervous system prepares the body for fight, flight, or fright- raising the heart rate, dilated pupils, etc.</a:t>
            </a:r>
          </a:p>
          <a:p>
            <a:pPr lvl="1"/>
            <a:r>
              <a:rPr lang="en-US" dirty="0"/>
              <a:t>The parasympathetic nervous system calms the body down afterwards to homeostasis</a:t>
            </a:r>
          </a:p>
          <a:p>
            <a:r>
              <a:rPr lang="en-US" b="1" dirty="0"/>
              <a:t>Physiological arousal </a:t>
            </a:r>
            <a:r>
              <a:rPr lang="en-US" dirty="0"/>
              <a:t>can be measured using the galvanic skin response and may explain an emotional state</a:t>
            </a:r>
          </a:p>
        </p:txBody>
      </p:sp>
      <p:pic>
        <p:nvPicPr>
          <p:cNvPr id="1026" name="Picture 2" descr="Image result for sympathetic and parasympathetic 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/>
          <a:stretch/>
        </p:blipFill>
        <p:spPr bwMode="auto">
          <a:xfrm>
            <a:off x="473529" y="1884961"/>
            <a:ext cx="5568042" cy="48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85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942" y="843156"/>
            <a:ext cx="9603275" cy="1049235"/>
          </a:xfrm>
        </p:spPr>
        <p:txBody>
          <a:bodyPr/>
          <a:lstStyle/>
          <a:p>
            <a:r>
              <a:rPr lang="en-US" dirty="0"/>
              <a:t>Components of Emotion: Cognitive (thinking)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individual experiences emotions differently </a:t>
            </a:r>
          </a:p>
          <a:p>
            <a:r>
              <a:rPr lang="en-US" dirty="0"/>
              <a:t>Studying the cognitive components usually involves self-report surveys, resulting in variance from people monitoring or reporting differently or feeling pressured to lie or hide</a:t>
            </a:r>
          </a:p>
          <a:p>
            <a:r>
              <a:rPr lang="en-US" dirty="0"/>
              <a:t>Generally, we cannot create experiments with emotions                                        because of ethical guidelines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23" y="3708176"/>
            <a:ext cx="29051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4585004"/>
            <a:ext cx="6273085" cy="202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592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Emotion: Behavioral (expressive)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often communicate emotions nonverbally- facial expressions, gestures, body positions, use of touch, tone of voice</a:t>
            </a:r>
          </a:p>
          <a:p>
            <a:r>
              <a:rPr lang="en-US" dirty="0"/>
              <a:t>Facial expressions are maybe our most important nonverbal form of expression</a:t>
            </a:r>
          </a:p>
          <a:p>
            <a:r>
              <a:rPr lang="en-US" dirty="0"/>
              <a:t>We study these through careful measures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69" y="4462865"/>
            <a:ext cx="55149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27" y="3397137"/>
            <a:ext cx="3357831" cy="335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6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Emotion: </a:t>
            </a:r>
            <a:r>
              <a:rPr lang="en-US" b="1" dirty="0"/>
              <a:t>James-Lange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1704836"/>
            <a:ext cx="9603275" cy="3450613"/>
          </a:xfrm>
        </p:spPr>
        <p:txBody>
          <a:bodyPr>
            <a:normAutofit/>
          </a:bodyPr>
          <a:lstStyle/>
          <a:p>
            <a:r>
              <a:rPr lang="en-US" sz="2400" dirty="0"/>
              <a:t>=our subjective experience of emotion follows our bodily arousal </a:t>
            </a:r>
          </a:p>
          <a:p>
            <a:r>
              <a:rPr lang="en-US" sz="2400" dirty="0"/>
              <a:t>“I feel sad because I’m crying”</a:t>
            </a:r>
          </a:p>
          <a:p>
            <a:r>
              <a:rPr lang="en-US" sz="2400" dirty="0"/>
              <a:t>Each emotion is physiologically distinct</a:t>
            </a:r>
          </a:p>
          <a:p>
            <a:r>
              <a:rPr lang="en-US" sz="2400" dirty="0"/>
              <a:t>The arousal and expression of the autonomic nervous system</a:t>
            </a:r>
          </a:p>
          <a:p>
            <a:r>
              <a:rPr lang="en-US" sz="2400" dirty="0"/>
              <a:t>Proposed by William James and Carl Lange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57" y="4477824"/>
            <a:ext cx="7365322" cy="238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792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Emotion: </a:t>
            </a:r>
            <a:r>
              <a:rPr lang="en-US" b="1" dirty="0"/>
              <a:t>Facial-feedback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77" y="1768693"/>
            <a:ext cx="10981476" cy="3875305"/>
          </a:xfrm>
        </p:spPr>
        <p:txBody>
          <a:bodyPr>
            <a:noAutofit/>
          </a:bodyPr>
          <a:lstStyle/>
          <a:p>
            <a:r>
              <a:rPr lang="en-US" sz="2400" dirty="0"/>
              <a:t>=movements of the facial muscles produce and/or intensify our subjective experience of emotion (the emotional intensity is affected by facial expressions)</a:t>
            </a:r>
          </a:p>
          <a:p>
            <a:r>
              <a:rPr lang="en-US" sz="2400" dirty="0"/>
              <a:t>Related to James-Lange theory</a:t>
            </a:r>
          </a:p>
          <a:p>
            <a:r>
              <a:rPr lang="en-US" sz="2400" dirty="0"/>
              <a:t>“I feel happy because I’m smiling”</a:t>
            </a:r>
          </a:p>
          <a:p>
            <a:r>
              <a:rPr lang="en-US" sz="2400" dirty="0"/>
              <a:t>This applies to Darwin’s theory that expressing an emotion intensifies it, </a:t>
            </a:r>
          </a:p>
          <a:p>
            <a:pPr marL="0" indent="0">
              <a:buNone/>
            </a:pPr>
            <a:r>
              <a:rPr lang="en-US" sz="2400" dirty="0"/>
              <a:t>suppressing outward expression diminishes it</a:t>
            </a:r>
          </a:p>
          <a:p>
            <a:pPr lvl="1"/>
            <a:r>
              <a:rPr lang="en-US" sz="2000" dirty="0"/>
              <a:t>Studies show that we imitate the facial muscle movement of a face we are looking at</a:t>
            </a:r>
          </a:p>
          <a:p>
            <a:pPr lvl="1"/>
            <a:r>
              <a:rPr lang="en-US" sz="2000" dirty="0"/>
              <a:t>This is applicable for when you spend time with someone who is happy or depressed and then start feeling the same way, especially for therapists, actors, etc.</a:t>
            </a:r>
          </a:p>
          <a:p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255" y="2324435"/>
            <a:ext cx="2784745" cy="250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10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emotion: </a:t>
            </a:r>
            <a:r>
              <a:rPr lang="en-US" b="1" dirty="0"/>
              <a:t>cannon-bard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63" y="1853754"/>
            <a:ext cx="7315200" cy="4500978"/>
          </a:xfrm>
        </p:spPr>
        <p:txBody>
          <a:bodyPr>
            <a:normAutofit/>
          </a:bodyPr>
          <a:lstStyle/>
          <a:p>
            <a:r>
              <a:rPr lang="en-US" dirty="0"/>
              <a:t>=arousal and our subjective experience of emotion occur </a:t>
            </a:r>
            <a:r>
              <a:rPr lang="en-US" i="1" dirty="0"/>
              <a:t>simultaneously </a:t>
            </a:r>
          </a:p>
          <a:p>
            <a:r>
              <a:rPr lang="en-US" dirty="0"/>
              <a:t>“I’m crying and feeling sad at the same time”</a:t>
            </a:r>
          </a:p>
          <a:p>
            <a:r>
              <a:rPr lang="en-US" dirty="0"/>
              <a:t>All emotions are physiologically similar</a:t>
            </a:r>
          </a:p>
          <a:p>
            <a:r>
              <a:rPr lang="en-US" dirty="0"/>
              <a:t>The emotion-provoking stimulus sends messages to the cortex and ANS leading to simultaneous emotions</a:t>
            </a:r>
          </a:p>
          <a:p>
            <a:r>
              <a:rPr lang="en-US" dirty="0"/>
              <a:t>Arousal is not even necessary since all emotions are  physiologically similar- this is supported by some research where an animal’s ability to have a physiological arousal is prevented </a:t>
            </a:r>
          </a:p>
          <a:p>
            <a:r>
              <a:rPr lang="en-US" dirty="0"/>
              <a:t>Proposed by Walter Cannon and Philip Bard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76" y="1653140"/>
            <a:ext cx="4965465" cy="201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8285" r="3300" b="29082"/>
          <a:stretch/>
        </p:blipFill>
        <p:spPr bwMode="auto">
          <a:xfrm>
            <a:off x="7581363" y="4397143"/>
            <a:ext cx="4610637" cy="195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59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Motivation- </a:t>
            </a:r>
            <a:r>
              <a:rPr lang="en-US" dirty="0"/>
              <a:t>the set of factors that activate, direct, and maintain behavior, usually toward some goal</a:t>
            </a:r>
          </a:p>
          <a:p>
            <a:r>
              <a:rPr lang="en-US" dirty="0"/>
              <a:t>Three main categories- biological, psychosocial, biopsychosocial</a:t>
            </a:r>
          </a:p>
          <a:p>
            <a:r>
              <a:rPr lang="en-US" dirty="0"/>
              <a:t>6 theories within these categories</a:t>
            </a:r>
          </a:p>
          <a:p>
            <a:pPr lvl="1"/>
            <a:r>
              <a:rPr lang="en-US" dirty="0"/>
              <a:t>Biological: instinct, drive-reduction, arousal</a:t>
            </a:r>
          </a:p>
          <a:p>
            <a:pPr lvl="1"/>
            <a:r>
              <a:rPr lang="en-US" dirty="0"/>
              <a:t>Psychosocial: incentive, cognitive</a:t>
            </a:r>
          </a:p>
          <a:p>
            <a:pPr lvl="1"/>
            <a:r>
              <a:rPr lang="en-US" dirty="0"/>
              <a:t>Biopsychosocial: Maslow’s Hierarchy of Needs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8" y="497634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59" y="3909543"/>
            <a:ext cx="48768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300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Theories of emotion: </a:t>
            </a:r>
            <a:r>
              <a:rPr lang="en-US" b="1" dirty="0" err="1"/>
              <a:t>Schachter’s</a:t>
            </a:r>
            <a:r>
              <a:rPr lang="en-US" b="1" dirty="0"/>
              <a:t> two-factor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3812"/>
            <a:ext cx="6516709" cy="492195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=physical arousal </a:t>
            </a:r>
            <a:r>
              <a:rPr lang="en-US" sz="2400" i="1" dirty="0"/>
              <a:t>and </a:t>
            </a:r>
            <a:r>
              <a:rPr lang="en-US" sz="2400" dirty="0"/>
              <a:t>cognitive labeling (or interpretation) of that arousal produce our subjective experience of emotion</a:t>
            </a:r>
          </a:p>
          <a:p>
            <a:r>
              <a:rPr lang="en-US" sz="2400" dirty="0"/>
              <a:t>All emotions are physiologically similar, so we look to external cues to label our emotions</a:t>
            </a:r>
          </a:p>
          <a:p>
            <a:r>
              <a:rPr lang="en-US" sz="2400" dirty="0" err="1"/>
              <a:t>Schachter</a:t>
            </a:r>
            <a:r>
              <a:rPr lang="en-US" sz="2400" dirty="0"/>
              <a:t> conducted an experiment using an epinephrine shot and informing, misinforming, or not informing of the reaction, then placing participants in a room with a confederate</a:t>
            </a:r>
          </a:p>
          <a:p>
            <a:pPr lvl="1"/>
            <a:r>
              <a:rPr lang="en-US" sz="2200" dirty="0"/>
              <a:t>Correctly informed </a:t>
            </a:r>
            <a:r>
              <a:rPr lang="en-US" sz="2200" dirty="0">
                <a:sym typeface="Wingdings" panose="05000000000000000000" pitchFamily="2" charset="2"/>
              </a:rPr>
              <a:t> unaffected</a:t>
            </a:r>
          </a:p>
          <a:p>
            <a:pPr lvl="1"/>
            <a:r>
              <a:rPr lang="en-US" sz="2200" dirty="0">
                <a:sym typeface="Wingdings" panose="05000000000000000000" pitchFamily="2" charset="2"/>
              </a:rPr>
              <a:t>Misinformed and uninformed  took on the emotions of those around them</a:t>
            </a:r>
            <a:endParaRPr lang="en-US" sz="2200" dirty="0"/>
          </a:p>
          <a:p>
            <a:r>
              <a:rPr lang="en-US" sz="2400" dirty="0"/>
              <a:t>Complex emotions are best explained with this theory</a:t>
            </a:r>
          </a:p>
          <a:p>
            <a:r>
              <a:rPr lang="en-US" sz="2400" dirty="0"/>
              <a:t>Proposed by Stanley </a:t>
            </a:r>
            <a:r>
              <a:rPr lang="en-US" sz="2400" dirty="0" err="1"/>
              <a:t>Schachter</a:t>
            </a:r>
            <a:r>
              <a:rPr lang="en-US" sz="2400" dirty="0"/>
              <a:t> and Jerome Singer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09" y="2207141"/>
            <a:ext cx="5593724" cy="419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5858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theories of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47" y="2015732"/>
            <a:ext cx="10810305" cy="4037749"/>
          </a:xfrm>
        </p:spPr>
        <p:txBody>
          <a:bodyPr numCol="2">
            <a:normAutofit lnSpcReduction="10000"/>
          </a:bodyPr>
          <a:lstStyle/>
          <a:p>
            <a:r>
              <a:rPr lang="en-US" dirty="0"/>
              <a:t>James-Lange theory</a:t>
            </a:r>
          </a:p>
          <a:p>
            <a:pPr lvl="1"/>
            <a:r>
              <a:rPr lang="en-US" dirty="0"/>
              <a:t>Does not address physical arousal without emotions (exercise)</a:t>
            </a:r>
          </a:p>
          <a:p>
            <a:pPr lvl="1"/>
            <a:r>
              <a:rPr lang="en-US" dirty="0"/>
              <a:t>Requires distinct physiological arousal for each emotion- some major emotions show differences</a:t>
            </a:r>
          </a:p>
          <a:p>
            <a:r>
              <a:rPr lang="en-US" dirty="0"/>
              <a:t>Cannon-Bard theory</a:t>
            </a:r>
          </a:p>
          <a:p>
            <a:pPr lvl="1"/>
            <a:r>
              <a:rPr lang="en-US" dirty="0"/>
              <a:t>Experimental support from victims of spinal cord damage</a:t>
            </a:r>
          </a:p>
          <a:p>
            <a:pPr lvl="1"/>
            <a:r>
              <a:rPr lang="en-US" dirty="0"/>
              <a:t>Instead of the thalamus (in the theory), other research shows the limbic system, hypothalamus, and prefrontal cortex</a:t>
            </a:r>
          </a:p>
          <a:p>
            <a:r>
              <a:rPr lang="en-US" dirty="0"/>
              <a:t>Facial-feedback hypothesis</a:t>
            </a:r>
          </a:p>
          <a:p>
            <a:pPr lvl="1"/>
            <a:r>
              <a:rPr lang="en-US" dirty="0"/>
              <a:t>Like above, there are some emotions that have distinct physiological responses</a:t>
            </a:r>
          </a:p>
          <a:p>
            <a:pPr lvl="1"/>
            <a:r>
              <a:rPr lang="en-US" dirty="0"/>
              <a:t>Seems to explain our overall moods and how they are affected</a:t>
            </a:r>
          </a:p>
          <a:p>
            <a:r>
              <a:rPr lang="en-US" dirty="0" err="1"/>
              <a:t>Schachter’s</a:t>
            </a:r>
            <a:r>
              <a:rPr lang="en-US" dirty="0"/>
              <a:t> two-factor theory</a:t>
            </a:r>
          </a:p>
          <a:p>
            <a:pPr lvl="1"/>
            <a:r>
              <a:rPr lang="en-US" dirty="0"/>
              <a:t>Some emotions bypass the cortex and go straight to the limbic system, meaning that some emotions can take place without conscious cognitive processes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31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747" y="777087"/>
            <a:ext cx="9603275" cy="1049235"/>
          </a:xfrm>
        </p:spPr>
        <p:txBody>
          <a:bodyPr/>
          <a:lstStyle/>
          <a:p>
            <a:r>
              <a:rPr lang="en-US" dirty="0"/>
              <a:t>Evaluating theories of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51" y="1826321"/>
            <a:ext cx="6419603" cy="4414991"/>
          </a:xfrm>
        </p:spPr>
        <p:txBody>
          <a:bodyPr>
            <a:noAutofit/>
          </a:bodyPr>
          <a:lstStyle/>
          <a:p>
            <a:r>
              <a:rPr lang="en-US" sz="2200" dirty="0"/>
              <a:t>Certain basic emotions are associated with subtle differences in arousal</a:t>
            </a:r>
          </a:p>
          <a:p>
            <a:r>
              <a:rPr lang="en-US" sz="2200" dirty="0"/>
              <a:t>Differences can be from changes in facial expressions or by organs controlled by the ANS</a:t>
            </a:r>
          </a:p>
          <a:p>
            <a:r>
              <a:rPr lang="en-US" sz="2200" dirty="0"/>
              <a:t>Simple emotions do not initially require conscious cognitive processes allowing for quick automatic emotions that can later be modified by the cortex</a:t>
            </a:r>
          </a:p>
          <a:p>
            <a:r>
              <a:rPr lang="en-US" sz="2200" dirty="0"/>
              <a:t>Complex emotions seem to require more extensive cognitive processes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72" t="35702" r="12934" b="5507"/>
          <a:stretch/>
        </p:blipFill>
        <p:spPr>
          <a:xfrm>
            <a:off x="6541254" y="3820199"/>
            <a:ext cx="5092962" cy="2889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031" y="215264"/>
            <a:ext cx="3861649" cy="35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1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theories of emotion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3754"/>
            <a:ext cx="6510527" cy="477826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Evolutionary theory- </a:t>
            </a:r>
            <a:r>
              <a:rPr lang="en-US" dirty="0"/>
              <a:t>emotions have an adaptive significance and can aid in the prediction of behavior and enhancement of survival</a:t>
            </a:r>
          </a:p>
          <a:p>
            <a:pPr lvl="1"/>
            <a:r>
              <a:rPr lang="en-US" dirty="0"/>
              <a:t>Based off of Darwin’s theories</a:t>
            </a:r>
          </a:p>
          <a:p>
            <a:pPr lvl="1"/>
            <a:r>
              <a:rPr lang="en-US" dirty="0"/>
              <a:t>Supported by research and related to other theories (facial feedback)</a:t>
            </a:r>
          </a:p>
          <a:p>
            <a:r>
              <a:rPr lang="en-US" i="1" dirty="0"/>
              <a:t>Opponent-process theory- </a:t>
            </a:r>
            <a:r>
              <a:rPr lang="en-US" dirty="0"/>
              <a:t>emotions occur in pairs; after several instances of experiencing a given emotion, one will not experience such extreme swings in their emotions</a:t>
            </a:r>
          </a:p>
          <a:p>
            <a:pPr lvl="1"/>
            <a:r>
              <a:rPr lang="en-US" dirty="0"/>
              <a:t>After repeated exposure to one emotion, eventually the opposite emotion will be experienced; this may lead to the first emotion getting weaker and the opposite getting stronger</a:t>
            </a:r>
          </a:p>
          <a:p>
            <a:pPr lvl="1"/>
            <a:r>
              <a:rPr lang="en-US" dirty="0"/>
              <a:t>After a person receives a stimulus that elicits a positive or negative response</a:t>
            </a:r>
            <a:r>
              <a:rPr lang="en-US" dirty="0">
                <a:sym typeface="Wingdings" panose="05000000000000000000" pitchFamily="2" charset="2"/>
              </a:rPr>
              <a:t> an immediate emotional reaction is felt, followed by the opposite emotion= the combination of the opposing emotions is what the person experiences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5333" b="2934"/>
          <a:stretch/>
        </p:blipFill>
        <p:spPr>
          <a:xfrm>
            <a:off x="6204606" y="2322576"/>
            <a:ext cx="5880714" cy="316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21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thinking about motivation and emotion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12, Section 4, pages 411-417</a:t>
            </a:r>
          </a:p>
        </p:txBody>
      </p:sp>
    </p:spTree>
    <p:extLst>
      <p:ext uri="{BB962C8B-B14F-4D97-AF65-F5344CB8AC3E}">
        <p14:creationId xmlns:p14="http://schemas.microsoft.com/office/powerpoint/2010/main" val="1855223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vs. extrinsic motivation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976" y="1853754"/>
            <a:ext cx="10018400" cy="443122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Intrinsic motivation- </a:t>
            </a:r>
            <a:r>
              <a:rPr lang="en-US" dirty="0"/>
              <a:t>motivation resulting from personal enjoyment of a task or activity</a:t>
            </a:r>
          </a:p>
          <a:p>
            <a:r>
              <a:rPr lang="en-US" b="1" dirty="0"/>
              <a:t>Extrinsic motivation- </a:t>
            </a:r>
            <a:r>
              <a:rPr lang="en-US" dirty="0"/>
              <a:t>motivation based on obvious external rewards or threats of punishment</a:t>
            </a:r>
          </a:p>
          <a:p>
            <a:r>
              <a:rPr lang="en-US" dirty="0"/>
              <a:t>Performing a task for intrinsic reason, if suddenly paired with strong extrinsic reasons, decreases enjoyment and hampers performance</a:t>
            </a:r>
          </a:p>
          <a:p>
            <a:r>
              <a:rPr lang="en-US" dirty="0"/>
              <a:t>Extrinsic rewards are motivating if they are used to recognize outstanding performance or have “no strings attached” and may increase motivation</a:t>
            </a:r>
          </a:p>
          <a:p>
            <a:r>
              <a:rPr lang="en-US" dirty="0"/>
              <a:t>Application</a:t>
            </a:r>
          </a:p>
          <a:p>
            <a:pPr lvl="1"/>
            <a:r>
              <a:rPr lang="en-US" dirty="0"/>
              <a:t>Limit concrete extrinsic rewards</a:t>
            </a:r>
          </a:p>
          <a:p>
            <a:pPr lvl="1"/>
            <a:r>
              <a:rPr lang="en-US" dirty="0"/>
              <a:t>Reward competency, full-hearted attempts</a:t>
            </a:r>
          </a:p>
          <a:p>
            <a:pPr lvl="1"/>
            <a:r>
              <a:rPr lang="en-US" dirty="0"/>
              <a:t>Emphasize intrinsic rewards for behaviors</a:t>
            </a:r>
          </a:p>
          <a:p>
            <a:pPr lvl="1"/>
            <a:r>
              <a:rPr lang="en-US" dirty="0"/>
              <a:t>Save the extrinsic rewards for times you need motivation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312" y="4291584"/>
            <a:ext cx="3849624" cy="256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71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Polygraph testing and lie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3228" y="2015732"/>
            <a:ext cx="6780276" cy="469596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Polygraph- </a:t>
            </a:r>
            <a:r>
              <a:rPr lang="en-US" dirty="0"/>
              <a:t>instrument that measures sympathetic arousal (heart rate, respiration rate, blood pressure, and skin conductivity [galvanic skin response]) to detect emotional arousal, which in turn supposedly reflects lying versus truthfulness</a:t>
            </a:r>
          </a:p>
          <a:p>
            <a:r>
              <a:rPr lang="en-US" dirty="0"/>
              <a:t>Based on the idea that lying leads to anxiety and guilt</a:t>
            </a:r>
          </a:p>
          <a:p>
            <a:r>
              <a:rPr lang="en-US" dirty="0"/>
              <a:t>Error rates are 25-75% </a:t>
            </a:r>
          </a:p>
          <a:p>
            <a:r>
              <a:rPr lang="en-US" dirty="0"/>
              <a:t>Polygraph cannot tell what emotion and what is causing the arousal- since we are looking at the physiological response, a change could potentially show us lies/truth, but the same changes may be the same as changes induced from exercising</a:t>
            </a:r>
          </a:p>
          <a:p>
            <a:r>
              <a:rPr lang="en-US" dirty="0"/>
              <a:t>New research shows potential areas of the cortex being involved in lying and truth telling, but many of these have reliability and validity issues</a:t>
            </a:r>
          </a:p>
          <a:p>
            <a:r>
              <a:rPr lang="en-US" dirty="0">
                <a:hlinkClick r:id="rId2"/>
              </a:rPr>
              <a:t>https://www.youtube.com/watch?v=i-2YQ4ikV1M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2715889"/>
            <a:ext cx="495300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45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Emotional intelligence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3" y="2100542"/>
            <a:ext cx="8717279" cy="39529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Emotional intelligence (EI)- </a:t>
            </a:r>
            <a:r>
              <a:rPr lang="en-US" dirty="0"/>
              <a:t>Goleman’s term for the ability to know and manage one’s emotions, empathize with others, and maintain satisfying relationships</a:t>
            </a:r>
          </a:p>
          <a:p>
            <a:r>
              <a:rPr lang="en-US" dirty="0"/>
              <a:t>Might explain why people who have a high EI but not IQ are still successful because IQ does not always include real life skills</a:t>
            </a:r>
          </a:p>
          <a:p>
            <a:r>
              <a:rPr lang="en-US" dirty="0"/>
              <a:t>Goleman also focused on understanding societal problems as harmful to EI and how we should work to fix them</a:t>
            </a:r>
          </a:p>
          <a:p>
            <a:r>
              <a:rPr lang="en-US" dirty="0"/>
              <a:t>Children (and adults) should be taught how to identify, understand, and change their emotions</a:t>
            </a:r>
          </a:p>
          <a:p>
            <a:r>
              <a:rPr lang="en-US" dirty="0"/>
              <a:t>The exact components are hard to identify and it is hard to clarify how to teach it correctly, but addressing it at all has many lasting benefits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192" y="2307944"/>
            <a:ext cx="3035808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895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similarities</a:t>
            </a:r>
            <a:br>
              <a:rPr lang="en-US" dirty="0"/>
            </a:br>
            <a:r>
              <a:rPr lang="en-US" dirty="0"/>
              <a:t>and differences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344" y="0"/>
            <a:ext cx="4615256" cy="29746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84" y="2247117"/>
            <a:ext cx="7885760" cy="385071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Some researchers have narrowed the basic human emotions down </a:t>
            </a:r>
            <a:r>
              <a:rPr lang="en-US"/>
              <a:t>to 6-10</a:t>
            </a:r>
            <a:r>
              <a:rPr lang="en-US" dirty="0"/>
              <a:t>, across cultures</a:t>
            </a:r>
          </a:p>
          <a:p>
            <a:pPr lvl="1"/>
            <a:r>
              <a:rPr lang="en-US" dirty="0"/>
              <a:t>The rest of our emotions are complex and combine different basic emotions</a:t>
            </a:r>
          </a:p>
          <a:p>
            <a:r>
              <a:rPr lang="en-US" dirty="0"/>
              <a:t>Generally, people display similar facial expressions when experiencing emotions</a:t>
            </a:r>
          </a:p>
          <a:p>
            <a:r>
              <a:rPr lang="en-US" dirty="0"/>
              <a:t>At least six basic emotions can be identified based on facial expressions- happiness, surprise, anger, sadness, fear, disgust</a:t>
            </a:r>
          </a:p>
          <a:p>
            <a:r>
              <a:rPr lang="en-US" dirty="0"/>
              <a:t>Darwin suggested that emotions came from an evolutionary need- fear for our lives, aggression/anger for fighting- </a:t>
            </a:r>
            <a:r>
              <a:rPr lang="en-US" b="1" dirty="0"/>
              <a:t>Evolutionary Theory of emotion</a:t>
            </a:r>
            <a:endParaRPr lang="en-US" dirty="0"/>
          </a:p>
          <a:p>
            <a:r>
              <a:rPr lang="en-US" dirty="0"/>
              <a:t>There is evidence of brain growth that supports these emotions coming from evolution</a:t>
            </a:r>
          </a:p>
          <a:p>
            <a:r>
              <a:rPr lang="en-US" dirty="0"/>
              <a:t>Infants show the same facial expressions </a:t>
            </a:r>
          </a:p>
          <a:p>
            <a:r>
              <a:rPr lang="en-US" dirty="0"/>
              <a:t>Children learn from their parents and cultures on </a:t>
            </a:r>
            <a:r>
              <a:rPr lang="en-US" i="1" dirty="0"/>
              <a:t>how and when </a:t>
            </a:r>
            <a:r>
              <a:rPr lang="en-US" dirty="0"/>
              <a:t>to express their emotions, including public physical contact- called </a:t>
            </a:r>
            <a:r>
              <a:rPr lang="en-US" b="1" dirty="0"/>
              <a:t>display rules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8160" y="2974676"/>
            <a:ext cx="3877056" cy="38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8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Theories: Instinct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6" y="1734843"/>
            <a:ext cx="9603275" cy="3450613"/>
          </a:xfrm>
        </p:spPr>
        <p:txBody>
          <a:bodyPr>
            <a:noAutofit/>
          </a:bodyPr>
          <a:lstStyle/>
          <a:p>
            <a:r>
              <a:rPr lang="en-US" sz="2800" b="1" dirty="0"/>
              <a:t>Instinct theory-</a:t>
            </a:r>
            <a:r>
              <a:rPr lang="en-US" sz="2800" dirty="0"/>
              <a:t> emphasizes inborn, genetic factors in motivation</a:t>
            </a:r>
          </a:p>
          <a:p>
            <a:pPr lvl="1"/>
            <a:r>
              <a:rPr lang="en-US" sz="2400" dirty="0"/>
              <a:t>Potentially more than10,000 human instincts</a:t>
            </a:r>
          </a:p>
          <a:p>
            <a:pPr lvl="1"/>
            <a:r>
              <a:rPr lang="en-US" sz="2400" dirty="0"/>
              <a:t>Could lead to circular, unscientific reasoning- i.e. men are aggressive because they act aggressively instinctively</a:t>
            </a:r>
          </a:p>
          <a:p>
            <a:pPr lvl="1"/>
            <a:r>
              <a:rPr lang="en-US" sz="2400" b="1" dirty="0"/>
              <a:t>Instincts- </a:t>
            </a:r>
            <a:r>
              <a:rPr lang="en-US" sz="2400" dirty="0"/>
              <a:t>fixed response pattern that is unlearned and found in almost all members of a species</a:t>
            </a:r>
          </a:p>
          <a:p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937" y="4765184"/>
            <a:ext cx="2998281" cy="199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811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Theories: Drive-Reduction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655" y="2015732"/>
            <a:ext cx="6476816" cy="4719919"/>
          </a:xfrm>
        </p:spPr>
        <p:txBody>
          <a:bodyPr>
            <a:normAutofit/>
          </a:bodyPr>
          <a:lstStyle/>
          <a:p>
            <a:r>
              <a:rPr lang="en-US" b="1" dirty="0"/>
              <a:t>Drive-reduction theory- </a:t>
            </a:r>
            <a:r>
              <a:rPr lang="en-US" dirty="0"/>
              <a:t>motivation begins with a physiological need (a lack or deficiency) that elicits a drive toward behavior that will satisfy the original need</a:t>
            </a:r>
          </a:p>
          <a:p>
            <a:r>
              <a:rPr lang="en-US" dirty="0"/>
              <a:t>Once the need is met, a state of balance (</a:t>
            </a:r>
            <a:r>
              <a:rPr lang="en-US" b="1" dirty="0"/>
              <a:t>homeostasis</a:t>
            </a:r>
            <a:r>
              <a:rPr lang="en-US" dirty="0"/>
              <a:t>) is restored and motivation decreases</a:t>
            </a:r>
          </a:p>
          <a:p>
            <a:r>
              <a:rPr lang="en-US" dirty="0"/>
              <a:t>According to this theory, we have </a:t>
            </a:r>
            <a:r>
              <a:rPr lang="en-US" b="1" dirty="0"/>
              <a:t>needs</a:t>
            </a:r>
            <a:r>
              <a:rPr lang="en-US" dirty="0"/>
              <a:t> (like food, water, oxygen)</a:t>
            </a:r>
          </a:p>
          <a:p>
            <a:r>
              <a:rPr lang="en-US" dirty="0"/>
              <a:t>If these needs are unmet, a state of tension is created- a </a:t>
            </a:r>
            <a:r>
              <a:rPr lang="en-US" b="1" dirty="0"/>
              <a:t>drive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72" y="2189610"/>
            <a:ext cx="4816046" cy="369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75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Biological Theories: Arousal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494" y="2021023"/>
            <a:ext cx="10207360" cy="3450613"/>
          </a:xfrm>
        </p:spPr>
        <p:txBody>
          <a:bodyPr>
            <a:noAutofit/>
          </a:bodyPr>
          <a:lstStyle/>
          <a:p>
            <a:r>
              <a:rPr lang="en-US" b="1" dirty="0"/>
              <a:t>Arousal theory- </a:t>
            </a:r>
            <a:r>
              <a:rPr lang="en-US" dirty="0"/>
              <a:t>organisms are motivated to achieve and maintain an optimal level of arousal through experiences of curiosity with novelty and complexity in the environment</a:t>
            </a:r>
          </a:p>
          <a:p>
            <a:r>
              <a:rPr lang="en-US" dirty="0"/>
              <a:t>We try to keep our arousal at an </a:t>
            </a:r>
            <a:r>
              <a:rPr lang="en-US" i="1" dirty="0"/>
              <a:t>optimal level- </a:t>
            </a:r>
            <a:r>
              <a:rPr lang="en-US" dirty="0"/>
              <a:t>neither too low or too high, known as  Yerkes-Dodson law with an inverted-U relationship of arousal to performance</a:t>
            </a:r>
          </a:p>
          <a:p>
            <a:pPr lvl="1"/>
            <a:r>
              <a:rPr lang="en-US" dirty="0"/>
              <a:t>We can apply this to test anxiety- you are </a:t>
            </a:r>
            <a:r>
              <a:rPr lang="en-US" dirty="0" err="1"/>
              <a:t>overaroused</a:t>
            </a:r>
            <a:r>
              <a:rPr lang="en-US" dirty="0"/>
              <a:t>, interfering with long-term memory retrieval</a:t>
            </a:r>
          </a:p>
          <a:p>
            <a:pPr lvl="2"/>
            <a:r>
              <a:rPr lang="en-US" dirty="0"/>
              <a:t>Best way to overcome is to prepare, learn strategies to cope with anxiety</a:t>
            </a:r>
          </a:p>
          <a:p>
            <a:r>
              <a:rPr lang="en-US" dirty="0"/>
              <a:t>“Adrenaline junkies” may be biologically prewired to need a higher level of stimulation/arousal than the normal- called sensation seeking</a:t>
            </a:r>
          </a:p>
          <a:p>
            <a:pPr lvl="1"/>
            <a:r>
              <a:rPr lang="en-US" dirty="0"/>
              <a:t>Four factors characterize this- thrill and adventure seeking, experience seeking, disinhibition, susceptibility to boredom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71" y="169035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252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Arousal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2" y="1983380"/>
            <a:ext cx="7940908" cy="398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08" y="2356834"/>
            <a:ext cx="3652944" cy="331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5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Psychosocial Theories: Incentives and Cognitive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7302" y="1901010"/>
            <a:ext cx="7635701" cy="4500978"/>
          </a:xfrm>
        </p:spPr>
        <p:txBody>
          <a:bodyPr>
            <a:noAutofit/>
          </a:bodyPr>
          <a:lstStyle/>
          <a:p>
            <a:r>
              <a:rPr lang="en-US" sz="2400" b="1" dirty="0"/>
              <a:t>Incentive theory- </a:t>
            </a:r>
            <a:r>
              <a:rPr lang="en-US" sz="2400" dirty="0"/>
              <a:t>motivation results from</a:t>
            </a:r>
            <a:r>
              <a:rPr lang="en-US" sz="2400" i="1" dirty="0"/>
              <a:t> external </a:t>
            </a:r>
            <a:r>
              <a:rPr lang="en-US" sz="2400" dirty="0"/>
              <a:t>stimuli that “pull” the organism in certain directions</a:t>
            </a:r>
          </a:p>
          <a:p>
            <a:pPr lvl="1"/>
            <a:r>
              <a:rPr lang="en-US" sz="2000" dirty="0"/>
              <a:t>We eat the dessert, not because we need it (drive-reduction) but because it looks good (external)</a:t>
            </a:r>
          </a:p>
          <a:p>
            <a:r>
              <a:rPr lang="en-US" sz="2400" dirty="0"/>
              <a:t>Cognitive theories- motivation is directly affected by </a:t>
            </a:r>
            <a:r>
              <a:rPr lang="en-US" sz="2400" i="1" dirty="0"/>
              <a:t>attributions </a:t>
            </a:r>
            <a:r>
              <a:rPr lang="en-US" sz="2400" dirty="0"/>
              <a:t>(how we interpret or think about our own and others’ actions) or </a:t>
            </a:r>
            <a:r>
              <a:rPr lang="en-US" sz="2400" i="1" dirty="0"/>
              <a:t>expectancies </a:t>
            </a:r>
            <a:r>
              <a:rPr lang="en-US" sz="2400" dirty="0"/>
              <a:t>(what we believe will happen)</a:t>
            </a:r>
          </a:p>
          <a:p>
            <a:pPr lvl="1"/>
            <a:r>
              <a:rPr lang="en-US" sz="2000" dirty="0"/>
              <a:t>Can be applied to how much we study or work for a grade or job</a:t>
            </a:r>
          </a:p>
          <a:p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7"/>
          <a:stretch/>
        </p:blipFill>
        <p:spPr bwMode="auto">
          <a:xfrm>
            <a:off x="87330" y="3284113"/>
            <a:ext cx="4239972" cy="231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06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Biopsychosocial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Often our favorite combination theory- an interaction between biological, psychological, and social forces</a:t>
            </a:r>
          </a:p>
          <a:p>
            <a:r>
              <a:rPr lang="en-US" b="1" dirty="0"/>
              <a:t>Maslow’s hierarchy of needs- </a:t>
            </a:r>
            <a:r>
              <a:rPr lang="en-US" dirty="0"/>
              <a:t>lower motives (such as physiological and safety needs) must be met before advancing to higher needs (such as belonging and self-actualization)</a:t>
            </a:r>
            <a:endParaRPr lang="en-US" b="1" dirty="0"/>
          </a:p>
          <a:p>
            <a:pPr lvl="1"/>
            <a:r>
              <a:rPr lang="en-US" dirty="0"/>
              <a:t>Based on the idea that we have many needs, but some are more important than others</a:t>
            </a:r>
          </a:p>
          <a:p>
            <a:pPr lvl="1"/>
            <a:r>
              <a:rPr lang="en-US" dirty="0"/>
              <a:t>Each individual has to meet the lower needs at least partially before higher needs can influence behavior</a:t>
            </a:r>
          </a:p>
          <a:p>
            <a:r>
              <a:rPr lang="en-US" dirty="0"/>
              <a:t>Critics say it is poorly researched and based on Western individualism</a:t>
            </a:r>
          </a:p>
          <a:p>
            <a:pPr lvl="1"/>
            <a:r>
              <a:rPr lang="en-US" dirty="0"/>
              <a:t>Some also say that people will sometimes seek higher levels before lower levels (which would be out of order)- sometimes the order may be changed in certain situations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847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1106</TotalTime>
  <Words>2861</Words>
  <Application>Microsoft Office PowerPoint</Application>
  <PresentationFormat>Widescreen</PresentationFormat>
  <Paragraphs>207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Gill Sans MT</vt:lpstr>
      <vt:lpstr>Gallery</vt:lpstr>
      <vt:lpstr>Unit 7: Motivation and Emotion</vt:lpstr>
      <vt:lpstr>Theories and Concepts of Motivation</vt:lpstr>
      <vt:lpstr>Motivation</vt:lpstr>
      <vt:lpstr>Biological Theories: Instinct</vt:lpstr>
      <vt:lpstr>Biological Theories: Drive-Reduction</vt:lpstr>
      <vt:lpstr>Biological Theories: Arousal</vt:lpstr>
      <vt:lpstr>Optimal Arousal</vt:lpstr>
      <vt:lpstr>Psychosocial Theories: Incentives and Cognitive theories</vt:lpstr>
      <vt:lpstr>Biopsychosocial theory</vt:lpstr>
      <vt:lpstr>PowerPoint Presentation</vt:lpstr>
      <vt:lpstr>Motivation and Behavior</vt:lpstr>
      <vt:lpstr>The behavior of Eating: The stomach and biochemistry</vt:lpstr>
      <vt:lpstr>The behavior of Eating: The Brain</vt:lpstr>
      <vt:lpstr>The behavior of eating: Psychosocial</vt:lpstr>
      <vt:lpstr>Eating disorders: obesity</vt:lpstr>
      <vt:lpstr>PowerPoint Presentation</vt:lpstr>
      <vt:lpstr>Eating disorders: Anorexia Nervosa and Bulimia nervosa</vt:lpstr>
      <vt:lpstr>Eating disorders: Anorexia Nervosa and Bulimia nervosa</vt:lpstr>
      <vt:lpstr>Achievement Motivation</vt:lpstr>
      <vt:lpstr>Theories and Concepts of Emotion: Components of emotion</vt:lpstr>
      <vt:lpstr>emotion</vt:lpstr>
      <vt:lpstr>Components of Emotion:  Physiological (Arousal): The brain</vt:lpstr>
      <vt:lpstr>Components of Emotion: Physiological (Arousal)</vt:lpstr>
      <vt:lpstr>Components of Emotion: Physiological (arousal):  the Autonomic Nervous System</vt:lpstr>
      <vt:lpstr>Components of Emotion: Cognitive (thinking)</vt:lpstr>
      <vt:lpstr>Components of Emotion: Behavioral (expressive)</vt:lpstr>
      <vt:lpstr>Theories of Emotion: James-Lange Theory</vt:lpstr>
      <vt:lpstr>Theories of Emotion: Facial-feedback hypothesis</vt:lpstr>
      <vt:lpstr>Theories of emotion: cannon-bard theory</vt:lpstr>
      <vt:lpstr>Theories of emotion: Schachter’s two-factor theory</vt:lpstr>
      <vt:lpstr>Evaluating theories of emotion</vt:lpstr>
      <vt:lpstr>Evaluating theories of emotion</vt:lpstr>
      <vt:lpstr>Other theories of emotion</vt:lpstr>
      <vt:lpstr>Critical thinking about motivation and emotion</vt:lpstr>
      <vt:lpstr>Intrinsic vs. extrinsic motivation</vt:lpstr>
      <vt:lpstr>Polygraph testing and lie detection</vt:lpstr>
      <vt:lpstr>Emotional intelligence</vt:lpstr>
      <vt:lpstr>Cultural similarities and differences</vt:lpstr>
    </vt:vector>
  </TitlesOfParts>
  <Company>Chandler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Reynolds, Allison</dc:creator>
  <cp:lastModifiedBy>Reynolds, Allison</cp:lastModifiedBy>
  <cp:revision>81</cp:revision>
  <dcterms:created xsi:type="dcterms:W3CDTF">2019-01-08T18:39:24Z</dcterms:created>
  <dcterms:modified xsi:type="dcterms:W3CDTF">2022-09-26T21:39:31Z</dcterms:modified>
</cp:coreProperties>
</file>