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0" r:id="rId18"/>
    <p:sldId id="275" r:id="rId19"/>
    <p:sldId id="277" r:id="rId20"/>
    <p:sldId id="278" r:id="rId21"/>
    <p:sldId id="279" r:id="rId22"/>
    <p:sldId id="276" r:id="rId23"/>
    <p:sldId id="281" r:id="rId24"/>
    <p:sldId id="274" r:id="rId25"/>
    <p:sldId id="282" r:id="rId26"/>
    <p:sldId id="289" r:id="rId27"/>
    <p:sldId id="283" r:id="rId28"/>
    <p:sldId id="284" r:id="rId29"/>
    <p:sldId id="288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2ACB-4370-40B1-8C8A-718762DC5E9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E84A-3400-4735-A139-DAEF4BDA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8Yqo9LZ9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Liz: Introduction / YouTube video </a:t>
            </a:r>
          </a:p>
          <a:p>
            <a:r>
              <a:rPr lang="en-US" dirty="0">
                <a:hlinkClick r:id="rId3"/>
              </a:rPr>
              <a:t>Parenting Styles and Child Outcomes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4E84A-3400-4735-A139-DAEF4BDA4A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4E84A-3400-4735-A139-DAEF4BDA4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D84E-2671-42D0-8520-B38FB61E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FCDA8-4143-4ABD-BE7B-C30E1323D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E857B-0A5B-4D6D-963F-0FC0D081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33007-63DF-4385-86F6-9BB9F28A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BB448-C935-42C3-BCF4-333F5C10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B3FF-133D-4CB7-B085-F0175012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0421F-397B-4946-9E5F-0A0A36928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9A1F1-06EE-4C17-8A81-9B140383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AD8B-FE62-4ED8-A712-1C364C2B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D624-0919-4971-97EA-EB18070E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0C2C1-FBDE-4CE0-BD02-1DF06CBA4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1B90F-F1F7-406A-B973-88C3FA2D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B415-3869-450E-B45D-AC366826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A84E-AAA6-43A5-A4FD-209D592E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21FF-8390-4AF5-92C5-D7FD0054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3F01-4781-4749-BE9D-BB3D7E21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DBFF-8D3A-41FD-83F4-3AA245BC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74A1-0E4E-4B37-B928-7F4B0D44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CB0C4-0D48-4B1D-AC27-32160F0C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F5BE-1A68-4849-8BBE-8697103E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25BF-E51A-41B3-8015-D827A5F9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AA88-E59A-4E1D-8021-AEAAAAA6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5E52-0C83-4600-BCB7-2BCEBDCE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DF7B-DCA7-464F-A078-ECD8CD70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936E-CFA5-43B1-A862-A669447E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A3D6-906C-4362-91B4-221284D2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2F48-A709-41A6-9FE1-E2EB3881A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D7796-D6D0-4FC7-93C5-87C5B0311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99900-F301-4B17-826D-8CDF492C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2817A-452F-42E5-931E-07415330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EF002-2A59-4C59-8B3D-EB1B57D6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992C-723B-4241-B495-E088DC10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07E0A-8C97-4815-9451-D363DEB7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0515B-0B49-4FDA-8BD1-AC20BADD9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51D5B-B221-49DD-BA33-49EAF5A7F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C2540-C030-4475-8BB4-158B89868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B23B4-ECF2-442E-B2CE-ACEBE9A8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0E0B2-453E-486E-870B-0FCACC53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D88CD-773B-44BD-BB4D-6EC0F7D6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7950-F76C-4900-8D83-817FC4D0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F734F-4F00-4E2C-B171-ECBB45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5BA60-14A9-4E7B-B55F-0F15EB84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8C6A3-827F-4306-85B9-AD9C2E6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874E4-0501-49C8-8C99-1A8ECCDA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3592E-3225-4188-ABCD-6A386226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2B6EC-6886-4F76-92DD-93F944D4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9999-E65F-49CA-9D27-5C05ABF2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8E70-A325-4BBC-AC17-EB9836BD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0075E-49B0-4D8F-B3E8-E35F5A6C5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D6F5A-92ED-47AB-A55D-147F5D3D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EEBC1-13A4-4E1A-9709-DB88FC3A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98B4E-871E-464B-A389-0AC5EB78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082D-1D2B-4BDA-BD2A-E6ECDCFA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8AF3DC-0AD4-457E-8A4A-F6FD71035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B0CF2-91D1-4BA9-A435-5E273D36E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9D51A-36BC-4DD3-BA0E-4640A8F4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2DA1D-CBD3-4268-92FD-EFF15B28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A5B8-7879-42FD-8B46-5CF5B78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03A5C-C290-46AC-876D-EAFDD1A0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BED7-45AB-4EAA-AE7A-A342D277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7858-9F93-45EE-83B0-3C308E270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F1EC-8B90-4E5A-9BDF-50445821C3D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365A-26DB-49BF-82F0-57621F902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A763-D01D-45C6-8E6B-887648CC0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EEA7-B45D-4022-BC2D-B73E867A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enstrongaz.com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5lovelanguag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rdad.com/" TargetMode="External"/><Relationship Id="rId5" Type="http://schemas.openxmlformats.org/officeDocument/2006/relationships/hyperlink" Target="http://www.raisingteensblog.com/" TargetMode="External"/><Relationship Id="rId4" Type="http://schemas.openxmlformats.org/officeDocument/2006/relationships/hyperlink" Target="http://www.yourteenma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vecounselingaz.com/" TargetMode="External"/><Relationship Id="rId2" Type="http://schemas.openxmlformats.org/officeDocument/2006/relationships/hyperlink" Target="mailto:info@evolvecounselingaz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D220-F907-497E-91F4-2808CB73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7012" y="1304575"/>
            <a:ext cx="4087306" cy="1147863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Californian FB" panose="0207040306080B030204" pitchFamily="18" charset="0"/>
              </a:rPr>
              <a:t>Parenting Styles: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CE99F-A561-4AA3-8F6A-9C982468A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7013" y="49794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Californian FB" panose="0207040306080B030204" pitchFamily="18" charset="0"/>
              </a:rPr>
              <a:t>Michael Klinkner, MSW, LCSW </a:t>
            </a:r>
          </a:p>
          <a:p>
            <a:pPr algn="l"/>
            <a:r>
              <a:rPr lang="en-US" sz="2000" dirty="0">
                <a:latin typeface="Californian FB" panose="0207040306080B030204" pitchFamily="18" charset="0"/>
              </a:rPr>
              <a:t>Dr. Elizabeth Fedrick, PhD, LPC</a:t>
            </a:r>
          </a:p>
        </p:txBody>
      </p:sp>
      <p:sp>
        <p:nvSpPr>
          <p:cNvPr id="1036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amily Of 5 Silhouette , Free Transparent Clipart - ClipartKey">
            <a:extLst>
              <a:ext uri="{FF2B5EF4-FFF2-40B4-BE49-F238E27FC236}">
                <a16:creationId xmlns:a16="http://schemas.microsoft.com/office/drawing/2014/main" id="{7C970F18-6D54-431E-8735-C2770E9A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r="837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3C536-BAEA-40E1-AFA2-567B29BB6C6F}"/>
              </a:ext>
            </a:extLst>
          </p:cNvPr>
          <p:cNvSpPr txBox="1"/>
          <p:nvPr/>
        </p:nvSpPr>
        <p:spPr>
          <a:xfrm>
            <a:off x="7690903" y="2474272"/>
            <a:ext cx="352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fornian FB" panose="0207040306080B030204" pitchFamily="18" charset="0"/>
              </a:rPr>
              <a:t>How to Develop the Best Approach for Your Family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15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Authoritarian Parenting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121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Believes kids should follow the rules without exception.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Often say, “because I said so.”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Disregard their child’s opinion.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Use punishments instead of discipline.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Don’t allow for choices or for the child to have a voice.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Focus on compliance. </a:t>
            </a:r>
          </a:p>
        </p:txBody>
      </p:sp>
    </p:spTree>
    <p:extLst>
      <p:ext uri="{BB962C8B-B14F-4D97-AF65-F5344CB8AC3E}">
        <p14:creationId xmlns:p14="http://schemas.microsoft.com/office/powerpoint/2010/main" val="122105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Impact of 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Authoritarian Parenting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121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Self-esteem problems because their opinions are not valued.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Often become hostile or aggressive.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Don’t try to problem solve.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Have difficulty making decisions.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Only focus on resentment towards parents.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Become good liars to avoid punishment. </a:t>
            </a:r>
          </a:p>
        </p:txBody>
      </p:sp>
    </p:spTree>
    <p:extLst>
      <p:ext uri="{BB962C8B-B14F-4D97-AF65-F5344CB8AC3E}">
        <p14:creationId xmlns:p14="http://schemas.microsoft.com/office/powerpoint/2010/main" val="422327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3223-A4B9-4AF5-B03F-27F07CDE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955284"/>
            <a:ext cx="5163502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latin typeface="Californian FB" panose="0207040306080B030204" pitchFamily="18" charset="0"/>
              </a:rPr>
              <a:t>Authoritative Parenting </a:t>
            </a:r>
            <a:endParaRPr lang="en-US" sz="3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Different Parenting Styles And Their Effects On Children - Troubled Teens">
            <a:extLst>
              <a:ext uri="{FF2B5EF4-FFF2-40B4-BE49-F238E27FC236}">
                <a16:creationId xmlns:a16="http://schemas.microsoft.com/office/drawing/2014/main" id="{E7DAA92F-9B1D-48C7-BAEB-4251622C8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r="2145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Authoritative Parenting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Firm but fair.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Have rules and use consequences but take their child’s opinion into account.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Validate their child’s feelings but make it clear that the adults are in charge.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Invest time and energy into preventing problems before they start.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Use positive discipline strategies to reinforce good behaviors.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Give lots of praise. </a:t>
            </a:r>
          </a:p>
        </p:txBody>
      </p:sp>
    </p:spTree>
    <p:extLst>
      <p:ext uri="{BB962C8B-B14F-4D97-AF65-F5344CB8AC3E}">
        <p14:creationId xmlns:p14="http://schemas.microsoft.com/office/powerpoint/2010/main" val="209522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Impact of 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Authoritative Parenting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Most likely to become responsible adults.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Feel comfortable expressing their opinions.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Better decision makers.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Empathic.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Higher self-esteem.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Respect for authority. </a:t>
            </a:r>
          </a:p>
        </p:txBody>
      </p:sp>
    </p:spTree>
    <p:extLst>
      <p:ext uri="{BB962C8B-B14F-4D97-AF65-F5344CB8AC3E}">
        <p14:creationId xmlns:p14="http://schemas.microsoft.com/office/powerpoint/2010/main" val="58798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3223-A4B9-4AF5-B03F-27F07CDE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>
                <a:latin typeface="Californian FB" panose="0207040306080B030204" pitchFamily="18" charset="0"/>
              </a:rPr>
              <a:t>How Parenting Styles Develop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teen and grandparent">
            <a:extLst>
              <a:ext uri="{FF2B5EF4-FFF2-40B4-BE49-F238E27FC236}">
                <a16:creationId xmlns:a16="http://schemas.microsoft.com/office/drawing/2014/main" id="{3CBE12A8-45EA-499E-B044-E14420C51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r="13426"/>
          <a:stretch/>
        </p:blipFill>
        <p:spPr bwMode="auto">
          <a:xfrm>
            <a:off x="79778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3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How do parenting styles develop?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learn how to parent from the template we were given in childhood.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parent similarly to how we were brought up.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OR we refuse to parent like our parents did, and we go to the opposite end of the spectrum.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learn from role models outside of the family.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are given advice from friends and family.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seek information/guidance from professionals 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259894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3223-A4B9-4AF5-B03F-27F07CDE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4721" y="2549788"/>
            <a:ext cx="4807501" cy="1758423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Californian FB" panose="0207040306080B030204" pitchFamily="18" charset="0"/>
              </a:rPr>
              <a:t>What is your parenting style?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teen and parent">
            <a:extLst>
              <a:ext uri="{FF2B5EF4-FFF2-40B4-BE49-F238E27FC236}">
                <a16:creationId xmlns:a16="http://schemas.microsoft.com/office/drawing/2014/main" id="{3F481629-9E77-40EB-9333-6B16ECB14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r="5646" b="-1"/>
          <a:stretch/>
        </p:blipFill>
        <p:spPr bwMode="auto">
          <a:xfrm>
            <a:off x="79778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Exploring your current parenting style.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The following statements for each parenting style will assist you in exploring and identifying what parenting style you lean more towards.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We encourage you to be honest with yourself when reflecting on the accuracy of these statements in your current parenting style.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Consider thinking about it from your child’s perspective.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Whatever your style is, there isn’t any shame in where you are.  You are doing your best.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Keep in mind, parenting styles are not fixed and can change with intentional effort! </a:t>
            </a:r>
          </a:p>
        </p:txBody>
      </p:sp>
    </p:spTree>
    <p:extLst>
      <p:ext uri="{BB962C8B-B14F-4D97-AF65-F5344CB8AC3E}">
        <p14:creationId xmlns:p14="http://schemas.microsoft.com/office/powerpoint/2010/main" val="128257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Permissive Parenting 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1. I find it difficult to discipline my child.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2. I have a difficult time setting boundaries with my child.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3. I give into my child when he/she causes a commotion about something.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4. I spoil my child by giving in to most or all requests.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5. I ignore my child’s bad behavior.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5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07D-890A-4941-861E-DB74E5A9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6" y="124071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Californian FB" panose="0207040306080B030204" pitchFamily="18" charset="0"/>
              </a:rPr>
              <a:t>The Four Parenting Styles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B42A-646E-4C89-98E1-9A7EAE9A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04" y="1240714"/>
            <a:ext cx="3543301" cy="4471416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Californian FB" panose="0207040306080B030204" pitchFamily="18" charset="0"/>
              </a:rPr>
              <a:t>Permissive </a:t>
            </a:r>
          </a:p>
          <a:p>
            <a:r>
              <a:rPr lang="en-US" sz="3200">
                <a:solidFill>
                  <a:schemeClr val="bg1"/>
                </a:solidFill>
                <a:latin typeface="Californian FB" panose="0207040306080B030204" pitchFamily="18" charset="0"/>
              </a:rPr>
              <a:t>Uninvolved</a:t>
            </a:r>
          </a:p>
          <a:p>
            <a:r>
              <a:rPr lang="en-US" sz="3200">
                <a:solidFill>
                  <a:schemeClr val="bg1"/>
                </a:solidFill>
                <a:latin typeface="Californian FB" panose="0207040306080B030204" pitchFamily="18" charset="0"/>
              </a:rPr>
              <a:t>Authoritarian </a:t>
            </a:r>
          </a:p>
          <a:p>
            <a:r>
              <a:rPr lang="en-US" sz="3200">
                <a:solidFill>
                  <a:schemeClr val="bg1"/>
                </a:solidFill>
                <a:latin typeface="Californian FB" panose="0207040306080B030204" pitchFamily="18" charset="0"/>
              </a:rPr>
              <a:t>Authoritative </a:t>
            </a:r>
            <a:endParaRPr lang="en-US" sz="3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Uninvolved Parenting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1. I spend very limited time with my child each day.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2. I am often unaware of my child’s schedule or daily routine.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3. I am unaware of my child’s current grades and academic performance.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4. I spend most of my free time in another room or away from home.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5. I often do not attend my child’s sporting events or extracurricular activities. </a:t>
            </a:r>
          </a:p>
        </p:txBody>
      </p:sp>
    </p:spTree>
    <p:extLst>
      <p:ext uri="{BB962C8B-B14F-4D97-AF65-F5344CB8AC3E}">
        <p14:creationId xmlns:p14="http://schemas.microsoft.com/office/powerpoint/2010/main" val="111969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Authoritarian Parenting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1. When my child asks me why he/she has to do something, I tell him/her it is “because I said so” or “because I am the parent.”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2. I frequently punish my child for not complying with my requests/demands.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3. I yell at my child when they upset me.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4. I use criticism as a way to get my child to do what I want.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5. I frequently remind my child of all the things I have done or am doing for them. </a:t>
            </a:r>
          </a:p>
        </p:txBody>
      </p:sp>
    </p:spTree>
    <p:extLst>
      <p:ext uri="{BB962C8B-B14F-4D97-AF65-F5344CB8AC3E}">
        <p14:creationId xmlns:p14="http://schemas.microsoft.com/office/powerpoint/2010/main" val="79258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Authoritative Parenting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1. I am responsive to my child’s feelings and needs.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2. I give my child choices when appropriate.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3. I explain the reason behind my expectations.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4. I provide comfort and validation when my child is upset.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5. I apologize to my child when I make a mistake.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6. I frequently praise my child’s successes and positive behaviors. </a:t>
            </a:r>
          </a:p>
        </p:txBody>
      </p:sp>
    </p:spTree>
    <p:extLst>
      <p:ext uri="{BB962C8B-B14F-4D97-AF65-F5344CB8AC3E}">
        <p14:creationId xmlns:p14="http://schemas.microsoft.com/office/powerpoint/2010/main" val="339347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3223-A4B9-4AF5-B03F-27F07CDE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Californian FB" panose="0207040306080B030204" pitchFamily="18" charset="0"/>
              </a:rPr>
              <a:t>Changing your parenting style</a:t>
            </a:r>
            <a:br>
              <a:rPr lang="en-US" sz="5000" dirty="0">
                <a:latin typeface="Californian FB" panose="0207040306080B030204" pitchFamily="18" charset="0"/>
              </a:rPr>
            </a:br>
            <a:r>
              <a:rPr lang="en-US" sz="5000" dirty="0">
                <a:latin typeface="Californian FB" panose="0207040306080B030204" pitchFamily="18" charset="0"/>
              </a:rPr>
              <a:t>(if needed!)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teen and parents">
            <a:extLst>
              <a:ext uri="{FF2B5EF4-FFF2-40B4-BE49-F238E27FC236}">
                <a16:creationId xmlns:a16="http://schemas.microsoft.com/office/drawing/2014/main" id="{99E47647-D38D-4254-9270-8FADBF01F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r="16778"/>
          <a:stretch/>
        </p:blipFill>
        <p:spPr bwMode="auto">
          <a:xfrm>
            <a:off x="79778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7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How can parenting styles change?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Keep in mind that nobody is a perfect parent and we all have room to improve. 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Parenting styles can be modified with the right knowledge and intentional effort.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Being willing to move away from learned behaviors.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Realizing that the opposite end of the spectrum of parenting is still dysfunctional. Seek to find somewhere in the middle. </a:t>
            </a:r>
          </a:p>
        </p:txBody>
      </p:sp>
    </p:spTree>
    <p:extLst>
      <p:ext uri="{BB962C8B-B14F-4D97-AF65-F5344CB8AC3E}">
        <p14:creationId xmlns:p14="http://schemas.microsoft.com/office/powerpoint/2010/main" val="360103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How can parenting styles change?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Obtaining professional health and seeking out resources.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Practice, practice, practice.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Know that mistakes will happen and that is okay. It is most important that you are trying and that your child sees that. </a:t>
            </a: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37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What if parents have different styles?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9997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Respect that both of you are trying your best.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It’s not your job to change the other parent.  It’s their job to make changes.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Each parent identify their style.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Each parent acknowledge what they do well.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Each parent acknowledge where they could improve.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Encourage each other and notice successes.</a:t>
            </a: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Effective Authoritative Parenting Skills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Spending daily intentional one on one time with your teen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Give your teen choices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Use positive praise as often as possible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Use time outs when conflict starts to escalate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6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Effective Authoritative Parenting Skills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241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Apologize to your child when a mistake is made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Validate, Investigate, Regulate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Know your teen’s “love language”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Date your teen</a:t>
            </a: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3223-A4B9-4AF5-B03F-27F07CDE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116" y="1886527"/>
            <a:ext cx="4257774" cy="3084946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fornian FB" panose="0207040306080B030204" pitchFamily="18" charset="0"/>
              </a:rPr>
              <a:t>Resources: </a:t>
            </a:r>
            <a:br>
              <a:rPr lang="en-US" sz="16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www.5lovelanguages.com</a:t>
            </a:r>
            <a:br>
              <a:rPr lang="en-US" sz="22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www.teenstrongaz.com</a:t>
            </a:r>
            <a:br>
              <a:rPr lang="en-US" sz="22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www.yourteenmag.com</a:t>
            </a:r>
            <a:br>
              <a:rPr lang="en-US" sz="22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www.raisingteensblog.com</a:t>
            </a:r>
            <a:br>
              <a:rPr lang="en-US" sz="22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www.mrdad.com</a:t>
            </a:r>
            <a:r>
              <a:rPr lang="en-US" sz="2200" dirty="0">
                <a:latin typeface="Californian FB" panose="0207040306080B030204" pitchFamily="18" charset="0"/>
              </a:rPr>
              <a:t> </a:t>
            </a:r>
            <a:br>
              <a:rPr lang="en-US" sz="2200" dirty="0">
                <a:latin typeface="Californian FB" panose="0207040306080B030204" pitchFamily="18" charset="0"/>
              </a:rPr>
            </a:br>
            <a:r>
              <a:rPr lang="en-US" sz="2200" dirty="0">
                <a:latin typeface="Californian FB" panose="0207040306080B030204" pitchFamily="18" charset="0"/>
              </a:rPr>
              <a:t>Evolve Counseling &amp; Behavioral Health YouTube and Podcast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Image result for teen and parents">
            <a:extLst>
              <a:ext uri="{FF2B5EF4-FFF2-40B4-BE49-F238E27FC236}">
                <a16:creationId xmlns:a16="http://schemas.microsoft.com/office/drawing/2014/main" id="{1BF10411-545E-498A-BD9B-DBE6F8463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11716" b="-1"/>
          <a:stretch/>
        </p:blipFill>
        <p:spPr bwMode="auto">
          <a:xfrm>
            <a:off x="78105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54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missive Parenting - Why Indulgent Parenting Is Bad For Your Child">
            <a:extLst>
              <a:ext uri="{FF2B5EF4-FFF2-40B4-BE49-F238E27FC236}">
                <a16:creationId xmlns:a16="http://schemas.microsoft.com/office/drawing/2014/main" id="{CBE570E8-579B-4571-8FDA-0B97227A9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17324" b="1"/>
          <a:stretch/>
        </p:blipFill>
        <p:spPr bwMode="auto">
          <a:xfrm>
            <a:off x="5473933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" y="2184230"/>
            <a:ext cx="500893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Permissive Parenting </a:t>
            </a:r>
          </a:p>
        </p:txBody>
      </p:sp>
    </p:spTree>
    <p:extLst>
      <p:ext uri="{BB962C8B-B14F-4D97-AF65-F5344CB8AC3E}">
        <p14:creationId xmlns:p14="http://schemas.microsoft.com/office/powerpoint/2010/main" val="224132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How you can contact us </a:t>
            </a:r>
            <a:endParaRPr lang="en-US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38" y="1193292"/>
            <a:ext cx="5501834" cy="447141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u="sng" dirty="0">
                <a:solidFill>
                  <a:schemeClr val="bg1"/>
                </a:solidFill>
                <a:latin typeface="Californian FB" panose="0207040306080B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info@evolvecounselingaz.com</a:t>
            </a:r>
            <a:endParaRPr lang="en-US" altLang="en-US" sz="2000" u="sng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lifornian FB" panose="0207040306080B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www.evolvecounselingaz.com</a:t>
            </a:r>
            <a:endParaRPr lang="en-US" alt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IG: @</a:t>
            </a:r>
            <a:r>
              <a:rPr lang="en-US" altLang="en-US" sz="2000" dirty="0" err="1">
                <a:solidFill>
                  <a:schemeClr val="bg1"/>
                </a:solidFill>
                <a:latin typeface="Californian FB" panose="0207040306080B030204" pitchFamily="18" charset="0"/>
              </a:rPr>
              <a:t>evolvecounselingaz</a:t>
            </a:r>
            <a:endParaRPr lang="en-US" altLang="en-US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YouTube and Podcast</a:t>
            </a:r>
            <a:r>
              <a:rPr lang="en-US" alt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Evolve Counseling &amp; Behavioral Health</a:t>
            </a:r>
            <a:br>
              <a:rPr lang="en-US" altLang="en-US" sz="2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en-US" sz="2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9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4200" dirty="0">
                <a:latin typeface="Californian FB" panose="0207040306080B030204" pitchFamily="18" charset="0"/>
              </a:rPr>
              <a:t>Permissive Parenting </a:t>
            </a:r>
            <a:endParaRPr lang="en-US" sz="4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121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Lenient and only step in when there is a serious problem.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Passive and adopt an attitude of “kids will be kids.”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May give consequences but will not make consequences stick.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Give privileges back if the child begs.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Take on more of a friend role than a parent role.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4200" dirty="0">
                <a:latin typeface="Californian FB" panose="0207040306080B030204" pitchFamily="18" charset="0"/>
              </a:rPr>
              <a:t>Impact of</a:t>
            </a:r>
            <a:br>
              <a:rPr lang="en-US" sz="4200" dirty="0">
                <a:latin typeface="Californian FB" panose="0207040306080B030204" pitchFamily="18" charset="0"/>
              </a:rPr>
            </a:br>
            <a:r>
              <a:rPr lang="en-US" sz="4200" dirty="0">
                <a:latin typeface="Californian FB" panose="0207040306080B030204" pitchFamily="18" charset="0"/>
              </a:rPr>
              <a:t>Permissive Parenting </a:t>
            </a:r>
            <a:endParaRPr lang="en-US" sz="4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3292"/>
            <a:ext cx="5501834" cy="4471416"/>
          </a:xfrm>
        </p:spPr>
        <p:txBody>
          <a:bodyPr anchor="ctr"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D5A3B6-8637-43A5-97F8-AAB29FD3BC78}"/>
              </a:ext>
            </a:extLst>
          </p:cNvPr>
          <p:cNvSpPr txBox="1">
            <a:spLocks/>
          </p:cNvSpPr>
          <p:nvPr/>
        </p:nvSpPr>
        <p:spPr>
          <a:xfrm>
            <a:off x="6096000" y="1360121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Kids learn not to put forth effort.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More likely to struggle academically.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May have behavioral problems because they don’t appreciate or respect authority and rules. 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 panose="0207040306080B030204" pitchFamily="18" charset="0"/>
              </a:rPr>
              <a:t>Tend to have low self-esteem and sadness.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1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What Are The Results Of Uninvolved Parenting On Youngsters? - Amazing Dreamz">
            <a:extLst>
              <a:ext uri="{FF2B5EF4-FFF2-40B4-BE49-F238E27FC236}">
                <a16:creationId xmlns:a16="http://schemas.microsoft.com/office/drawing/2014/main" id="{071ABA1C-1AA3-4C2F-B3B8-B19CFFFE3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4635" b="-1"/>
          <a:stretch/>
        </p:blipFill>
        <p:spPr bwMode="auto">
          <a:xfrm>
            <a:off x="549488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9169CC-30EF-455C-88BC-80B3977F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4" y="2553848"/>
            <a:ext cx="10515600" cy="1325563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Uninvolved Parenting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1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Californian FB" panose="0207040306080B030204" pitchFamily="18" charset="0"/>
              </a:rPr>
              <a:t>Uninvolved Parenting </a:t>
            </a:r>
            <a:endParaRPr lang="en-US" sz="4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121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Have little emotional involvement with their kids.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Meet basic needs, but not emotional needs.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Have limited interactions with their kids.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Provide little supervision.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Few or low demands or expectations.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Don’t enforce rules.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9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3F73-D3D7-4D34-8926-D6CBCEC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" y="1017476"/>
            <a:ext cx="5000017" cy="4376572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Californian FB" panose="0207040306080B030204" pitchFamily="18" charset="0"/>
              </a:rPr>
              <a:t>Impact of </a:t>
            </a:r>
            <a:br>
              <a:rPr lang="en-US" sz="4000" dirty="0">
                <a:latin typeface="Californian FB" panose="0207040306080B030204" pitchFamily="18" charset="0"/>
              </a:rPr>
            </a:br>
            <a:r>
              <a:rPr lang="en-US" sz="4000" dirty="0">
                <a:latin typeface="Californian FB" panose="0207040306080B030204" pitchFamily="18" charset="0"/>
              </a:rPr>
              <a:t>Uninvolved Parenting </a:t>
            </a:r>
            <a:endParaRPr lang="en-US" sz="4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74B9-9631-4699-AC50-3B106D9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121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Kids are anxious or stressed due to lack of support.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Emotionally withdrawn.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Increased risk of substance abuse due to lack of supervision.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Learn they can only depend on themselves. </a:t>
            </a:r>
          </a:p>
          <a:p>
            <a:r>
              <a:rPr lang="en-US" sz="2200" dirty="0">
                <a:solidFill>
                  <a:schemeClr val="bg1"/>
                </a:solidFill>
                <a:latin typeface="Californian FB" panose="0207040306080B030204" pitchFamily="18" charset="0"/>
              </a:rPr>
              <a:t>Tends to exhibit more delinquency. </a:t>
            </a:r>
          </a:p>
        </p:txBody>
      </p:sp>
    </p:spTree>
    <p:extLst>
      <p:ext uri="{BB962C8B-B14F-4D97-AF65-F5344CB8AC3E}">
        <p14:creationId xmlns:p14="http://schemas.microsoft.com/office/powerpoint/2010/main" val="396721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9169CC-30EF-455C-88BC-80B3977F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6" y="844507"/>
            <a:ext cx="575362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latin typeface="Californian FB" panose="0207040306080B030204" pitchFamily="18" charset="0"/>
              </a:rPr>
              <a:t>Authoritarian Parenting 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What is Authoritarian Parenting? Does Tough Love Work?">
            <a:extLst>
              <a:ext uri="{FF2B5EF4-FFF2-40B4-BE49-F238E27FC236}">
                <a16:creationId xmlns:a16="http://schemas.microsoft.com/office/drawing/2014/main" id="{F7ACF884-D5F2-44C8-A26B-E93693DA0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103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1241</Words>
  <Application>Microsoft Office PowerPoint</Application>
  <PresentationFormat>Widescreen</PresentationFormat>
  <Paragraphs>144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Californian FB</vt:lpstr>
      <vt:lpstr>Office Theme</vt:lpstr>
      <vt:lpstr>Parenting Styles:</vt:lpstr>
      <vt:lpstr>The Four Parenting Styles </vt:lpstr>
      <vt:lpstr>Permissive Parenting </vt:lpstr>
      <vt:lpstr>Permissive Parenting </vt:lpstr>
      <vt:lpstr>Impact of Permissive Parenting </vt:lpstr>
      <vt:lpstr>Uninvolved Parenting </vt:lpstr>
      <vt:lpstr>Uninvolved Parenting </vt:lpstr>
      <vt:lpstr>Impact of  Uninvolved Parenting </vt:lpstr>
      <vt:lpstr>Authoritarian Parenting </vt:lpstr>
      <vt:lpstr>Authoritarian Parenting </vt:lpstr>
      <vt:lpstr>Impact of  Authoritarian Parenting </vt:lpstr>
      <vt:lpstr>Authoritative Parenting </vt:lpstr>
      <vt:lpstr>Authoritative Parenting </vt:lpstr>
      <vt:lpstr>Impact of  Authoritative Parenting </vt:lpstr>
      <vt:lpstr>How Parenting Styles Develop</vt:lpstr>
      <vt:lpstr>How do parenting styles develop? </vt:lpstr>
      <vt:lpstr>What is your parenting style?</vt:lpstr>
      <vt:lpstr>Exploring your current parenting style. </vt:lpstr>
      <vt:lpstr>Permissive Parenting  </vt:lpstr>
      <vt:lpstr>Uninvolved Parenting </vt:lpstr>
      <vt:lpstr>Authoritarian Parenting</vt:lpstr>
      <vt:lpstr>Authoritative Parenting</vt:lpstr>
      <vt:lpstr>Changing your parenting style (if needed!)</vt:lpstr>
      <vt:lpstr>How can parenting styles change? </vt:lpstr>
      <vt:lpstr>How can parenting styles change? </vt:lpstr>
      <vt:lpstr>What if parents have different styles? </vt:lpstr>
      <vt:lpstr>Effective Authoritative Parenting Skills </vt:lpstr>
      <vt:lpstr>Effective Authoritative Parenting Skills </vt:lpstr>
      <vt:lpstr>Resources:  www.5lovelanguages.com www.teenstrongaz.com www.yourteenmag.com www.raisingteensblog.com www.mrdad.com  Evolve Counseling &amp; Behavioral Health YouTube and Podcast</vt:lpstr>
      <vt:lpstr>How you can 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Styles:</dc:title>
  <dc:creator>Elizabeth Fedrick</dc:creator>
  <cp:lastModifiedBy>Taylor, LindsayP</cp:lastModifiedBy>
  <cp:revision>9</cp:revision>
  <dcterms:created xsi:type="dcterms:W3CDTF">2021-02-05T03:12:30Z</dcterms:created>
  <dcterms:modified xsi:type="dcterms:W3CDTF">2021-02-10T19:17:03Z</dcterms:modified>
</cp:coreProperties>
</file>