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 id="214748365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63" roundtripDataSignature="AMtx7mg1eyC+OMhrC1WscAS/0ZKWCFsp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3" Type="http://customschemas.google.com/relationships/presentationmetadata" Target="meta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87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3d3ffef22a_2_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g13d3ffef22a_2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3d3ffef22a_2_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13d3ffef22a_2_6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3d3ffef22a_2_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g13d3ffef22a_2_7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3d3ffef22a_2_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g13d3ffef22a_2_7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3d3ffef22a_2_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13d3ffef22a_2_8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3d3ffef22a_2_8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13d3ffef22a_2_8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3d3ffef22a_2_9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g13d3ffef22a_2_9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3d3ffef22a_2_9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g13d3ffef22a_2_9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3d3ffef22a_2_10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13d3ffef22a_2_10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3d3ffef22a_2_10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g13d3ffef22a_2_10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3d3ffef22a_2_1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g13d3ffef22a_2_1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3d3ffef22a_2_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 name="Google Shape;81;g13d3ffef22a_2_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This is the mission statement for our preschool programs. </a:t>
            </a:r>
            <a:endParaRPr/>
          </a:p>
          <a:p>
            <a:pPr indent="0" lvl="0" marL="0" rtl="0" algn="l">
              <a:spcBef>
                <a:spcPts val="0"/>
              </a:spcBef>
              <a:spcAft>
                <a:spcPts val="0"/>
              </a:spcAft>
              <a:buNone/>
            </a:pPr>
            <a:r>
              <a:t/>
            </a:r>
            <a:endParaRPr/>
          </a:p>
        </p:txBody>
      </p:sp>
      <p:sp>
        <p:nvSpPr>
          <p:cNvPr id="82" name="Google Shape;82;g13d3ffef22a_2_6: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3d3ffef22a_2_1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g13d3ffef22a_2_1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3d3ffef22a_2_1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g13d3ffef22a_2_1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3d3ffef22a_2_1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g13d3ffef22a_2_1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3d3ffef22a_2_1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g13d3ffef22a_2_1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3d3ffef22a_2_1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g13d3ffef22a_2_1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3d3ffef22a_2_1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13d3ffef22a_2_1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3d3ffef22a_2_1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g13d3ffef22a_2_1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3d3ffef22a_2_1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g13d3ffef22a_2_1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3d3ffef22a_2_1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g13d3ffef22a_2_15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2" name="Google Shape;26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This is the mission statement for our preschool programs. </a:t>
            </a:r>
            <a:endParaRPr/>
          </a:p>
          <a:p>
            <a:pPr indent="0" lvl="0" marL="0" rtl="0" algn="l">
              <a:spcBef>
                <a:spcPts val="0"/>
              </a:spcBef>
              <a:spcAft>
                <a:spcPts val="0"/>
              </a:spcAft>
              <a:buNone/>
            </a:pPr>
            <a:r>
              <a:t/>
            </a:r>
            <a:endParaRPr/>
          </a:p>
        </p:txBody>
      </p:sp>
      <p:sp>
        <p:nvSpPr>
          <p:cNvPr id="263" name="Google Shape;263;p2: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3d3ffef22a_2_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g13d3ffef22a_2_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5" name="Google Shape;27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All of our preschool classrooms use the same curriculum components.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I will give you a short synopsis of each component and describe what your role may look like.</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ELA:</a:t>
            </a:r>
            <a:endParaRPr/>
          </a:p>
          <a:p>
            <a:pPr indent="0" lvl="0" marL="0" rtl="0" algn="l">
              <a:spcBef>
                <a:spcPts val="0"/>
              </a:spcBef>
              <a:spcAft>
                <a:spcPts val="0"/>
              </a:spcAft>
              <a:buSzPts val="1800"/>
              <a:buNone/>
            </a:pPr>
            <a:r>
              <a:rPr lang="en-US"/>
              <a:t>Lead whole group</a:t>
            </a:r>
            <a:endParaRPr/>
          </a:p>
          <a:p>
            <a:pPr indent="0" lvl="0" marL="0" rtl="0" algn="l">
              <a:spcBef>
                <a:spcPts val="0"/>
              </a:spcBef>
              <a:spcAft>
                <a:spcPts val="0"/>
              </a:spcAft>
              <a:buSzPts val="1800"/>
              <a:buNone/>
            </a:pPr>
            <a:r>
              <a:rPr lang="en-US"/>
              <a:t>Lead small groups</a:t>
            </a:r>
            <a:endParaRPr/>
          </a:p>
          <a:p>
            <a:pPr indent="0" lvl="0" marL="0" rtl="0" algn="l">
              <a:spcBef>
                <a:spcPts val="0"/>
              </a:spcBef>
              <a:spcAft>
                <a:spcPts val="0"/>
              </a:spcAft>
              <a:buSzPts val="1800"/>
              <a:buNone/>
            </a:pPr>
            <a:r>
              <a:rPr lang="en-US"/>
              <a:t>Facilitate free choice</a:t>
            </a:r>
            <a:endParaRPr/>
          </a:p>
          <a:p>
            <a:pPr indent="0" lvl="0" marL="0" rtl="0" algn="l">
              <a:spcBef>
                <a:spcPts val="0"/>
              </a:spcBef>
              <a:spcAft>
                <a:spcPts val="0"/>
              </a:spcAft>
              <a:buSzPts val="1800"/>
              <a:buNone/>
            </a:pPr>
            <a:r>
              <a:rPr lang="en-US"/>
              <a:t>Conversations/ interactions</a:t>
            </a:r>
            <a:endParaRPr/>
          </a:p>
        </p:txBody>
      </p:sp>
      <p:sp>
        <p:nvSpPr>
          <p:cNvPr id="276" name="Google Shape;276;p4: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4" name="Google Shape;28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Fundations:</a:t>
            </a:r>
            <a:endParaRPr/>
          </a:p>
          <a:p>
            <a:pPr indent="0" lvl="0" marL="0" rtl="0" algn="l">
              <a:spcBef>
                <a:spcPts val="0"/>
              </a:spcBef>
              <a:spcAft>
                <a:spcPts val="0"/>
              </a:spcAft>
              <a:buSzPts val="1800"/>
              <a:buNone/>
            </a:pPr>
            <a:r>
              <a:rPr lang="en-US"/>
              <a:t>Lead whole group</a:t>
            </a:r>
            <a:endParaRPr/>
          </a:p>
          <a:p>
            <a:pPr indent="0" lvl="0" marL="0" rtl="0" algn="l">
              <a:spcBef>
                <a:spcPts val="0"/>
              </a:spcBef>
              <a:spcAft>
                <a:spcPts val="0"/>
              </a:spcAft>
              <a:buSzPts val="1800"/>
              <a:buNone/>
            </a:pPr>
            <a:r>
              <a:rPr lang="en-US"/>
              <a:t>Lead small groups</a:t>
            </a:r>
            <a:endParaRPr/>
          </a:p>
          <a:p>
            <a:pPr indent="0" lvl="0" marL="0" rtl="0" algn="l">
              <a:spcBef>
                <a:spcPts val="0"/>
              </a:spcBef>
              <a:spcAft>
                <a:spcPts val="0"/>
              </a:spcAft>
              <a:buSzPts val="1800"/>
              <a:buNone/>
            </a:pPr>
            <a:r>
              <a:rPr lang="en-US"/>
              <a:t>Facilitate free choice</a:t>
            </a:r>
            <a:endParaRPr/>
          </a:p>
          <a:p>
            <a:pPr indent="0" lvl="0" marL="0" rtl="0" algn="l">
              <a:spcBef>
                <a:spcPts val="0"/>
              </a:spcBef>
              <a:spcAft>
                <a:spcPts val="0"/>
              </a:spcAft>
              <a:buSzPts val="1800"/>
              <a:buNone/>
            </a:pPr>
            <a:r>
              <a:rPr lang="en-US"/>
              <a:t>Conversations/ interactions</a:t>
            </a:r>
            <a:endParaRPr/>
          </a:p>
          <a:p>
            <a:pPr indent="0" lvl="0" marL="0" rtl="0" algn="l">
              <a:spcBef>
                <a:spcPts val="0"/>
              </a:spcBef>
              <a:spcAft>
                <a:spcPts val="0"/>
              </a:spcAft>
              <a:buNone/>
            </a:pPr>
            <a:r>
              <a:t/>
            </a:r>
            <a:endParaRPr/>
          </a:p>
        </p:txBody>
      </p:sp>
      <p:sp>
        <p:nvSpPr>
          <p:cNvPr id="285" name="Google Shape;285;p5: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3" name="Google Shape;29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Math:</a:t>
            </a:r>
            <a:endParaRPr/>
          </a:p>
          <a:p>
            <a:pPr indent="0" lvl="0" marL="0" rtl="0" algn="l">
              <a:spcBef>
                <a:spcPts val="0"/>
              </a:spcBef>
              <a:spcAft>
                <a:spcPts val="0"/>
              </a:spcAft>
              <a:buSzPts val="1800"/>
              <a:buNone/>
            </a:pPr>
            <a:r>
              <a:rPr lang="en-US"/>
              <a:t>Lead whole group</a:t>
            </a:r>
            <a:endParaRPr/>
          </a:p>
          <a:p>
            <a:pPr indent="0" lvl="0" marL="0" rtl="0" algn="l">
              <a:spcBef>
                <a:spcPts val="0"/>
              </a:spcBef>
              <a:spcAft>
                <a:spcPts val="0"/>
              </a:spcAft>
              <a:buSzPts val="1800"/>
              <a:buNone/>
            </a:pPr>
            <a:r>
              <a:rPr lang="en-US"/>
              <a:t>Lead small groups</a:t>
            </a:r>
            <a:endParaRPr/>
          </a:p>
          <a:p>
            <a:pPr indent="0" lvl="0" marL="0" rtl="0" algn="l">
              <a:spcBef>
                <a:spcPts val="0"/>
              </a:spcBef>
              <a:spcAft>
                <a:spcPts val="0"/>
              </a:spcAft>
              <a:buSzPts val="1800"/>
              <a:buNone/>
            </a:pPr>
            <a:r>
              <a:rPr lang="en-US"/>
              <a:t>Facilitate free choice</a:t>
            </a:r>
            <a:endParaRPr/>
          </a:p>
          <a:p>
            <a:pPr indent="0" lvl="0" marL="0" rtl="0" algn="l">
              <a:spcBef>
                <a:spcPts val="0"/>
              </a:spcBef>
              <a:spcAft>
                <a:spcPts val="0"/>
              </a:spcAft>
              <a:buSzPts val="1800"/>
              <a:buNone/>
            </a:pPr>
            <a:r>
              <a:rPr lang="en-US"/>
              <a:t>Conversations/ interactions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t/>
            </a:r>
            <a:endParaRPr/>
          </a:p>
          <a:p>
            <a:pPr indent="0" lvl="0" marL="0" rtl="0" algn="l">
              <a:spcBef>
                <a:spcPts val="0"/>
              </a:spcBef>
              <a:spcAft>
                <a:spcPts val="0"/>
              </a:spcAft>
              <a:buNone/>
            </a:pPr>
            <a:r>
              <a:t/>
            </a:r>
            <a:endParaRPr/>
          </a:p>
        </p:txBody>
      </p:sp>
      <p:sp>
        <p:nvSpPr>
          <p:cNvPr id="294" name="Google Shape;294;p6: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2" name="Google Shape;30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Science:</a:t>
            </a:r>
            <a:endParaRPr/>
          </a:p>
          <a:p>
            <a:pPr indent="0" lvl="0" marL="0" rtl="0" algn="l">
              <a:spcBef>
                <a:spcPts val="0"/>
              </a:spcBef>
              <a:spcAft>
                <a:spcPts val="0"/>
              </a:spcAft>
              <a:buSzPts val="1800"/>
              <a:buNone/>
            </a:pPr>
            <a:r>
              <a:rPr lang="en-US"/>
              <a:t>Lead whole groups</a:t>
            </a:r>
            <a:endParaRPr/>
          </a:p>
          <a:p>
            <a:pPr indent="0" lvl="0" marL="0" rtl="0" algn="l">
              <a:spcBef>
                <a:spcPts val="0"/>
              </a:spcBef>
              <a:spcAft>
                <a:spcPts val="0"/>
              </a:spcAft>
              <a:buSzPts val="1800"/>
              <a:buNone/>
            </a:pPr>
            <a:r>
              <a:rPr lang="en-US"/>
              <a:t>Lead small groups</a:t>
            </a:r>
            <a:endParaRPr/>
          </a:p>
          <a:p>
            <a:pPr indent="0" lvl="0" marL="0" rtl="0" algn="l">
              <a:spcBef>
                <a:spcPts val="0"/>
              </a:spcBef>
              <a:spcAft>
                <a:spcPts val="0"/>
              </a:spcAft>
              <a:buSzPts val="1800"/>
              <a:buNone/>
            </a:pPr>
            <a:r>
              <a:rPr lang="en-US"/>
              <a:t>Facilitate free choice</a:t>
            </a:r>
            <a:endParaRPr/>
          </a:p>
          <a:p>
            <a:pPr indent="0" lvl="0" marL="0" rtl="0" algn="l">
              <a:spcBef>
                <a:spcPts val="0"/>
              </a:spcBef>
              <a:spcAft>
                <a:spcPts val="0"/>
              </a:spcAft>
              <a:buSzPts val="1800"/>
              <a:buNone/>
            </a:pPr>
            <a:r>
              <a:rPr lang="en-US"/>
              <a:t>Conversations/ interactions</a:t>
            </a:r>
            <a:endParaRPr/>
          </a:p>
          <a:p>
            <a:pPr indent="0" lvl="0" marL="0" rtl="0" algn="l">
              <a:spcBef>
                <a:spcPts val="0"/>
              </a:spcBef>
              <a:spcAft>
                <a:spcPts val="0"/>
              </a:spcAft>
              <a:buSzPts val="1800"/>
              <a:buNone/>
            </a:pPr>
            <a:r>
              <a:t/>
            </a:r>
            <a:endParaRPr b="1"/>
          </a:p>
          <a:p>
            <a:pPr indent="0" lvl="0" marL="0" rtl="0" algn="l">
              <a:spcBef>
                <a:spcPts val="0"/>
              </a:spcBef>
              <a:spcAft>
                <a:spcPts val="0"/>
              </a:spcAft>
              <a:buSzPts val="1800"/>
              <a:buNone/>
            </a:pPr>
            <a:r>
              <a:rPr b="1" lang="en-US"/>
              <a:t>- Need larger images</a:t>
            </a:r>
            <a:endParaRPr/>
          </a:p>
          <a:p>
            <a:pPr indent="0" lvl="0" marL="0" rtl="0" algn="l">
              <a:spcBef>
                <a:spcPts val="0"/>
              </a:spcBef>
              <a:spcAft>
                <a:spcPts val="0"/>
              </a:spcAft>
              <a:buNone/>
            </a:pPr>
            <a:r>
              <a:t/>
            </a:r>
            <a:endParaRPr b="1"/>
          </a:p>
        </p:txBody>
      </p:sp>
      <p:sp>
        <p:nvSpPr>
          <p:cNvPr id="303" name="Google Shape;303;p7: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3d3ffef22a_2_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4" name="Google Shape;94;g13d3ffef22a_2_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All of our preschool classrooms use the same curriculum components.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I will give you a short synopsis of each component and describe what your role may look like.</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ELA:</a:t>
            </a:r>
            <a:endParaRPr/>
          </a:p>
          <a:p>
            <a:pPr indent="0" lvl="0" marL="0" rtl="0" algn="l">
              <a:spcBef>
                <a:spcPts val="0"/>
              </a:spcBef>
              <a:spcAft>
                <a:spcPts val="0"/>
              </a:spcAft>
              <a:buSzPts val="1800"/>
              <a:buNone/>
            </a:pPr>
            <a:r>
              <a:rPr lang="en-US"/>
              <a:t>Lead whole group</a:t>
            </a:r>
            <a:endParaRPr/>
          </a:p>
          <a:p>
            <a:pPr indent="0" lvl="0" marL="0" rtl="0" algn="l">
              <a:spcBef>
                <a:spcPts val="0"/>
              </a:spcBef>
              <a:spcAft>
                <a:spcPts val="0"/>
              </a:spcAft>
              <a:buSzPts val="1800"/>
              <a:buNone/>
            </a:pPr>
            <a:r>
              <a:rPr lang="en-US"/>
              <a:t>Lead small groups</a:t>
            </a:r>
            <a:endParaRPr/>
          </a:p>
          <a:p>
            <a:pPr indent="0" lvl="0" marL="0" rtl="0" algn="l">
              <a:spcBef>
                <a:spcPts val="0"/>
              </a:spcBef>
              <a:spcAft>
                <a:spcPts val="0"/>
              </a:spcAft>
              <a:buSzPts val="1800"/>
              <a:buNone/>
            </a:pPr>
            <a:r>
              <a:rPr lang="en-US"/>
              <a:t>Facilitate free choice</a:t>
            </a:r>
            <a:endParaRPr/>
          </a:p>
          <a:p>
            <a:pPr indent="0" lvl="0" marL="0" rtl="0" algn="l">
              <a:spcBef>
                <a:spcPts val="0"/>
              </a:spcBef>
              <a:spcAft>
                <a:spcPts val="0"/>
              </a:spcAft>
              <a:buSzPts val="1800"/>
              <a:buNone/>
            </a:pPr>
            <a:r>
              <a:rPr lang="en-US"/>
              <a:t>Conversations/ interactions</a:t>
            </a:r>
            <a:endParaRPr/>
          </a:p>
        </p:txBody>
      </p:sp>
      <p:sp>
        <p:nvSpPr>
          <p:cNvPr id="95" name="Google Shape;95;g13d3ffef22a_2_17: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3d3ffef22a_2_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 name="Google Shape;103;g13d3ffef22a_2_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Fundations:</a:t>
            </a:r>
            <a:endParaRPr/>
          </a:p>
          <a:p>
            <a:pPr indent="0" lvl="0" marL="0" rtl="0" algn="l">
              <a:spcBef>
                <a:spcPts val="0"/>
              </a:spcBef>
              <a:spcAft>
                <a:spcPts val="0"/>
              </a:spcAft>
              <a:buSzPts val="1800"/>
              <a:buNone/>
            </a:pPr>
            <a:r>
              <a:rPr lang="en-US"/>
              <a:t>Lead whole group</a:t>
            </a:r>
            <a:endParaRPr/>
          </a:p>
          <a:p>
            <a:pPr indent="0" lvl="0" marL="0" rtl="0" algn="l">
              <a:spcBef>
                <a:spcPts val="0"/>
              </a:spcBef>
              <a:spcAft>
                <a:spcPts val="0"/>
              </a:spcAft>
              <a:buSzPts val="1800"/>
              <a:buNone/>
            </a:pPr>
            <a:r>
              <a:rPr lang="en-US"/>
              <a:t>Lead small groups</a:t>
            </a:r>
            <a:endParaRPr/>
          </a:p>
          <a:p>
            <a:pPr indent="0" lvl="0" marL="0" rtl="0" algn="l">
              <a:spcBef>
                <a:spcPts val="0"/>
              </a:spcBef>
              <a:spcAft>
                <a:spcPts val="0"/>
              </a:spcAft>
              <a:buSzPts val="1800"/>
              <a:buNone/>
            </a:pPr>
            <a:r>
              <a:rPr lang="en-US"/>
              <a:t>Facilitate free choice</a:t>
            </a:r>
            <a:endParaRPr/>
          </a:p>
          <a:p>
            <a:pPr indent="0" lvl="0" marL="0" rtl="0" algn="l">
              <a:spcBef>
                <a:spcPts val="0"/>
              </a:spcBef>
              <a:spcAft>
                <a:spcPts val="0"/>
              </a:spcAft>
              <a:buSzPts val="1800"/>
              <a:buNone/>
            </a:pPr>
            <a:r>
              <a:rPr lang="en-US"/>
              <a:t>Conversations/ interactions</a:t>
            </a:r>
            <a:endParaRPr/>
          </a:p>
          <a:p>
            <a:pPr indent="0" lvl="0" marL="0" rtl="0" algn="l">
              <a:spcBef>
                <a:spcPts val="0"/>
              </a:spcBef>
              <a:spcAft>
                <a:spcPts val="0"/>
              </a:spcAft>
              <a:buNone/>
            </a:pPr>
            <a:r>
              <a:t/>
            </a:r>
            <a:endParaRPr/>
          </a:p>
        </p:txBody>
      </p:sp>
      <p:sp>
        <p:nvSpPr>
          <p:cNvPr id="104" name="Google Shape;104;g13d3ffef22a_2_25: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3d3ffef22a_2_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2" name="Google Shape;112;g13d3ffef22a_2_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Math:</a:t>
            </a:r>
            <a:endParaRPr/>
          </a:p>
          <a:p>
            <a:pPr indent="0" lvl="0" marL="0" rtl="0" algn="l">
              <a:spcBef>
                <a:spcPts val="0"/>
              </a:spcBef>
              <a:spcAft>
                <a:spcPts val="0"/>
              </a:spcAft>
              <a:buSzPts val="1800"/>
              <a:buNone/>
            </a:pPr>
            <a:r>
              <a:rPr lang="en-US"/>
              <a:t>Lead whole group</a:t>
            </a:r>
            <a:endParaRPr/>
          </a:p>
          <a:p>
            <a:pPr indent="0" lvl="0" marL="0" rtl="0" algn="l">
              <a:spcBef>
                <a:spcPts val="0"/>
              </a:spcBef>
              <a:spcAft>
                <a:spcPts val="0"/>
              </a:spcAft>
              <a:buSzPts val="1800"/>
              <a:buNone/>
            </a:pPr>
            <a:r>
              <a:rPr lang="en-US"/>
              <a:t>Lead small groups</a:t>
            </a:r>
            <a:endParaRPr/>
          </a:p>
          <a:p>
            <a:pPr indent="0" lvl="0" marL="0" rtl="0" algn="l">
              <a:spcBef>
                <a:spcPts val="0"/>
              </a:spcBef>
              <a:spcAft>
                <a:spcPts val="0"/>
              </a:spcAft>
              <a:buSzPts val="1800"/>
              <a:buNone/>
            </a:pPr>
            <a:r>
              <a:rPr lang="en-US"/>
              <a:t>Facilitate free choice</a:t>
            </a:r>
            <a:endParaRPr/>
          </a:p>
          <a:p>
            <a:pPr indent="0" lvl="0" marL="0" rtl="0" algn="l">
              <a:spcBef>
                <a:spcPts val="0"/>
              </a:spcBef>
              <a:spcAft>
                <a:spcPts val="0"/>
              </a:spcAft>
              <a:buSzPts val="1800"/>
              <a:buNone/>
            </a:pPr>
            <a:r>
              <a:rPr lang="en-US"/>
              <a:t>Conversations/ interactions</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t/>
            </a:r>
            <a:endParaRPr/>
          </a:p>
          <a:p>
            <a:pPr indent="0" lvl="0" marL="0" rtl="0" algn="l">
              <a:spcBef>
                <a:spcPts val="0"/>
              </a:spcBef>
              <a:spcAft>
                <a:spcPts val="0"/>
              </a:spcAft>
              <a:buNone/>
            </a:pPr>
            <a:r>
              <a:t/>
            </a:r>
            <a:endParaRPr/>
          </a:p>
        </p:txBody>
      </p:sp>
      <p:sp>
        <p:nvSpPr>
          <p:cNvPr id="113" name="Google Shape;113;g13d3ffef22a_2_33: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3d3ffef22a_2_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1" name="Google Shape;121;g13d3ffef22a_2_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Science:</a:t>
            </a:r>
            <a:endParaRPr/>
          </a:p>
          <a:p>
            <a:pPr indent="0" lvl="0" marL="0" rtl="0" algn="l">
              <a:spcBef>
                <a:spcPts val="0"/>
              </a:spcBef>
              <a:spcAft>
                <a:spcPts val="0"/>
              </a:spcAft>
              <a:buSzPts val="1800"/>
              <a:buNone/>
            </a:pPr>
            <a:r>
              <a:rPr lang="en-US"/>
              <a:t>Lead whole groups</a:t>
            </a:r>
            <a:endParaRPr/>
          </a:p>
          <a:p>
            <a:pPr indent="0" lvl="0" marL="0" rtl="0" algn="l">
              <a:spcBef>
                <a:spcPts val="0"/>
              </a:spcBef>
              <a:spcAft>
                <a:spcPts val="0"/>
              </a:spcAft>
              <a:buSzPts val="1800"/>
              <a:buNone/>
            </a:pPr>
            <a:r>
              <a:rPr lang="en-US"/>
              <a:t>Lead small groups</a:t>
            </a:r>
            <a:endParaRPr/>
          </a:p>
          <a:p>
            <a:pPr indent="0" lvl="0" marL="0" rtl="0" algn="l">
              <a:spcBef>
                <a:spcPts val="0"/>
              </a:spcBef>
              <a:spcAft>
                <a:spcPts val="0"/>
              </a:spcAft>
              <a:buSzPts val="1800"/>
              <a:buNone/>
            </a:pPr>
            <a:r>
              <a:rPr lang="en-US"/>
              <a:t>Facilitate free choice</a:t>
            </a:r>
            <a:endParaRPr/>
          </a:p>
          <a:p>
            <a:pPr indent="0" lvl="0" marL="0" rtl="0" algn="l">
              <a:spcBef>
                <a:spcPts val="0"/>
              </a:spcBef>
              <a:spcAft>
                <a:spcPts val="0"/>
              </a:spcAft>
              <a:buSzPts val="1800"/>
              <a:buNone/>
            </a:pPr>
            <a:r>
              <a:rPr lang="en-US"/>
              <a:t>Conversations/ interactions</a:t>
            </a:r>
            <a:endParaRPr/>
          </a:p>
          <a:p>
            <a:pPr indent="0" lvl="0" marL="0" rtl="0" algn="l">
              <a:spcBef>
                <a:spcPts val="0"/>
              </a:spcBef>
              <a:spcAft>
                <a:spcPts val="0"/>
              </a:spcAft>
              <a:buSzPts val="1800"/>
              <a:buNone/>
            </a:pPr>
            <a:r>
              <a:t/>
            </a:r>
            <a:endParaRPr b="1"/>
          </a:p>
          <a:p>
            <a:pPr indent="0" lvl="0" marL="0" rtl="0" algn="l">
              <a:spcBef>
                <a:spcPts val="0"/>
              </a:spcBef>
              <a:spcAft>
                <a:spcPts val="0"/>
              </a:spcAft>
              <a:buSzPts val="1800"/>
              <a:buNone/>
            </a:pPr>
            <a:r>
              <a:rPr b="1" lang="en-US"/>
              <a:t>- Need larger images</a:t>
            </a:r>
            <a:endParaRPr/>
          </a:p>
          <a:p>
            <a:pPr indent="0" lvl="0" marL="0" rtl="0" algn="l">
              <a:spcBef>
                <a:spcPts val="0"/>
              </a:spcBef>
              <a:spcAft>
                <a:spcPts val="0"/>
              </a:spcAft>
              <a:buNone/>
            </a:pPr>
            <a:r>
              <a:t/>
            </a:r>
            <a:endParaRPr b="1"/>
          </a:p>
        </p:txBody>
      </p:sp>
      <p:sp>
        <p:nvSpPr>
          <p:cNvPr id="122" name="Google Shape;122;g13d3ffef22a_2_41: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3d3ffef22a_2_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g13d3ffef22a_2_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3d3ffef22a_2_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g13d3ffef22a_2_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30"/>
          <p:cNvSpPr txBox="1"/>
          <p:nvPr>
            <p:ph type="ctrTitle"/>
          </p:nvPr>
        </p:nvSpPr>
        <p:spPr>
          <a:xfrm>
            <a:off x="2362200" y="4038600"/>
            <a:ext cx="6477000" cy="1828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0"/>
          <p:cNvSpPr txBox="1"/>
          <p:nvPr>
            <p:ph idx="1" type="subTitle"/>
          </p:nvPr>
        </p:nvSpPr>
        <p:spPr>
          <a:xfrm>
            <a:off x="2362200" y="6050037"/>
            <a:ext cx="6705600" cy="685800"/>
          </a:xfrm>
          <a:prstGeom prst="rect">
            <a:avLst/>
          </a:prstGeom>
          <a:noFill/>
          <a:ln>
            <a:noFill/>
          </a:ln>
        </p:spPr>
        <p:txBody>
          <a:bodyPr anchorCtr="0" anchor="ctr" bIns="45700" lIns="91425" spcFirstLastPara="1" rIns="91425" wrap="square" tIns="45700">
            <a:normAutofit/>
          </a:bodyPr>
          <a:lstStyle>
            <a:lvl1pPr lvl="0" algn="l">
              <a:spcBef>
                <a:spcPts val="700"/>
              </a:spcBef>
              <a:spcAft>
                <a:spcPts val="0"/>
              </a:spcAft>
              <a:buSzPts val="1560"/>
              <a:buNone/>
              <a:defRPr sz="2600">
                <a:solidFill>
                  <a:srgbClr val="FFFFFF"/>
                </a:solidFill>
              </a:defRPr>
            </a:lvl1pPr>
            <a:lvl2pPr lvl="1" algn="ctr">
              <a:spcBef>
                <a:spcPts val="550"/>
              </a:spcBef>
              <a:spcAft>
                <a:spcPts val="0"/>
              </a:spcAft>
              <a:buSzPts val="1260"/>
              <a:buNone/>
              <a:defRPr/>
            </a:lvl2pPr>
            <a:lvl3pPr lvl="2" algn="ctr">
              <a:spcBef>
                <a:spcPts val="500"/>
              </a:spcBef>
              <a:spcAft>
                <a:spcPts val="0"/>
              </a:spcAft>
              <a:buSzPts val="1350"/>
              <a:buNone/>
              <a:defRPr/>
            </a:lvl3pPr>
            <a:lvl4pPr lvl="3" algn="ctr">
              <a:spcBef>
                <a:spcPts val="400"/>
              </a:spcBef>
              <a:spcAft>
                <a:spcPts val="0"/>
              </a:spcAft>
              <a:buSzPts val="1350"/>
              <a:buNone/>
              <a:defRPr/>
            </a:lvl4pPr>
            <a:lvl5pPr lvl="4" algn="ctr">
              <a:spcBef>
                <a:spcPts val="400"/>
              </a:spcBef>
              <a:spcAft>
                <a:spcPts val="0"/>
              </a:spcAft>
              <a:buSzPts val="117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21" name="Google Shape;21;p30"/>
          <p:cNvSpPr txBox="1"/>
          <p:nvPr>
            <p:ph idx="10" type="dt"/>
          </p:nvPr>
        </p:nvSpPr>
        <p:spPr>
          <a:xfrm>
            <a:off x="76200" y="6069012"/>
            <a:ext cx="2057400" cy="685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2000">
                <a:solidFill>
                  <a:srgbClr val="FFFFFF"/>
                </a:solidFill>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0"/>
          <p:cNvSpPr txBox="1"/>
          <p:nvPr>
            <p:ph idx="11" type="ftr"/>
          </p:nvPr>
        </p:nvSpPr>
        <p:spPr>
          <a:xfrm>
            <a:off x="2085975" y="236537"/>
            <a:ext cx="586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0"/>
          <p:cNvSpPr txBox="1"/>
          <p:nvPr>
            <p:ph idx="12" type="sldNum"/>
          </p:nvPr>
        </p:nvSpPr>
        <p:spPr>
          <a:xfrm>
            <a:off x="8001000" y="228600"/>
            <a:ext cx="838200" cy="381000"/>
          </a:xfrm>
          <a:prstGeom prst="rect">
            <a:avLst/>
          </a:prstGeom>
          <a:noFill/>
          <a:ln>
            <a:noFill/>
          </a:ln>
        </p:spPr>
        <p:txBody>
          <a:bodyPr anchorCtr="0" anchor="ctr" bIns="45700" lIns="91425" spcFirstLastPara="1" rIns="91425" wrap="square" tIns="45700">
            <a:normAutofit/>
          </a:bodyPr>
          <a:lstStyle>
            <a:lvl1pPr indent="0" lvl="0" marL="0" marR="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1pPr>
            <a:lvl2pPr indent="0" lvl="1" marL="0" marR="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2pPr>
            <a:lvl3pPr indent="0" lvl="2" marL="0" marR="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3pPr>
            <a:lvl4pPr indent="0" lvl="3" marL="0" marR="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4pPr>
            <a:lvl5pPr indent="0" lvl="4" marL="0" marR="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5pPr>
            <a:lvl6pPr indent="0" lvl="5" marL="0" marR="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6pPr>
            <a:lvl7pPr indent="0" lvl="6" marL="0" marR="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7pPr>
            <a:lvl8pPr indent="0" lvl="7" marL="0" marR="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8pPr>
            <a:lvl9pPr indent="0" lvl="8" marL="0" marR="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32"/>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2"/>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6" name="Google Shape;36;p32"/>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2"/>
                </a:solidFill>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2"/>
          <p:cNvSpPr txBox="1"/>
          <p:nvPr>
            <p:ph idx="11" type="ftr"/>
          </p:nvPr>
        </p:nvSpPr>
        <p:spPr>
          <a:xfrm>
            <a:off x="609600" y="6248400"/>
            <a:ext cx="54213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2"/>
          <p:cNvSpPr txBox="1"/>
          <p:nvPr>
            <p:ph idx="12" type="sldNum"/>
          </p:nvPr>
        </p:nvSpPr>
        <p:spPr>
          <a:xfrm>
            <a:off x="0" y="1271587"/>
            <a:ext cx="533400" cy="244475"/>
          </a:xfrm>
          <a:prstGeom prst="rect">
            <a:avLst/>
          </a:prstGeom>
          <a:noFill/>
          <a:ln>
            <a:noFill/>
          </a:ln>
        </p:spPr>
        <p:txBody>
          <a:bodyPr anchorCtr="0" anchor="ctr" bIns="45700" lIns="91425" spcFirstLastPara="1" rIns="91425" wrap="square" tIns="45700">
            <a:normAutofit/>
          </a:bodyPr>
          <a:lstStyle>
            <a:lvl1pPr indent="0" lvl="0"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1pPr>
            <a:lvl2pPr indent="0" lvl="1"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2pPr>
            <a:lvl3pPr indent="0" lvl="2"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3pPr>
            <a:lvl4pPr indent="0" lvl="3"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4pPr>
            <a:lvl5pPr indent="0" lvl="4"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5pPr>
            <a:lvl6pPr indent="0" lvl="5"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6pPr>
            <a:lvl7pPr indent="0" lvl="6"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7pPr>
            <a:lvl8pPr indent="0" lvl="7"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8pPr>
            <a:lvl9pPr indent="0" lvl="8"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9" name="Shape 39"/>
        <p:cNvGrpSpPr/>
        <p:nvPr/>
      </p:nvGrpSpPr>
      <p:grpSpPr>
        <a:xfrm>
          <a:off x="0" y="0"/>
          <a:ext cx="0" cy="0"/>
          <a:chOff x="0" y="0"/>
          <a:chExt cx="0" cy="0"/>
        </a:xfrm>
      </p:grpSpPr>
      <p:sp>
        <p:nvSpPr>
          <p:cNvPr id="40" name="Google Shape;40;p35"/>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5"/>
          <p:cNvSpPr txBox="1"/>
          <p:nvPr>
            <p:ph idx="1" type="body"/>
          </p:nvPr>
        </p:nvSpPr>
        <p:spPr>
          <a:xfrm rot="5400000">
            <a:off x="2426494" y="-213519"/>
            <a:ext cx="4525962" cy="8153400"/>
          </a:xfrm>
          <a:prstGeom prst="rect">
            <a:avLst/>
          </a:prstGeom>
          <a:noFill/>
          <a:ln>
            <a:noFill/>
          </a:ln>
        </p:spPr>
        <p:txBody>
          <a:bodyPr anchorCtr="0" anchor="t" bIns="45700" lIns="91425" spcFirstLastPara="1" rIns="91425" wrap="square" tIns="45700">
            <a:no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2" name="Google Shape;42;p35"/>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2"/>
                </a:solidFill>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5"/>
          <p:cNvSpPr txBox="1"/>
          <p:nvPr>
            <p:ph idx="11" type="ftr"/>
          </p:nvPr>
        </p:nvSpPr>
        <p:spPr>
          <a:xfrm>
            <a:off x="609600" y="6248400"/>
            <a:ext cx="54213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5"/>
          <p:cNvSpPr txBox="1"/>
          <p:nvPr>
            <p:ph idx="12" type="sldNum"/>
          </p:nvPr>
        </p:nvSpPr>
        <p:spPr>
          <a:xfrm>
            <a:off x="0" y="1271587"/>
            <a:ext cx="533400" cy="244475"/>
          </a:xfrm>
          <a:prstGeom prst="rect">
            <a:avLst/>
          </a:prstGeom>
          <a:noFill/>
          <a:ln>
            <a:noFill/>
          </a:ln>
        </p:spPr>
        <p:txBody>
          <a:bodyPr anchorCtr="0" anchor="ctr" bIns="45700" lIns="91425" spcFirstLastPara="1" rIns="91425" wrap="square" tIns="45700">
            <a:normAutofit/>
          </a:bodyPr>
          <a:lstStyle>
            <a:lvl1pPr indent="0" lvl="0"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1pPr>
            <a:lvl2pPr indent="0" lvl="1"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2pPr>
            <a:lvl3pPr indent="0" lvl="2"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3pPr>
            <a:lvl4pPr indent="0" lvl="3"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4pPr>
            <a:lvl5pPr indent="0" lvl="4"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5pPr>
            <a:lvl6pPr indent="0" lvl="5"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6pPr>
            <a:lvl7pPr indent="0" lvl="6"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7pPr>
            <a:lvl8pPr indent="0" lvl="7"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8pPr>
            <a:lvl9pPr indent="0" lvl="8"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5" name="Shape 45"/>
        <p:cNvGrpSpPr/>
        <p:nvPr/>
      </p:nvGrpSpPr>
      <p:grpSpPr>
        <a:xfrm>
          <a:off x="0" y="0"/>
          <a:ext cx="0" cy="0"/>
          <a:chOff x="0" y="0"/>
          <a:chExt cx="0" cy="0"/>
        </a:xfrm>
      </p:grpSpPr>
      <p:sp>
        <p:nvSpPr>
          <p:cNvPr id="46" name="Google Shape;46;p36"/>
          <p:cNvSpPr txBox="1"/>
          <p:nvPr>
            <p:ph type="title"/>
          </p:nvPr>
        </p:nvSpPr>
        <p:spPr>
          <a:xfrm>
            <a:off x="609600" y="273050"/>
            <a:ext cx="8077200" cy="8699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4400"/>
              <a:buFont typeface="Twentieth Century"/>
              <a:buNone/>
              <a:defRPr b="0" sz="4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6"/>
          <p:cNvSpPr txBox="1"/>
          <p:nvPr>
            <p:ph idx="1" type="body"/>
          </p:nvPr>
        </p:nvSpPr>
        <p:spPr>
          <a:xfrm>
            <a:off x="609600" y="1752600"/>
            <a:ext cx="1600200" cy="4343400"/>
          </a:xfrm>
          <a:prstGeom prst="rect">
            <a:avLst/>
          </a:prstGeom>
          <a:solidFill>
            <a:schemeClr val="accent2"/>
          </a:solidFill>
          <a:ln cap="sq" cmpd="dbl" w="50800">
            <a:solidFill>
              <a:schemeClr val="accent2"/>
            </a:solidFill>
            <a:prstDash val="solid"/>
            <a:miter lim="800000"/>
            <a:headEnd len="sm" w="sm" type="none"/>
            <a:tailEnd len="sm" w="sm" type="none"/>
          </a:ln>
        </p:spPr>
        <p:txBody>
          <a:bodyPr anchorCtr="0" anchor="t" bIns="91425" lIns="137150" spcFirstLastPara="1" rIns="137150" wrap="square" tIns="182875">
            <a:noAutofit/>
          </a:bodyPr>
          <a:lstStyle>
            <a:lvl1pPr indent="-228600" lvl="0" marL="457200" algn="l">
              <a:spcBef>
                <a:spcPts val="700"/>
              </a:spcBef>
              <a:spcAft>
                <a:spcPts val="0"/>
              </a:spcAft>
              <a:buSzPts val="1080"/>
              <a:buNone/>
              <a:defRPr sz="1800">
                <a:solidFill>
                  <a:schemeClr val="lt1"/>
                </a:solidFill>
                <a:latin typeface="Twentieth Century"/>
                <a:ea typeface="Twentieth Century"/>
                <a:cs typeface="Twentieth Century"/>
                <a:sym typeface="Twentieth Century"/>
              </a:defRPr>
            </a:lvl1pPr>
            <a:lvl2pPr indent="-228600" lvl="1" marL="914400" algn="l">
              <a:spcBef>
                <a:spcPts val="1000"/>
              </a:spcBef>
              <a:spcAft>
                <a:spcPts val="0"/>
              </a:spcAft>
              <a:buSzPts val="840"/>
              <a:buNone/>
              <a:defRPr sz="1200">
                <a:solidFill>
                  <a:schemeClr val="lt1"/>
                </a:solidFill>
                <a:latin typeface="Twentieth Century"/>
                <a:ea typeface="Twentieth Century"/>
                <a:cs typeface="Twentieth Century"/>
                <a:sym typeface="Twentieth Century"/>
              </a:defRPr>
            </a:lvl2pPr>
            <a:lvl3pPr indent="-228600" lvl="2" marL="1371600" algn="l">
              <a:spcBef>
                <a:spcPts val="500"/>
              </a:spcBef>
              <a:spcAft>
                <a:spcPts val="0"/>
              </a:spcAft>
              <a:buSzPts val="750"/>
              <a:buNone/>
              <a:defRPr sz="1000">
                <a:solidFill>
                  <a:schemeClr val="lt1"/>
                </a:solidFill>
                <a:latin typeface="Twentieth Century"/>
                <a:ea typeface="Twentieth Century"/>
                <a:cs typeface="Twentieth Century"/>
                <a:sym typeface="Twentieth Century"/>
              </a:defRPr>
            </a:lvl3pPr>
            <a:lvl4pPr indent="-228600" lvl="3" marL="1828800" algn="l">
              <a:spcBef>
                <a:spcPts val="400"/>
              </a:spcBef>
              <a:spcAft>
                <a:spcPts val="0"/>
              </a:spcAft>
              <a:buSzPts val="675"/>
              <a:buNone/>
              <a:defRPr sz="900">
                <a:solidFill>
                  <a:schemeClr val="lt1"/>
                </a:solidFill>
                <a:latin typeface="Twentieth Century"/>
                <a:ea typeface="Twentieth Century"/>
                <a:cs typeface="Twentieth Century"/>
                <a:sym typeface="Twentieth Century"/>
              </a:defRPr>
            </a:lvl4pPr>
            <a:lvl5pPr indent="-228600" lvl="4" marL="2286000" algn="l">
              <a:spcBef>
                <a:spcPts val="400"/>
              </a:spcBef>
              <a:spcAft>
                <a:spcPts val="0"/>
              </a:spcAft>
              <a:buSzPts val="585"/>
              <a:buNone/>
              <a:defRPr sz="900">
                <a:solidFill>
                  <a:schemeClr val="lt1"/>
                </a:solidFill>
                <a:latin typeface="Twentieth Century"/>
                <a:ea typeface="Twentieth Century"/>
                <a:cs typeface="Twentieth Century"/>
                <a:sym typeface="Twentieth Century"/>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8" name="Google Shape;48;p36"/>
          <p:cNvSpPr txBox="1"/>
          <p:nvPr>
            <p:ph idx="2" type="body"/>
          </p:nvPr>
        </p:nvSpPr>
        <p:spPr>
          <a:xfrm>
            <a:off x="2362200" y="1752600"/>
            <a:ext cx="6400800" cy="4419600"/>
          </a:xfrm>
          <a:prstGeom prst="rect">
            <a:avLst/>
          </a:prstGeom>
          <a:noFill/>
          <a:ln>
            <a:noFill/>
          </a:ln>
        </p:spPr>
        <p:txBody>
          <a:bodyPr anchorCtr="0" anchor="t" bIns="45700" lIns="91425" spcFirstLastPara="1" rIns="91425" wrap="square" tIns="45700">
            <a:no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9" name="Google Shape;49;p36"/>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2"/>
                </a:solidFill>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6"/>
          <p:cNvSpPr txBox="1"/>
          <p:nvPr>
            <p:ph idx="11" type="ftr"/>
          </p:nvPr>
        </p:nvSpPr>
        <p:spPr>
          <a:xfrm>
            <a:off x="609600" y="6248400"/>
            <a:ext cx="54213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6"/>
          <p:cNvSpPr txBox="1"/>
          <p:nvPr>
            <p:ph idx="12" type="sldNum"/>
          </p:nvPr>
        </p:nvSpPr>
        <p:spPr>
          <a:xfrm>
            <a:off x="0" y="1271587"/>
            <a:ext cx="533400" cy="244475"/>
          </a:xfrm>
          <a:prstGeom prst="rect">
            <a:avLst/>
          </a:prstGeom>
          <a:noFill/>
          <a:ln>
            <a:noFill/>
          </a:ln>
        </p:spPr>
        <p:txBody>
          <a:bodyPr anchorCtr="0" anchor="ctr" bIns="45700" lIns="91425" spcFirstLastPara="1" rIns="91425" wrap="square" tIns="45700">
            <a:normAutofit/>
          </a:bodyPr>
          <a:lstStyle>
            <a:lvl1pPr indent="0" lvl="0"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1pPr>
            <a:lvl2pPr indent="0" lvl="1"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2pPr>
            <a:lvl3pPr indent="0" lvl="2"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3pPr>
            <a:lvl4pPr indent="0" lvl="3"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4pPr>
            <a:lvl5pPr indent="0" lvl="4"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5pPr>
            <a:lvl6pPr indent="0" lvl="5"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6pPr>
            <a:lvl7pPr indent="0" lvl="6"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7pPr>
            <a:lvl8pPr indent="0" lvl="7"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8pPr>
            <a:lvl9pPr indent="0" lvl="8"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37"/>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7"/>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2"/>
                </a:solidFill>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7"/>
          <p:cNvSpPr txBox="1"/>
          <p:nvPr>
            <p:ph idx="11" type="ftr"/>
          </p:nvPr>
        </p:nvSpPr>
        <p:spPr>
          <a:xfrm>
            <a:off x="609600" y="6248400"/>
            <a:ext cx="54213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7"/>
          <p:cNvSpPr txBox="1"/>
          <p:nvPr>
            <p:ph idx="12" type="sldNum"/>
          </p:nvPr>
        </p:nvSpPr>
        <p:spPr>
          <a:xfrm>
            <a:off x="0" y="1271587"/>
            <a:ext cx="533400" cy="244475"/>
          </a:xfrm>
          <a:prstGeom prst="rect">
            <a:avLst/>
          </a:prstGeom>
          <a:noFill/>
          <a:ln>
            <a:noFill/>
          </a:ln>
        </p:spPr>
        <p:txBody>
          <a:bodyPr anchorCtr="0" anchor="ctr" bIns="45700" lIns="91425" spcFirstLastPara="1" rIns="91425" wrap="square" tIns="45700">
            <a:normAutofit/>
          </a:bodyPr>
          <a:lstStyle>
            <a:lvl1pPr indent="0" lvl="0"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1pPr>
            <a:lvl2pPr indent="0" lvl="1"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2pPr>
            <a:lvl3pPr indent="0" lvl="2"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3pPr>
            <a:lvl4pPr indent="0" lvl="3"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4pPr>
            <a:lvl5pPr indent="0" lvl="4"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5pPr>
            <a:lvl6pPr indent="0" lvl="5"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6pPr>
            <a:lvl7pPr indent="0" lvl="6"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7pPr>
            <a:lvl8pPr indent="0" lvl="7"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8pPr>
            <a:lvl9pPr indent="0" lvl="8"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6" name="Shape 66"/>
        <p:cNvGrpSpPr/>
        <p:nvPr/>
      </p:nvGrpSpPr>
      <p:grpSpPr>
        <a:xfrm>
          <a:off x="0" y="0"/>
          <a:ext cx="0" cy="0"/>
          <a:chOff x="0" y="0"/>
          <a:chExt cx="0" cy="0"/>
        </a:xfrm>
      </p:grpSpPr>
      <p:sp>
        <p:nvSpPr>
          <p:cNvPr id="67" name="Google Shape;67;p34"/>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4"/>
          <p:cNvSpPr txBox="1"/>
          <p:nvPr>
            <p:ph idx="1" type="body"/>
          </p:nvPr>
        </p:nvSpPr>
        <p:spPr>
          <a:xfrm>
            <a:off x="609600" y="1589567"/>
            <a:ext cx="3886200" cy="4572000"/>
          </a:xfrm>
          <a:prstGeom prst="rect">
            <a:avLst/>
          </a:prstGeom>
          <a:noFill/>
          <a:ln>
            <a:noFill/>
          </a:ln>
        </p:spPr>
        <p:txBody>
          <a:bodyPr anchorCtr="0" anchor="t" bIns="45700" lIns="91425" spcFirstLastPara="1" rIns="91425" wrap="square" tIns="45700">
            <a:no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9" name="Google Shape;69;p34"/>
          <p:cNvSpPr txBox="1"/>
          <p:nvPr>
            <p:ph idx="2" type="body"/>
          </p:nvPr>
        </p:nvSpPr>
        <p:spPr>
          <a:xfrm>
            <a:off x="4844901" y="1589567"/>
            <a:ext cx="3886200" cy="4572000"/>
          </a:xfrm>
          <a:prstGeom prst="rect">
            <a:avLst/>
          </a:prstGeom>
          <a:noFill/>
          <a:ln>
            <a:noFill/>
          </a:ln>
        </p:spPr>
        <p:txBody>
          <a:bodyPr anchorCtr="0" anchor="t" bIns="45700" lIns="91425" spcFirstLastPara="1" rIns="91425" wrap="square" tIns="45700">
            <a:no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0" name="Google Shape;70;p34"/>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2"/>
                </a:solidFill>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4"/>
          <p:cNvSpPr txBox="1"/>
          <p:nvPr>
            <p:ph idx="12" type="sldNum"/>
          </p:nvPr>
        </p:nvSpPr>
        <p:spPr>
          <a:xfrm>
            <a:off x="0" y="1271587"/>
            <a:ext cx="533400" cy="244475"/>
          </a:xfrm>
          <a:prstGeom prst="rect">
            <a:avLst/>
          </a:prstGeom>
          <a:noFill/>
          <a:ln>
            <a:noFill/>
          </a:ln>
        </p:spPr>
        <p:txBody>
          <a:bodyPr anchorCtr="0" anchor="ctr" bIns="45700" lIns="91425" spcFirstLastPara="1" rIns="91425" wrap="square" tIns="45700">
            <a:normAutofit/>
          </a:bodyPr>
          <a:lstStyle>
            <a:lvl1pPr indent="0" lvl="0"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1pPr>
            <a:lvl2pPr indent="0" lvl="1"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2pPr>
            <a:lvl3pPr indent="0" lvl="2"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3pPr>
            <a:lvl4pPr indent="0" lvl="3"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4pPr>
            <a:lvl5pPr indent="0" lvl="4"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5pPr>
            <a:lvl6pPr indent="0" lvl="5"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6pPr>
            <a:lvl7pPr indent="0" lvl="6"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7pPr>
            <a:lvl8pPr indent="0" lvl="7"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8pPr>
            <a:lvl9pPr indent="0" lvl="8"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
        <p:nvSpPr>
          <p:cNvPr id="72" name="Google Shape;72;p34"/>
          <p:cNvSpPr txBox="1"/>
          <p:nvPr>
            <p:ph idx="11" type="ftr"/>
          </p:nvPr>
        </p:nvSpPr>
        <p:spPr>
          <a:xfrm>
            <a:off x="609600" y="6248400"/>
            <a:ext cx="54213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29"/>
          <p:cNvSpPr txBox="1"/>
          <p:nvPr/>
        </p:nvSpPr>
        <p:spPr>
          <a:xfrm>
            <a:off x="0" y="5970587"/>
            <a:ext cx="9144000" cy="88741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1" name="Google Shape;11;p29"/>
          <p:cNvSpPr txBox="1"/>
          <p:nvPr/>
        </p:nvSpPr>
        <p:spPr>
          <a:xfrm>
            <a:off x="-9525" y="6053137"/>
            <a:ext cx="2249487" cy="7127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 name="Google Shape;12;p29"/>
          <p:cNvSpPr txBox="1"/>
          <p:nvPr/>
        </p:nvSpPr>
        <p:spPr>
          <a:xfrm>
            <a:off x="2359025" y="6043612"/>
            <a:ext cx="6784975" cy="71437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3" name="Google Shape;13;p29"/>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lt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4400" u="none" cap="none" strike="noStrike">
                <a:solidFill>
                  <a:schemeClr val="lt2"/>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4400" u="none" cap="none" strike="noStrike">
                <a:solidFill>
                  <a:schemeClr val="lt2"/>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4400" u="none" cap="none" strike="noStrike">
                <a:solidFill>
                  <a:schemeClr val="lt2"/>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4400" u="none" cap="none" strike="noStrike">
                <a:solidFill>
                  <a:schemeClr val="lt2"/>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4400" u="none" cap="none" strike="noStrike">
                <a:solidFill>
                  <a:schemeClr val="lt2"/>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4400" u="none" cap="none" strike="noStrike">
                <a:solidFill>
                  <a:schemeClr val="lt2"/>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4400" u="none" cap="none" strike="noStrike">
                <a:solidFill>
                  <a:schemeClr val="lt2"/>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4400" u="none" cap="none" strike="noStrike">
                <a:solidFill>
                  <a:schemeClr val="lt2"/>
                </a:solidFill>
                <a:latin typeface="Twentieth Century"/>
                <a:ea typeface="Twentieth Century"/>
                <a:cs typeface="Twentieth Century"/>
                <a:sym typeface="Twentieth Century"/>
              </a:defRPr>
            </a:lvl9pPr>
          </a:lstStyle>
          <a:p/>
        </p:txBody>
      </p:sp>
      <p:sp>
        <p:nvSpPr>
          <p:cNvPr id="14" name="Google Shape;14;p29"/>
          <p:cNvSpPr txBox="1"/>
          <p:nvPr>
            <p:ph idx="1" type="body"/>
          </p:nvPr>
        </p:nvSpPr>
        <p:spPr>
          <a:xfrm>
            <a:off x="612775" y="1600200"/>
            <a:ext cx="8153400" cy="4525962"/>
          </a:xfrm>
          <a:prstGeom prst="rect">
            <a:avLst/>
          </a:prstGeom>
          <a:noFill/>
          <a:ln>
            <a:noFill/>
          </a:ln>
        </p:spPr>
        <p:txBody>
          <a:bodyPr anchorCtr="0" anchor="t" bIns="45700" lIns="91425" spcFirstLastPara="1" rIns="91425" wrap="square" tIns="45700">
            <a:noAutofit/>
          </a:bodyPr>
          <a:lstStyle>
            <a:lvl1pPr indent="-339090" lvl="0" marL="457200" marR="0" rtl="0" algn="l">
              <a:spcBef>
                <a:spcPts val="700"/>
              </a:spcBef>
              <a:spcAft>
                <a:spcPts val="0"/>
              </a:spcAft>
              <a:buClr>
                <a:schemeClr val="accent2"/>
              </a:buClr>
              <a:buSzPts val="1740"/>
              <a:buFont typeface="Noto Sans Symbols"/>
              <a:buChar char="◻"/>
              <a:defRPr b="0" i="0" sz="2900" u="none" cap="none" strike="noStrike">
                <a:solidFill>
                  <a:schemeClr val="lt1"/>
                </a:solidFill>
                <a:latin typeface="Twentieth Century"/>
                <a:ea typeface="Twentieth Century"/>
                <a:cs typeface="Twentieth Century"/>
                <a:sym typeface="Twentieth Century"/>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lt1"/>
                </a:solidFill>
                <a:latin typeface="Twentieth Century"/>
                <a:ea typeface="Twentieth Century"/>
                <a:cs typeface="Twentieth Century"/>
                <a:sym typeface="Twentieth Century"/>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lt1"/>
                </a:solidFill>
                <a:latin typeface="Twentieth Century"/>
                <a:ea typeface="Twentieth Century"/>
                <a:cs typeface="Twentieth Century"/>
                <a:sym typeface="Twentieth Century"/>
              </a:defRPr>
            </a:lvl3pPr>
            <a:lvl4pPr indent="-323850" lvl="3" marL="1828800" marR="0" rtl="0" algn="l">
              <a:spcBef>
                <a:spcPts val="400"/>
              </a:spcBef>
              <a:spcAft>
                <a:spcPts val="0"/>
              </a:spcAft>
              <a:buClr>
                <a:srgbClr val="EB641B"/>
              </a:buClr>
              <a:buSzPts val="1500"/>
              <a:buFont typeface="Noto Sans Symbols"/>
              <a:buChar char="■"/>
              <a:defRPr b="0" i="0" sz="2000" u="none" cap="none" strike="noStrike">
                <a:solidFill>
                  <a:schemeClr val="lt1"/>
                </a:solidFill>
                <a:latin typeface="Twentieth Century"/>
                <a:ea typeface="Twentieth Century"/>
                <a:cs typeface="Twentieth Century"/>
                <a:sym typeface="Twentieth Century"/>
              </a:defRPr>
            </a:lvl4pPr>
            <a:lvl5pPr indent="-311150" lvl="4" marL="2286000" marR="0" rtl="0" algn="l">
              <a:spcBef>
                <a:spcPts val="400"/>
              </a:spcBef>
              <a:spcAft>
                <a:spcPts val="0"/>
              </a:spcAft>
              <a:buClr>
                <a:srgbClr val="39639D"/>
              </a:buClr>
              <a:buSzPts val="1300"/>
              <a:buFont typeface="Noto Sans Symbols"/>
              <a:buChar char="■"/>
              <a:defRPr b="0" i="0" sz="2000" u="none" cap="none" strike="noStrike">
                <a:solidFill>
                  <a:schemeClr val="lt1"/>
                </a:solidFill>
                <a:latin typeface="Twentieth Century"/>
                <a:ea typeface="Twentieth Century"/>
                <a:cs typeface="Twentieth Century"/>
                <a:sym typeface="Twentieth Century"/>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lt1"/>
                </a:solidFill>
                <a:latin typeface="Twentieth Century"/>
                <a:ea typeface="Twentieth Century"/>
                <a:cs typeface="Twentieth Century"/>
                <a:sym typeface="Twentieth Century"/>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lt1"/>
                </a:solidFill>
                <a:latin typeface="Twentieth Century"/>
                <a:ea typeface="Twentieth Century"/>
                <a:cs typeface="Twentieth Century"/>
                <a:sym typeface="Twentieth Century"/>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lt1"/>
                </a:solidFill>
                <a:latin typeface="Twentieth Century"/>
                <a:ea typeface="Twentieth Century"/>
                <a:cs typeface="Twentieth Century"/>
                <a:sym typeface="Twentieth Century"/>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lt1"/>
                </a:solidFill>
                <a:latin typeface="Twentieth Century"/>
                <a:ea typeface="Twentieth Century"/>
                <a:cs typeface="Twentieth Century"/>
                <a:sym typeface="Twentieth Century"/>
              </a:defRPr>
            </a:lvl9pPr>
          </a:lstStyle>
          <a:p/>
        </p:txBody>
      </p:sp>
      <p:sp>
        <p:nvSpPr>
          <p:cNvPr id="15" name="Google Shape;15;p29"/>
          <p:cNvSpPr txBox="1"/>
          <p:nvPr>
            <p:ph idx="10" type="dt"/>
          </p:nvPr>
        </p:nvSpPr>
        <p:spPr>
          <a:xfrm>
            <a:off x="76200" y="6069012"/>
            <a:ext cx="2057400" cy="6858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2000" u="none">
                <a:solidFill>
                  <a:srgbClr val="FFFFFF"/>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6" name="Google Shape;16;p29"/>
          <p:cNvSpPr txBox="1"/>
          <p:nvPr>
            <p:ph idx="11" type="ftr"/>
          </p:nvPr>
        </p:nvSpPr>
        <p:spPr>
          <a:xfrm>
            <a:off x="2085975" y="236537"/>
            <a:ext cx="586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7" name="Google Shape;17;p29"/>
          <p:cNvSpPr txBox="1"/>
          <p:nvPr>
            <p:ph idx="12" type="sldNum"/>
          </p:nvPr>
        </p:nvSpPr>
        <p:spPr>
          <a:xfrm>
            <a:off x="8001000" y="228600"/>
            <a:ext cx="838200" cy="381000"/>
          </a:xfrm>
          <a:prstGeom prst="rect">
            <a:avLst/>
          </a:prstGeom>
          <a:noFill/>
          <a:ln>
            <a:noFill/>
          </a:ln>
        </p:spPr>
        <p:txBody>
          <a:bodyPr anchorCtr="0" anchor="ctr" bIns="45700" lIns="91425" spcFirstLastPara="1" rIns="91425" wrap="square" tIns="45700">
            <a:normAutofit/>
          </a:bodyPr>
          <a:lstStyle>
            <a:lvl1pPr indent="0" lvl="0" marL="0" marR="0" rtl="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1pPr>
            <a:lvl2pPr indent="0" lvl="1" marL="0" marR="0" rtl="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2pPr>
            <a:lvl3pPr indent="0" lvl="2" marL="0" marR="0" rtl="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3pPr>
            <a:lvl4pPr indent="0" lvl="3" marL="0" marR="0" rtl="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4pPr>
            <a:lvl5pPr indent="0" lvl="4" marL="0" marR="0" rtl="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5pPr>
            <a:lvl6pPr indent="0" lvl="5" marL="0" marR="0" rtl="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6pPr>
            <a:lvl7pPr indent="0" lvl="6" marL="0" marR="0" rtl="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7pPr>
            <a:lvl8pPr indent="0" lvl="7" marL="0" marR="0" rtl="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8pPr>
            <a:lvl9pPr indent="0" lvl="8" marL="0" marR="0" rtl="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 name="Shape 24"/>
        <p:cNvGrpSpPr/>
        <p:nvPr/>
      </p:nvGrpSpPr>
      <p:grpSpPr>
        <a:xfrm>
          <a:off x="0" y="0"/>
          <a:ext cx="0" cy="0"/>
          <a:chOff x="0" y="0"/>
          <a:chExt cx="0" cy="0"/>
        </a:xfrm>
      </p:grpSpPr>
      <p:sp>
        <p:nvSpPr>
          <p:cNvPr id="25" name="Google Shape;25;p31"/>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9pPr>
          </a:lstStyle>
          <a:p/>
        </p:txBody>
      </p:sp>
      <p:sp>
        <p:nvSpPr>
          <p:cNvPr id="26" name="Google Shape;26;p31"/>
          <p:cNvSpPr txBox="1"/>
          <p:nvPr>
            <p:ph idx="1" type="body"/>
          </p:nvPr>
        </p:nvSpPr>
        <p:spPr>
          <a:xfrm>
            <a:off x="612775" y="1600200"/>
            <a:ext cx="8153400" cy="4525962"/>
          </a:xfrm>
          <a:prstGeom prst="rect">
            <a:avLst/>
          </a:prstGeom>
          <a:noFill/>
          <a:ln>
            <a:noFill/>
          </a:ln>
        </p:spPr>
        <p:txBody>
          <a:bodyPr anchorCtr="0" anchor="t" bIns="45700" lIns="91425" spcFirstLastPara="1" rIns="91425" wrap="square" tIns="45700">
            <a:noAutofit/>
          </a:bodyPr>
          <a:lstStyle>
            <a:lvl1pPr indent="-339090" lvl="0" marL="457200" marR="0" rtl="0" algn="l">
              <a:spcBef>
                <a:spcPts val="700"/>
              </a:spcBef>
              <a:spcAft>
                <a:spcPts val="0"/>
              </a:spcAft>
              <a:buClr>
                <a:schemeClr val="accent2"/>
              </a:buClr>
              <a:buSzPts val="1740"/>
              <a:buFont typeface="Noto Sans Symbols"/>
              <a:buChar char="◻"/>
              <a:defRPr b="0" i="0" sz="2900" u="none" cap="none" strike="noStrike">
                <a:solidFill>
                  <a:schemeClr val="dk1"/>
                </a:solidFill>
                <a:latin typeface="Twentieth Century"/>
                <a:ea typeface="Twentieth Century"/>
                <a:cs typeface="Twentieth Century"/>
                <a:sym typeface="Twentieth Century"/>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Twentieth Century"/>
                <a:ea typeface="Twentieth Century"/>
                <a:cs typeface="Twentieth Century"/>
                <a:sym typeface="Twentieth Century"/>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Twentieth Century"/>
                <a:ea typeface="Twentieth Century"/>
                <a:cs typeface="Twentieth Century"/>
                <a:sym typeface="Twentieth Century"/>
              </a:defRPr>
            </a:lvl3pPr>
            <a:lvl4pPr indent="-323850" lvl="3" marL="1828800" marR="0" rtl="0" algn="l">
              <a:spcBef>
                <a:spcPts val="400"/>
              </a:spcBef>
              <a:spcAft>
                <a:spcPts val="0"/>
              </a:spcAft>
              <a:buClr>
                <a:srgbClr val="EB641B"/>
              </a:buClr>
              <a:buSzPts val="1500"/>
              <a:buFont typeface="Noto Sans Symbols"/>
              <a:buChar char="■"/>
              <a:defRPr b="0" i="0" sz="2000" u="none" cap="none" strike="noStrike">
                <a:solidFill>
                  <a:schemeClr val="dk1"/>
                </a:solidFill>
                <a:latin typeface="Twentieth Century"/>
                <a:ea typeface="Twentieth Century"/>
                <a:cs typeface="Twentieth Century"/>
                <a:sym typeface="Twentieth Century"/>
              </a:defRPr>
            </a:lvl4pPr>
            <a:lvl5pPr indent="-311150" lvl="4" marL="2286000" marR="0" rtl="0" algn="l">
              <a:spcBef>
                <a:spcPts val="400"/>
              </a:spcBef>
              <a:spcAft>
                <a:spcPts val="0"/>
              </a:spcAft>
              <a:buClr>
                <a:srgbClr val="39639D"/>
              </a:buClr>
              <a:buSzPts val="1300"/>
              <a:buFont typeface="Noto Sans Symbols"/>
              <a:buChar char="■"/>
              <a:defRPr b="0" i="0" sz="2000" u="none" cap="none" strike="noStrike">
                <a:solidFill>
                  <a:schemeClr val="dk1"/>
                </a:solidFill>
                <a:latin typeface="Twentieth Century"/>
                <a:ea typeface="Twentieth Century"/>
                <a:cs typeface="Twentieth Century"/>
                <a:sym typeface="Twentieth Century"/>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9pPr>
          </a:lstStyle>
          <a:p/>
        </p:txBody>
      </p:sp>
      <p:sp>
        <p:nvSpPr>
          <p:cNvPr id="27" name="Google Shape;27;p31"/>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chemeClr val="dk2"/>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31"/>
          <p:cNvSpPr txBox="1"/>
          <p:nvPr>
            <p:ph idx="11" type="ftr"/>
          </p:nvPr>
        </p:nvSpPr>
        <p:spPr>
          <a:xfrm>
            <a:off x="609600" y="6248400"/>
            <a:ext cx="54213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31"/>
          <p:cNvSpPr txBox="1"/>
          <p:nvPr/>
        </p:nvSpPr>
        <p:spPr>
          <a:xfrm>
            <a:off x="0" y="1235075"/>
            <a:ext cx="9144000" cy="31908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 name="Google Shape;30;p31"/>
          <p:cNvSpPr txBox="1"/>
          <p:nvPr/>
        </p:nvSpPr>
        <p:spPr>
          <a:xfrm>
            <a:off x="0" y="1279525"/>
            <a:ext cx="533400" cy="228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 name="Google Shape;31;p31"/>
          <p:cNvSpPr txBox="1"/>
          <p:nvPr/>
        </p:nvSpPr>
        <p:spPr>
          <a:xfrm>
            <a:off x="590550" y="1279525"/>
            <a:ext cx="855345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 name="Google Shape;32;p31"/>
          <p:cNvSpPr txBox="1"/>
          <p:nvPr>
            <p:ph idx="12" type="sldNum"/>
          </p:nvPr>
        </p:nvSpPr>
        <p:spPr>
          <a:xfrm>
            <a:off x="0" y="1271587"/>
            <a:ext cx="533400" cy="244475"/>
          </a:xfrm>
          <a:prstGeom prst="rect">
            <a:avLst/>
          </a:prstGeom>
          <a:noFill/>
          <a:ln>
            <a:noFill/>
          </a:ln>
        </p:spPr>
        <p:txBody>
          <a:bodyPr anchorCtr="0" anchor="ctr" bIns="45700" lIns="91425" spcFirstLastPara="1" rIns="91425" wrap="square" tIns="45700">
            <a:normAutofit/>
          </a:bodyPr>
          <a:lstStyle>
            <a:lvl1pPr indent="0" lvl="0"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1pPr>
            <a:lvl2pPr indent="0" lvl="1"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2pPr>
            <a:lvl3pPr indent="0" lvl="2"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3pPr>
            <a:lvl4pPr indent="0" lvl="3"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4pPr>
            <a:lvl5pPr indent="0" lvl="4"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5pPr>
            <a:lvl6pPr indent="0" lvl="5"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6pPr>
            <a:lvl7pPr indent="0" lvl="6"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7pPr>
            <a:lvl8pPr indent="0" lvl="7"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8pPr>
            <a:lvl9pPr indent="0" lvl="8"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 name="Shape 57"/>
        <p:cNvGrpSpPr/>
        <p:nvPr/>
      </p:nvGrpSpPr>
      <p:grpSpPr>
        <a:xfrm>
          <a:off x="0" y="0"/>
          <a:ext cx="0" cy="0"/>
          <a:chOff x="0" y="0"/>
          <a:chExt cx="0" cy="0"/>
        </a:xfrm>
      </p:grpSpPr>
      <p:sp>
        <p:nvSpPr>
          <p:cNvPr id="58" name="Google Shape;58;p33"/>
          <p:cNvSpPr txBox="1"/>
          <p:nvPr/>
        </p:nvSpPr>
        <p:spPr>
          <a:xfrm>
            <a:off x="0" y="1235075"/>
            <a:ext cx="9144000" cy="31908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 name="Google Shape;59;p33"/>
          <p:cNvSpPr txBox="1"/>
          <p:nvPr/>
        </p:nvSpPr>
        <p:spPr>
          <a:xfrm>
            <a:off x="0" y="1279525"/>
            <a:ext cx="533400" cy="228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 name="Google Shape;60;p33"/>
          <p:cNvSpPr txBox="1"/>
          <p:nvPr/>
        </p:nvSpPr>
        <p:spPr>
          <a:xfrm>
            <a:off x="590550" y="1279525"/>
            <a:ext cx="855345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 name="Google Shape;61;p33"/>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9pPr>
          </a:lstStyle>
          <a:p/>
        </p:txBody>
      </p:sp>
      <p:sp>
        <p:nvSpPr>
          <p:cNvPr id="62" name="Google Shape;62;p33"/>
          <p:cNvSpPr txBox="1"/>
          <p:nvPr>
            <p:ph idx="1" type="body"/>
          </p:nvPr>
        </p:nvSpPr>
        <p:spPr>
          <a:xfrm>
            <a:off x="612775" y="1600200"/>
            <a:ext cx="8153400" cy="4525962"/>
          </a:xfrm>
          <a:prstGeom prst="rect">
            <a:avLst/>
          </a:prstGeom>
          <a:noFill/>
          <a:ln>
            <a:noFill/>
          </a:ln>
        </p:spPr>
        <p:txBody>
          <a:bodyPr anchorCtr="0" anchor="t" bIns="45700" lIns="91425" spcFirstLastPara="1" rIns="91425" wrap="square" tIns="45700">
            <a:noAutofit/>
          </a:bodyPr>
          <a:lstStyle>
            <a:lvl1pPr indent="-339090" lvl="0" marL="457200" marR="0" rtl="0" algn="l">
              <a:spcBef>
                <a:spcPts val="700"/>
              </a:spcBef>
              <a:spcAft>
                <a:spcPts val="0"/>
              </a:spcAft>
              <a:buClr>
                <a:schemeClr val="accent2"/>
              </a:buClr>
              <a:buSzPts val="1740"/>
              <a:buFont typeface="Noto Sans Symbols"/>
              <a:buChar char="◻"/>
              <a:defRPr b="0" i="0" sz="2900" u="none" cap="none" strike="noStrike">
                <a:solidFill>
                  <a:schemeClr val="dk1"/>
                </a:solidFill>
                <a:latin typeface="Twentieth Century"/>
                <a:ea typeface="Twentieth Century"/>
                <a:cs typeface="Twentieth Century"/>
                <a:sym typeface="Twentieth Century"/>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Twentieth Century"/>
                <a:ea typeface="Twentieth Century"/>
                <a:cs typeface="Twentieth Century"/>
                <a:sym typeface="Twentieth Century"/>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Twentieth Century"/>
                <a:ea typeface="Twentieth Century"/>
                <a:cs typeface="Twentieth Century"/>
                <a:sym typeface="Twentieth Century"/>
              </a:defRPr>
            </a:lvl3pPr>
            <a:lvl4pPr indent="-323850" lvl="3" marL="1828800" marR="0" rtl="0" algn="l">
              <a:spcBef>
                <a:spcPts val="400"/>
              </a:spcBef>
              <a:spcAft>
                <a:spcPts val="0"/>
              </a:spcAft>
              <a:buClr>
                <a:srgbClr val="EB641B"/>
              </a:buClr>
              <a:buSzPts val="1500"/>
              <a:buFont typeface="Noto Sans Symbols"/>
              <a:buChar char="■"/>
              <a:defRPr b="0" i="0" sz="2000" u="none" cap="none" strike="noStrike">
                <a:solidFill>
                  <a:schemeClr val="dk1"/>
                </a:solidFill>
                <a:latin typeface="Twentieth Century"/>
                <a:ea typeface="Twentieth Century"/>
                <a:cs typeface="Twentieth Century"/>
                <a:sym typeface="Twentieth Century"/>
              </a:defRPr>
            </a:lvl4pPr>
            <a:lvl5pPr indent="-311150" lvl="4" marL="2286000" marR="0" rtl="0" algn="l">
              <a:spcBef>
                <a:spcPts val="400"/>
              </a:spcBef>
              <a:spcAft>
                <a:spcPts val="0"/>
              </a:spcAft>
              <a:buClr>
                <a:srgbClr val="39639D"/>
              </a:buClr>
              <a:buSzPts val="1300"/>
              <a:buFont typeface="Noto Sans Symbols"/>
              <a:buChar char="■"/>
              <a:defRPr b="0" i="0" sz="2000" u="none" cap="none" strike="noStrike">
                <a:solidFill>
                  <a:schemeClr val="dk1"/>
                </a:solidFill>
                <a:latin typeface="Twentieth Century"/>
                <a:ea typeface="Twentieth Century"/>
                <a:cs typeface="Twentieth Century"/>
                <a:sym typeface="Twentieth Century"/>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9pPr>
          </a:lstStyle>
          <a:p/>
        </p:txBody>
      </p:sp>
      <p:sp>
        <p:nvSpPr>
          <p:cNvPr id="63" name="Google Shape;63;p33"/>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chemeClr val="dk2"/>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4" name="Google Shape;64;p33"/>
          <p:cNvSpPr txBox="1"/>
          <p:nvPr>
            <p:ph idx="12" type="sldNum"/>
          </p:nvPr>
        </p:nvSpPr>
        <p:spPr>
          <a:xfrm>
            <a:off x="0" y="1271587"/>
            <a:ext cx="533400" cy="244475"/>
          </a:xfrm>
          <a:prstGeom prst="rect">
            <a:avLst/>
          </a:prstGeom>
          <a:noFill/>
          <a:ln>
            <a:noFill/>
          </a:ln>
        </p:spPr>
        <p:txBody>
          <a:bodyPr anchorCtr="0" anchor="ctr" bIns="45700" lIns="91425" spcFirstLastPara="1" rIns="91425" wrap="square" tIns="45700">
            <a:normAutofit/>
          </a:bodyPr>
          <a:lstStyle>
            <a:lvl1pPr indent="0" lvl="0"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1pPr>
            <a:lvl2pPr indent="0" lvl="1"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2pPr>
            <a:lvl3pPr indent="0" lvl="2"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3pPr>
            <a:lvl4pPr indent="0" lvl="3"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4pPr>
            <a:lvl5pPr indent="0" lvl="4"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5pPr>
            <a:lvl6pPr indent="0" lvl="5"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6pPr>
            <a:lvl7pPr indent="0" lvl="6"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7pPr>
            <a:lvl8pPr indent="0" lvl="7"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8pPr>
            <a:lvl9pPr indent="0" lvl="8"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
        <p:nvSpPr>
          <p:cNvPr id="65" name="Google Shape;65;p33"/>
          <p:cNvSpPr txBox="1"/>
          <p:nvPr>
            <p:ph idx="11" type="ftr"/>
          </p:nvPr>
        </p:nvSpPr>
        <p:spPr>
          <a:xfrm>
            <a:off x="609600" y="6248400"/>
            <a:ext cx="54213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6"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11.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4.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17.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13.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2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13d3ffef22a_2_0"/>
          <p:cNvSpPr txBox="1"/>
          <p:nvPr>
            <p:ph type="ctrTitle"/>
          </p:nvPr>
        </p:nvSpPr>
        <p:spPr>
          <a:xfrm>
            <a:off x="2362200" y="4038600"/>
            <a:ext cx="6477000" cy="18288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lt2"/>
              </a:buClr>
              <a:buSzPts val="4400"/>
              <a:buFont typeface="Twentieth Century"/>
              <a:buNone/>
            </a:pPr>
            <a:r>
              <a:rPr b="0" i="0" lang="en-US" sz="4400" u="none">
                <a:solidFill>
                  <a:schemeClr val="lt2"/>
                </a:solidFill>
                <a:latin typeface="Twentieth Century"/>
                <a:ea typeface="Twentieth Century"/>
                <a:cs typeface="Twentieth Century"/>
                <a:sym typeface="Twentieth Century"/>
              </a:rPr>
              <a:t>WELCOME TO CURRICULUM NIGHT</a:t>
            </a:r>
            <a:endParaRPr/>
          </a:p>
        </p:txBody>
      </p:sp>
      <p:sp>
        <p:nvSpPr>
          <p:cNvPr id="78" name="Google Shape;78;g13d3ffef22a_2_0"/>
          <p:cNvSpPr txBox="1"/>
          <p:nvPr>
            <p:ph idx="1" type="subTitle"/>
          </p:nvPr>
        </p:nvSpPr>
        <p:spPr>
          <a:xfrm>
            <a:off x="2362200" y="6049962"/>
            <a:ext cx="6705600" cy="685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560"/>
              <a:buNone/>
            </a:pPr>
            <a:r>
              <a:rPr b="0" i="0" lang="en-US" sz="2600" u="none">
                <a:solidFill>
                  <a:srgbClr val="FFFFFF"/>
                </a:solidFill>
                <a:latin typeface="Twentieth Century"/>
                <a:ea typeface="Twentieth Century"/>
                <a:cs typeface="Twentieth Century"/>
                <a:sym typeface="Twentieth Century"/>
              </a:rPr>
              <a:t>What do we do at school each day?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13d3ffef22a_2_65"/>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Twentieth Century"/>
              <a:buNone/>
            </a:pPr>
            <a:r>
              <a:rPr b="0" i="0" lang="en-US" sz="4400" u="none">
                <a:solidFill>
                  <a:schemeClr val="dk2"/>
                </a:solidFill>
                <a:latin typeface="Twentieth Century"/>
                <a:ea typeface="Twentieth Century"/>
                <a:cs typeface="Twentieth Century"/>
                <a:sym typeface="Twentieth Century"/>
              </a:rPr>
              <a:t>Arizona Early Learning Standards</a:t>
            </a:r>
            <a:endParaRPr/>
          </a:p>
        </p:txBody>
      </p:sp>
      <p:sp>
        <p:nvSpPr>
          <p:cNvPr id="151" name="Google Shape;151;g13d3ffef22a_2_65"/>
          <p:cNvSpPr txBox="1"/>
          <p:nvPr>
            <p:ph idx="1" type="body"/>
          </p:nvPr>
        </p:nvSpPr>
        <p:spPr>
          <a:xfrm>
            <a:off x="533400" y="1600200"/>
            <a:ext cx="8232775" cy="50292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cap="none" strike="noStrike">
                <a:solidFill>
                  <a:schemeClr val="dk1"/>
                </a:solidFill>
                <a:latin typeface="Twentieth Century"/>
                <a:ea typeface="Twentieth Century"/>
                <a:cs typeface="Twentieth Century"/>
                <a:sym typeface="Twentieth Century"/>
              </a:rPr>
              <a:t>The standards support each child to learn through positive relationships with teachers and peers and to learn through child-initiated, child-directed and teacher supported play. The standards are categorized into 8 different skill areas for children 3 to 5 years of age.</a:t>
            </a:r>
            <a:endParaRPr/>
          </a:p>
          <a:p>
            <a:pPr indent="-208597" lvl="0" marL="319087" marR="0" rtl="0" algn="l">
              <a:lnSpc>
                <a:spcPct val="100000"/>
              </a:lnSpc>
              <a:spcBef>
                <a:spcPts val="700"/>
              </a:spcBef>
              <a:spcAft>
                <a:spcPts val="0"/>
              </a:spcAft>
              <a:buClr>
                <a:schemeClr val="accent2"/>
              </a:buClr>
              <a:buSzPts val="1740"/>
              <a:buFont typeface="Noto Sans Symbols"/>
              <a:buNone/>
            </a:pPr>
            <a:r>
              <a:t/>
            </a:r>
            <a:endParaRPr b="0" i="0" sz="2900" u="none" cap="none" strike="noStrike">
              <a:solidFill>
                <a:schemeClr val="dk1"/>
              </a:solidFill>
              <a:latin typeface="Twentieth Century"/>
              <a:ea typeface="Twentieth Century"/>
              <a:cs typeface="Twentieth Century"/>
              <a:sym typeface="Twentieth Century"/>
            </a:endParaRPr>
          </a:p>
          <a:p>
            <a:pPr indent="-208597" lvl="0" marL="319087" marR="0" rtl="0" algn="l">
              <a:lnSpc>
                <a:spcPct val="100000"/>
              </a:lnSpc>
              <a:spcBef>
                <a:spcPts val="700"/>
              </a:spcBef>
              <a:spcAft>
                <a:spcPts val="0"/>
              </a:spcAft>
              <a:buClr>
                <a:schemeClr val="accent2"/>
              </a:buClr>
              <a:buSzPts val="1740"/>
              <a:buFont typeface="Noto Sans Symbols"/>
              <a:buNone/>
            </a:pPr>
            <a:r>
              <a:t/>
            </a:r>
            <a:endParaRPr b="0" i="0" sz="2900" u="none" cap="none" strike="noStrike">
              <a:solidFill>
                <a:schemeClr val="dk1"/>
              </a:solidFill>
              <a:latin typeface="Twentieth Century"/>
              <a:ea typeface="Twentieth Century"/>
              <a:cs typeface="Twentieth Century"/>
              <a:sym typeface="Twentieth Century"/>
            </a:endParaRPr>
          </a:p>
          <a:p>
            <a:pPr indent="-208597" lvl="0" marL="319087" marR="0" rtl="0" algn="l">
              <a:lnSpc>
                <a:spcPct val="100000"/>
              </a:lnSpc>
              <a:spcBef>
                <a:spcPts val="700"/>
              </a:spcBef>
              <a:spcAft>
                <a:spcPts val="0"/>
              </a:spcAft>
              <a:buClr>
                <a:schemeClr val="accent2"/>
              </a:buClr>
              <a:buSzPts val="1740"/>
              <a:buFont typeface="Noto Sans Symbols"/>
              <a:buNone/>
            </a:pPr>
            <a:r>
              <a:t/>
            </a:r>
            <a:endParaRPr b="0" i="0" sz="2900" u="none" cap="none" strike="noStrike">
              <a:solidFill>
                <a:schemeClr val="dk1"/>
              </a:solidFill>
              <a:latin typeface="Twentieth Century"/>
              <a:ea typeface="Twentieth Century"/>
              <a:cs typeface="Twentieth Century"/>
              <a:sym typeface="Twentieth Century"/>
            </a:endParaRPr>
          </a:p>
          <a:p>
            <a:pPr indent="-208597" lvl="0" marL="319087" marR="0" rtl="0" algn="l">
              <a:lnSpc>
                <a:spcPct val="100000"/>
              </a:lnSpc>
              <a:spcBef>
                <a:spcPts val="700"/>
              </a:spcBef>
              <a:spcAft>
                <a:spcPts val="0"/>
              </a:spcAft>
              <a:buClr>
                <a:schemeClr val="accent2"/>
              </a:buClr>
              <a:buSzPts val="1740"/>
              <a:buFont typeface="Noto Sans Symbols"/>
              <a:buNone/>
            </a:pPr>
            <a:r>
              <a:t/>
            </a:r>
            <a:endParaRPr b="0" i="0" sz="2900" u="none" cap="none" strike="noStrike">
              <a:solidFill>
                <a:schemeClr val="dk1"/>
              </a:solidFill>
              <a:latin typeface="Twentieth Century"/>
              <a:ea typeface="Twentieth Century"/>
              <a:cs typeface="Twentieth Century"/>
              <a:sym typeface="Twentieth Century"/>
            </a:endParaRPr>
          </a:p>
          <a:p>
            <a:pPr indent="-208598" lvl="0" marL="319088" marR="0" rtl="0" algn="l">
              <a:spcBef>
                <a:spcPts val="700"/>
              </a:spcBef>
              <a:spcAft>
                <a:spcPts val="0"/>
              </a:spcAft>
              <a:buClr>
                <a:schemeClr val="accent2"/>
              </a:buClr>
              <a:buSzPts val="1740"/>
              <a:buFont typeface="Noto Sans Symbols"/>
              <a:buNone/>
            </a:pPr>
            <a:r>
              <a:t/>
            </a:r>
            <a:endParaRPr b="0" i="0" sz="2900" u="none">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13d3ffef22a_2_70"/>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Twentieth Century"/>
              <a:buNone/>
            </a:pPr>
            <a:r>
              <a:rPr b="0" i="0" lang="en-US" sz="4400" u="none">
                <a:solidFill>
                  <a:schemeClr val="dk2"/>
                </a:solidFill>
                <a:latin typeface="Twentieth Century"/>
                <a:ea typeface="Twentieth Century"/>
                <a:cs typeface="Twentieth Century"/>
                <a:sym typeface="Twentieth Century"/>
              </a:rPr>
              <a:t>Social/Emotional</a:t>
            </a:r>
            <a:endParaRPr/>
          </a:p>
        </p:txBody>
      </p:sp>
      <p:sp>
        <p:nvSpPr>
          <p:cNvPr id="157" name="Google Shape;157;g13d3ffef22a_2_70"/>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Children develop self awareness by recognizing and expressing feelings, learning to positively interact and cooperate with others, being responsible and respectful for self and others by using self control, approaching learning with curiosity, creativity, confidence and by problem solving.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13d3ffef22a_2_75"/>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Twentieth Century"/>
              <a:buNone/>
            </a:pPr>
            <a:r>
              <a:rPr b="0" i="0" lang="en-US" sz="4400" u="none">
                <a:solidFill>
                  <a:schemeClr val="dk2"/>
                </a:solidFill>
                <a:latin typeface="Twentieth Century"/>
                <a:ea typeface="Twentieth Century"/>
                <a:cs typeface="Twentieth Century"/>
                <a:sym typeface="Twentieth Century"/>
              </a:rPr>
              <a:t>Approaches to Learning</a:t>
            </a:r>
            <a:endParaRPr/>
          </a:p>
        </p:txBody>
      </p:sp>
      <p:sp>
        <p:nvSpPr>
          <p:cNvPr id="163" name="Google Shape;163;g13d3ffef22a_2_75"/>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Approaches to learning refers to observable behaviors that indicate ways children become engaged in social interactions and learning experiences. Children’s approaches to learning contribute to their success in school and influence their development and learning in other domains. </a:t>
            </a:r>
            <a:endParaRPr/>
          </a:p>
          <a:p>
            <a:pPr indent="-208598" lvl="0" marL="319088" marR="0" rtl="0" algn="l">
              <a:spcBef>
                <a:spcPts val="700"/>
              </a:spcBef>
              <a:spcAft>
                <a:spcPts val="0"/>
              </a:spcAft>
              <a:buClr>
                <a:schemeClr val="accent2"/>
              </a:buClr>
              <a:buSzPts val="1740"/>
              <a:buFont typeface="Noto Sans Symbols"/>
              <a:buNone/>
            </a:pPr>
            <a:r>
              <a:t/>
            </a:r>
            <a:endParaRPr b="0" i="0" sz="2900" u="none">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13d3ffef22a_2_80"/>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Twentieth Century"/>
              <a:buNone/>
            </a:pPr>
            <a:r>
              <a:rPr b="0" i="0" lang="en-US" sz="4400" u="none">
                <a:solidFill>
                  <a:schemeClr val="dk2"/>
                </a:solidFill>
                <a:latin typeface="Twentieth Century"/>
                <a:ea typeface="Twentieth Century"/>
                <a:cs typeface="Twentieth Century"/>
                <a:sym typeface="Twentieth Century"/>
              </a:rPr>
              <a:t>Language and Literacy</a:t>
            </a:r>
            <a:endParaRPr/>
          </a:p>
        </p:txBody>
      </p:sp>
      <p:sp>
        <p:nvSpPr>
          <p:cNvPr id="169" name="Google Shape;169;g13d3ffef22a_2_80"/>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Children develop oral language skills by speaking</a:t>
            </a:r>
            <a:endParaRPr/>
          </a:p>
          <a:p>
            <a:pPr indent="-319087" lvl="0" marL="319087" marR="0" rtl="0" algn="l">
              <a:lnSpc>
                <a:spcPct val="100000"/>
              </a:lnSpc>
              <a:spcBef>
                <a:spcPts val="700"/>
              </a:spcBef>
              <a:spcAft>
                <a:spcPts val="0"/>
              </a:spcAft>
              <a:buClr>
                <a:schemeClr val="accent2"/>
              </a:buClr>
              <a:buSzPts val="1740"/>
              <a:buFont typeface="Noto Sans Symbols"/>
              <a:buNone/>
            </a:pPr>
            <a:r>
              <a:rPr b="0" i="0" lang="en-US" sz="2900" u="none">
                <a:solidFill>
                  <a:schemeClr val="dk1"/>
                </a:solidFill>
                <a:latin typeface="Twentieth Century"/>
                <a:ea typeface="Twentieth Century"/>
                <a:cs typeface="Twentieth Century"/>
                <a:sym typeface="Twentieth Century"/>
              </a:rPr>
              <a:t>   and listening. They develop pre-reading skills from the sounds and rhythms of spoken language, letter knowledge, vocabulary, and comprehending stories. They develop pre-writing skills by writing letters, words, and their name.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13d3ffef22a_2_85"/>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Twentieth Century"/>
              <a:buNone/>
            </a:pPr>
            <a:r>
              <a:rPr b="0" i="0" lang="en-US" sz="4400" u="none">
                <a:solidFill>
                  <a:schemeClr val="dk2"/>
                </a:solidFill>
                <a:latin typeface="Twentieth Century"/>
                <a:ea typeface="Twentieth Century"/>
                <a:cs typeface="Twentieth Century"/>
                <a:sym typeface="Twentieth Century"/>
              </a:rPr>
              <a:t>Mathematics</a:t>
            </a:r>
            <a:endParaRPr/>
          </a:p>
        </p:txBody>
      </p:sp>
      <p:sp>
        <p:nvSpPr>
          <p:cNvPr id="175" name="Google Shape;175;g13d3ffef22a_2_85"/>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Children develop math skills by learning numbers, counting, patterning, graphing, measuring, and by solving problems.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13d3ffef22a_2_90"/>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Twentieth Century"/>
              <a:buNone/>
            </a:pPr>
            <a:r>
              <a:rPr b="0" i="0" lang="en-US" sz="4400" u="none">
                <a:solidFill>
                  <a:schemeClr val="dk2"/>
                </a:solidFill>
                <a:latin typeface="Twentieth Century"/>
                <a:ea typeface="Twentieth Century"/>
                <a:cs typeface="Twentieth Century"/>
                <a:sym typeface="Twentieth Century"/>
              </a:rPr>
              <a:t>Science</a:t>
            </a:r>
            <a:endParaRPr/>
          </a:p>
        </p:txBody>
      </p:sp>
      <p:sp>
        <p:nvSpPr>
          <p:cNvPr id="181" name="Google Shape;181;g13d3ffef22a_2_90"/>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Children learn science skills by observing, asking questions, making predictions, experimenting, making conclusions and communicating answers to each other.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13d3ffef22a_2_95"/>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Twentieth Century"/>
              <a:buNone/>
            </a:pPr>
            <a:r>
              <a:rPr b="0" i="0" lang="en-US" sz="4400" u="none">
                <a:solidFill>
                  <a:schemeClr val="dk2"/>
                </a:solidFill>
                <a:latin typeface="Twentieth Century"/>
                <a:ea typeface="Twentieth Century"/>
                <a:cs typeface="Twentieth Century"/>
                <a:sym typeface="Twentieth Century"/>
              </a:rPr>
              <a:t>Social Studies</a:t>
            </a:r>
            <a:endParaRPr/>
          </a:p>
        </p:txBody>
      </p:sp>
      <p:sp>
        <p:nvSpPr>
          <p:cNvPr id="187" name="Google Shape;187;g13d3ffef22a_2_95"/>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Children learn about their environment around them, such as home, school, their community, and they learn about different places and people and how those environments compare and contrast to their own.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13d3ffef22a_2_100"/>
          <p:cNvSpPr txBox="1"/>
          <p:nvPr>
            <p:ph type="title"/>
          </p:nvPr>
        </p:nvSpPr>
        <p:spPr>
          <a:xfrm>
            <a:off x="381000" y="228600"/>
            <a:ext cx="8534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wentieth Century"/>
              <a:buNone/>
            </a:pPr>
            <a:r>
              <a:rPr b="0" i="0" lang="en-US" sz="4000" u="none">
                <a:solidFill>
                  <a:schemeClr val="dk2"/>
                </a:solidFill>
                <a:latin typeface="Twentieth Century"/>
                <a:ea typeface="Twentieth Century"/>
                <a:cs typeface="Twentieth Century"/>
                <a:sym typeface="Twentieth Century"/>
              </a:rPr>
              <a:t>Physical Development, Health and Safety</a:t>
            </a:r>
            <a:endParaRPr/>
          </a:p>
        </p:txBody>
      </p:sp>
      <p:sp>
        <p:nvSpPr>
          <p:cNvPr id="193" name="Google Shape;193;g13d3ffef22a_2_100"/>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Children develop gross motor skills by doing vigorous activities inside and outside the classroom such as dancing, running, hopping, skipping and playing ball. Children develop fine motor skills inside and outside the classroom by drawing, painting, cutting, lacing, singing and writing. Children learn healthy habits and good hygiene. They also learn about safety and how to prevent injuries.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13d3ffef22a_2_105"/>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Twentieth Century"/>
              <a:buNone/>
            </a:pPr>
            <a:r>
              <a:rPr b="0" i="0" lang="en-US" sz="4400" u="none">
                <a:solidFill>
                  <a:schemeClr val="dk2"/>
                </a:solidFill>
                <a:latin typeface="Twentieth Century"/>
                <a:ea typeface="Twentieth Century"/>
                <a:cs typeface="Twentieth Century"/>
                <a:sym typeface="Twentieth Century"/>
              </a:rPr>
              <a:t>Fine Arts</a:t>
            </a:r>
            <a:endParaRPr/>
          </a:p>
        </p:txBody>
      </p:sp>
      <p:sp>
        <p:nvSpPr>
          <p:cNvPr id="199" name="Google Shape;199;g13d3ffef22a_2_105"/>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Children use their imagination, creativity, and the five senses to create artwork, music and movement, and imaginary play. By doing this, children develop independence, self-esteem and self-expression.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13d3ffef22a_2_110"/>
          <p:cNvSpPr txBox="1"/>
          <p:nvPr>
            <p:ph type="title"/>
          </p:nvPr>
        </p:nvSpPr>
        <p:spPr>
          <a:xfrm>
            <a:off x="152400" y="228600"/>
            <a:ext cx="89916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wentieth Century"/>
              <a:buNone/>
            </a:pPr>
            <a:r>
              <a:rPr b="0" i="0" lang="en-US" sz="4000" u="none">
                <a:solidFill>
                  <a:schemeClr val="dk2"/>
                </a:solidFill>
                <a:latin typeface="Twentieth Century"/>
                <a:ea typeface="Twentieth Century"/>
                <a:cs typeface="Twentieth Century"/>
                <a:sym typeface="Twentieth Century"/>
              </a:rPr>
              <a:t>When We Play With Classroom Materials We Are…</a:t>
            </a:r>
            <a:endParaRPr/>
          </a:p>
        </p:txBody>
      </p:sp>
      <p:sp>
        <p:nvSpPr>
          <p:cNvPr id="205" name="Google Shape;205;g13d3ffef22a_2_110"/>
          <p:cNvSpPr txBox="1"/>
          <p:nvPr>
            <p:ph idx="1" type="body"/>
          </p:nvPr>
        </p:nvSpPr>
        <p:spPr>
          <a:xfrm>
            <a:off x="609600" y="1600200"/>
            <a:ext cx="8153400" cy="49530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Demonstrating self-direction and independence.</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Learning cooperation.</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Gaining self confidence in our abilities.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Refining small muscle skills.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Improving eye-hand coordination.</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Expanding math skills such as: counting, ordering, matching, patterning, and classifying.</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Developing reading skills such as: left to right progression, visual discrimination, and letter/sound recognition.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13d3ffef22a_2_6"/>
          <p:cNvSpPr txBox="1"/>
          <p:nvPr>
            <p:ph type="title"/>
          </p:nvPr>
        </p:nvSpPr>
        <p:spPr>
          <a:xfrm>
            <a:off x="609600" y="533400"/>
            <a:ext cx="81534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Twentieth Century"/>
              <a:buNone/>
            </a:pPr>
            <a:r>
              <a:rPr b="0" i="0" lang="en-US" sz="4400" u="none">
                <a:solidFill>
                  <a:schemeClr val="dk2"/>
                </a:solidFill>
                <a:latin typeface="Twentieth Century"/>
                <a:ea typeface="Twentieth Century"/>
                <a:cs typeface="Twentieth Century"/>
                <a:sym typeface="Twentieth Century"/>
              </a:rPr>
              <a:t>CUSD Early Childhood Philosophy			</a:t>
            </a:r>
            <a:endParaRPr/>
          </a:p>
        </p:txBody>
      </p:sp>
      <p:sp>
        <p:nvSpPr>
          <p:cNvPr id="85" name="Google Shape;85;g13d3ffef22a_2_6"/>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40"/>
              <a:buFont typeface="Noto Sans Symbols"/>
              <a:buNone/>
            </a:pPr>
            <a:r>
              <a:rPr b="0" i="0" lang="en-US" sz="2400" u="none" cap="none" strike="noStrike">
                <a:solidFill>
                  <a:schemeClr val="dk1"/>
                </a:solidFill>
                <a:latin typeface="Twentieth Century"/>
                <a:ea typeface="Twentieth Century"/>
                <a:cs typeface="Twentieth Century"/>
                <a:sym typeface="Twentieth Century"/>
              </a:rPr>
              <a:t>Our goal as early childhood educators is to provide a </a:t>
            </a:r>
            <a:r>
              <a:rPr b="1" i="0" lang="en-US" sz="2400" u="none" cap="none" strike="noStrike">
                <a:solidFill>
                  <a:schemeClr val="dk1"/>
                </a:solidFill>
                <a:latin typeface="Twentieth Century"/>
                <a:ea typeface="Twentieth Century"/>
                <a:cs typeface="Twentieth Century"/>
                <a:sym typeface="Twentieth Century"/>
              </a:rPr>
              <a:t>strong foundation</a:t>
            </a:r>
            <a:r>
              <a:rPr b="0" i="0" lang="en-US" sz="2400" u="none" cap="none" strike="noStrike">
                <a:solidFill>
                  <a:schemeClr val="dk1"/>
                </a:solidFill>
                <a:latin typeface="Twentieth Century"/>
                <a:ea typeface="Twentieth Century"/>
                <a:cs typeface="Twentieth Century"/>
                <a:sym typeface="Twentieth Century"/>
              </a:rPr>
              <a:t> that will help all children become lifelong learners. We believe that children learn through </a:t>
            </a:r>
            <a:r>
              <a:rPr b="1" i="0" lang="en-US" sz="2400" u="none" cap="none" strike="noStrike">
                <a:solidFill>
                  <a:schemeClr val="dk1"/>
                </a:solidFill>
                <a:latin typeface="Twentieth Century"/>
                <a:ea typeface="Twentieth Century"/>
                <a:cs typeface="Twentieth Century"/>
                <a:sym typeface="Twentieth Century"/>
              </a:rPr>
              <a:t>experience and discovery</a:t>
            </a:r>
            <a:r>
              <a:rPr b="0" i="0" lang="en-US" sz="2400" u="none" cap="none" strike="noStrike">
                <a:solidFill>
                  <a:schemeClr val="dk1"/>
                </a:solidFill>
                <a:latin typeface="Twentieth Century"/>
                <a:ea typeface="Twentieth Century"/>
                <a:cs typeface="Twentieth Century"/>
                <a:sym typeface="Twentieth Century"/>
              </a:rPr>
              <a:t>. Our goal is to prepare children to enter kindergarten with a healthy self-concept and a positive attitude toward school and learning. We accomplish this by offering </a:t>
            </a:r>
            <a:r>
              <a:rPr b="1" i="0" lang="en-US" sz="2400" u="none" cap="none" strike="noStrike">
                <a:solidFill>
                  <a:schemeClr val="dk1"/>
                </a:solidFill>
                <a:latin typeface="Twentieth Century"/>
                <a:ea typeface="Twentieth Century"/>
                <a:cs typeface="Twentieth Century"/>
                <a:sym typeface="Twentieth Century"/>
              </a:rPr>
              <a:t>developmentally appropriate curriculum </a:t>
            </a:r>
            <a:r>
              <a:rPr b="0" i="0" lang="en-US" sz="2400" u="none" cap="none" strike="noStrike">
                <a:solidFill>
                  <a:schemeClr val="dk1"/>
                </a:solidFill>
                <a:latin typeface="Twentieth Century"/>
                <a:ea typeface="Twentieth Century"/>
                <a:cs typeface="Twentieth Century"/>
                <a:sym typeface="Twentieth Century"/>
              </a:rPr>
              <a:t>designed to develop social, emotional, physical and cognitive abilities. We understand that every child is unique, so we organize our preschool program to allow children to initiate activities to grow from personal interest and intentions. Our preschool students learn through exploration with hands-on developmentally appropriate activities and materials. We facilitate </a:t>
            </a:r>
            <a:r>
              <a:rPr b="1" i="0" lang="en-US" sz="2400" u="none" cap="none" strike="noStrike">
                <a:solidFill>
                  <a:schemeClr val="dk1"/>
                </a:solidFill>
                <a:latin typeface="Twentieth Century"/>
                <a:ea typeface="Twentieth Century"/>
                <a:cs typeface="Twentieth Century"/>
                <a:sym typeface="Twentieth Century"/>
              </a:rPr>
              <a:t>active learning </a:t>
            </a:r>
            <a:r>
              <a:rPr b="0" i="0" lang="en-US" sz="2400" u="none" cap="none" strike="noStrike">
                <a:solidFill>
                  <a:schemeClr val="dk1"/>
                </a:solidFill>
                <a:latin typeface="Twentieth Century"/>
                <a:ea typeface="Twentieth Century"/>
                <a:cs typeface="Twentieth Century"/>
                <a:sym typeface="Twentieth Century"/>
              </a:rPr>
              <a:t>by providing resources, and planning experiences in an environment in which all children can learn.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13d3ffef22a_2_115"/>
          <p:cNvSpPr txBox="1"/>
          <p:nvPr>
            <p:ph type="title"/>
          </p:nvPr>
        </p:nvSpPr>
        <p:spPr>
          <a:xfrm>
            <a:off x="612775" y="228600"/>
            <a:ext cx="8302625"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wentieth Century"/>
              <a:buNone/>
            </a:pPr>
            <a:r>
              <a:rPr b="0" i="0" lang="en-US" sz="4000" u="none">
                <a:solidFill>
                  <a:schemeClr val="dk2"/>
                </a:solidFill>
                <a:latin typeface="Twentieth Century"/>
                <a:ea typeface="Twentieth Century"/>
                <a:cs typeface="Twentieth Century"/>
                <a:sym typeface="Twentieth Century"/>
              </a:rPr>
              <a:t>When We Do Dramatic Play </a:t>
            </a:r>
            <a:br>
              <a:rPr b="0" i="0" lang="en-US" sz="4000" u="none">
                <a:solidFill>
                  <a:schemeClr val="dk2"/>
                </a:solidFill>
                <a:latin typeface="Twentieth Century"/>
                <a:ea typeface="Twentieth Century"/>
                <a:cs typeface="Twentieth Century"/>
                <a:sym typeface="Twentieth Century"/>
              </a:rPr>
            </a:br>
            <a:r>
              <a:rPr b="0" i="0" lang="en-US" sz="4000" u="none">
                <a:solidFill>
                  <a:schemeClr val="dk2"/>
                </a:solidFill>
                <a:latin typeface="Twentieth Century"/>
                <a:ea typeface="Twentieth Century"/>
                <a:cs typeface="Twentieth Century"/>
                <a:sym typeface="Twentieth Century"/>
              </a:rPr>
              <a:t>We Are…</a:t>
            </a:r>
            <a:endParaRPr/>
          </a:p>
        </p:txBody>
      </p:sp>
      <p:sp>
        <p:nvSpPr>
          <p:cNvPr id="211" name="Google Shape;211;g13d3ffef22a_2_115"/>
          <p:cNvSpPr txBox="1"/>
          <p:nvPr>
            <p:ph idx="1" type="body"/>
          </p:nvPr>
        </p:nvSpPr>
        <p:spPr>
          <a:xfrm>
            <a:off x="612775" y="1600200"/>
            <a:ext cx="8150225" cy="46482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Practicing social skills.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Learning cooperation.</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Developing small and large muscles.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Improving eye-hand coordination.</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Using our imagination.</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Play-acting roles and situations.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Communicating with others.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Sharing ideas and solving problems using language skills.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13d3ffef22a_2_120"/>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wentieth Century"/>
              <a:buNone/>
            </a:pPr>
            <a:r>
              <a:rPr b="0" i="0" lang="en-US" sz="4000" u="none">
                <a:solidFill>
                  <a:schemeClr val="dk2"/>
                </a:solidFill>
                <a:latin typeface="Twentieth Century"/>
                <a:ea typeface="Twentieth Century"/>
                <a:cs typeface="Twentieth Century"/>
                <a:sym typeface="Twentieth Century"/>
              </a:rPr>
              <a:t>When We Are In The Library </a:t>
            </a:r>
            <a:br>
              <a:rPr b="0" i="0" lang="en-US" sz="4000" u="none">
                <a:solidFill>
                  <a:schemeClr val="dk2"/>
                </a:solidFill>
                <a:latin typeface="Twentieth Century"/>
                <a:ea typeface="Twentieth Century"/>
                <a:cs typeface="Twentieth Century"/>
                <a:sym typeface="Twentieth Century"/>
              </a:rPr>
            </a:br>
            <a:r>
              <a:rPr b="0" i="0" lang="en-US" sz="4000" u="none">
                <a:solidFill>
                  <a:schemeClr val="dk2"/>
                </a:solidFill>
                <a:latin typeface="Twentieth Century"/>
                <a:ea typeface="Twentieth Century"/>
                <a:cs typeface="Twentieth Century"/>
                <a:sym typeface="Twentieth Century"/>
              </a:rPr>
              <a:t>We Are…</a:t>
            </a:r>
            <a:endParaRPr/>
          </a:p>
        </p:txBody>
      </p:sp>
      <p:sp>
        <p:nvSpPr>
          <p:cNvPr id="217" name="Google Shape;217;g13d3ffef22a_2_120"/>
          <p:cNvSpPr txBox="1"/>
          <p:nvPr>
            <p:ph idx="1" type="body"/>
          </p:nvPr>
        </p:nvSpPr>
        <p:spPr>
          <a:xfrm>
            <a:off x="612775" y="1600200"/>
            <a:ext cx="8150225" cy="50292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Gaining a better understanding of the world around us and the people in it.</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Learning to make connections between the story and the things we already know.</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Sequencing events.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Recognizing that letters have meaning.</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Exploring the sounds and rhythms of language.</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Expanding our vocabulary</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Learning the use and care of books.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Using our imagination.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13d3ffef22a_2_125"/>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wentieth Century"/>
              <a:buNone/>
            </a:pPr>
            <a:r>
              <a:rPr b="0" i="0" lang="en-US" sz="4000" u="none">
                <a:solidFill>
                  <a:schemeClr val="dk2"/>
                </a:solidFill>
                <a:latin typeface="Twentieth Century"/>
                <a:ea typeface="Twentieth Century"/>
                <a:cs typeface="Twentieth Century"/>
                <a:sym typeface="Twentieth Century"/>
              </a:rPr>
              <a:t>When We Do Art </a:t>
            </a:r>
            <a:br>
              <a:rPr b="0" i="0" lang="en-US" sz="4000" u="none">
                <a:solidFill>
                  <a:schemeClr val="dk2"/>
                </a:solidFill>
                <a:latin typeface="Twentieth Century"/>
                <a:ea typeface="Twentieth Century"/>
                <a:cs typeface="Twentieth Century"/>
                <a:sym typeface="Twentieth Century"/>
              </a:rPr>
            </a:br>
            <a:r>
              <a:rPr b="0" i="0" lang="en-US" sz="4000" u="none">
                <a:solidFill>
                  <a:schemeClr val="dk2"/>
                </a:solidFill>
                <a:latin typeface="Twentieth Century"/>
                <a:ea typeface="Twentieth Century"/>
                <a:cs typeface="Twentieth Century"/>
                <a:sym typeface="Twentieth Century"/>
              </a:rPr>
              <a:t>We Are…</a:t>
            </a:r>
            <a:endParaRPr/>
          </a:p>
        </p:txBody>
      </p:sp>
      <p:sp>
        <p:nvSpPr>
          <p:cNvPr id="223" name="Google Shape;223;g13d3ffef22a_2_125"/>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Expressing our originality and individuality.</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Reflecting our thoughts and emotions.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Developing skills in planning and organizing.</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Learning about cause and effect.</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Exercising small muscle skills.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Enhancing eye-hand coordination.</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Expanding our vocabulary.</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Developing creativity.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13d3ffef22a_2_130"/>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wentieth Century"/>
              <a:buNone/>
            </a:pPr>
            <a:r>
              <a:rPr b="0" i="0" lang="en-US" sz="4000" u="none">
                <a:solidFill>
                  <a:schemeClr val="dk2"/>
                </a:solidFill>
                <a:latin typeface="Twentieth Century"/>
                <a:ea typeface="Twentieth Century"/>
                <a:cs typeface="Twentieth Century"/>
                <a:sym typeface="Twentieth Century"/>
              </a:rPr>
              <a:t>When We Are Building With Blocks We Are…</a:t>
            </a:r>
            <a:endParaRPr/>
          </a:p>
        </p:txBody>
      </p:sp>
      <p:sp>
        <p:nvSpPr>
          <p:cNvPr id="229" name="Google Shape;229;g13d3ffef22a_2_130"/>
          <p:cNvSpPr txBox="1"/>
          <p:nvPr>
            <p:ph idx="1" type="body"/>
          </p:nvPr>
        </p:nvSpPr>
        <p:spPr>
          <a:xfrm>
            <a:off x="612775" y="1600200"/>
            <a:ext cx="8074025" cy="51054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Learning self-direction and independence.</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Learning how to work together and respect each others viewpoints.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Exchanging ideas.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Developing small and large muscles.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Improving eye-hand coordination.</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Learning about sizes, shapes, numbers, order, area, length, patterns, and weight.</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Exploring cause and effect.</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Using our imagination.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13d3ffef22a_2_135"/>
          <p:cNvSpPr txBox="1"/>
          <p:nvPr>
            <p:ph type="title"/>
          </p:nvPr>
        </p:nvSpPr>
        <p:spPr>
          <a:xfrm>
            <a:off x="0" y="228600"/>
            <a:ext cx="91440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800"/>
              <a:buFont typeface="Twentieth Century"/>
              <a:buNone/>
            </a:pPr>
            <a:r>
              <a:rPr b="0" i="0" lang="en-US" sz="3800" u="none">
                <a:solidFill>
                  <a:schemeClr val="dk2"/>
                </a:solidFill>
                <a:latin typeface="Twentieth Century"/>
                <a:ea typeface="Twentieth Century"/>
                <a:cs typeface="Twentieth Century"/>
                <a:sym typeface="Twentieth Century"/>
              </a:rPr>
              <a:t>When We Are At The Sand And Water Table We Are…</a:t>
            </a:r>
            <a:endParaRPr/>
          </a:p>
        </p:txBody>
      </p:sp>
      <p:sp>
        <p:nvSpPr>
          <p:cNvPr id="235" name="Google Shape;235;g13d3ffef22a_2_135"/>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Demonstrating self-direction and independence.</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Cooperating with others.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Enhancing fine motor skills and eye-hand coordination.</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Exploring, observing, and comparing.</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Learning cause and effect.</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Learning to ask and answer questions.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Expanding our vocabulary.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13d3ffef22a_2_140"/>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wentieth Century"/>
              <a:buNone/>
            </a:pPr>
            <a:r>
              <a:rPr b="0" i="0" lang="en-US" sz="4000" u="none">
                <a:solidFill>
                  <a:schemeClr val="dk2"/>
                </a:solidFill>
                <a:latin typeface="Twentieth Century"/>
                <a:ea typeface="Twentieth Century"/>
                <a:cs typeface="Twentieth Century"/>
                <a:sym typeface="Twentieth Century"/>
              </a:rPr>
              <a:t>When We Are Investigating </a:t>
            </a:r>
            <a:br>
              <a:rPr b="0" i="0" lang="en-US" sz="4000" u="none">
                <a:solidFill>
                  <a:schemeClr val="dk2"/>
                </a:solidFill>
                <a:latin typeface="Twentieth Century"/>
                <a:ea typeface="Twentieth Century"/>
                <a:cs typeface="Twentieth Century"/>
                <a:sym typeface="Twentieth Century"/>
              </a:rPr>
            </a:br>
            <a:r>
              <a:rPr b="0" i="0" lang="en-US" sz="4000" u="none">
                <a:solidFill>
                  <a:schemeClr val="dk2"/>
                </a:solidFill>
                <a:latin typeface="Twentieth Century"/>
                <a:ea typeface="Twentieth Century"/>
                <a:cs typeface="Twentieth Century"/>
                <a:sym typeface="Twentieth Century"/>
              </a:rPr>
              <a:t>We Are…</a:t>
            </a:r>
            <a:endParaRPr/>
          </a:p>
        </p:txBody>
      </p:sp>
      <p:sp>
        <p:nvSpPr>
          <p:cNvPr id="241" name="Google Shape;241;g13d3ffef22a_2_140"/>
          <p:cNvSpPr txBox="1"/>
          <p:nvPr>
            <p:ph idx="1" type="body"/>
          </p:nvPr>
        </p:nvSpPr>
        <p:spPr>
          <a:xfrm>
            <a:off x="612775" y="1600200"/>
            <a:ext cx="8150225" cy="48006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Exploring and investigating the world around us.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Cooperating with others.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Learning to take care of living things.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Observing, predicting, and comparing.</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Drawing conclusions.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Developing dexterity and eye-hand coordination.</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Practicing motor skills.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Expanding our vocabulary.</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Organizing and sharing our learning.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13d3ffef22a_2_145"/>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wentieth Century"/>
              <a:buNone/>
            </a:pPr>
            <a:r>
              <a:rPr b="0" i="0" lang="en-US" sz="4000" u="none">
                <a:solidFill>
                  <a:schemeClr val="dk2"/>
                </a:solidFill>
                <a:latin typeface="Twentieth Century"/>
                <a:ea typeface="Twentieth Century"/>
                <a:cs typeface="Twentieth Century"/>
                <a:sym typeface="Twentieth Century"/>
              </a:rPr>
              <a:t>Activities You Can Do at Home</a:t>
            </a:r>
            <a:endParaRPr/>
          </a:p>
        </p:txBody>
      </p:sp>
      <p:sp>
        <p:nvSpPr>
          <p:cNvPr id="247" name="Google Shape;247;g13d3ffef22a_2_145"/>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READ to your child at least once a day and have your child retell the story to you.</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As you are driving in the car, shopping, or around your home, look for the letter of the week. Also, have your child try to read signs on the road or in the stores.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Practice counting with your child.</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Practice colors and shapes with your child.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13d3ffef22a_2_150"/>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Twentieth Century"/>
              <a:buNone/>
            </a:pPr>
            <a:r>
              <a:rPr b="0" i="0" lang="en-US" sz="4400" u="none">
                <a:solidFill>
                  <a:schemeClr val="dk2"/>
                </a:solidFill>
                <a:latin typeface="Twentieth Century"/>
                <a:ea typeface="Twentieth Century"/>
                <a:cs typeface="Twentieth Century"/>
                <a:sym typeface="Twentieth Century"/>
              </a:rPr>
              <a:t>More Activities</a:t>
            </a:r>
            <a:endParaRPr/>
          </a:p>
        </p:txBody>
      </p:sp>
      <p:sp>
        <p:nvSpPr>
          <p:cNvPr id="253" name="Google Shape;253;g13d3ffef22a_2_150"/>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Help your child practice writing his/her name.</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Allow your child to do small, simple chores at home. It makes them feel important and gives them a sense of responsibility.</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Have your child tell you about their day and what they have learned in school.</a:t>
            </a:r>
            <a:endParaRPr/>
          </a:p>
          <a:p>
            <a:pPr indent="-208597" lvl="0" marL="319087" marR="0" rtl="0" algn="l">
              <a:lnSpc>
                <a:spcPct val="100000"/>
              </a:lnSpc>
              <a:spcBef>
                <a:spcPts val="700"/>
              </a:spcBef>
              <a:spcAft>
                <a:spcPts val="0"/>
              </a:spcAft>
              <a:buClr>
                <a:schemeClr val="accent2"/>
              </a:buClr>
              <a:buSzPts val="1740"/>
              <a:buFont typeface="Noto Sans Symbols"/>
              <a:buNone/>
            </a:pPr>
            <a:r>
              <a:t/>
            </a:r>
            <a:endParaRPr b="0" i="0" sz="2900" u="none">
              <a:solidFill>
                <a:schemeClr val="dk1"/>
              </a:solidFill>
              <a:latin typeface="Twentieth Century"/>
              <a:ea typeface="Twentieth Century"/>
              <a:cs typeface="Twentieth Century"/>
              <a:sym typeface="Twentieth Century"/>
            </a:endParaRPr>
          </a:p>
          <a:p>
            <a:pPr indent="-208597" lvl="0" marL="319087" marR="0" rtl="0" algn="l">
              <a:lnSpc>
                <a:spcPct val="100000"/>
              </a:lnSpc>
              <a:spcBef>
                <a:spcPts val="700"/>
              </a:spcBef>
              <a:spcAft>
                <a:spcPts val="0"/>
              </a:spcAft>
              <a:buClr>
                <a:schemeClr val="accent2"/>
              </a:buClr>
              <a:buSzPts val="1740"/>
              <a:buFont typeface="Noto Sans Symbols"/>
              <a:buNone/>
            </a:pPr>
            <a:r>
              <a:t/>
            </a:r>
            <a:endParaRPr b="0" i="0" sz="2900" u="none">
              <a:solidFill>
                <a:schemeClr val="dk1"/>
              </a:solidFill>
              <a:latin typeface="Twentieth Century"/>
              <a:ea typeface="Twentieth Century"/>
              <a:cs typeface="Twentieth Century"/>
              <a:sym typeface="Twentieth Century"/>
            </a:endParaRPr>
          </a:p>
          <a:p>
            <a:pPr indent="-208597" lvl="0" marL="319087" marR="0" rtl="0" algn="l">
              <a:lnSpc>
                <a:spcPct val="100000"/>
              </a:lnSpc>
              <a:spcBef>
                <a:spcPts val="700"/>
              </a:spcBef>
              <a:spcAft>
                <a:spcPts val="0"/>
              </a:spcAft>
              <a:buClr>
                <a:schemeClr val="accent2"/>
              </a:buClr>
              <a:buSzPts val="1740"/>
              <a:buFont typeface="Noto Sans Symbols"/>
              <a:buNone/>
            </a:pPr>
            <a:r>
              <a:t/>
            </a:r>
            <a:endParaRPr b="0" i="0" sz="2900" u="none">
              <a:solidFill>
                <a:schemeClr val="dk1"/>
              </a:solidFill>
              <a:latin typeface="Twentieth Century"/>
              <a:ea typeface="Twentieth Century"/>
              <a:cs typeface="Twentieth Century"/>
              <a:sym typeface="Twentieth Century"/>
            </a:endParaRPr>
          </a:p>
          <a:p>
            <a:pPr indent="-208598" lvl="0" marL="319088" marR="0" rtl="0" algn="l">
              <a:spcBef>
                <a:spcPts val="700"/>
              </a:spcBef>
              <a:spcAft>
                <a:spcPts val="0"/>
              </a:spcAft>
              <a:buClr>
                <a:schemeClr val="accent2"/>
              </a:buClr>
              <a:buSzPts val="1740"/>
              <a:buFont typeface="Noto Sans Symbols"/>
              <a:buNone/>
            </a:pPr>
            <a:r>
              <a:t/>
            </a:r>
            <a:endParaRPr b="0" i="0" sz="2900" u="none">
              <a:solidFill>
                <a:schemeClr val="dk1"/>
              </a:solidFill>
              <a:latin typeface="Twentieth Century"/>
              <a:ea typeface="Twentieth Century"/>
              <a:cs typeface="Twentieth Century"/>
              <a:sym typeface="Twentieth Century"/>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13d3ffef22a_2_155"/>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Twentieth Century"/>
              <a:buNone/>
            </a:pPr>
            <a:r>
              <a:rPr b="0" i="0" lang="en-US" sz="4400" u="none">
                <a:solidFill>
                  <a:schemeClr val="dk2"/>
                </a:solidFill>
                <a:latin typeface="Twentieth Century"/>
                <a:ea typeface="Twentieth Century"/>
                <a:cs typeface="Twentieth Century"/>
                <a:sym typeface="Twentieth Century"/>
              </a:rPr>
              <a:t>Remember:</a:t>
            </a:r>
            <a:endParaRPr/>
          </a:p>
        </p:txBody>
      </p:sp>
      <p:sp>
        <p:nvSpPr>
          <p:cNvPr id="259" name="Google Shape;259;g13d3ffef22a_2_155"/>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ctr">
              <a:lnSpc>
                <a:spcPct val="100000"/>
              </a:lnSpc>
              <a:spcBef>
                <a:spcPts val="0"/>
              </a:spcBef>
              <a:spcAft>
                <a:spcPts val="0"/>
              </a:spcAft>
              <a:buClr>
                <a:schemeClr val="accent2"/>
              </a:buClr>
              <a:buSzPts val="2640"/>
              <a:buFont typeface="Noto Sans Symbols"/>
              <a:buNone/>
            </a:pPr>
            <a:r>
              <a:rPr b="0" i="0" lang="en-US" sz="4400" u="none">
                <a:solidFill>
                  <a:schemeClr val="dk1"/>
                </a:solidFill>
                <a:latin typeface="Twentieth Century"/>
                <a:ea typeface="Twentieth Century"/>
                <a:cs typeface="Twentieth Century"/>
                <a:sym typeface="Twentieth Century"/>
              </a:rPr>
              <a:t>No child has ever been, </a:t>
            </a:r>
            <a:endParaRPr/>
          </a:p>
          <a:p>
            <a:pPr indent="-319087" lvl="0" marL="319087" marR="0" rtl="0" algn="ctr">
              <a:lnSpc>
                <a:spcPct val="100000"/>
              </a:lnSpc>
              <a:spcBef>
                <a:spcPts val="700"/>
              </a:spcBef>
              <a:spcAft>
                <a:spcPts val="0"/>
              </a:spcAft>
              <a:buClr>
                <a:schemeClr val="accent2"/>
              </a:buClr>
              <a:buSzPts val="2640"/>
              <a:buFont typeface="Noto Sans Symbols"/>
              <a:buNone/>
            </a:pPr>
            <a:r>
              <a:rPr b="0" i="0" lang="en-US" sz="4400" u="none">
                <a:solidFill>
                  <a:schemeClr val="dk1"/>
                </a:solidFill>
                <a:latin typeface="Twentieth Century"/>
                <a:ea typeface="Twentieth Century"/>
                <a:cs typeface="Twentieth Century"/>
                <a:sym typeface="Twentieth Century"/>
              </a:rPr>
              <a:t>or will ever be, </a:t>
            </a:r>
            <a:endParaRPr/>
          </a:p>
          <a:p>
            <a:pPr indent="-319087" lvl="0" marL="319087" marR="0" rtl="0" algn="ctr">
              <a:lnSpc>
                <a:spcPct val="100000"/>
              </a:lnSpc>
              <a:spcBef>
                <a:spcPts val="700"/>
              </a:spcBef>
              <a:spcAft>
                <a:spcPts val="0"/>
              </a:spcAft>
              <a:buClr>
                <a:schemeClr val="accent2"/>
              </a:buClr>
              <a:buSzPts val="2640"/>
              <a:buFont typeface="Noto Sans Symbols"/>
              <a:buNone/>
            </a:pPr>
            <a:r>
              <a:rPr b="0" i="0" lang="en-US" sz="4400" u="none">
                <a:solidFill>
                  <a:schemeClr val="dk1"/>
                </a:solidFill>
                <a:latin typeface="Twentieth Century"/>
                <a:ea typeface="Twentieth Century"/>
                <a:cs typeface="Twentieth Century"/>
                <a:sym typeface="Twentieth Century"/>
              </a:rPr>
              <a:t>deeply, personally invested in a worksheet.</a:t>
            </a:r>
            <a:endParaRPr/>
          </a:p>
          <a:p>
            <a:pPr indent="-319087" lvl="0" marL="319087" marR="0" rtl="0" algn="ctr">
              <a:lnSpc>
                <a:spcPct val="100000"/>
              </a:lnSpc>
              <a:spcBef>
                <a:spcPts val="700"/>
              </a:spcBef>
              <a:spcAft>
                <a:spcPts val="0"/>
              </a:spcAft>
              <a:buClr>
                <a:schemeClr val="accent2"/>
              </a:buClr>
              <a:buSzPts val="2640"/>
              <a:buFont typeface="Noto Sans Symbols"/>
              <a:buNone/>
            </a:pPr>
            <a:r>
              <a:rPr b="0" i="0" lang="en-US" sz="4400" u="none">
                <a:solidFill>
                  <a:schemeClr val="dk1"/>
                </a:solidFill>
                <a:latin typeface="Twentieth Century"/>
                <a:ea typeface="Twentieth Century"/>
                <a:cs typeface="Twentieth Century"/>
                <a:sym typeface="Twentieth Century"/>
              </a:rPr>
              <a:t>…that’s why we do hands on activities at preschool!</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
          <p:cNvSpPr txBox="1"/>
          <p:nvPr>
            <p:ph type="title"/>
          </p:nvPr>
        </p:nvSpPr>
        <p:spPr>
          <a:xfrm>
            <a:off x="609600" y="533400"/>
            <a:ext cx="81534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Twentieth Century"/>
              <a:buNone/>
            </a:pPr>
            <a:r>
              <a:rPr b="0" i="0" lang="en-US" sz="4400" u="none">
                <a:solidFill>
                  <a:schemeClr val="dk2"/>
                </a:solidFill>
                <a:latin typeface="Twentieth Century"/>
                <a:ea typeface="Twentieth Century"/>
                <a:cs typeface="Twentieth Century"/>
                <a:sym typeface="Twentieth Century"/>
              </a:rPr>
              <a:t>CUSD Early Childhood Philosophy			</a:t>
            </a:r>
            <a:endParaRPr/>
          </a:p>
        </p:txBody>
      </p:sp>
      <p:sp>
        <p:nvSpPr>
          <p:cNvPr id="266" name="Google Shape;266;p2"/>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40"/>
              <a:buFont typeface="Noto Sans Symbols"/>
              <a:buNone/>
            </a:pPr>
            <a:r>
              <a:rPr b="0" i="0" lang="en-US" sz="2400" u="none" cap="none" strike="noStrike">
                <a:solidFill>
                  <a:schemeClr val="dk1"/>
                </a:solidFill>
                <a:latin typeface="Twentieth Century"/>
                <a:ea typeface="Twentieth Century"/>
                <a:cs typeface="Twentieth Century"/>
                <a:sym typeface="Twentieth Century"/>
              </a:rPr>
              <a:t>Our goal as early childhood educators is to provide a </a:t>
            </a:r>
            <a:r>
              <a:rPr b="1" i="0" lang="en-US" sz="2400" u="none" cap="none" strike="noStrike">
                <a:solidFill>
                  <a:schemeClr val="dk1"/>
                </a:solidFill>
                <a:latin typeface="Twentieth Century"/>
                <a:ea typeface="Twentieth Century"/>
                <a:cs typeface="Twentieth Century"/>
                <a:sym typeface="Twentieth Century"/>
              </a:rPr>
              <a:t>strong foundation</a:t>
            </a:r>
            <a:r>
              <a:rPr b="0" i="0" lang="en-US" sz="2400" u="none" cap="none" strike="noStrike">
                <a:solidFill>
                  <a:schemeClr val="dk1"/>
                </a:solidFill>
                <a:latin typeface="Twentieth Century"/>
                <a:ea typeface="Twentieth Century"/>
                <a:cs typeface="Twentieth Century"/>
                <a:sym typeface="Twentieth Century"/>
              </a:rPr>
              <a:t> that will help all children become lifelong learners. We believe that children learn through </a:t>
            </a:r>
            <a:r>
              <a:rPr b="1" i="0" lang="en-US" sz="2400" u="none" cap="none" strike="noStrike">
                <a:solidFill>
                  <a:schemeClr val="dk1"/>
                </a:solidFill>
                <a:latin typeface="Twentieth Century"/>
                <a:ea typeface="Twentieth Century"/>
                <a:cs typeface="Twentieth Century"/>
                <a:sym typeface="Twentieth Century"/>
              </a:rPr>
              <a:t>experience and discovery</a:t>
            </a:r>
            <a:r>
              <a:rPr b="0" i="0" lang="en-US" sz="2400" u="none" cap="none" strike="noStrike">
                <a:solidFill>
                  <a:schemeClr val="dk1"/>
                </a:solidFill>
                <a:latin typeface="Twentieth Century"/>
                <a:ea typeface="Twentieth Century"/>
                <a:cs typeface="Twentieth Century"/>
                <a:sym typeface="Twentieth Century"/>
              </a:rPr>
              <a:t>. Our goal is to prepare children to enter kindergarten with a healthy self-concept and a positive attitude toward school and learning. We accomplish this by offering </a:t>
            </a:r>
            <a:r>
              <a:rPr b="1" i="0" lang="en-US" sz="2400" u="none" cap="none" strike="noStrike">
                <a:solidFill>
                  <a:schemeClr val="dk1"/>
                </a:solidFill>
                <a:latin typeface="Twentieth Century"/>
                <a:ea typeface="Twentieth Century"/>
                <a:cs typeface="Twentieth Century"/>
                <a:sym typeface="Twentieth Century"/>
              </a:rPr>
              <a:t>developmentally appropriate curriculum </a:t>
            </a:r>
            <a:r>
              <a:rPr b="0" i="0" lang="en-US" sz="2400" u="none" cap="none" strike="noStrike">
                <a:solidFill>
                  <a:schemeClr val="dk1"/>
                </a:solidFill>
                <a:latin typeface="Twentieth Century"/>
                <a:ea typeface="Twentieth Century"/>
                <a:cs typeface="Twentieth Century"/>
                <a:sym typeface="Twentieth Century"/>
              </a:rPr>
              <a:t>designed to develop social, emotional, physical and cognitive abilities. We understand that every child is unique, so we organize our preschool program to allow children to initiate activities to grow from personal interest and intentions. Our preschool students learn through exploration with hands-on developmentally appropriate activities and materials. We facilitate </a:t>
            </a:r>
            <a:r>
              <a:rPr b="1" i="0" lang="en-US" sz="2400" u="none" cap="none" strike="noStrike">
                <a:solidFill>
                  <a:schemeClr val="dk1"/>
                </a:solidFill>
                <a:latin typeface="Twentieth Century"/>
                <a:ea typeface="Twentieth Century"/>
                <a:cs typeface="Twentieth Century"/>
                <a:sym typeface="Twentieth Century"/>
              </a:rPr>
              <a:t>active learning </a:t>
            </a:r>
            <a:r>
              <a:rPr b="0" i="0" lang="en-US" sz="2400" u="none" cap="none" strike="noStrike">
                <a:solidFill>
                  <a:schemeClr val="dk1"/>
                </a:solidFill>
                <a:latin typeface="Twentieth Century"/>
                <a:ea typeface="Twentieth Century"/>
                <a:cs typeface="Twentieth Century"/>
                <a:sym typeface="Twentieth Century"/>
              </a:rPr>
              <a:t>by providing resources, and planning experiences in an environment in which all children can learn.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13d3ffef22a_2_12"/>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wentieth Century"/>
              <a:buNone/>
            </a:pPr>
            <a:r>
              <a:rPr b="0" i="0" lang="en-US" sz="4000" u="none">
                <a:solidFill>
                  <a:schemeClr val="dk2"/>
                </a:solidFill>
                <a:latin typeface="Twentieth Century"/>
                <a:ea typeface="Twentieth Century"/>
                <a:cs typeface="Twentieth Century"/>
                <a:sym typeface="Twentieth Century"/>
              </a:rPr>
              <a:t>PreKindergarten Curriculum Overview</a:t>
            </a:r>
            <a:endParaRPr/>
          </a:p>
        </p:txBody>
      </p:sp>
      <p:sp>
        <p:nvSpPr>
          <p:cNvPr id="91" name="Google Shape;91;g13d3ffef22a_2_12"/>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None/>
            </a:pPr>
            <a:r>
              <a:rPr b="0" i="0" lang="en-US" sz="2900" u="none" cap="none" strike="noStrike">
                <a:solidFill>
                  <a:schemeClr val="dk1"/>
                </a:solidFill>
                <a:latin typeface="Twentieth Century"/>
                <a:ea typeface="Twentieth Century"/>
                <a:cs typeface="Twentieth Century"/>
                <a:sym typeface="Twentieth Century"/>
              </a:rPr>
              <a:t>The curriculum is aligned to the Arizona Early Learning Standards, which have been developed for children 3-5 years of age. The standards help us to provide quality learning experiences and cover a wide range of skill development. Since every child is a unique individual and learns at his/her own readiness level, the standards allow each child to progress through each developmental skill as they become ready.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wentieth Century"/>
              <a:buNone/>
            </a:pPr>
            <a:r>
              <a:rPr b="0" i="0" lang="en-US" sz="4000" u="none">
                <a:solidFill>
                  <a:schemeClr val="dk2"/>
                </a:solidFill>
                <a:latin typeface="Twentieth Century"/>
                <a:ea typeface="Twentieth Century"/>
                <a:cs typeface="Twentieth Century"/>
                <a:sym typeface="Twentieth Century"/>
              </a:rPr>
              <a:t>PreKindergarten Curriculum Overview</a:t>
            </a:r>
            <a:endParaRPr/>
          </a:p>
        </p:txBody>
      </p:sp>
      <p:sp>
        <p:nvSpPr>
          <p:cNvPr id="272" name="Google Shape;272;p3"/>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None/>
            </a:pPr>
            <a:r>
              <a:rPr b="0" i="0" lang="en-US" sz="2900" u="none" cap="none" strike="noStrike">
                <a:solidFill>
                  <a:schemeClr val="dk1"/>
                </a:solidFill>
                <a:latin typeface="Twentieth Century"/>
                <a:ea typeface="Twentieth Century"/>
                <a:cs typeface="Twentieth Century"/>
                <a:sym typeface="Twentieth Century"/>
              </a:rPr>
              <a:t>The curriculum is aligned to the Arizona Early Learning Standards, which have been developed for children 3-5 years of age. The standards help us to provide quality learning experiences and cover a wide range of skill development. Since every child is a unique individual and learns at his/her own readiness level, the standards allow each child to progress through each developmental skill as they become ready.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
          <p:cNvSpPr txBox="1"/>
          <p:nvPr>
            <p:ph type="title"/>
          </p:nvPr>
        </p:nvSpPr>
        <p:spPr>
          <a:xfrm>
            <a:off x="304800" y="228600"/>
            <a:ext cx="86868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800"/>
              <a:buFont typeface="Twentieth Century"/>
              <a:buNone/>
            </a:pPr>
            <a:r>
              <a:rPr b="0" i="0" lang="en-US" sz="3800" u="none">
                <a:solidFill>
                  <a:schemeClr val="dk2"/>
                </a:solidFill>
                <a:latin typeface="Twentieth Century"/>
                <a:ea typeface="Twentieth Century"/>
                <a:cs typeface="Twentieth Century"/>
                <a:sym typeface="Twentieth Century"/>
              </a:rPr>
              <a:t>PreKindergarten Language Arts Curriculum</a:t>
            </a:r>
            <a:endParaRPr/>
          </a:p>
        </p:txBody>
      </p:sp>
      <p:sp>
        <p:nvSpPr>
          <p:cNvPr id="279" name="Google Shape;279;p4"/>
          <p:cNvSpPr txBox="1"/>
          <p:nvPr>
            <p:ph idx="1" type="body"/>
          </p:nvPr>
        </p:nvSpPr>
        <p:spPr>
          <a:xfrm>
            <a:off x="511175" y="1700212"/>
            <a:ext cx="3222625" cy="4700587"/>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020"/>
              <a:buFont typeface="Noto Sans Symbols"/>
              <a:buChar char="◻"/>
            </a:pPr>
            <a:r>
              <a:rPr b="0" i="0" lang="en-US" sz="1700" u="none" cap="none" strike="noStrike">
                <a:solidFill>
                  <a:schemeClr val="dk1"/>
                </a:solidFill>
                <a:latin typeface="Twentieth Century"/>
                <a:ea typeface="Twentieth Century"/>
                <a:cs typeface="Twentieth Century"/>
                <a:sym typeface="Twentieth Century"/>
              </a:rPr>
              <a:t>Houghton Mifflin Harcourt Big Day for PreK</a:t>
            </a:r>
            <a:endParaRPr/>
          </a:p>
          <a:p>
            <a:pPr indent="-273049" lvl="1" marL="639762" marR="0" rtl="0" algn="l">
              <a:lnSpc>
                <a:spcPct val="100000"/>
              </a:lnSpc>
              <a:spcBef>
                <a:spcPts val="500"/>
              </a:spcBef>
              <a:spcAft>
                <a:spcPts val="0"/>
              </a:spcAft>
              <a:buClr>
                <a:schemeClr val="accent1"/>
              </a:buClr>
              <a:buSzPts val="1190"/>
              <a:buFont typeface="Noto Sans Symbols"/>
              <a:buChar char="🞑"/>
            </a:pPr>
            <a:r>
              <a:rPr b="0" i="0" lang="en-US" sz="1700" u="none" cap="none" strike="noStrike">
                <a:solidFill>
                  <a:schemeClr val="dk1"/>
                </a:solidFill>
                <a:latin typeface="Twentieth Century"/>
                <a:ea typeface="Twentieth Century"/>
                <a:cs typeface="Twentieth Century"/>
                <a:sym typeface="Twentieth Century"/>
              </a:rPr>
              <a:t>Complete curriculum developed for children 3-5 years of age that integrates all learning domains with an emphasis on both academic and social-emotional development</a:t>
            </a:r>
            <a:endParaRPr/>
          </a:p>
          <a:p>
            <a:pPr indent="-273049" lvl="1" marL="639762" marR="0" rtl="0" algn="l">
              <a:lnSpc>
                <a:spcPct val="100000"/>
              </a:lnSpc>
              <a:spcBef>
                <a:spcPts val="500"/>
              </a:spcBef>
              <a:spcAft>
                <a:spcPts val="0"/>
              </a:spcAft>
              <a:buClr>
                <a:schemeClr val="accent1"/>
              </a:buClr>
              <a:buSzPts val="1190"/>
              <a:buFont typeface="Noto Sans Symbols"/>
              <a:buChar char="🞑"/>
            </a:pPr>
            <a:r>
              <a:rPr b="0" i="0" lang="en-US" sz="1700" u="none" cap="none" strike="noStrike">
                <a:solidFill>
                  <a:schemeClr val="dk1"/>
                </a:solidFill>
                <a:latin typeface="Twentieth Century"/>
                <a:ea typeface="Twentieth Century"/>
                <a:cs typeface="Twentieth Century"/>
                <a:sym typeface="Twentieth Century"/>
              </a:rPr>
              <a:t>Builds oral language and vocabulary through rich and varied opportunities for meaningful conversations</a:t>
            </a:r>
            <a:endParaRPr/>
          </a:p>
          <a:p>
            <a:pPr indent="-273049" lvl="1" marL="639762" marR="0" rtl="0" algn="l">
              <a:lnSpc>
                <a:spcPct val="100000"/>
              </a:lnSpc>
              <a:spcBef>
                <a:spcPts val="500"/>
              </a:spcBef>
              <a:spcAft>
                <a:spcPts val="0"/>
              </a:spcAft>
              <a:buClr>
                <a:schemeClr val="accent1"/>
              </a:buClr>
              <a:buSzPts val="1190"/>
              <a:buFont typeface="Noto Sans Symbols"/>
              <a:buChar char="🞑"/>
            </a:pPr>
            <a:r>
              <a:rPr b="0" i="0" lang="en-US" sz="1700" u="none" cap="none" strike="noStrike">
                <a:solidFill>
                  <a:schemeClr val="dk1"/>
                </a:solidFill>
                <a:latin typeface="Twentieth Century"/>
                <a:ea typeface="Twentieth Century"/>
                <a:cs typeface="Twentieth Century"/>
                <a:sym typeface="Twentieth Century"/>
              </a:rPr>
              <a:t>Includes the very best children’s literature and nonfiction</a:t>
            </a:r>
            <a:endParaRPr/>
          </a:p>
        </p:txBody>
      </p:sp>
      <p:pic>
        <p:nvPicPr>
          <p:cNvPr id="280" name="Google Shape;280;p4"/>
          <p:cNvPicPr preferRelativeResize="0"/>
          <p:nvPr>
            <p:ph idx="2" type="body"/>
          </p:nvPr>
        </p:nvPicPr>
        <p:blipFill rotWithShape="1">
          <a:blip r:embed="rId3">
            <a:alphaModFix/>
          </a:blip>
          <a:srcRect b="0" l="0" r="0" t="0"/>
          <a:stretch/>
        </p:blipFill>
        <p:spPr>
          <a:xfrm>
            <a:off x="4686300" y="1828800"/>
            <a:ext cx="3749675" cy="1981200"/>
          </a:xfrm>
          <a:prstGeom prst="rect">
            <a:avLst/>
          </a:prstGeom>
          <a:noFill/>
          <a:ln>
            <a:noFill/>
          </a:ln>
        </p:spPr>
      </p:pic>
      <p:pic>
        <p:nvPicPr>
          <p:cNvPr id="281" name="Google Shape;281;p4"/>
          <p:cNvPicPr preferRelativeResize="0"/>
          <p:nvPr/>
        </p:nvPicPr>
        <p:blipFill rotWithShape="1">
          <a:blip r:embed="rId4">
            <a:alphaModFix/>
          </a:blip>
          <a:srcRect b="0" l="0" r="0" t="0"/>
          <a:stretch/>
        </p:blipFill>
        <p:spPr>
          <a:xfrm>
            <a:off x="4584700" y="4419600"/>
            <a:ext cx="3921125" cy="1981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5"/>
          <p:cNvSpPr txBox="1"/>
          <p:nvPr>
            <p:ph type="title"/>
          </p:nvPr>
        </p:nvSpPr>
        <p:spPr>
          <a:xfrm>
            <a:off x="152400" y="228600"/>
            <a:ext cx="89916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500"/>
              <a:buFont typeface="Twentieth Century"/>
              <a:buNone/>
            </a:pPr>
            <a:r>
              <a:rPr b="0" i="0" lang="en-US" sz="3500" u="none">
                <a:solidFill>
                  <a:schemeClr val="dk2"/>
                </a:solidFill>
                <a:latin typeface="Twentieth Century"/>
                <a:ea typeface="Twentieth Century"/>
                <a:cs typeface="Twentieth Century"/>
                <a:sym typeface="Twentieth Century"/>
              </a:rPr>
              <a:t>PreKindergarten Curriculum: Alphabet Knowledge</a:t>
            </a:r>
            <a:endParaRPr/>
          </a:p>
        </p:txBody>
      </p:sp>
      <p:sp>
        <p:nvSpPr>
          <p:cNvPr id="288" name="Google Shape;288;p5"/>
          <p:cNvSpPr txBox="1"/>
          <p:nvPr>
            <p:ph idx="1" type="body"/>
          </p:nvPr>
        </p:nvSpPr>
        <p:spPr>
          <a:xfrm>
            <a:off x="609600" y="1589087"/>
            <a:ext cx="3886200" cy="4572000"/>
          </a:xfrm>
          <a:prstGeom prst="rect">
            <a:avLst/>
          </a:prstGeom>
          <a:noFill/>
          <a:ln>
            <a:noFill/>
          </a:ln>
        </p:spPr>
        <p:txBody>
          <a:bodyPr anchorCtr="0" anchor="t" bIns="45700" lIns="91425" spcFirstLastPara="1" rIns="91425" wrap="square" tIns="45700">
            <a:normAutofit/>
          </a:bodyPr>
          <a:lstStyle/>
          <a:p>
            <a:pPr indent="-319087" lvl="0" marL="319087" marR="0" rtl="0" algn="l">
              <a:lnSpc>
                <a:spcPct val="80000"/>
              </a:lnSpc>
              <a:spcBef>
                <a:spcPts val="0"/>
              </a:spcBef>
              <a:spcAft>
                <a:spcPts val="0"/>
              </a:spcAft>
              <a:buClr>
                <a:schemeClr val="accent2"/>
              </a:buClr>
              <a:buSzPts val="1620"/>
              <a:buFont typeface="Noto Sans Symbols"/>
              <a:buChar char="◻"/>
            </a:pPr>
            <a:r>
              <a:rPr b="0" i="0" lang="en-US" sz="2700" u="none" cap="none" strike="noStrike">
                <a:solidFill>
                  <a:schemeClr val="dk1"/>
                </a:solidFill>
                <a:latin typeface="Twentieth Century"/>
                <a:ea typeface="Twentieth Century"/>
                <a:cs typeface="Twentieth Century"/>
                <a:sym typeface="Twentieth Century"/>
              </a:rPr>
              <a:t>Fundations</a:t>
            </a:r>
            <a:endParaRPr/>
          </a:p>
          <a:p>
            <a:pPr indent="-216216" lvl="0" marL="319087" marR="0" rtl="0" algn="l">
              <a:lnSpc>
                <a:spcPct val="80000"/>
              </a:lnSpc>
              <a:spcBef>
                <a:spcPts val="700"/>
              </a:spcBef>
              <a:spcAft>
                <a:spcPts val="0"/>
              </a:spcAft>
              <a:buClr>
                <a:schemeClr val="accent2"/>
              </a:buClr>
              <a:buSzPts val="1620"/>
              <a:buFont typeface="Noto Sans Symbols"/>
              <a:buNone/>
            </a:pPr>
            <a:r>
              <a:t/>
            </a:r>
            <a:endParaRPr b="0" i="0" sz="2700" u="none" cap="none" strike="noStrike">
              <a:solidFill>
                <a:schemeClr val="dk1"/>
              </a:solidFill>
              <a:latin typeface="Twentieth Century"/>
              <a:ea typeface="Twentieth Century"/>
              <a:cs typeface="Twentieth Century"/>
              <a:sym typeface="Twentieth Century"/>
            </a:endParaRPr>
          </a:p>
          <a:p>
            <a:pPr indent="-273049" lvl="1" marL="639762" marR="0" rtl="0" algn="l">
              <a:lnSpc>
                <a:spcPct val="80000"/>
              </a:lnSpc>
              <a:spcBef>
                <a:spcPts val="500"/>
              </a:spcBef>
              <a:spcAft>
                <a:spcPts val="0"/>
              </a:spcAft>
              <a:buClr>
                <a:schemeClr val="accent1"/>
              </a:buClr>
              <a:buSzPts val="1680"/>
              <a:buFont typeface="Noto Sans Symbols"/>
              <a:buChar char="🞑"/>
            </a:pPr>
            <a:r>
              <a:rPr b="0" i="0" lang="en-US" sz="2400" u="none" cap="none" strike="noStrike">
                <a:solidFill>
                  <a:schemeClr val="dk1"/>
                </a:solidFill>
                <a:latin typeface="Twentieth Century"/>
                <a:ea typeface="Twentieth Century"/>
                <a:cs typeface="Twentieth Century"/>
                <a:sym typeface="Twentieth Century"/>
              </a:rPr>
              <a:t>Supports students’ emerging understanding of the alphabetic principles of letter-sound associations and alphabetical order, and the written language skill of manuscript letter formation.</a:t>
            </a:r>
            <a:endParaRPr/>
          </a:p>
          <a:p>
            <a:pPr indent="-273049" lvl="1" marL="639762" marR="0" rtl="0" algn="l">
              <a:lnSpc>
                <a:spcPct val="80000"/>
              </a:lnSpc>
              <a:spcBef>
                <a:spcPts val="500"/>
              </a:spcBef>
              <a:spcAft>
                <a:spcPts val="0"/>
              </a:spcAft>
              <a:buClr>
                <a:schemeClr val="accent1"/>
              </a:buClr>
              <a:buSzPts val="1680"/>
              <a:buFont typeface="Noto Sans Symbols"/>
              <a:buChar char="🞑"/>
            </a:pPr>
            <a:r>
              <a:rPr b="0" i="0" lang="en-US" sz="2400" u="none" cap="none" strike="noStrike">
                <a:solidFill>
                  <a:schemeClr val="dk1"/>
                </a:solidFill>
                <a:latin typeface="Twentieth Century"/>
                <a:ea typeface="Twentieth Century"/>
                <a:cs typeface="Twentieth Century"/>
                <a:sym typeface="Twentieth Century"/>
              </a:rPr>
              <a:t>Designed to be a “pre-dose,” to letter-sound and writing skills </a:t>
            </a:r>
            <a:endParaRPr/>
          </a:p>
        </p:txBody>
      </p:sp>
      <p:pic>
        <p:nvPicPr>
          <p:cNvPr id="289" name="Google Shape;289;p5"/>
          <p:cNvPicPr preferRelativeResize="0"/>
          <p:nvPr>
            <p:ph idx="2" type="body"/>
          </p:nvPr>
        </p:nvPicPr>
        <p:blipFill rotWithShape="1">
          <a:blip r:embed="rId3">
            <a:alphaModFix/>
          </a:blip>
          <a:srcRect b="0" l="0" r="0" t="0"/>
          <a:stretch/>
        </p:blipFill>
        <p:spPr>
          <a:xfrm>
            <a:off x="5257800" y="1762125"/>
            <a:ext cx="2819400" cy="2141537"/>
          </a:xfrm>
          <a:prstGeom prst="rect">
            <a:avLst/>
          </a:prstGeom>
          <a:noFill/>
          <a:ln>
            <a:noFill/>
          </a:ln>
        </p:spPr>
      </p:pic>
      <p:pic>
        <p:nvPicPr>
          <p:cNvPr id="290" name="Google Shape;290;p5"/>
          <p:cNvPicPr preferRelativeResize="0"/>
          <p:nvPr/>
        </p:nvPicPr>
        <p:blipFill rotWithShape="1">
          <a:blip r:embed="rId4">
            <a:alphaModFix/>
          </a:blip>
          <a:srcRect b="0" l="0" r="0" t="0"/>
          <a:stretch/>
        </p:blipFill>
        <p:spPr>
          <a:xfrm>
            <a:off x="5105400" y="4106862"/>
            <a:ext cx="3257550" cy="206851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6"/>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wentieth Century"/>
              <a:buNone/>
            </a:pPr>
            <a:r>
              <a:rPr b="0" i="0" lang="en-US" sz="4000" u="none">
                <a:solidFill>
                  <a:schemeClr val="dk2"/>
                </a:solidFill>
                <a:latin typeface="Twentieth Century"/>
                <a:ea typeface="Twentieth Century"/>
                <a:cs typeface="Twentieth Century"/>
                <a:sym typeface="Twentieth Century"/>
              </a:rPr>
              <a:t>PreKindergarten Curriculum: Math</a:t>
            </a:r>
            <a:endParaRPr/>
          </a:p>
        </p:txBody>
      </p:sp>
      <p:sp>
        <p:nvSpPr>
          <p:cNvPr id="297" name="Google Shape;297;p6"/>
          <p:cNvSpPr txBox="1"/>
          <p:nvPr>
            <p:ph idx="1" type="body"/>
          </p:nvPr>
        </p:nvSpPr>
        <p:spPr>
          <a:xfrm>
            <a:off x="631825" y="1676400"/>
            <a:ext cx="2949575" cy="4648200"/>
          </a:xfrm>
          <a:prstGeom prst="rect">
            <a:avLst/>
          </a:prstGeom>
          <a:noFill/>
          <a:ln>
            <a:noFill/>
          </a:ln>
        </p:spPr>
        <p:txBody>
          <a:bodyPr anchorCtr="0" anchor="t" bIns="45700" lIns="91425" spcFirstLastPara="1" rIns="91425" wrap="square" tIns="45700">
            <a:normAutofit/>
          </a:bodyPr>
          <a:lstStyle/>
          <a:p>
            <a:pPr indent="-319087" lvl="0" marL="319087" marR="0" rtl="0" algn="l">
              <a:lnSpc>
                <a:spcPct val="80000"/>
              </a:lnSpc>
              <a:spcBef>
                <a:spcPts val="0"/>
              </a:spcBef>
              <a:spcAft>
                <a:spcPts val="0"/>
              </a:spcAft>
              <a:buClr>
                <a:schemeClr val="accent2"/>
              </a:buClr>
              <a:buSzPts val="1200"/>
              <a:buFont typeface="Noto Sans Symbols"/>
              <a:buChar char="◻"/>
            </a:pPr>
            <a:r>
              <a:rPr b="0" i="0" lang="en-US" sz="2000" u="none" cap="none" strike="noStrike">
                <a:solidFill>
                  <a:schemeClr val="dk1"/>
                </a:solidFill>
                <a:latin typeface="Twentieth Century"/>
                <a:ea typeface="Twentieth Century"/>
                <a:cs typeface="Twentieth Century"/>
                <a:sym typeface="Twentieth Century"/>
              </a:rPr>
              <a:t>Origo Stepping Stones Pre-K</a:t>
            </a:r>
            <a:endParaRPr/>
          </a:p>
          <a:p>
            <a:pPr indent="-319087" lvl="0" marL="319087" marR="0" rtl="0" algn="l">
              <a:lnSpc>
                <a:spcPct val="80000"/>
              </a:lnSpc>
              <a:spcBef>
                <a:spcPts val="700"/>
              </a:spcBef>
              <a:spcAft>
                <a:spcPts val="0"/>
              </a:spcAft>
              <a:buClr>
                <a:schemeClr val="accent2"/>
              </a:buClr>
              <a:buSzPts val="1200"/>
              <a:buFont typeface="Noto Sans Symbols"/>
              <a:buNone/>
            </a:pPr>
            <a:r>
              <a:t/>
            </a:r>
            <a:endParaRPr b="0" i="0" sz="2000" u="none" cap="none" strike="noStrike">
              <a:solidFill>
                <a:schemeClr val="dk1"/>
              </a:solidFill>
              <a:latin typeface="Twentieth Century"/>
              <a:ea typeface="Twentieth Century"/>
              <a:cs typeface="Twentieth Century"/>
              <a:sym typeface="Twentieth Century"/>
            </a:endParaRPr>
          </a:p>
          <a:p>
            <a:pPr indent="-273048" lvl="1" marL="639762" marR="0" rtl="0" algn="l">
              <a:lnSpc>
                <a:spcPct val="80000"/>
              </a:lnSpc>
              <a:spcBef>
                <a:spcPts val="500"/>
              </a:spcBef>
              <a:spcAft>
                <a:spcPts val="0"/>
              </a:spcAft>
              <a:buClr>
                <a:schemeClr val="accent1"/>
              </a:buClr>
              <a:buSzPts val="1260"/>
              <a:buFont typeface="Noto Sans Symbols"/>
              <a:buChar char="🞑"/>
            </a:pPr>
            <a:r>
              <a:rPr b="0" i="0" lang="en-US" sz="1800" u="none" cap="none" strike="noStrike">
                <a:solidFill>
                  <a:schemeClr val="dk1"/>
                </a:solidFill>
                <a:latin typeface="Twentieth Century"/>
                <a:ea typeface="Twentieth Century"/>
                <a:cs typeface="Twentieth Century"/>
                <a:sym typeface="Twentieth Century"/>
              </a:rPr>
              <a:t>Promotes success through developmentally appropriate, meaningful activities that are play-based and rich in language</a:t>
            </a:r>
            <a:endParaRPr/>
          </a:p>
          <a:p>
            <a:pPr indent="-273048" lvl="1" marL="639762" marR="0" rtl="0" algn="l">
              <a:lnSpc>
                <a:spcPct val="80000"/>
              </a:lnSpc>
              <a:spcBef>
                <a:spcPts val="500"/>
              </a:spcBef>
              <a:spcAft>
                <a:spcPts val="0"/>
              </a:spcAft>
              <a:buClr>
                <a:schemeClr val="accent1"/>
              </a:buClr>
              <a:buSzPts val="1260"/>
              <a:buFont typeface="Noto Sans Symbols"/>
              <a:buChar char="🞑"/>
            </a:pPr>
            <a:r>
              <a:rPr b="0" i="0" lang="en-US" sz="1800" u="none" cap="none" strike="noStrike">
                <a:solidFill>
                  <a:schemeClr val="dk1"/>
                </a:solidFill>
                <a:latin typeface="Twentieth Century"/>
                <a:ea typeface="Twentieth Century"/>
                <a:cs typeface="Twentieth Century"/>
                <a:sym typeface="Twentieth Century"/>
              </a:rPr>
              <a:t>Scope and Sequence includes number, algebra, measurement, geometry, and data</a:t>
            </a:r>
            <a:endParaRPr/>
          </a:p>
          <a:p>
            <a:pPr indent="-273048" lvl="1" marL="639762" marR="0" rtl="0" algn="l">
              <a:lnSpc>
                <a:spcPct val="80000"/>
              </a:lnSpc>
              <a:spcBef>
                <a:spcPts val="500"/>
              </a:spcBef>
              <a:spcAft>
                <a:spcPts val="0"/>
              </a:spcAft>
              <a:buClr>
                <a:schemeClr val="accent1"/>
              </a:buClr>
              <a:buSzPts val="1260"/>
              <a:buFont typeface="Noto Sans Symbols"/>
              <a:buChar char="🞑"/>
            </a:pPr>
            <a:r>
              <a:rPr b="0" i="0" lang="en-US" sz="1800" u="none" cap="none" strike="noStrike">
                <a:solidFill>
                  <a:schemeClr val="dk1"/>
                </a:solidFill>
                <a:latin typeface="Twentieth Century"/>
                <a:ea typeface="Twentieth Century"/>
                <a:cs typeface="Twentieth Century"/>
                <a:sym typeface="Twentieth Century"/>
              </a:rPr>
              <a:t>Links math skills to the real world, as well as to other curriculum areas </a:t>
            </a:r>
            <a:endParaRPr/>
          </a:p>
          <a:p>
            <a:pPr indent="-273049" lvl="1" marL="639762" marR="0" rtl="0" algn="l">
              <a:lnSpc>
                <a:spcPct val="80000"/>
              </a:lnSpc>
              <a:spcBef>
                <a:spcPts val="500"/>
              </a:spcBef>
              <a:spcAft>
                <a:spcPts val="0"/>
              </a:spcAft>
              <a:buClr>
                <a:schemeClr val="accent1"/>
              </a:buClr>
              <a:buSzPts val="1260"/>
              <a:buFont typeface="Noto Sans Symbols"/>
              <a:buNone/>
            </a:pPr>
            <a:r>
              <a:t/>
            </a:r>
            <a:endParaRPr b="0" i="0" sz="1800" u="none" cap="none" strike="noStrike">
              <a:solidFill>
                <a:schemeClr val="dk1"/>
              </a:solidFill>
              <a:latin typeface="Twentieth Century"/>
              <a:ea typeface="Twentieth Century"/>
              <a:cs typeface="Twentieth Century"/>
              <a:sym typeface="Twentieth Century"/>
            </a:endParaRPr>
          </a:p>
          <a:p>
            <a:pPr indent="-250508" lvl="0" marL="319088" marR="0" rtl="0" algn="l">
              <a:spcBef>
                <a:spcPts val="700"/>
              </a:spcBef>
              <a:spcAft>
                <a:spcPts val="0"/>
              </a:spcAft>
              <a:buClr>
                <a:schemeClr val="accent2"/>
              </a:buClr>
              <a:buSzPts val="1080"/>
              <a:buFont typeface="Noto Sans Symbols"/>
              <a:buNone/>
            </a:pPr>
            <a:r>
              <a:t/>
            </a:r>
            <a:endParaRPr b="0" i="0" sz="1800" u="none" cap="none" strike="noStrike">
              <a:solidFill>
                <a:schemeClr val="dk1"/>
              </a:solidFill>
              <a:latin typeface="Twentieth Century"/>
              <a:ea typeface="Twentieth Century"/>
              <a:cs typeface="Twentieth Century"/>
              <a:sym typeface="Twentieth Century"/>
            </a:endParaRPr>
          </a:p>
        </p:txBody>
      </p:sp>
      <p:pic>
        <p:nvPicPr>
          <p:cNvPr id="298" name="Google Shape;298;p6"/>
          <p:cNvPicPr preferRelativeResize="0"/>
          <p:nvPr>
            <p:ph idx="2" type="body"/>
          </p:nvPr>
        </p:nvPicPr>
        <p:blipFill rotWithShape="1">
          <a:blip r:embed="rId3">
            <a:alphaModFix/>
          </a:blip>
          <a:srcRect b="0" l="0" r="0" t="0"/>
          <a:stretch/>
        </p:blipFill>
        <p:spPr>
          <a:xfrm>
            <a:off x="4876800" y="1522412"/>
            <a:ext cx="3270250" cy="2620962"/>
          </a:xfrm>
          <a:prstGeom prst="rect">
            <a:avLst/>
          </a:prstGeom>
          <a:noFill/>
          <a:ln>
            <a:noFill/>
          </a:ln>
        </p:spPr>
      </p:pic>
      <p:pic>
        <p:nvPicPr>
          <p:cNvPr id="299" name="Google Shape;299;p6"/>
          <p:cNvPicPr preferRelativeResize="0"/>
          <p:nvPr/>
        </p:nvPicPr>
        <p:blipFill rotWithShape="1">
          <a:blip r:embed="rId4">
            <a:alphaModFix/>
          </a:blip>
          <a:srcRect b="0" l="0" r="0" t="0"/>
          <a:stretch/>
        </p:blipFill>
        <p:spPr>
          <a:xfrm>
            <a:off x="4876800" y="4225925"/>
            <a:ext cx="3270250" cy="25908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7"/>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wentieth Century"/>
              <a:buNone/>
            </a:pPr>
            <a:r>
              <a:rPr b="0" i="0" lang="en-US" sz="4000" u="none">
                <a:solidFill>
                  <a:schemeClr val="dk2"/>
                </a:solidFill>
                <a:latin typeface="Twentieth Century"/>
                <a:ea typeface="Twentieth Century"/>
                <a:cs typeface="Twentieth Century"/>
                <a:sym typeface="Twentieth Century"/>
              </a:rPr>
              <a:t>PreKindergarten Curriculum: Science</a:t>
            </a:r>
            <a:endParaRPr/>
          </a:p>
        </p:txBody>
      </p:sp>
      <p:sp>
        <p:nvSpPr>
          <p:cNvPr id="306" name="Google Shape;306;p7"/>
          <p:cNvSpPr txBox="1"/>
          <p:nvPr>
            <p:ph idx="1" type="body"/>
          </p:nvPr>
        </p:nvSpPr>
        <p:spPr>
          <a:xfrm>
            <a:off x="615950" y="1792287"/>
            <a:ext cx="2928937" cy="4456112"/>
          </a:xfrm>
          <a:prstGeom prst="rect">
            <a:avLst/>
          </a:prstGeom>
          <a:noFill/>
          <a:ln>
            <a:noFill/>
          </a:ln>
        </p:spPr>
        <p:txBody>
          <a:bodyPr anchorCtr="0" anchor="t" bIns="45700" lIns="91425" spcFirstLastPara="1" rIns="91425" wrap="square" tIns="45700">
            <a:normAutofit/>
          </a:bodyPr>
          <a:lstStyle/>
          <a:p>
            <a:pPr indent="-319087" lvl="0" marL="319087" marR="0" rtl="0" algn="l">
              <a:lnSpc>
                <a:spcPct val="80000"/>
              </a:lnSpc>
              <a:spcBef>
                <a:spcPts val="0"/>
              </a:spcBef>
              <a:spcAft>
                <a:spcPts val="0"/>
              </a:spcAft>
              <a:buClr>
                <a:schemeClr val="accent2"/>
              </a:buClr>
              <a:buSzPts val="1320"/>
              <a:buFont typeface="Noto Sans Symbols"/>
              <a:buChar char="◻"/>
            </a:pPr>
            <a:r>
              <a:rPr b="0" i="0" lang="en-US" sz="2200" u="none">
                <a:solidFill>
                  <a:schemeClr val="dk1"/>
                </a:solidFill>
                <a:latin typeface="Twentieth Century"/>
                <a:ea typeface="Twentieth Century"/>
                <a:cs typeface="Twentieth Century"/>
                <a:sym typeface="Twentieth Century"/>
              </a:rPr>
              <a:t>Early Childhood Hands On Science (ECHOS)</a:t>
            </a:r>
            <a:endParaRPr/>
          </a:p>
          <a:p>
            <a:pPr indent="-319087" lvl="0" marL="319087" marR="0" rtl="0" algn="l">
              <a:lnSpc>
                <a:spcPct val="80000"/>
              </a:lnSpc>
              <a:spcBef>
                <a:spcPts val="700"/>
              </a:spcBef>
              <a:spcAft>
                <a:spcPts val="0"/>
              </a:spcAft>
              <a:buClr>
                <a:schemeClr val="accent2"/>
              </a:buClr>
              <a:buSzPts val="1320"/>
              <a:buFont typeface="Noto Sans Symbols"/>
              <a:buNone/>
            </a:pPr>
            <a:r>
              <a:t/>
            </a:r>
            <a:endParaRPr b="0" i="0" sz="2200" u="none">
              <a:solidFill>
                <a:schemeClr val="dk1"/>
              </a:solidFill>
              <a:latin typeface="Twentieth Century"/>
              <a:ea typeface="Twentieth Century"/>
              <a:cs typeface="Twentieth Century"/>
              <a:sym typeface="Twentieth Century"/>
            </a:endParaRPr>
          </a:p>
          <a:p>
            <a:pPr indent="-273049" lvl="1" marL="639762" marR="0" rtl="0" algn="l">
              <a:lnSpc>
                <a:spcPct val="80000"/>
              </a:lnSpc>
              <a:spcBef>
                <a:spcPts val="500"/>
              </a:spcBef>
              <a:spcAft>
                <a:spcPts val="0"/>
              </a:spcAft>
              <a:buClr>
                <a:schemeClr val="accent1"/>
              </a:buClr>
              <a:buSzPts val="1400"/>
              <a:buFont typeface="Noto Sans Symbols"/>
              <a:buChar char="🞑"/>
            </a:pPr>
            <a:r>
              <a:rPr b="0" i="0" lang="en-US" sz="2000" u="none" cap="none" strike="noStrike">
                <a:solidFill>
                  <a:schemeClr val="dk1"/>
                </a:solidFill>
                <a:latin typeface="Twentieth Century"/>
                <a:ea typeface="Twentieth Century"/>
                <a:cs typeface="Twentieth Century"/>
                <a:sym typeface="Twentieth Century"/>
              </a:rPr>
              <a:t>Comprehensive hands-on, interactive early childhood science curriculum</a:t>
            </a:r>
            <a:endParaRPr/>
          </a:p>
          <a:p>
            <a:pPr indent="-273049" lvl="1" marL="639762" marR="0" rtl="0" algn="l">
              <a:lnSpc>
                <a:spcPct val="80000"/>
              </a:lnSpc>
              <a:spcBef>
                <a:spcPts val="500"/>
              </a:spcBef>
              <a:spcAft>
                <a:spcPts val="0"/>
              </a:spcAft>
              <a:buClr>
                <a:schemeClr val="accent1"/>
              </a:buClr>
              <a:buSzPts val="1400"/>
              <a:buFont typeface="Noto Sans Symbols"/>
              <a:buChar char="🞑"/>
            </a:pPr>
            <a:r>
              <a:rPr b="0" i="0" lang="en-US" sz="2000" u="none" cap="none" strike="noStrike">
                <a:solidFill>
                  <a:schemeClr val="dk1"/>
                </a:solidFill>
                <a:latin typeface="Twentieth Century"/>
                <a:ea typeface="Twentieth Century"/>
                <a:cs typeface="Twentieth Century"/>
                <a:sym typeface="Twentieth Century"/>
              </a:rPr>
              <a:t>9 Research based themes</a:t>
            </a:r>
            <a:endParaRPr/>
          </a:p>
          <a:p>
            <a:pPr indent="-273049" lvl="1" marL="639762" marR="0" rtl="0" algn="l">
              <a:lnSpc>
                <a:spcPct val="80000"/>
              </a:lnSpc>
              <a:spcBef>
                <a:spcPts val="500"/>
              </a:spcBef>
              <a:spcAft>
                <a:spcPts val="0"/>
              </a:spcAft>
              <a:buClr>
                <a:schemeClr val="accent1"/>
              </a:buClr>
              <a:buSzPts val="1400"/>
              <a:buFont typeface="Noto Sans Symbols"/>
              <a:buChar char="🞑"/>
            </a:pPr>
            <a:r>
              <a:rPr b="0" i="0" lang="en-US" sz="2000" u="none" cap="none" strike="noStrike">
                <a:solidFill>
                  <a:schemeClr val="dk1"/>
                </a:solidFill>
                <a:latin typeface="Twentieth Century"/>
                <a:ea typeface="Twentieth Century"/>
                <a:cs typeface="Twentieth Century"/>
                <a:sym typeface="Twentieth Century"/>
              </a:rPr>
              <a:t>Aligned to early childhood standards</a:t>
            </a:r>
            <a:endParaRPr/>
          </a:p>
          <a:p>
            <a:pPr indent="-273049" lvl="1" marL="639762" marR="0" rtl="0" algn="l">
              <a:lnSpc>
                <a:spcPct val="80000"/>
              </a:lnSpc>
              <a:spcBef>
                <a:spcPts val="500"/>
              </a:spcBef>
              <a:spcAft>
                <a:spcPts val="0"/>
              </a:spcAft>
              <a:buClr>
                <a:schemeClr val="accent1"/>
              </a:buClr>
              <a:buSzPts val="1400"/>
              <a:buFont typeface="Noto Sans Symbols"/>
              <a:buChar char="🞑"/>
            </a:pPr>
            <a:r>
              <a:rPr b="0" i="0" lang="en-US" sz="2000" u="none" cap="none" strike="noStrike">
                <a:solidFill>
                  <a:schemeClr val="dk1"/>
                </a:solidFill>
                <a:latin typeface="Twentieth Century"/>
                <a:ea typeface="Twentieth Century"/>
                <a:cs typeface="Twentieth Century"/>
                <a:sym typeface="Twentieth Century"/>
              </a:rPr>
              <a:t>Provides a foundation for critical thinking</a:t>
            </a:r>
            <a:endParaRPr/>
          </a:p>
          <a:p>
            <a:pPr indent="-184149" lvl="1" marL="639762" marR="0" rtl="0" algn="l">
              <a:lnSpc>
                <a:spcPct val="80000"/>
              </a:lnSpc>
              <a:spcBef>
                <a:spcPts val="500"/>
              </a:spcBef>
              <a:spcAft>
                <a:spcPts val="0"/>
              </a:spcAft>
              <a:buClr>
                <a:schemeClr val="accent1"/>
              </a:buClr>
              <a:buSzPts val="1400"/>
              <a:buFont typeface="Noto Sans Symbols"/>
              <a:buNone/>
            </a:pPr>
            <a:r>
              <a:t/>
            </a:r>
            <a:endParaRPr b="0" i="0" sz="2000" u="none" cap="none" strike="noStrike">
              <a:solidFill>
                <a:schemeClr val="dk1"/>
              </a:solidFill>
              <a:latin typeface="Twentieth Century"/>
              <a:ea typeface="Twentieth Century"/>
              <a:cs typeface="Twentieth Century"/>
              <a:sym typeface="Twentieth Century"/>
            </a:endParaRPr>
          </a:p>
          <a:p>
            <a:pPr indent="-242888" lvl="0" marL="319088" marR="0" rtl="0" algn="l">
              <a:spcBef>
                <a:spcPts val="700"/>
              </a:spcBef>
              <a:spcAft>
                <a:spcPts val="0"/>
              </a:spcAft>
              <a:buClr>
                <a:schemeClr val="accent2"/>
              </a:buClr>
              <a:buSzPts val="1200"/>
              <a:buFont typeface="Noto Sans Symbols"/>
              <a:buNone/>
            </a:pPr>
            <a:r>
              <a:t/>
            </a:r>
            <a:endParaRPr b="0" i="0" sz="2000" u="none" cap="none" strike="noStrike">
              <a:solidFill>
                <a:schemeClr val="dk1"/>
              </a:solidFill>
              <a:latin typeface="Twentieth Century"/>
              <a:ea typeface="Twentieth Century"/>
              <a:cs typeface="Twentieth Century"/>
              <a:sym typeface="Twentieth Century"/>
            </a:endParaRPr>
          </a:p>
        </p:txBody>
      </p:sp>
      <p:pic>
        <p:nvPicPr>
          <p:cNvPr id="307" name="Google Shape;307;p7"/>
          <p:cNvPicPr preferRelativeResize="0"/>
          <p:nvPr>
            <p:ph idx="2" type="body"/>
          </p:nvPr>
        </p:nvPicPr>
        <p:blipFill rotWithShape="1">
          <a:blip r:embed="rId3">
            <a:alphaModFix/>
          </a:blip>
          <a:srcRect b="0" l="0" r="0" t="0"/>
          <a:stretch/>
        </p:blipFill>
        <p:spPr>
          <a:xfrm>
            <a:off x="4833937" y="1762125"/>
            <a:ext cx="3049587" cy="2200275"/>
          </a:xfrm>
          <a:prstGeom prst="rect">
            <a:avLst/>
          </a:prstGeom>
          <a:noFill/>
          <a:ln>
            <a:noFill/>
          </a:ln>
        </p:spPr>
      </p:pic>
      <p:pic>
        <p:nvPicPr>
          <p:cNvPr id="308" name="Google Shape;308;p7"/>
          <p:cNvPicPr preferRelativeResize="0"/>
          <p:nvPr/>
        </p:nvPicPr>
        <p:blipFill rotWithShape="1">
          <a:blip r:embed="rId4">
            <a:alphaModFix/>
          </a:blip>
          <a:srcRect b="0" l="0" r="0" t="0"/>
          <a:stretch/>
        </p:blipFill>
        <p:spPr>
          <a:xfrm>
            <a:off x="4800600" y="4029075"/>
            <a:ext cx="3178175" cy="26003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8"/>
          <p:cNvSpPr txBox="1"/>
          <p:nvPr>
            <p:ph type="title"/>
          </p:nvPr>
        </p:nvSpPr>
        <p:spPr>
          <a:xfrm>
            <a:off x="533400" y="228600"/>
            <a:ext cx="83820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wentieth Century"/>
              <a:buNone/>
            </a:pPr>
            <a:r>
              <a:rPr b="0" i="0" lang="en-US" sz="4000" u="none">
                <a:solidFill>
                  <a:schemeClr val="dk2"/>
                </a:solidFill>
                <a:latin typeface="Twentieth Century"/>
                <a:ea typeface="Twentieth Century"/>
                <a:cs typeface="Twentieth Century"/>
                <a:sym typeface="Twentieth Century"/>
              </a:rPr>
              <a:t>Preschool Curriculum: Physical Education</a:t>
            </a:r>
            <a:endParaRPr/>
          </a:p>
        </p:txBody>
      </p:sp>
      <p:sp>
        <p:nvSpPr>
          <p:cNvPr id="314" name="Google Shape;314;p8"/>
          <p:cNvSpPr txBox="1"/>
          <p:nvPr>
            <p:ph idx="1" type="body"/>
          </p:nvPr>
        </p:nvSpPr>
        <p:spPr>
          <a:xfrm>
            <a:off x="609600" y="1589087"/>
            <a:ext cx="3886200" cy="4572000"/>
          </a:xfrm>
          <a:prstGeom prst="rect">
            <a:avLst/>
          </a:prstGeom>
          <a:noFill/>
          <a:ln>
            <a:noFill/>
          </a:ln>
        </p:spPr>
        <p:txBody>
          <a:bodyPr anchorCtr="0" anchor="t" bIns="45700" lIns="91425" spcFirstLastPara="1" rIns="91425" wrap="square" tIns="45700">
            <a:normAutofit/>
          </a:bodyPr>
          <a:lstStyle/>
          <a:p>
            <a:pPr indent="-319087" lvl="0" marL="319087" marR="0" rtl="0" algn="l">
              <a:lnSpc>
                <a:spcPct val="80000"/>
              </a:lnSpc>
              <a:spcBef>
                <a:spcPts val="0"/>
              </a:spcBef>
              <a:spcAft>
                <a:spcPts val="0"/>
              </a:spcAft>
              <a:buClr>
                <a:schemeClr val="accent2"/>
              </a:buClr>
              <a:buSzPts val="1620"/>
              <a:buFont typeface="Noto Sans Symbols"/>
              <a:buChar char="◻"/>
            </a:pPr>
            <a:r>
              <a:rPr b="0" i="0" lang="en-US" sz="2700" u="none">
                <a:solidFill>
                  <a:schemeClr val="dk1"/>
                </a:solidFill>
                <a:latin typeface="Twentieth Century"/>
                <a:ea typeface="Twentieth Century"/>
                <a:cs typeface="Twentieth Century"/>
                <a:sym typeface="Twentieth Century"/>
              </a:rPr>
              <a:t>OPEN PE</a:t>
            </a:r>
            <a:endParaRPr/>
          </a:p>
          <a:p>
            <a:pPr indent="-216216" lvl="0" marL="319087" marR="0" rtl="0" algn="l">
              <a:lnSpc>
                <a:spcPct val="80000"/>
              </a:lnSpc>
              <a:spcBef>
                <a:spcPts val="700"/>
              </a:spcBef>
              <a:spcAft>
                <a:spcPts val="0"/>
              </a:spcAft>
              <a:buClr>
                <a:schemeClr val="accent2"/>
              </a:buClr>
              <a:buSzPts val="1620"/>
              <a:buFont typeface="Noto Sans Symbols"/>
              <a:buNone/>
            </a:pPr>
            <a:r>
              <a:t/>
            </a:r>
            <a:endParaRPr b="0" i="0" sz="2700" u="none">
              <a:solidFill>
                <a:schemeClr val="dk1"/>
              </a:solidFill>
              <a:latin typeface="Twentieth Century"/>
              <a:ea typeface="Twentieth Century"/>
              <a:cs typeface="Twentieth Century"/>
              <a:sym typeface="Twentieth Century"/>
            </a:endParaRPr>
          </a:p>
          <a:p>
            <a:pPr indent="-273049" lvl="1" marL="639762" marR="0" rtl="0" algn="l">
              <a:lnSpc>
                <a:spcPct val="80000"/>
              </a:lnSpc>
              <a:spcBef>
                <a:spcPts val="500"/>
              </a:spcBef>
              <a:spcAft>
                <a:spcPts val="0"/>
              </a:spcAft>
              <a:buClr>
                <a:schemeClr val="accent1"/>
              </a:buClr>
              <a:buSzPts val="1680"/>
              <a:buFont typeface="Noto Sans Symbols"/>
              <a:buChar char="🞑"/>
            </a:pPr>
            <a:r>
              <a:rPr b="0" i="0" lang="en-US" sz="2400" u="none" cap="none" strike="noStrike">
                <a:solidFill>
                  <a:schemeClr val="dk1"/>
                </a:solidFill>
                <a:latin typeface="Twentieth Century"/>
                <a:ea typeface="Twentieth Century"/>
                <a:cs typeface="Twentieth Century"/>
                <a:sym typeface="Twentieth Century"/>
              </a:rPr>
              <a:t>Provides instructional content designed to foster the development of knowledge and skill in six main movement exploration categories (Movement Concepts, Balance, Locomotor, Manipulative, Health &amp; Nutrition, and Social &amp; Emotional Development)</a:t>
            </a:r>
            <a:endParaRPr/>
          </a:p>
        </p:txBody>
      </p:sp>
      <p:pic>
        <p:nvPicPr>
          <p:cNvPr id="315" name="Google Shape;315;p8"/>
          <p:cNvPicPr preferRelativeResize="0"/>
          <p:nvPr>
            <p:ph idx="2" type="body"/>
          </p:nvPr>
        </p:nvPicPr>
        <p:blipFill rotWithShape="1">
          <a:blip r:embed="rId3">
            <a:alphaModFix/>
          </a:blip>
          <a:srcRect b="0" l="0" r="0" t="0"/>
          <a:stretch/>
        </p:blipFill>
        <p:spPr>
          <a:xfrm>
            <a:off x="5313362" y="1752600"/>
            <a:ext cx="2992437" cy="2209800"/>
          </a:xfrm>
          <a:prstGeom prst="rect">
            <a:avLst/>
          </a:prstGeom>
          <a:noFill/>
          <a:ln>
            <a:noFill/>
          </a:ln>
        </p:spPr>
      </p:pic>
      <p:grpSp>
        <p:nvGrpSpPr>
          <p:cNvPr id="316" name="Google Shape;316;p8"/>
          <p:cNvGrpSpPr/>
          <p:nvPr/>
        </p:nvGrpSpPr>
        <p:grpSpPr>
          <a:xfrm>
            <a:off x="5334000" y="4343400"/>
            <a:ext cx="3200400" cy="1905000"/>
            <a:chOff x="0" y="0"/>
            <a:chExt cx="4594225" cy="2114550"/>
          </a:xfrm>
        </p:grpSpPr>
        <p:pic>
          <p:nvPicPr>
            <p:cNvPr id="317" name="Google Shape;317;p8"/>
            <p:cNvPicPr preferRelativeResize="0"/>
            <p:nvPr/>
          </p:nvPicPr>
          <p:blipFill rotWithShape="1">
            <a:blip r:embed="rId4">
              <a:alphaModFix/>
            </a:blip>
            <a:srcRect b="0" l="0" r="0" t="0"/>
            <a:stretch/>
          </p:blipFill>
          <p:spPr>
            <a:xfrm>
              <a:off x="0" y="0"/>
              <a:ext cx="1552575" cy="2114550"/>
            </a:xfrm>
            <a:prstGeom prst="rect">
              <a:avLst/>
            </a:prstGeom>
            <a:noFill/>
            <a:ln>
              <a:noFill/>
            </a:ln>
          </p:spPr>
        </p:pic>
        <p:pic>
          <p:nvPicPr>
            <p:cNvPr id="318" name="Google Shape;318;p8"/>
            <p:cNvPicPr preferRelativeResize="0"/>
            <p:nvPr/>
          </p:nvPicPr>
          <p:blipFill rotWithShape="1">
            <a:blip r:embed="rId5">
              <a:alphaModFix/>
            </a:blip>
            <a:srcRect b="0" l="0" r="0" t="0"/>
            <a:stretch/>
          </p:blipFill>
          <p:spPr>
            <a:xfrm>
              <a:off x="1600200" y="28575"/>
              <a:ext cx="1514475" cy="2085975"/>
            </a:xfrm>
            <a:prstGeom prst="rect">
              <a:avLst/>
            </a:prstGeom>
            <a:noFill/>
            <a:ln>
              <a:noFill/>
            </a:ln>
          </p:spPr>
        </p:pic>
        <p:pic>
          <p:nvPicPr>
            <p:cNvPr id="319" name="Google Shape;319;p8"/>
            <p:cNvPicPr preferRelativeResize="0"/>
            <p:nvPr/>
          </p:nvPicPr>
          <p:blipFill rotWithShape="1">
            <a:blip r:embed="rId6">
              <a:alphaModFix/>
            </a:blip>
            <a:srcRect b="0" l="0" r="0" t="0"/>
            <a:stretch/>
          </p:blipFill>
          <p:spPr>
            <a:xfrm>
              <a:off x="3114675" y="76200"/>
              <a:ext cx="1479550" cy="2038350"/>
            </a:xfrm>
            <a:prstGeom prst="rect">
              <a:avLst/>
            </a:prstGeom>
            <a:noFill/>
            <a:ln>
              <a:noFill/>
            </a:ln>
          </p:spPr>
        </p:pic>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9"/>
          <p:cNvSpPr txBox="1"/>
          <p:nvPr>
            <p:ph type="title"/>
          </p:nvPr>
        </p:nvSpPr>
        <p:spPr>
          <a:xfrm>
            <a:off x="152400" y="242887"/>
            <a:ext cx="8839200" cy="97631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wentieth Century"/>
              <a:buNone/>
            </a:pPr>
            <a:r>
              <a:rPr b="0" i="0" lang="en-US" sz="4000" u="none">
                <a:solidFill>
                  <a:schemeClr val="dk2"/>
                </a:solidFill>
                <a:latin typeface="Twentieth Century"/>
                <a:ea typeface="Twentieth Century"/>
                <a:cs typeface="Twentieth Century"/>
                <a:sym typeface="Twentieth Century"/>
              </a:rPr>
              <a:t>Preschool Curriculum: Music and Movement</a:t>
            </a:r>
            <a:endParaRPr/>
          </a:p>
        </p:txBody>
      </p:sp>
      <p:sp>
        <p:nvSpPr>
          <p:cNvPr id="325" name="Google Shape;325;p9"/>
          <p:cNvSpPr txBox="1"/>
          <p:nvPr>
            <p:ph idx="1" type="body"/>
          </p:nvPr>
        </p:nvSpPr>
        <p:spPr>
          <a:xfrm>
            <a:off x="457200" y="1752600"/>
            <a:ext cx="3276600" cy="4648200"/>
          </a:xfrm>
          <a:prstGeom prst="rect">
            <a:avLst/>
          </a:prstGeom>
          <a:noFill/>
          <a:ln>
            <a:noFill/>
          </a:ln>
        </p:spPr>
        <p:txBody>
          <a:bodyPr anchorCtr="0" anchor="t" bIns="45700" lIns="91425" spcFirstLastPara="1" rIns="91425" wrap="square" tIns="45700">
            <a:normAutofit/>
          </a:bodyPr>
          <a:lstStyle/>
          <a:p>
            <a:pPr indent="-319087" lvl="0" marL="319087" marR="0" rtl="0" algn="l">
              <a:lnSpc>
                <a:spcPct val="90000"/>
              </a:lnSpc>
              <a:spcBef>
                <a:spcPts val="0"/>
              </a:spcBef>
              <a:spcAft>
                <a:spcPts val="0"/>
              </a:spcAft>
              <a:buClr>
                <a:schemeClr val="accent2"/>
              </a:buClr>
              <a:buSzPts val="1740"/>
              <a:buFont typeface="Noto Sans Symbols"/>
              <a:buChar char="◻"/>
            </a:pPr>
            <a:r>
              <a:rPr b="0" i="0" lang="en-US" sz="2900" u="none" cap="none" strike="noStrike">
                <a:solidFill>
                  <a:schemeClr val="dk1"/>
                </a:solidFill>
                <a:latin typeface="Twentieth Century"/>
                <a:ea typeface="Twentieth Century"/>
                <a:cs typeface="Twentieth Century"/>
                <a:sym typeface="Twentieth Century"/>
              </a:rPr>
              <a:t>Using CUSD Pre-K Quarterly Curriculum Map, music lessons have been added to match lesson themes. </a:t>
            </a:r>
            <a:br>
              <a:rPr b="0" i="0" lang="en-US" sz="2900" u="none" cap="none" strike="noStrike">
                <a:solidFill>
                  <a:schemeClr val="dk1"/>
                </a:solidFill>
                <a:latin typeface="Twentieth Century"/>
                <a:ea typeface="Twentieth Century"/>
                <a:cs typeface="Twentieth Century"/>
                <a:sym typeface="Twentieth Century"/>
              </a:rPr>
            </a:br>
            <a:r>
              <a:rPr b="0" i="0" lang="en-US" sz="2900" u="none" cap="none" strike="noStrike">
                <a:solidFill>
                  <a:schemeClr val="dk1"/>
                </a:solidFill>
                <a:latin typeface="Twentieth Century"/>
                <a:ea typeface="Twentieth Century"/>
                <a:cs typeface="Twentieth Century"/>
                <a:sym typeface="Twentieth Century"/>
              </a:rPr>
              <a:t> </a:t>
            </a:r>
            <a:br>
              <a:rPr b="0" i="0" lang="en-US" sz="2900" u="none" cap="none" strike="noStrike">
                <a:solidFill>
                  <a:schemeClr val="dk1"/>
                </a:solidFill>
                <a:latin typeface="Twentieth Century"/>
                <a:ea typeface="Twentieth Century"/>
                <a:cs typeface="Twentieth Century"/>
                <a:sym typeface="Twentieth Century"/>
              </a:rPr>
            </a:br>
            <a:br>
              <a:rPr b="0" i="0" lang="en-US" sz="2900" u="none" cap="none" strike="noStrike">
                <a:solidFill>
                  <a:schemeClr val="dk1"/>
                </a:solidFill>
                <a:latin typeface="Twentieth Century"/>
                <a:ea typeface="Twentieth Century"/>
                <a:cs typeface="Twentieth Century"/>
                <a:sym typeface="Twentieth Century"/>
              </a:rPr>
            </a:br>
            <a:br>
              <a:rPr b="0" i="0" lang="en-US" sz="2900" u="none" cap="none" strike="noStrike">
                <a:solidFill>
                  <a:schemeClr val="dk1"/>
                </a:solidFill>
                <a:latin typeface="Twentieth Century"/>
                <a:ea typeface="Twentieth Century"/>
                <a:cs typeface="Twentieth Century"/>
                <a:sym typeface="Twentieth Century"/>
              </a:rPr>
            </a:br>
            <a:endParaRPr/>
          </a:p>
        </p:txBody>
      </p:sp>
      <p:pic>
        <p:nvPicPr>
          <p:cNvPr id="326" name="Google Shape;326;p9"/>
          <p:cNvPicPr preferRelativeResize="0"/>
          <p:nvPr/>
        </p:nvPicPr>
        <p:blipFill rotWithShape="1">
          <a:blip r:embed="rId3">
            <a:alphaModFix/>
          </a:blip>
          <a:srcRect b="0" l="0" r="0" t="0"/>
          <a:stretch/>
        </p:blipFill>
        <p:spPr>
          <a:xfrm>
            <a:off x="5192712" y="1966912"/>
            <a:ext cx="3276600" cy="367506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0"/>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Twentieth Century"/>
              <a:buNone/>
            </a:pPr>
            <a:r>
              <a:rPr b="0" i="0" lang="en-US" sz="4400" u="none">
                <a:solidFill>
                  <a:schemeClr val="dk2"/>
                </a:solidFill>
                <a:latin typeface="Twentieth Century"/>
                <a:ea typeface="Twentieth Century"/>
                <a:cs typeface="Twentieth Century"/>
                <a:sym typeface="Twentieth Century"/>
              </a:rPr>
              <a:t>Arizona Early Learning Standards</a:t>
            </a:r>
            <a:endParaRPr/>
          </a:p>
        </p:txBody>
      </p:sp>
      <p:sp>
        <p:nvSpPr>
          <p:cNvPr id="332" name="Google Shape;332;p10"/>
          <p:cNvSpPr txBox="1"/>
          <p:nvPr>
            <p:ph idx="1" type="body"/>
          </p:nvPr>
        </p:nvSpPr>
        <p:spPr>
          <a:xfrm>
            <a:off x="533400" y="1600200"/>
            <a:ext cx="8232775" cy="50292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cap="none" strike="noStrike">
                <a:solidFill>
                  <a:schemeClr val="dk1"/>
                </a:solidFill>
                <a:latin typeface="Twentieth Century"/>
                <a:ea typeface="Twentieth Century"/>
                <a:cs typeface="Twentieth Century"/>
                <a:sym typeface="Twentieth Century"/>
              </a:rPr>
              <a:t>The standards support each child to learn through positive relationships with teachers and peers and to learn through child-initiated, child-directed and teacher supported play. The standards are categorized into 8 different skill areas for children 3 to 5 years of age.</a:t>
            </a:r>
            <a:endParaRPr/>
          </a:p>
          <a:p>
            <a:pPr indent="-208597" lvl="0" marL="319087" marR="0" rtl="0" algn="l">
              <a:lnSpc>
                <a:spcPct val="100000"/>
              </a:lnSpc>
              <a:spcBef>
                <a:spcPts val="700"/>
              </a:spcBef>
              <a:spcAft>
                <a:spcPts val="0"/>
              </a:spcAft>
              <a:buClr>
                <a:schemeClr val="accent2"/>
              </a:buClr>
              <a:buSzPts val="1740"/>
              <a:buFont typeface="Noto Sans Symbols"/>
              <a:buNone/>
            </a:pPr>
            <a:r>
              <a:t/>
            </a:r>
            <a:endParaRPr b="0" i="0" sz="2900" u="none" cap="none" strike="noStrike">
              <a:solidFill>
                <a:schemeClr val="dk1"/>
              </a:solidFill>
              <a:latin typeface="Twentieth Century"/>
              <a:ea typeface="Twentieth Century"/>
              <a:cs typeface="Twentieth Century"/>
              <a:sym typeface="Twentieth Century"/>
            </a:endParaRPr>
          </a:p>
          <a:p>
            <a:pPr indent="-208597" lvl="0" marL="319087" marR="0" rtl="0" algn="l">
              <a:lnSpc>
                <a:spcPct val="100000"/>
              </a:lnSpc>
              <a:spcBef>
                <a:spcPts val="700"/>
              </a:spcBef>
              <a:spcAft>
                <a:spcPts val="0"/>
              </a:spcAft>
              <a:buClr>
                <a:schemeClr val="accent2"/>
              </a:buClr>
              <a:buSzPts val="1740"/>
              <a:buFont typeface="Noto Sans Symbols"/>
              <a:buNone/>
            </a:pPr>
            <a:r>
              <a:t/>
            </a:r>
            <a:endParaRPr b="0" i="0" sz="2900" u="none" cap="none" strike="noStrike">
              <a:solidFill>
                <a:schemeClr val="dk1"/>
              </a:solidFill>
              <a:latin typeface="Twentieth Century"/>
              <a:ea typeface="Twentieth Century"/>
              <a:cs typeface="Twentieth Century"/>
              <a:sym typeface="Twentieth Century"/>
            </a:endParaRPr>
          </a:p>
          <a:p>
            <a:pPr indent="-208597" lvl="0" marL="319087" marR="0" rtl="0" algn="l">
              <a:lnSpc>
                <a:spcPct val="100000"/>
              </a:lnSpc>
              <a:spcBef>
                <a:spcPts val="700"/>
              </a:spcBef>
              <a:spcAft>
                <a:spcPts val="0"/>
              </a:spcAft>
              <a:buClr>
                <a:schemeClr val="accent2"/>
              </a:buClr>
              <a:buSzPts val="1740"/>
              <a:buFont typeface="Noto Sans Symbols"/>
              <a:buNone/>
            </a:pPr>
            <a:r>
              <a:t/>
            </a:r>
            <a:endParaRPr b="0" i="0" sz="2900" u="none" cap="none" strike="noStrike">
              <a:solidFill>
                <a:schemeClr val="dk1"/>
              </a:solidFill>
              <a:latin typeface="Twentieth Century"/>
              <a:ea typeface="Twentieth Century"/>
              <a:cs typeface="Twentieth Century"/>
              <a:sym typeface="Twentieth Century"/>
            </a:endParaRPr>
          </a:p>
          <a:p>
            <a:pPr indent="-208597" lvl="0" marL="319087" marR="0" rtl="0" algn="l">
              <a:lnSpc>
                <a:spcPct val="100000"/>
              </a:lnSpc>
              <a:spcBef>
                <a:spcPts val="700"/>
              </a:spcBef>
              <a:spcAft>
                <a:spcPts val="0"/>
              </a:spcAft>
              <a:buClr>
                <a:schemeClr val="accent2"/>
              </a:buClr>
              <a:buSzPts val="1740"/>
              <a:buFont typeface="Noto Sans Symbols"/>
              <a:buNone/>
            </a:pPr>
            <a:r>
              <a:t/>
            </a:r>
            <a:endParaRPr b="0" i="0" sz="2900" u="none" cap="none" strike="noStrike">
              <a:solidFill>
                <a:schemeClr val="dk1"/>
              </a:solidFill>
              <a:latin typeface="Twentieth Century"/>
              <a:ea typeface="Twentieth Century"/>
              <a:cs typeface="Twentieth Century"/>
              <a:sym typeface="Twentieth Century"/>
            </a:endParaRPr>
          </a:p>
          <a:p>
            <a:pPr indent="-208598" lvl="0" marL="319088" marR="0" rtl="0" algn="l">
              <a:spcBef>
                <a:spcPts val="700"/>
              </a:spcBef>
              <a:spcAft>
                <a:spcPts val="0"/>
              </a:spcAft>
              <a:buClr>
                <a:schemeClr val="accent2"/>
              </a:buClr>
              <a:buSzPts val="1740"/>
              <a:buFont typeface="Noto Sans Symbols"/>
              <a:buNone/>
            </a:pPr>
            <a:r>
              <a:t/>
            </a:r>
            <a:endParaRPr b="0" i="0" sz="2900" u="none">
              <a:solidFill>
                <a:schemeClr val="dk1"/>
              </a:solidFill>
              <a:latin typeface="Twentieth Century"/>
              <a:ea typeface="Twentieth Century"/>
              <a:cs typeface="Twentieth Century"/>
              <a:sym typeface="Twentieth Century"/>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1"/>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Twentieth Century"/>
              <a:buNone/>
            </a:pPr>
            <a:r>
              <a:rPr b="0" i="0" lang="en-US" sz="4400" u="none">
                <a:solidFill>
                  <a:schemeClr val="dk2"/>
                </a:solidFill>
                <a:latin typeface="Twentieth Century"/>
                <a:ea typeface="Twentieth Century"/>
                <a:cs typeface="Twentieth Century"/>
                <a:sym typeface="Twentieth Century"/>
              </a:rPr>
              <a:t>Social/Emotional</a:t>
            </a:r>
            <a:endParaRPr/>
          </a:p>
        </p:txBody>
      </p:sp>
      <p:sp>
        <p:nvSpPr>
          <p:cNvPr id="338" name="Google Shape;338;p11"/>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Children develop self awareness by recognizing and expressing feelings, learning to positively interact and cooperate with others, being responsible and respectful for self and others by using self control, approaching learning with curiosity, creativity, confidence and by problem solving.</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2"/>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Twentieth Century"/>
              <a:buNone/>
            </a:pPr>
            <a:r>
              <a:rPr b="0" i="0" lang="en-US" sz="4400" u="none">
                <a:solidFill>
                  <a:schemeClr val="dk2"/>
                </a:solidFill>
                <a:latin typeface="Twentieth Century"/>
                <a:ea typeface="Twentieth Century"/>
                <a:cs typeface="Twentieth Century"/>
                <a:sym typeface="Twentieth Century"/>
              </a:rPr>
              <a:t>Approaches to Learning</a:t>
            </a:r>
            <a:endParaRPr/>
          </a:p>
        </p:txBody>
      </p:sp>
      <p:sp>
        <p:nvSpPr>
          <p:cNvPr id="344" name="Google Shape;344;p12"/>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Approaches to learning refers to observable behaviors that indicate ways children become engaged in social interactions and learning experiences. Children’s approaches to learning contribute to their success in school and influence their development and learning in other domains. </a:t>
            </a:r>
            <a:endParaRPr/>
          </a:p>
          <a:p>
            <a:pPr indent="-208598" lvl="0" marL="319088" marR="0" rtl="0" algn="l">
              <a:spcBef>
                <a:spcPts val="700"/>
              </a:spcBef>
              <a:spcAft>
                <a:spcPts val="0"/>
              </a:spcAft>
              <a:buClr>
                <a:schemeClr val="accent2"/>
              </a:buClr>
              <a:buSzPts val="1740"/>
              <a:buFont typeface="Noto Sans Symbols"/>
              <a:buNone/>
            </a:pPr>
            <a:r>
              <a:t/>
            </a:r>
            <a:endParaRPr b="0" i="0" sz="2900" u="none">
              <a:solidFill>
                <a:schemeClr val="dk1"/>
              </a:solidFill>
              <a:latin typeface="Twentieth Century"/>
              <a:ea typeface="Twentieth Century"/>
              <a:cs typeface="Twentieth Century"/>
              <a:sym typeface="Twentieth Centur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13d3ffef22a_2_17"/>
          <p:cNvSpPr txBox="1"/>
          <p:nvPr>
            <p:ph type="title"/>
          </p:nvPr>
        </p:nvSpPr>
        <p:spPr>
          <a:xfrm>
            <a:off x="304800" y="228600"/>
            <a:ext cx="86868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800"/>
              <a:buFont typeface="Twentieth Century"/>
              <a:buNone/>
            </a:pPr>
            <a:r>
              <a:rPr b="0" i="0" lang="en-US" sz="3800" u="none">
                <a:solidFill>
                  <a:schemeClr val="dk2"/>
                </a:solidFill>
                <a:latin typeface="Twentieth Century"/>
                <a:ea typeface="Twentieth Century"/>
                <a:cs typeface="Twentieth Century"/>
                <a:sym typeface="Twentieth Century"/>
              </a:rPr>
              <a:t>PreKindergarten Language Arts Curriculum</a:t>
            </a:r>
            <a:endParaRPr/>
          </a:p>
        </p:txBody>
      </p:sp>
      <p:sp>
        <p:nvSpPr>
          <p:cNvPr id="98" name="Google Shape;98;g13d3ffef22a_2_17"/>
          <p:cNvSpPr txBox="1"/>
          <p:nvPr>
            <p:ph idx="1" type="body"/>
          </p:nvPr>
        </p:nvSpPr>
        <p:spPr>
          <a:xfrm>
            <a:off x="511175" y="1700212"/>
            <a:ext cx="3222625" cy="4700587"/>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020"/>
              <a:buFont typeface="Noto Sans Symbols"/>
              <a:buChar char="◻"/>
            </a:pPr>
            <a:r>
              <a:rPr b="0" i="0" lang="en-US" sz="1700" u="none" cap="none" strike="noStrike">
                <a:solidFill>
                  <a:schemeClr val="dk1"/>
                </a:solidFill>
                <a:latin typeface="Twentieth Century"/>
                <a:ea typeface="Twentieth Century"/>
                <a:cs typeface="Twentieth Century"/>
                <a:sym typeface="Twentieth Century"/>
              </a:rPr>
              <a:t>Houghton Mifflin Harcourt Big Day for PreK</a:t>
            </a:r>
            <a:endParaRPr/>
          </a:p>
          <a:p>
            <a:pPr indent="-273049" lvl="1" marL="639762" marR="0" rtl="0" algn="l">
              <a:lnSpc>
                <a:spcPct val="100000"/>
              </a:lnSpc>
              <a:spcBef>
                <a:spcPts val="500"/>
              </a:spcBef>
              <a:spcAft>
                <a:spcPts val="0"/>
              </a:spcAft>
              <a:buClr>
                <a:schemeClr val="accent1"/>
              </a:buClr>
              <a:buSzPts val="1190"/>
              <a:buFont typeface="Noto Sans Symbols"/>
              <a:buChar char="🞑"/>
            </a:pPr>
            <a:r>
              <a:rPr b="0" i="0" lang="en-US" sz="1700" u="none" cap="none" strike="noStrike">
                <a:solidFill>
                  <a:schemeClr val="dk1"/>
                </a:solidFill>
                <a:latin typeface="Twentieth Century"/>
                <a:ea typeface="Twentieth Century"/>
                <a:cs typeface="Twentieth Century"/>
                <a:sym typeface="Twentieth Century"/>
              </a:rPr>
              <a:t>Complete curriculum developed for children 3-5 years of age that integrates all learning domains with an emphasis on both academic and social-emotional development</a:t>
            </a:r>
            <a:endParaRPr/>
          </a:p>
          <a:p>
            <a:pPr indent="-273049" lvl="1" marL="639762" marR="0" rtl="0" algn="l">
              <a:lnSpc>
                <a:spcPct val="100000"/>
              </a:lnSpc>
              <a:spcBef>
                <a:spcPts val="500"/>
              </a:spcBef>
              <a:spcAft>
                <a:spcPts val="0"/>
              </a:spcAft>
              <a:buClr>
                <a:schemeClr val="accent1"/>
              </a:buClr>
              <a:buSzPts val="1190"/>
              <a:buFont typeface="Noto Sans Symbols"/>
              <a:buChar char="🞑"/>
            </a:pPr>
            <a:r>
              <a:rPr b="0" i="0" lang="en-US" sz="1700" u="none" cap="none" strike="noStrike">
                <a:solidFill>
                  <a:schemeClr val="dk1"/>
                </a:solidFill>
                <a:latin typeface="Twentieth Century"/>
                <a:ea typeface="Twentieth Century"/>
                <a:cs typeface="Twentieth Century"/>
                <a:sym typeface="Twentieth Century"/>
              </a:rPr>
              <a:t>Builds oral language and vocabulary through rich and varied opportunities for meaningful conversations</a:t>
            </a:r>
            <a:endParaRPr/>
          </a:p>
          <a:p>
            <a:pPr indent="-273049" lvl="1" marL="639762" marR="0" rtl="0" algn="l">
              <a:lnSpc>
                <a:spcPct val="100000"/>
              </a:lnSpc>
              <a:spcBef>
                <a:spcPts val="500"/>
              </a:spcBef>
              <a:spcAft>
                <a:spcPts val="0"/>
              </a:spcAft>
              <a:buClr>
                <a:schemeClr val="accent1"/>
              </a:buClr>
              <a:buSzPts val="1190"/>
              <a:buFont typeface="Noto Sans Symbols"/>
              <a:buChar char="🞑"/>
            </a:pPr>
            <a:r>
              <a:rPr b="0" i="0" lang="en-US" sz="1700" u="none" cap="none" strike="noStrike">
                <a:solidFill>
                  <a:schemeClr val="dk1"/>
                </a:solidFill>
                <a:latin typeface="Twentieth Century"/>
                <a:ea typeface="Twentieth Century"/>
                <a:cs typeface="Twentieth Century"/>
                <a:sym typeface="Twentieth Century"/>
              </a:rPr>
              <a:t>Includes the very best children’s literature and nonfiction</a:t>
            </a:r>
            <a:endParaRPr/>
          </a:p>
        </p:txBody>
      </p:sp>
      <p:pic>
        <p:nvPicPr>
          <p:cNvPr id="99" name="Google Shape;99;g13d3ffef22a_2_17"/>
          <p:cNvPicPr preferRelativeResize="0"/>
          <p:nvPr>
            <p:ph idx="2" type="body"/>
          </p:nvPr>
        </p:nvPicPr>
        <p:blipFill rotWithShape="1">
          <a:blip r:embed="rId3">
            <a:alphaModFix/>
          </a:blip>
          <a:srcRect b="0" l="0" r="0" t="0"/>
          <a:stretch/>
        </p:blipFill>
        <p:spPr>
          <a:xfrm>
            <a:off x="4686300" y="1828800"/>
            <a:ext cx="3749675" cy="1981200"/>
          </a:xfrm>
          <a:prstGeom prst="rect">
            <a:avLst/>
          </a:prstGeom>
          <a:noFill/>
          <a:ln>
            <a:noFill/>
          </a:ln>
        </p:spPr>
      </p:pic>
      <p:pic>
        <p:nvPicPr>
          <p:cNvPr id="100" name="Google Shape;100;g13d3ffef22a_2_17"/>
          <p:cNvPicPr preferRelativeResize="0"/>
          <p:nvPr/>
        </p:nvPicPr>
        <p:blipFill rotWithShape="1">
          <a:blip r:embed="rId4">
            <a:alphaModFix/>
          </a:blip>
          <a:srcRect b="0" l="0" r="0" t="0"/>
          <a:stretch/>
        </p:blipFill>
        <p:spPr>
          <a:xfrm>
            <a:off x="4584700" y="4419600"/>
            <a:ext cx="3921125" cy="19812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13"/>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Twentieth Century"/>
              <a:buNone/>
            </a:pPr>
            <a:r>
              <a:rPr b="0" i="0" lang="en-US" sz="4400" u="none">
                <a:solidFill>
                  <a:schemeClr val="dk2"/>
                </a:solidFill>
                <a:latin typeface="Twentieth Century"/>
                <a:ea typeface="Twentieth Century"/>
                <a:cs typeface="Twentieth Century"/>
                <a:sym typeface="Twentieth Century"/>
              </a:rPr>
              <a:t>Language and Literacy</a:t>
            </a:r>
            <a:endParaRPr/>
          </a:p>
        </p:txBody>
      </p:sp>
      <p:sp>
        <p:nvSpPr>
          <p:cNvPr id="350" name="Google Shape;350;p13"/>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Children develop oral language skills by speaking</a:t>
            </a:r>
            <a:endParaRPr/>
          </a:p>
          <a:p>
            <a:pPr indent="-319087" lvl="0" marL="319087" marR="0" rtl="0" algn="l">
              <a:lnSpc>
                <a:spcPct val="100000"/>
              </a:lnSpc>
              <a:spcBef>
                <a:spcPts val="700"/>
              </a:spcBef>
              <a:spcAft>
                <a:spcPts val="0"/>
              </a:spcAft>
              <a:buClr>
                <a:schemeClr val="accent2"/>
              </a:buClr>
              <a:buSzPts val="1740"/>
              <a:buFont typeface="Noto Sans Symbols"/>
              <a:buNone/>
            </a:pPr>
            <a:r>
              <a:rPr b="0" i="0" lang="en-US" sz="2900" u="none">
                <a:solidFill>
                  <a:schemeClr val="dk1"/>
                </a:solidFill>
                <a:latin typeface="Twentieth Century"/>
                <a:ea typeface="Twentieth Century"/>
                <a:cs typeface="Twentieth Century"/>
                <a:sym typeface="Twentieth Century"/>
              </a:rPr>
              <a:t>   and listening. They develop pre-reading skills from the sounds and rhythms of spoken language, letter knowledge, vocabulary, and comprehending stories. They develop pre-writing skills by writing letters, words, and their name.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14"/>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Twentieth Century"/>
              <a:buNone/>
            </a:pPr>
            <a:r>
              <a:rPr b="0" i="0" lang="en-US" sz="4400" u="none">
                <a:solidFill>
                  <a:schemeClr val="dk2"/>
                </a:solidFill>
                <a:latin typeface="Twentieth Century"/>
                <a:ea typeface="Twentieth Century"/>
                <a:cs typeface="Twentieth Century"/>
                <a:sym typeface="Twentieth Century"/>
              </a:rPr>
              <a:t>Mathematics</a:t>
            </a:r>
            <a:endParaRPr/>
          </a:p>
        </p:txBody>
      </p:sp>
      <p:sp>
        <p:nvSpPr>
          <p:cNvPr id="356" name="Google Shape;356;p14"/>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Children develop math skills by learning numbers, counting, patterning, graphing, measuring, and by solving problems.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15"/>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Twentieth Century"/>
              <a:buNone/>
            </a:pPr>
            <a:r>
              <a:rPr b="0" i="0" lang="en-US" sz="4400" u="none">
                <a:solidFill>
                  <a:schemeClr val="dk2"/>
                </a:solidFill>
                <a:latin typeface="Twentieth Century"/>
                <a:ea typeface="Twentieth Century"/>
                <a:cs typeface="Twentieth Century"/>
                <a:sym typeface="Twentieth Century"/>
              </a:rPr>
              <a:t>Science</a:t>
            </a:r>
            <a:endParaRPr/>
          </a:p>
        </p:txBody>
      </p:sp>
      <p:sp>
        <p:nvSpPr>
          <p:cNvPr id="362" name="Google Shape;362;p15"/>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Children learn science skills by observing, asking questions, making predictions, experimenting, making conclusions and communicating answers to each other.</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16"/>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Twentieth Century"/>
              <a:buNone/>
            </a:pPr>
            <a:r>
              <a:rPr b="0" i="0" lang="en-US" sz="4400" u="none">
                <a:solidFill>
                  <a:schemeClr val="dk2"/>
                </a:solidFill>
                <a:latin typeface="Twentieth Century"/>
                <a:ea typeface="Twentieth Century"/>
                <a:cs typeface="Twentieth Century"/>
                <a:sym typeface="Twentieth Century"/>
              </a:rPr>
              <a:t>Social Studies</a:t>
            </a:r>
            <a:endParaRPr/>
          </a:p>
        </p:txBody>
      </p:sp>
      <p:sp>
        <p:nvSpPr>
          <p:cNvPr id="368" name="Google Shape;368;p16"/>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Children learn about their environment around them, such as home, school, their community, and they learn about different places and people and how those environments compare and contrast to their own.</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7"/>
          <p:cNvSpPr txBox="1"/>
          <p:nvPr>
            <p:ph type="title"/>
          </p:nvPr>
        </p:nvSpPr>
        <p:spPr>
          <a:xfrm>
            <a:off x="381000" y="228600"/>
            <a:ext cx="8534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wentieth Century"/>
              <a:buNone/>
            </a:pPr>
            <a:r>
              <a:rPr b="0" i="0" lang="en-US" sz="4000" u="none">
                <a:solidFill>
                  <a:schemeClr val="dk2"/>
                </a:solidFill>
                <a:latin typeface="Twentieth Century"/>
                <a:ea typeface="Twentieth Century"/>
                <a:cs typeface="Twentieth Century"/>
                <a:sym typeface="Twentieth Century"/>
              </a:rPr>
              <a:t>Physical Development, Health and Safety</a:t>
            </a:r>
            <a:endParaRPr/>
          </a:p>
        </p:txBody>
      </p:sp>
      <p:sp>
        <p:nvSpPr>
          <p:cNvPr id="374" name="Google Shape;374;p17"/>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Children develop gross motor skills by doing vigorous activities inside and outside the classroom such as dancing, running, hopping, skipping and playing ball. Children develop fine motor skills inside and outside the classroom by drawing, painting, cutting, lacing, singing and writing. Children learn healthy habits and good hygiene. They also learn about safety and how to prevent injuries.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18"/>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Twentieth Century"/>
              <a:buNone/>
            </a:pPr>
            <a:r>
              <a:rPr b="0" i="0" lang="en-US" sz="4400" u="none">
                <a:solidFill>
                  <a:schemeClr val="dk2"/>
                </a:solidFill>
                <a:latin typeface="Twentieth Century"/>
                <a:ea typeface="Twentieth Century"/>
                <a:cs typeface="Twentieth Century"/>
                <a:sym typeface="Twentieth Century"/>
              </a:rPr>
              <a:t>Fine Arts</a:t>
            </a:r>
            <a:endParaRPr/>
          </a:p>
        </p:txBody>
      </p:sp>
      <p:sp>
        <p:nvSpPr>
          <p:cNvPr id="380" name="Google Shape;380;p18"/>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Children use their imagination, creativity, and the five senses to create artwork, music and movement, and imaginary play. By doing this, children develop independence, self-esteem and self-expression.</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19"/>
          <p:cNvSpPr txBox="1"/>
          <p:nvPr>
            <p:ph type="title"/>
          </p:nvPr>
        </p:nvSpPr>
        <p:spPr>
          <a:xfrm>
            <a:off x="152400" y="228600"/>
            <a:ext cx="89916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wentieth Century"/>
              <a:buNone/>
            </a:pPr>
            <a:r>
              <a:rPr b="0" i="0" lang="en-US" sz="4000" u="none">
                <a:solidFill>
                  <a:schemeClr val="dk2"/>
                </a:solidFill>
                <a:latin typeface="Twentieth Century"/>
                <a:ea typeface="Twentieth Century"/>
                <a:cs typeface="Twentieth Century"/>
                <a:sym typeface="Twentieth Century"/>
              </a:rPr>
              <a:t>When We Play With Classroom Materials We Are…</a:t>
            </a:r>
            <a:endParaRPr/>
          </a:p>
        </p:txBody>
      </p:sp>
      <p:sp>
        <p:nvSpPr>
          <p:cNvPr id="386" name="Google Shape;386;p19"/>
          <p:cNvSpPr txBox="1"/>
          <p:nvPr>
            <p:ph idx="1" type="body"/>
          </p:nvPr>
        </p:nvSpPr>
        <p:spPr>
          <a:xfrm>
            <a:off x="609600" y="1600200"/>
            <a:ext cx="8153400" cy="49530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Demonstrating self-direction and independence.</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Learning cooperation.</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Gaining self confidence in our abilities.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Refining small muscle skills.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Improving eye-hand coordination.</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Expanding math skills such as: counting, ordering, matching, patterning, and classifying.</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Developing reading skills such as: left to right progression, visual discrimination, and letter/sound recognition.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0"/>
          <p:cNvSpPr txBox="1"/>
          <p:nvPr>
            <p:ph type="title"/>
          </p:nvPr>
        </p:nvSpPr>
        <p:spPr>
          <a:xfrm>
            <a:off x="612775" y="228600"/>
            <a:ext cx="8302625"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wentieth Century"/>
              <a:buNone/>
            </a:pPr>
            <a:r>
              <a:rPr b="0" i="0" lang="en-US" sz="4000" u="none">
                <a:solidFill>
                  <a:schemeClr val="dk2"/>
                </a:solidFill>
                <a:latin typeface="Twentieth Century"/>
                <a:ea typeface="Twentieth Century"/>
                <a:cs typeface="Twentieth Century"/>
                <a:sym typeface="Twentieth Century"/>
              </a:rPr>
              <a:t>When We Do Dramatic Play </a:t>
            </a:r>
            <a:br>
              <a:rPr b="0" i="0" lang="en-US" sz="4000" u="none">
                <a:solidFill>
                  <a:schemeClr val="dk2"/>
                </a:solidFill>
                <a:latin typeface="Twentieth Century"/>
                <a:ea typeface="Twentieth Century"/>
                <a:cs typeface="Twentieth Century"/>
                <a:sym typeface="Twentieth Century"/>
              </a:rPr>
            </a:br>
            <a:r>
              <a:rPr b="0" i="0" lang="en-US" sz="4000" u="none">
                <a:solidFill>
                  <a:schemeClr val="dk2"/>
                </a:solidFill>
                <a:latin typeface="Twentieth Century"/>
                <a:ea typeface="Twentieth Century"/>
                <a:cs typeface="Twentieth Century"/>
                <a:sym typeface="Twentieth Century"/>
              </a:rPr>
              <a:t>We Are…</a:t>
            </a:r>
            <a:endParaRPr/>
          </a:p>
        </p:txBody>
      </p:sp>
      <p:sp>
        <p:nvSpPr>
          <p:cNvPr id="392" name="Google Shape;392;p20"/>
          <p:cNvSpPr txBox="1"/>
          <p:nvPr>
            <p:ph idx="1" type="body"/>
          </p:nvPr>
        </p:nvSpPr>
        <p:spPr>
          <a:xfrm>
            <a:off x="612775" y="1600200"/>
            <a:ext cx="8150225" cy="46482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Practicing social skills.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Learning cooperation.</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Developing small and large muscles.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Improving eye-hand coordination.</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Using our imagination.</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Play-acting roles and situations.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Communicating with others.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Sharing ideas and solving problems using language skills.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1"/>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wentieth Century"/>
              <a:buNone/>
            </a:pPr>
            <a:r>
              <a:rPr b="0" i="0" lang="en-US" sz="4000" u="none">
                <a:solidFill>
                  <a:schemeClr val="dk2"/>
                </a:solidFill>
                <a:latin typeface="Twentieth Century"/>
                <a:ea typeface="Twentieth Century"/>
                <a:cs typeface="Twentieth Century"/>
                <a:sym typeface="Twentieth Century"/>
              </a:rPr>
              <a:t>When We Are In The Library </a:t>
            </a:r>
            <a:br>
              <a:rPr b="0" i="0" lang="en-US" sz="4000" u="none">
                <a:solidFill>
                  <a:schemeClr val="dk2"/>
                </a:solidFill>
                <a:latin typeface="Twentieth Century"/>
                <a:ea typeface="Twentieth Century"/>
                <a:cs typeface="Twentieth Century"/>
                <a:sym typeface="Twentieth Century"/>
              </a:rPr>
            </a:br>
            <a:r>
              <a:rPr b="0" i="0" lang="en-US" sz="4000" u="none">
                <a:solidFill>
                  <a:schemeClr val="dk2"/>
                </a:solidFill>
                <a:latin typeface="Twentieth Century"/>
                <a:ea typeface="Twentieth Century"/>
                <a:cs typeface="Twentieth Century"/>
                <a:sym typeface="Twentieth Century"/>
              </a:rPr>
              <a:t>We Are…</a:t>
            </a:r>
            <a:endParaRPr/>
          </a:p>
        </p:txBody>
      </p:sp>
      <p:sp>
        <p:nvSpPr>
          <p:cNvPr id="398" name="Google Shape;398;p21"/>
          <p:cNvSpPr txBox="1"/>
          <p:nvPr>
            <p:ph idx="1" type="body"/>
          </p:nvPr>
        </p:nvSpPr>
        <p:spPr>
          <a:xfrm>
            <a:off x="612775" y="1600200"/>
            <a:ext cx="8150225" cy="50292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Gaining a better understanding of the world around us and the people in it.</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Learning to make connections between the story and the things we already know.</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Sequencing events.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Recognizing that letters have meaning.</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Exploring the sounds and rhythms of language.</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Expanding our vocabulary</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Learning the use and care of books.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Using our imagination.</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22"/>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wentieth Century"/>
              <a:buNone/>
            </a:pPr>
            <a:r>
              <a:rPr b="0" i="0" lang="en-US" sz="4000" u="none">
                <a:solidFill>
                  <a:schemeClr val="dk2"/>
                </a:solidFill>
                <a:latin typeface="Twentieth Century"/>
                <a:ea typeface="Twentieth Century"/>
                <a:cs typeface="Twentieth Century"/>
                <a:sym typeface="Twentieth Century"/>
              </a:rPr>
              <a:t>When We Do Art </a:t>
            </a:r>
            <a:br>
              <a:rPr b="0" i="0" lang="en-US" sz="4000" u="none">
                <a:solidFill>
                  <a:schemeClr val="dk2"/>
                </a:solidFill>
                <a:latin typeface="Twentieth Century"/>
                <a:ea typeface="Twentieth Century"/>
                <a:cs typeface="Twentieth Century"/>
                <a:sym typeface="Twentieth Century"/>
              </a:rPr>
            </a:br>
            <a:r>
              <a:rPr b="0" i="0" lang="en-US" sz="4000" u="none">
                <a:solidFill>
                  <a:schemeClr val="dk2"/>
                </a:solidFill>
                <a:latin typeface="Twentieth Century"/>
                <a:ea typeface="Twentieth Century"/>
                <a:cs typeface="Twentieth Century"/>
                <a:sym typeface="Twentieth Century"/>
              </a:rPr>
              <a:t>We Are…</a:t>
            </a:r>
            <a:endParaRPr/>
          </a:p>
        </p:txBody>
      </p:sp>
      <p:sp>
        <p:nvSpPr>
          <p:cNvPr id="404" name="Google Shape;404;p22"/>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Expressing our originality and individuality.</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Reflecting our thoughts and emotions.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Developing skills in planning and organizing.</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Learning about cause and effect.</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Exercising small muscle skills.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Enhancing eye-hand coordination.</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Expanding our vocabulary.</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Developing creativity.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13d3ffef22a_2_25"/>
          <p:cNvSpPr txBox="1"/>
          <p:nvPr>
            <p:ph type="title"/>
          </p:nvPr>
        </p:nvSpPr>
        <p:spPr>
          <a:xfrm>
            <a:off x="152400" y="228600"/>
            <a:ext cx="89916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500"/>
              <a:buFont typeface="Twentieth Century"/>
              <a:buNone/>
            </a:pPr>
            <a:r>
              <a:rPr b="0" i="0" lang="en-US" sz="3500" u="none">
                <a:solidFill>
                  <a:schemeClr val="dk2"/>
                </a:solidFill>
                <a:latin typeface="Twentieth Century"/>
                <a:ea typeface="Twentieth Century"/>
                <a:cs typeface="Twentieth Century"/>
                <a:sym typeface="Twentieth Century"/>
              </a:rPr>
              <a:t>PreKindergarten Curriculum: Alphabet Knowledge</a:t>
            </a:r>
            <a:endParaRPr/>
          </a:p>
        </p:txBody>
      </p:sp>
      <p:sp>
        <p:nvSpPr>
          <p:cNvPr id="107" name="Google Shape;107;g13d3ffef22a_2_25"/>
          <p:cNvSpPr txBox="1"/>
          <p:nvPr>
            <p:ph idx="1" type="body"/>
          </p:nvPr>
        </p:nvSpPr>
        <p:spPr>
          <a:xfrm>
            <a:off x="609600" y="1589087"/>
            <a:ext cx="3886200" cy="4572000"/>
          </a:xfrm>
          <a:prstGeom prst="rect">
            <a:avLst/>
          </a:prstGeom>
          <a:noFill/>
          <a:ln>
            <a:noFill/>
          </a:ln>
        </p:spPr>
        <p:txBody>
          <a:bodyPr anchorCtr="0" anchor="t" bIns="45700" lIns="91425" spcFirstLastPara="1" rIns="91425" wrap="square" tIns="45700">
            <a:normAutofit/>
          </a:bodyPr>
          <a:lstStyle/>
          <a:p>
            <a:pPr indent="-319087" lvl="0" marL="319087" marR="0" rtl="0" algn="l">
              <a:lnSpc>
                <a:spcPct val="80000"/>
              </a:lnSpc>
              <a:spcBef>
                <a:spcPts val="0"/>
              </a:spcBef>
              <a:spcAft>
                <a:spcPts val="0"/>
              </a:spcAft>
              <a:buClr>
                <a:schemeClr val="accent2"/>
              </a:buClr>
              <a:buSzPts val="1620"/>
              <a:buFont typeface="Noto Sans Symbols"/>
              <a:buChar char="◻"/>
            </a:pPr>
            <a:r>
              <a:rPr b="0" i="0" lang="en-US" sz="2700" u="none" cap="none" strike="noStrike">
                <a:solidFill>
                  <a:schemeClr val="dk1"/>
                </a:solidFill>
                <a:latin typeface="Twentieth Century"/>
                <a:ea typeface="Twentieth Century"/>
                <a:cs typeface="Twentieth Century"/>
                <a:sym typeface="Twentieth Century"/>
              </a:rPr>
              <a:t>Fundations</a:t>
            </a:r>
            <a:endParaRPr/>
          </a:p>
          <a:p>
            <a:pPr indent="-216216" lvl="0" marL="319087" marR="0" rtl="0" algn="l">
              <a:lnSpc>
                <a:spcPct val="80000"/>
              </a:lnSpc>
              <a:spcBef>
                <a:spcPts val="700"/>
              </a:spcBef>
              <a:spcAft>
                <a:spcPts val="0"/>
              </a:spcAft>
              <a:buClr>
                <a:schemeClr val="accent2"/>
              </a:buClr>
              <a:buSzPts val="1620"/>
              <a:buFont typeface="Noto Sans Symbols"/>
              <a:buNone/>
            </a:pPr>
            <a:r>
              <a:t/>
            </a:r>
            <a:endParaRPr b="0" i="0" sz="2700" u="none" cap="none" strike="noStrike">
              <a:solidFill>
                <a:schemeClr val="dk1"/>
              </a:solidFill>
              <a:latin typeface="Twentieth Century"/>
              <a:ea typeface="Twentieth Century"/>
              <a:cs typeface="Twentieth Century"/>
              <a:sym typeface="Twentieth Century"/>
            </a:endParaRPr>
          </a:p>
          <a:p>
            <a:pPr indent="-273049" lvl="1" marL="639762" marR="0" rtl="0" algn="l">
              <a:lnSpc>
                <a:spcPct val="80000"/>
              </a:lnSpc>
              <a:spcBef>
                <a:spcPts val="500"/>
              </a:spcBef>
              <a:spcAft>
                <a:spcPts val="0"/>
              </a:spcAft>
              <a:buClr>
                <a:schemeClr val="accent1"/>
              </a:buClr>
              <a:buSzPts val="1680"/>
              <a:buFont typeface="Noto Sans Symbols"/>
              <a:buChar char="🞑"/>
            </a:pPr>
            <a:r>
              <a:rPr b="0" i="0" lang="en-US" sz="2400" u="none" cap="none" strike="noStrike">
                <a:solidFill>
                  <a:schemeClr val="dk1"/>
                </a:solidFill>
                <a:latin typeface="Twentieth Century"/>
                <a:ea typeface="Twentieth Century"/>
                <a:cs typeface="Twentieth Century"/>
                <a:sym typeface="Twentieth Century"/>
              </a:rPr>
              <a:t>Supports students’ emerging understanding of the alphabetic principles of letter-sound associations and alphabetical order, and the written language skill of manuscript letter formation.</a:t>
            </a:r>
            <a:endParaRPr/>
          </a:p>
          <a:p>
            <a:pPr indent="-273049" lvl="1" marL="639762" marR="0" rtl="0" algn="l">
              <a:lnSpc>
                <a:spcPct val="80000"/>
              </a:lnSpc>
              <a:spcBef>
                <a:spcPts val="500"/>
              </a:spcBef>
              <a:spcAft>
                <a:spcPts val="0"/>
              </a:spcAft>
              <a:buClr>
                <a:schemeClr val="accent1"/>
              </a:buClr>
              <a:buSzPts val="1680"/>
              <a:buFont typeface="Noto Sans Symbols"/>
              <a:buChar char="🞑"/>
            </a:pPr>
            <a:r>
              <a:rPr b="0" i="0" lang="en-US" sz="2400" u="none" cap="none" strike="noStrike">
                <a:solidFill>
                  <a:schemeClr val="dk1"/>
                </a:solidFill>
                <a:latin typeface="Twentieth Century"/>
                <a:ea typeface="Twentieth Century"/>
                <a:cs typeface="Twentieth Century"/>
                <a:sym typeface="Twentieth Century"/>
              </a:rPr>
              <a:t>Designed to be a “pre-dose,” to letter-sound and writing skills </a:t>
            </a:r>
            <a:endParaRPr/>
          </a:p>
        </p:txBody>
      </p:sp>
      <p:pic>
        <p:nvPicPr>
          <p:cNvPr id="108" name="Google Shape;108;g13d3ffef22a_2_25"/>
          <p:cNvPicPr preferRelativeResize="0"/>
          <p:nvPr>
            <p:ph idx="2" type="body"/>
          </p:nvPr>
        </p:nvPicPr>
        <p:blipFill rotWithShape="1">
          <a:blip r:embed="rId3">
            <a:alphaModFix/>
          </a:blip>
          <a:srcRect b="0" l="0" r="0" t="0"/>
          <a:stretch/>
        </p:blipFill>
        <p:spPr>
          <a:xfrm>
            <a:off x="5257800" y="1762125"/>
            <a:ext cx="2819400" cy="2141537"/>
          </a:xfrm>
          <a:prstGeom prst="rect">
            <a:avLst/>
          </a:prstGeom>
          <a:noFill/>
          <a:ln>
            <a:noFill/>
          </a:ln>
        </p:spPr>
      </p:pic>
      <p:pic>
        <p:nvPicPr>
          <p:cNvPr id="109" name="Google Shape;109;g13d3ffef22a_2_25"/>
          <p:cNvPicPr preferRelativeResize="0"/>
          <p:nvPr/>
        </p:nvPicPr>
        <p:blipFill rotWithShape="1">
          <a:blip r:embed="rId4">
            <a:alphaModFix/>
          </a:blip>
          <a:srcRect b="0" l="0" r="0" t="0"/>
          <a:stretch/>
        </p:blipFill>
        <p:spPr>
          <a:xfrm>
            <a:off x="5105400" y="4106862"/>
            <a:ext cx="3257550" cy="2068512"/>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23"/>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wentieth Century"/>
              <a:buNone/>
            </a:pPr>
            <a:r>
              <a:rPr b="0" i="0" lang="en-US" sz="4000" u="none">
                <a:solidFill>
                  <a:schemeClr val="dk2"/>
                </a:solidFill>
                <a:latin typeface="Twentieth Century"/>
                <a:ea typeface="Twentieth Century"/>
                <a:cs typeface="Twentieth Century"/>
                <a:sym typeface="Twentieth Century"/>
              </a:rPr>
              <a:t>When We Are Building With Blocks We Are…</a:t>
            </a:r>
            <a:endParaRPr/>
          </a:p>
        </p:txBody>
      </p:sp>
      <p:sp>
        <p:nvSpPr>
          <p:cNvPr id="410" name="Google Shape;410;p23"/>
          <p:cNvSpPr txBox="1"/>
          <p:nvPr>
            <p:ph idx="1" type="body"/>
          </p:nvPr>
        </p:nvSpPr>
        <p:spPr>
          <a:xfrm>
            <a:off x="612775" y="1600200"/>
            <a:ext cx="8074025" cy="51054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Learning self-direction and independence.</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Learning how to work together and respect each others viewpoints.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Exchanging ideas.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Developing small and large muscles.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Improving eye-hand coordination.</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Learning about sizes, shapes, numbers, order, area, length, patterns, and weight.</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Exploring cause and effect.</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Using our imagination.</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24"/>
          <p:cNvSpPr txBox="1"/>
          <p:nvPr>
            <p:ph type="title"/>
          </p:nvPr>
        </p:nvSpPr>
        <p:spPr>
          <a:xfrm>
            <a:off x="0" y="228600"/>
            <a:ext cx="91440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800"/>
              <a:buFont typeface="Twentieth Century"/>
              <a:buNone/>
            </a:pPr>
            <a:r>
              <a:rPr b="0" i="0" lang="en-US" sz="3800" u="none">
                <a:solidFill>
                  <a:schemeClr val="dk2"/>
                </a:solidFill>
                <a:latin typeface="Twentieth Century"/>
                <a:ea typeface="Twentieth Century"/>
                <a:cs typeface="Twentieth Century"/>
                <a:sym typeface="Twentieth Century"/>
              </a:rPr>
              <a:t>When We Are At The Sand And Water Table We Are…</a:t>
            </a:r>
            <a:endParaRPr/>
          </a:p>
        </p:txBody>
      </p:sp>
      <p:sp>
        <p:nvSpPr>
          <p:cNvPr id="416" name="Google Shape;416;p24"/>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Demonstrating self-direction and independence.</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Cooperating with others.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Enhancing fine motor skills and eye-hand coordination.</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Exploring, observing, and comparing.</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Learning cause and effect.</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Learning to ask and answer questions.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Expanding our vocabulary.</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25"/>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wentieth Century"/>
              <a:buNone/>
            </a:pPr>
            <a:r>
              <a:rPr b="0" i="0" lang="en-US" sz="4000" u="none">
                <a:solidFill>
                  <a:schemeClr val="dk2"/>
                </a:solidFill>
                <a:latin typeface="Twentieth Century"/>
                <a:ea typeface="Twentieth Century"/>
                <a:cs typeface="Twentieth Century"/>
                <a:sym typeface="Twentieth Century"/>
              </a:rPr>
              <a:t>When We Are Investigating </a:t>
            </a:r>
            <a:br>
              <a:rPr b="0" i="0" lang="en-US" sz="4000" u="none">
                <a:solidFill>
                  <a:schemeClr val="dk2"/>
                </a:solidFill>
                <a:latin typeface="Twentieth Century"/>
                <a:ea typeface="Twentieth Century"/>
                <a:cs typeface="Twentieth Century"/>
                <a:sym typeface="Twentieth Century"/>
              </a:rPr>
            </a:br>
            <a:r>
              <a:rPr b="0" i="0" lang="en-US" sz="4000" u="none">
                <a:solidFill>
                  <a:schemeClr val="dk2"/>
                </a:solidFill>
                <a:latin typeface="Twentieth Century"/>
                <a:ea typeface="Twentieth Century"/>
                <a:cs typeface="Twentieth Century"/>
                <a:sym typeface="Twentieth Century"/>
              </a:rPr>
              <a:t>We Are…</a:t>
            </a:r>
            <a:endParaRPr/>
          </a:p>
        </p:txBody>
      </p:sp>
      <p:sp>
        <p:nvSpPr>
          <p:cNvPr id="422" name="Google Shape;422;p25"/>
          <p:cNvSpPr txBox="1"/>
          <p:nvPr>
            <p:ph idx="1" type="body"/>
          </p:nvPr>
        </p:nvSpPr>
        <p:spPr>
          <a:xfrm>
            <a:off x="612775" y="1600200"/>
            <a:ext cx="8150225" cy="48006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Exploring and investigating the world around us.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Cooperating with others.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Learning to take care of living things.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Observing, predicting, and comparing.</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Drawing conclusions.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Developing dexterity and eye-hand coordination.</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Practicing motor skills.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Expanding our vocabulary.</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Organizing and sharing our learning.</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26"/>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wentieth Century"/>
              <a:buNone/>
            </a:pPr>
            <a:r>
              <a:rPr b="0" i="0" lang="en-US" sz="4000" u="none">
                <a:solidFill>
                  <a:schemeClr val="dk2"/>
                </a:solidFill>
                <a:latin typeface="Twentieth Century"/>
                <a:ea typeface="Twentieth Century"/>
                <a:cs typeface="Twentieth Century"/>
                <a:sym typeface="Twentieth Century"/>
              </a:rPr>
              <a:t>Activities You Can Do at Home</a:t>
            </a:r>
            <a:endParaRPr/>
          </a:p>
        </p:txBody>
      </p:sp>
      <p:sp>
        <p:nvSpPr>
          <p:cNvPr id="428" name="Google Shape;428;p26"/>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READ to your child at least once a day and have your child retell the story to you.</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As you are driving in the car, shopping, or around your home, look for the letter of the week. Also, have your child try to read signs on the road or in the stores.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Practice counting with your child.</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Practice colors and shapes with your child.</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27"/>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Twentieth Century"/>
              <a:buNone/>
            </a:pPr>
            <a:r>
              <a:rPr b="0" i="0" lang="en-US" sz="4400" u="none">
                <a:solidFill>
                  <a:schemeClr val="dk2"/>
                </a:solidFill>
                <a:latin typeface="Twentieth Century"/>
                <a:ea typeface="Twentieth Century"/>
                <a:cs typeface="Twentieth Century"/>
                <a:sym typeface="Twentieth Century"/>
              </a:rPr>
              <a:t>More Activities</a:t>
            </a:r>
            <a:endParaRPr/>
          </a:p>
        </p:txBody>
      </p:sp>
      <p:sp>
        <p:nvSpPr>
          <p:cNvPr id="434" name="Google Shape;434;p27"/>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Help your child practice writing his/her name.</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Allow your child to do small, simple chores at home. It makes them feel important and gives them a sense of responsibility.</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chemeClr val="dk1"/>
                </a:solidFill>
                <a:latin typeface="Twentieth Century"/>
                <a:ea typeface="Twentieth Century"/>
                <a:cs typeface="Twentieth Century"/>
                <a:sym typeface="Twentieth Century"/>
              </a:rPr>
              <a:t>Have your child tell you about their day and what they have learned in school.</a:t>
            </a:r>
            <a:endParaRPr/>
          </a:p>
          <a:p>
            <a:pPr indent="-208597" lvl="0" marL="319087" marR="0" rtl="0" algn="l">
              <a:lnSpc>
                <a:spcPct val="100000"/>
              </a:lnSpc>
              <a:spcBef>
                <a:spcPts val="700"/>
              </a:spcBef>
              <a:spcAft>
                <a:spcPts val="0"/>
              </a:spcAft>
              <a:buClr>
                <a:schemeClr val="accent2"/>
              </a:buClr>
              <a:buSzPts val="1740"/>
              <a:buFont typeface="Noto Sans Symbols"/>
              <a:buNone/>
            </a:pPr>
            <a:r>
              <a:t/>
            </a:r>
            <a:endParaRPr b="0" i="0" sz="2900" u="none">
              <a:solidFill>
                <a:schemeClr val="dk1"/>
              </a:solidFill>
              <a:latin typeface="Twentieth Century"/>
              <a:ea typeface="Twentieth Century"/>
              <a:cs typeface="Twentieth Century"/>
              <a:sym typeface="Twentieth Century"/>
            </a:endParaRPr>
          </a:p>
          <a:p>
            <a:pPr indent="-208597" lvl="0" marL="319087" marR="0" rtl="0" algn="l">
              <a:lnSpc>
                <a:spcPct val="100000"/>
              </a:lnSpc>
              <a:spcBef>
                <a:spcPts val="700"/>
              </a:spcBef>
              <a:spcAft>
                <a:spcPts val="0"/>
              </a:spcAft>
              <a:buClr>
                <a:schemeClr val="accent2"/>
              </a:buClr>
              <a:buSzPts val="1740"/>
              <a:buFont typeface="Noto Sans Symbols"/>
              <a:buNone/>
            </a:pPr>
            <a:r>
              <a:t/>
            </a:r>
            <a:endParaRPr b="0" i="0" sz="2900" u="none">
              <a:solidFill>
                <a:schemeClr val="dk1"/>
              </a:solidFill>
              <a:latin typeface="Twentieth Century"/>
              <a:ea typeface="Twentieth Century"/>
              <a:cs typeface="Twentieth Century"/>
              <a:sym typeface="Twentieth Century"/>
            </a:endParaRPr>
          </a:p>
          <a:p>
            <a:pPr indent="-208597" lvl="0" marL="319087" marR="0" rtl="0" algn="l">
              <a:lnSpc>
                <a:spcPct val="100000"/>
              </a:lnSpc>
              <a:spcBef>
                <a:spcPts val="700"/>
              </a:spcBef>
              <a:spcAft>
                <a:spcPts val="0"/>
              </a:spcAft>
              <a:buClr>
                <a:schemeClr val="accent2"/>
              </a:buClr>
              <a:buSzPts val="1740"/>
              <a:buFont typeface="Noto Sans Symbols"/>
              <a:buNone/>
            </a:pPr>
            <a:r>
              <a:t/>
            </a:r>
            <a:endParaRPr b="0" i="0" sz="2900" u="none">
              <a:solidFill>
                <a:schemeClr val="dk1"/>
              </a:solidFill>
              <a:latin typeface="Twentieth Century"/>
              <a:ea typeface="Twentieth Century"/>
              <a:cs typeface="Twentieth Century"/>
              <a:sym typeface="Twentieth Century"/>
            </a:endParaRPr>
          </a:p>
          <a:p>
            <a:pPr indent="-208598" lvl="0" marL="319088" marR="0" rtl="0" algn="l">
              <a:spcBef>
                <a:spcPts val="700"/>
              </a:spcBef>
              <a:spcAft>
                <a:spcPts val="0"/>
              </a:spcAft>
              <a:buClr>
                <a:schemeClr val="accent2"/>
              </a:buClr>
              <a:buSzPts val="1740"/>
              <a:buFont typeface="Noto Sans Symbols"/>
              <a:buNone/>
            </a:pPr>
            <a:r>
              <a:t/>
            </a:r>
            <a:endParaRPr b="0" i="0" sz="2900" u="none">
              <a:solidFill>
                <a:schemeClr val="dk1"/>
              </a:solidFill>
              <a:latin typeface="Twentieth Century"/>
              <a:ea typeface="Twentieth Century"/>
              <a:cs typeface="Twentieth Century"/>
              <a:sym typeface="Twentieth Century"/>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28"/>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Twentieth Century"/>
              <a:buNone/>
            </a:pPr>
            <a:r>
              <a:rPr b="0" i="0" lang="en-US" sz="4400" u="none">
                <a:solidFill>
                  <a:schemeClr val="dk2"/>
                </a:solidFill>
                <a:latin typeface="Twentieth Century"/>
                <a:ea typeface="Twentieth Century"/>
                <a:cs typeface="Twentieth Century"/>
                <a:sym typeface="Twentieth Century"/>
              </a:rPr>
              <a:t>Remember:</a:t>
            </a:r>
            <a:endParaRPr/>
          </a:p>
        </p:txBody>
      </p:sp>
      <p:sp>
        <p:nvSpPr>
          <p:cNvPr id="440" name="Google Shape;440;p28"/>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ctr">
              <a:lnSpc>
                <a:spcPct val="100000"/>
              </a:lnSpc>
              <a:spcBef>
                <a:spcPts val="0"/>
              </a:spcBef>
              <a:spcAft>
                <a:spcPts val="0"/>
              </a:spcAft>
              <a:buClr>
                <a:schemeClr val="accent2"/>
              </a:buClr>
              <a:buSzPts val="2640"/>
              <a:buFont typeface="Noto Sans Symbols"/>
              <a:buNone/>
            </a:pPr>
            <a:r>
              <a:rPr b="0" i="0" lang="en-US" sz="4400" u="none">
                <a:solidFill>
                  <a:schemeClr val="dk1"/>
                </a:solidFill>
                <a:latin typeface="Twentieth Century"/>
                <a:ea typeface="Twentieth Century"/>
                <a:cs typeface="Twentieth Century"/>
                <a:sym typeface="Twentieth Century"/>
              </a:rPr>
              <a:t>No child has ever been, </a:t>
            </a:r>
            <a:endParaRPr/>
          </a:p>
          <a:p>
            <a:pPr indent="-319087" lvl="0" marL="319087" marR="0" rtl="0" algn="ctr">
              <a:lnSpc>
                <a:spcPct val="100000"/>
              </a:lnSpc>
              <a:spcBef>
                <a:spcPts val="700"/>
              </a:spcBef>
              <a:spcAft>
                <a:spcPts val="0"/>
              </a:spcAft>
              <a:buClr>
                <a:schemeClr val="accent2"/>
              </a:buClr>
              <a:buSzPts val="2640"/>
              <a:buFont typeface="Noto Sans Symbols"/>
              <a:buNone/>
            </a:pPr>
            <a:r>
              <a:rPr b="0" i="0" lang="en-US" sz="4400" u="none">
                <a:solidFill>
                  <a:schemeClr val="dk1"/>
                </a:solidFill>
                <a:latin typeface="Twentieth Century"/>
                <a:ea typeface="Twentieth Century"/>
                <a:cs typeface="Twentieth Century"/>
                <a:sym typeface="Twentieth Century"/>
              </a:rPr>
              <a:t>or will ever be, </a:t>
            </a:r>
            <a:endParaRPr/>
          </a:p>
          <a:p>
            <a:pPr indent="-319087" lvl="0" marL="319087" marR="0" rtl="0" algn="ctr">
              <a:lnSpc>
                <a:spcPct val="100000"/>
              </a:lnSpc>
              <a:spcBef>
                <a:spcPts val="700"/>
              </a:spcBef>
              <a:spcAft>
                <a:spcPts val="0"/>
              </a:spcAft>
              <a:buClr>
                <a:schemeClr val="accent2"/>
              </a:buClr>
              <a:buSzPts val="2640"/>
              <a:buFont typeface="Noto Sans Symbols"/>
              <a:buNone/>
            </a:pPr>
            <a:r>
              <a:rPr b="0" i="0" lang="en-US" sz="4400" u="none">
                <a:solidFill>
                  <a:schemeClr val="dk1"/>
                </a:solidFill>
                <a:latin typeface="Twentieth Century"/>
                <a:ea typeface="Twentieth Century"/>
                <a:cs typeface="Twentieth Century"/>
                <a:sym typeface="Twentieth Century"/>
              </a:rPr>
              <a:t>deeply, personally invested in a worksheet.</a:t>
            </a:r>
            <a:endParaRPr/>
          </a:p>
          <a:p>
            <a:pPr indent="-319087" lvl="0" marL="319087" marR="0" rtl="0" algn="ctr">
              <a:lnSpc>
                <a:spcPct val="100000"/>
              </a:lnSpc>
              <a:spcBef>
                <a:spcPts val="700"/>
              </a:spcBef>
              <a:spcAft>
                <a:spcPts val="0"/>
              </a:spcAft>
              <a:buClr>
                <a:schemeClr val="accent2"/>
              </a:buClr>
              <a:buSzPts val="2640"/>
              <a:buFont typeface="Noto Sans Symbols"/>
              <a:buNone/>
            </a:pPr>
            <a:r>
              <a:rPr b="0" i="0" lang="en-US" sz="4400" u="none">
                <a:solidFill>
                  <a:schemeClr val="dk1"/>
                </a:solidFill>
                <a:latin typeface="Twentieth Century"/>
                <a:ea typeface="Twentieth Century"/>
                <a:cs typeface="Twentieth Century"/>
                <a:sym typeface="Twentieth Century"/>
              </a:rPr>
              <a:t>…that’s why we do hands on activities at preschool!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13d3ffef22a_2_33"/>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wentieth Century"/>
              <a:buNone/>
            </a:pPr>
            <a:r>
              <a:rPr b="0" i="0" lang="en-US" sz="4000" u="none">
                <a:solidFill>
                  <a:schemeClr val="dk2"/>
                </a:solidFill>
                <a:latin typeface="Twentieth Century"/>
                <a:ea typeface="Twentieth Century"/>
                <a:cs typeface="Twentieth Century"/>
                <a:sym typeface="Twentieth Century"/>
              </a:rPr>
              <a:t>PreKindergarten Curriculum: Math</a:t>
            </a:r>
            <a:endParaRPr/>
          </a:p>
        </p:txBody>
      </p:sp>
      <p:sp>
        <p:nvSpPr>
          <p:cNvPr id="116" name="Google Shape;116;g13d3ffef22a_2_33"/>
          <p:cNvSpPr txBox="1"/>
          <p:nvPr>
            <p:ph idx="1" type="body"/>
          </p:nvPr>
        </p:nvSpPr>
        <p:spPr>
          <a:xfrm>
            <a:off x="631825" y="1676400"/>
            <a:ext cx="2949575" cy="4648200"/>
          </a:xfrm>
          <a:prstGeom prst="rect">
            <a:avLst/>
          </a:prstGeom>
          <a:noFill/>
          <a:ln>
            <a:noFill/>
          </a:ln>
        </p:spPr>
        <p:txBody>
          <a:bodyPr anchorCtr="0" anchor="t" bIns="45700" lIns="91425" spcFirstLastPara="1" rIns="91425" wrap="square" tIns="45700">
            <a:normAutofit/>
          </a:bodyPr>
          <a:lstStyle/>
          <a:p>
            <a:pPr indent="-319087" lvl="0" marL="319087" marR="0" rtl="0" algn="l">
              <a:lnSpc>
                <a:spcPct val="80000"/>
              </a:lnSpc>
              <a:spcBef>
                <a:spcPts val="0"/>
              </a:spcBef>
              <a:spcAft>
                <a:spcPts val="0"/>
              </a:spcAft>
              <a:buClr>
                <a:schemeClr val="accent2"/>
              </a:buClr>
              <a:buSzPts val="1200"/>
              <a:buFont typeface="Noto Sans Symbols"/>
              <a:buChar char="◻"/>
            </a:pPr>
            <a:r>
              <a:rPr b="0" i="0" lang="en-US" sz="2000" u="none" cap="none" strike="noStrike">
                <a:solidFill>
                  <a:schemeClr val="dk1"/>
                </a:solidFill>
                <a:latin typeface="Twentieth Century"/>
                <a:ea typeface="Twentieth Century"/>
                <a:cs typeface="Twentieth Century"/>
                <a:sym typeface="Twentieth Century"/>
              </a:rPr>
              <a:t>Origo Stepping Stones Pre-K</a:t>
            </a:r>
            <a:endParaRPr/>
          </a:p>
          <a:p>
            <a:pPr indent="-319087" lvl="0" marL="319087" marR="0" rtl="0" algn="l">
              <a:lnSpc>
                <a:spcPct val="80000"/>
              </a:lnSpc>
              <a:spcBef>
                <a:spcPts val="700"/>
              </a:spcBef>
              <a:spcAft>
                <a:spcPts val="0"/>
              </a:spcAft>
              <a:buClr>
                <a:schemeClr val="accent2"/>
              </a:buClr>
              <a:buSzPts val="1200"/>
              <a:buFont typeface="Noto Sans Symbols"/>
              <a:buNone/>
            </a:pPr>
            <a:r>
              <a:t/>
            </a:r>
            <a:endParaRPr b="0" i="0" sz="2000" u="none" cap="none" strike="noStrike">
              <a:solidFill>
                <a:schemeClr val="dk1"/>
              </a:solidFill>
              <a:latin typeface="Twentieth Century"/>
              <a:ea typeface="Twentieth Century"/>
              <a:cs typeface="Twentieth Century"/>
              <a:sym typeface="Twentieth Century"/>
            </a:endParaRPr>
          </a:p>
          <a:p>
            <a:pPr indent="-273048" lvl="1" marL="639762" marR="0" rtl="0" algn="l">
              <a:lnSpc>
                <a:spcPct val="80000"/>
              </a:lnSpc>
              <a:spcBef>
                <a:spcPts val="500"/>
              </a:spcBef>
              <a:spcAft>
                <a:spcPts val="0"/>
              </a:spcAft>
              <a:buClr>
                <a:schemeClr val="accent1"/>
              </a:buClr>
              <a:buSzPts val="1260"/>
              <a:buFont typeface="Noto Sans Symbols"/>
              <a:buChar char="🞑"/>
            </a:pPr>
            <a:r>
              <a:rPr b="0" i="0" lang="en-US" sz="1800" u="none" cap="none" strike="noStrike">
                <a:solidFill>
                  <a:schemeClr val="dk1"/>
                </a:solidFill>
                <a:latin typeface="Twentieth Century"/>
                <a:ea typeface="Twentieth Century"/>
                <a:cs typeface="Twentieth Century"/>
                <a:sym typeface="Twentieth Century"/>
              </a:rPr>
              <a:t>Promotes success through developmentally appropriate, meaningful activities that are play-based and rich in language</a:t>
            </a:r>
            <a:endParaRPr/>
          </a:p>
          <a:p>
            <a:pPr indent="-273048" lvl="1" marL="639762" marR="0" rtl="0" algn="l">
              <a:lnSpc>
                <a:spcPct val="80000"/>
              </a:lnSpc>
              <a:spcBef>
                <a:spcPts val="500"/>
              </a:spcBef>
              <a:spcAft>
                <a:spcPts val="0"/>
              </a:spcAft>
              <a:buClr>
                <a:schemeClr val="accent1"/>
              </a:buClr>
              <a:buSzPts val="1260"/>
              <a:buFont typeface="Noto Sans Symbols"/>
              <a:buChar char="🞑"/>
            </a:pPr>
            <a:r>
              <a:rPr b="0" i="0" lang="en-US" sz="1800" u="none" cap="none" strike="noStrike">
                <a:solidFill>
                  <a:schemeClr val="dk1"/>
                </a:solidFill>
                <a:latin typeface="Twentieth Century"/>
                <a:ea typeface="Twentieth Century"/>
                <a:cs typeface="Twentieth Century"/>
                <a:sym typeface="Twentieth Century"/>
              </a:rPr>
              <a:t>Scope and Sequence includes number, algebra, measurement, geometry, and data</a:t>
            </a:r>
            <a:endParaRPr/>
          </a:p>
          <a:p>
            <a:pPr indent="-273048" lvl="1" marL="639762" marR="0" rtl="0" algn="l">
              <a:lnSpc>
                <a:spcPct val="80000"/>
              </a:lnSpc>
              <a:spcBef>
                <a:spcPts val="500"/>
              </a:spcBef>
              <a:spcAft>
                <a:spcPts val="0"/>
              </a:spcAft>
              <a:buClr>
                <a:schemeClr val="accent1"/>
              </a:buClr>
              <a:buSzPts val="1260"/>
              <a:buFont typeface="Noto Sans Symbols"/>
              <a:buChar char="🞑"/>
            </a:pPr>
            <a:r>
              <a:rPr b="0" i="0" lang="en-US" sz="1800" u="none" cap="none" strike="noStrike">
                <a:solidFill>
                  <a:schemeClr val="dk1"/>
                </a:solidFill>
                <a:latin typeface="Twentieth Century"/>
                <a:ea typeface="Twentieth Century"/>
                <a:cs typeface="Twentieth Century"/>
                <a:sym typeface="Twentieth Century"/>
              </a:rPr>
              <a:t>Links math skills to the real world, as well as to other curriculum areas </a:t>
            </a:r>
            <a:endParaRPr/>
          </a:p>
          <a:p>
            <a:pPr indent="-273049" lvl="1" marL="639762" marR="0" rtl="0" algn="l">
              <a:lnSpc>
                <a:spcPct val="80000"/>
              </a:lnSpc>
              <a:spcBef>
                <a:spcPts val="500"/>
              </a:spcBef>
              <a:spcAft>
                <a:spcPts val="0"/>
              </a:spcAft>
              <a:buClr>
                <a:schemeClr val="accent1"/>
              </a:buClr>
              <a:buSzPts val="1260"/>
              <a:buFont typeface="Noto Sans Symbols"/>
              <a:buNone/>
            </a:pPr>
            <a:r>
              <a:t/>
            </a:r>
            <a:endParaRPr b="0" i="0" sz="1800" u="none" cap="none" strike="noStrike">
              <a:solidFill>
                <a:schemeClr val="dk1"/>
              </a:solidFill>
              <a:latin typeface="Twentieth Century"/>
              <a:ea typeface="Twentieth Century"/>
              <a:cs typeface="Twentieth Century"/>
              <a:sym typeface="Twentieth Century"/>
            </a:endParaRPr>
          </a:p>
          <a:p>
            <a:pPr indent="-250508" lvl="0" marL="319088" marR="0" rtl="0" algn="l">
              <a:spcBef>
                <a:spcPts val="700"/>
              </a:spcBef>
              <a:spcAft>
                <a:spcPts val="0"/>
              </a:spcAft>
              <a:buClr>
                <a:schemeClr val="accent2"/>
              </a:buClr>
              <a:buSzPts val="1080"/>
              <a:buFont typeface="Noto Sans Symbols"/>
              <a:buNone/>
            </a:pPr>
            <a:r>
              <a:t/>
            </a:r>
            <a:endParaRPr b="0" i="0" sz="1800" u="none" cap="none" strike="noStrike">
              <a:solidFill>
                <a:schemeClr val="dk1"/>
              </a:solidFill>
              <a:latin typeface="Twentieth Century"/>
              <a:ea typeface="Twentieth Century"/>
              <a:cs typeface="Twentieth Century"/>
              <a:sym typeface="Twentieth Century"/>
            </a:endParaRPr>
          </a:p>
        </p:txBody>
      </p:sp>
      <p:pic>
        <p:nvPicPr>
          <p:cNvPr id="117" name="Google Shape;117;g13d3ffef22a_2_33"/>
          <p:cNvPicPr preferRelativeResize="0"/>
          <p:nvPr>
            <p:ph idx="2" type="body"/>
          </p:nvPr>
        </p:nvPicPr>
        <p:blipFill rotWithShape="1">
          <a:blip r:embed="rId3">
            <a:alphaModFix/>
          </a:blip>
          <a:srcRect b="0" l="0" r="0" t="0"/>
          <a:stretch/>
        </p:blipFill>
        <p:spPr>
          <a:xfrm>
            <a:off x="4876800" y="1522412"/>
            <a:ext cx="3270250" cy="2620962"/>
          </a:xfrm>
          <a:prstGeom prst="rect">
            <a:avLst/>
          </a:prstGeom>
          <a:noFill/>
          <a:ln>
            <a:noFill/>
          </a:ln>
        </p:spPr>
      </p:pic>
      <p:pic>
        <p:nvPicPr>
          <p:cNvPr id="118" name="Google Shape;118;g13d3ffef22a_2_33"/>
          <p:cNvPicPr preferRelativeResize="0"/>
          <p:nvPr/>
        </p:nvPicPr>
        <p:blipFill rotWithShape="1">
          <a:blip r:embed="rId4">
            <a:alphaModFix/>
          </a:blip>
          <a:srcRect b="0" l="0" r="0" t="0"/>
          <a:stretch/>
        </p:blipFill>
        <p:spPr>
          <a:xfrm>
            <a:off x="4876800" y="4225925"/>
            <a:ext cx="3270250" cy="2590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13d3ffef22a_2_41"/>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wentieth Century"/>
              <a:buNone/>
            </a:pPr>
            <a:r>
              <a:rPr b="0" i="0" lang="en-US" sz="4000" u="none">
                <a:solidFill>
                  <a:schemeClr val="dk2"/>
                </a:solidFill>
                <a:latin typeface="Twentieth Century"/>
                <a:ea typeface="Twentieth Century"/>
                <a:cs typeface="Twentieth Century"/>
                <a:sym typeface="Twentieth Century"/>
              </a:rPr>
              <a:t>PreKindergarten Curriculum: Science</a:t>
            </a:r>
            <a:endParaRPr/>
          </a:p>
        </p:txBody>
      </p:sp>
      <p:sp>
        <p:nvSpPr>
          <p:cNvPr id="125" name="Google Shape;125;g13d3ffef22a_2_41"/>
          <p:cNvSpPr txBox="1"/>
          <p:nvPr>
            <p:ph idx="1" type="body"/>
          </p:nvPr>
        </p:nvSpPr>
        <p:spPr>
          <a:xfrm>
            <a:off x="615950" y="1792287"/>
            <a:ext cx="2928937" cy="4456112"/>
          </a:xfrm>
          <a:prstGeom prst="rect">
            <a:avLst/>
          </a:prstGeom>
          <a:noFill/>
          <a:ln>
            <a:noFill/>
          </a:ln>
        </p:spPr>
        <p:txBody>
          <a:bodyPr anchorCtr="0" anchor="t" bIns="45700" lIns="91425" spcFirstLastPara="1" rIns="91425" wrap="square" tIns="45700">
            <a:normAutofit/>
          </a:bodyPr>
          <a:lstStyle/>
          <a:p>
            <a:pPr indent="-319087" lvl="0" marL="319087" marR="0" rtl="0" algn="l">
              <a:lnSpc>
                <a:spcPct val="80000"/>
              </a:lnSpc>
              <a:spcBef>
                <a:spcPts val="0"/>
              </a:spcBef>
              <a:spcAft>
                <a:spcPts val="0"/>
              </a:spcAft>
              <a:buClr>
                <a:schemeClr val="accent2"/>
              </a:buClr>
              <a:buSzPts val="1320"/>
              <a:buFont typeface="Noto Sans Symbols"/>
              <a:buChar char="◻"/>
            </a:pPr>
            <a:r>
              <a:rPr b="0" i="0" lang="en-US" sz="2200" u="none">
                <a:solidFill>
                  <a:schemeClr val="dk1"/>
                </a:solidFill>
                <a:latin typeface="Twentieth Century"/>
                <a:ea typeface="Twentieth Century"/>
                <a:cs typeface="Twentieth Century"/>
                <a:sym typeface="Twentieth Century"/>
              </a:rPr>
              <a:t>Early Childhood Hands On Science (ECHOS)</a:t>
            </a:r>
            <a:endParaRPr/>
          </a:p>
          <a:p>
            <a:pPr indent="-319087" lvl="0" marL="319087" marR="0" rtl="0" algn="l">
              <a:lnSpc>
                <a:spcPct val="80000"/>
              </a:lnSpc>
              <a:spcBef>
                <a:spcPts val="700"/>
              </a:spcBef>
              <a:spcAft>
                <a:spcPts val="0"/>
              </a:spcAft>
              <a:buClr>
                <a:schemeClr val="accent2"/>
              </a:buClr>
              <a:buSzPts val="1320"/>
              <a:buFont typeface="Noto Sans Symbols"/>
              <a:buNone/>
            </a:pPr>
            <a:r>
              <a:t/>
            </a:r>
            <a:endParaRPr b="0" i="0" sz="2200" u="none">
              <a:solidFill>
                <a:schemeClr val="dk1"/>
              </a:solidFill>
              <a:latin typeface="Twentieth Century"/>
              <a:ea typeface="Twentieth Century"/>
              <a:cs typeface="Twentieth Century"/>
              <a:sym typeface="Twentieth Century"/>
            </a:endParaRPr>
          </a:p>
          <a:p>
            <a:pPr indent="-273049" lvl="1" marL="639762" marR="0" rtl="0" algn="l">
              <a:lnSpc>
                <a:spcPct val="80000"/>
              </a:lnSpc>
              <a:spcBef>
                <a:spcPts val="500"/>
              </a:spcBef>
              <a:spcAft>
                <a:spcPts val="0"/>
              </a:spcAft>
              <a:buClr>
                <a:schemeClr val="accent1"/>
              </a:buClr>
              <a:buSzPts val="1400"/>
              <a:buFont typeface="Noto Sans Symbols"/>
              <a:buChar char="🞑"/>
            </a:pPr>
            <a:r>
              <a:rPr b="0" i="0" lang="en-US" sz="2000" u="none" cap="none" strike="noStrike">
                <a:solidFill>
                  <a:schemeClr val="dk1"/>
                </a:solidFill>
                <a:latin typeface="Twentieth Century"/>
                <a:ea typeface="Twentieth Century"/>
                <a:cs typeface="Twentieth Century"/>
                <a:sym typeface="Twentieth Century"/>
              </a:rPr>
              <a:t>Comprehensive hands-on, interactive early childhood science curriculum</a:t>
            </a:r>
            <a:endParaRPr/>
          </a:p>
          <a:p>
            <a:pPr indent="-273049" lvl="1" marL="639762" marR="0" rtl="0" algn="l">
              <a:lnSpc>
                <a:spcPct val="80000"/>
              </a:lnSpc>
              <a:spcBef>
                <a:spcPts val="500"/>
              </a:spcBef>
              <a:spcAft>
                <a:spcPts val="0"/>
              </a:spcAft>
              <a:buClr>
                <a:schemeClr val="accent1"/>
              </a:buClr>
              <a:buSzPts val="1400"/>
              <a:buFont typeface="Noto Sans Symbols"/>
              <a:buChar char="🞑"/>
            </a:pPr>
            <a:r>
              <a:rPr b="0" i="0" lang="en-US" sz="2000" u="none" cap="none" strike="noStrike">
                <a:solidFill>
                  <a:schemeClr val="dk1"/>
                </a:solidFill>
                <a:latin typeface="Twentieth Century"/>
                <a:ea typeface="Twentieth Century"/>
                <a:cs typeface="Twentieth Century"/>
                <a:sym typeface="Twentieth Century"/>
              </a:rPr>
              <a:t>9 Research based themes</a:t>
            </a:r>
            <a:endParaRPr/>
          </a:p>
          <a:p>
            <a:pPr indent="-273049" lvl="1" marL="639762" marR="0" rtl="0" algn="l">
              <a:lnSpc>
                <a:spcPct val="80000"/>
              </a:lnSpc>
              <a:spcBef>
                <a:spcPts val="500"/>
              </a:spcBef>
              <a:spcAft>
                <a:spcPts val="0"/>
              </a:spcAft>
              <a:buClr>
                <a:schemeClr val="accent1"/>
              </a:buClr>
              <a:buSzPts val="1400"/>
              <a:buFont typeface="Noto Sans Symbols"/>
              <a:buChar char="🞑"/>
            </a:pPr>
            <a:r>
              <a:rPr b="0" i="0" lang="en-US" sz="2000" u="none" cap="none" strike="noStrike">
                <a:solidFill>
                  <a:schemeClr val="dk1"/>
                </a:solidFill>
                <a:latin typeface="Twentieth Century"/>
                <a:ea typeface="Twentieth Century"/>
                <a:cs typeface="Twentieth Century"/>
                <a:sym typeface="Twentieth Century"/>
              </a:rPr>
              <a:t>Aligned to early childhood standards</a:t>
            </a:r>
            <a:endParaRPr/>
          </a:p>
          <a:p>
            <a:pPr indent="-273049" lvl="1" marL="639762" marR="0" rtl="0" algn="l">
              <a:lnSpc>
                <a:spcPct val="80000"/>
              </a:lnSpc>
              <a:spcBef>
                <a:spcPts val="500"/>
              </a:spcBef>
              <a:spcAft>
                <a:spcPts val="0"/>
              </a:spcAft>
              <a:buClr>
                <a:schemeClr val="accent1"/>
              </a:buClr>
              <a:buSzPts val="1400"/>
              <a:buFont typeface="Noto Sans Symbols"/>
              <a:buChar char="🞑"/>
            </a:pPr>
            <a:r>
              <a:rPr b="0" i="0" lang="en-US" sz="2000" u="none" cap="none" strike="noStrike">
                <a:solidFill>
                  <a:schemeClr val="dk1"/>
                </a:solidFill>
                <a:latin typeface="Twentieth Century"/>
                <a:ea typeface="Twentieth Century"/>
                <a:cs typeface="Twentieth Century"/>
                <a:sym typeface="Twentieth Century"/>
              </a:rPr>
              <a:t>Provides a foundation for critical thinking</a:t>
            </a:r>
            <a:endParaRPr/>
          </a:p>
          <a:p>
            <a:pPr indent="-184149" lvl="1" marL="639762" marR="0" rtl="0" algn="l">
              <a:lnSpc>
                <a:spcPct val="80000"/>
              </a:lnSpc>
              <a:spcBef>
                <a:spcPts val="500"/>
              </a:spcBef>
              <a:spcAft>
                <a:spcPts val="0"/>
              </a:spcAft>
              <a:buClr>
                <a:schemeClr val="accent1"/>
              </a:buClr>
              <a:buSzPts val="1400"/>
              <a:buFont typeface="Noto Sans Symbols"/>
              <a:buNone/>
            </a:pPr>
            <a:r>
              <a:t/>
            </a:r>
            <a:endParaRPr b="0" i="0" sz="2000" u="none" cap="none" strike="noStrike">
              <a:solidFill>
                <a:schemeClr val="dk1"/>
              </a:solidFill>
              <a:latin typeface="Twentieth Century"/>
              <a:ea typeface="Twentieth Century"/>
              <a:cs typeface="Twentieth Century"/>
              <a:sym typeface="Twentieth Century"/>
            </a:endParaRPr>
          </a:p>
          <a:p>
            <a:pPr indent="-242888" lvl="0" marL="319088" marR="0" rtl="0" algn="l">
              <a:spcBef>
                <a:spcPts val="700"/>
              </a:spcBef>
              <a:spcAft>
                <a:spcPts val="0"/>
              </a:spcAft>
              <a:buClr>
                <a:schemeClr val="accent2"/>
              </a:buClr>
              <a:buSzPts val="1200"/>
              <a:buFont typeface="Noto Sans Symbols"/>
              <a:buNone/>
            </a:pPr>
            <a:r>
              <a:t/>
            </a:r>
            <a:endParaRPr b="0" i="0" sz="2000" u="none" cap="none" strike="noStrike">
              <a:solidFill>
                <a:schemeClr val="dk1"/>
              </a:solidFill>
              <a:latin typeface="Twentieth Century"/>
              <a:ea typeface="Twentieth Century"/>
              <a:cs typeface="Twentieth Century"/>
              <a:sym typeface="Twentieth Century"/>
            </a:endParaRPr>
          </a:p>
        </p:txBody>
      </p:sp>
      <p:pic>
        <p:nvPicPr>
          <p:cNvPr id="126" name="Google Shape;126;g13d3ffef22a_2_41"/>
          <p:cNvPicPr preferRelativeResize="0"/>
          <p:nvPr>
            <p:ph idx="2" type="body"/>
          </p:nvPr>
        </p:nvPicPr>
        <p:blipFill rotWithShape="1">
          <a:blip r:embed="rId3">
            <a:alphaModFix/>
          </a:blip>
          <a:srcRect b="0" l="0" r="0" t="0"/>
          <a:stretch/>
        </p:blipFill>
        <p:spPr>
          <a:xfrm>
            <a:off x="4833937" y="1762125"/>
            <a:ext cx="3049587" cy="2200275"/>
          </a:xfrm>
          <a:prstGeom prst="rect">
            <a:avLst/>
          </a:prstGeom>
          <a:noFill/>
          <a:ln>
            <a:noFill/>
          </a:ln>
        </p:spPr>
      </p:pic>
      <p:pic>
        <p:nvPicPr>
          <p:cNvPr id="127" name="Google Shape;127;g13d3ffef22a_2_41"/>
          <p:cNvPicPr preferRelativeResize="0"/>
          <p:nvPr/>
        </p:nvPicPr>
        <p:blipFill rotWithShape="1">
          <a:blip r:embed="rId4">
            <a:alphaModFix/>
          </a:blip>
          <a:srcRect b="0" l="0" r="0" t="0"/>
          <a:stretch/>
        </p:blipFill>
        <p:spPr>
          <a:xfrm>
            <a:off x="4800600" y="4029075"/>
            <a:ext cx="3178175" cy="2600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13d3ffef22a_2_49"/>
          <p:cNvSpPr txBox="1"/>
          <p:nvPr>
            <p:ph type="title"/>
          </p:nvPr>
        </p:nvSpPr>
        <p:spPr>
          <a:xfrm>
            <a:off x="533400" y="228600"/>
            <a:ext cx="83820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wentieth Century"/>
              <a:buNone/>
            </a:pPr>
            <a:r>
              <a:rPr b="0" i="0" lang="en-US" sz="4000" u="none">
                <a:solidFill>
                  <a:schemeClr val="dk2"/>
                </a:solidFill>
                <a:latin typeface="Twentieth Century"/>
                <a:ea typeface="Twentieth Century"/>
                <a:cs typeface="Twentieth Century"/>
                <a:sym typeface="Twentieth Century"/>
              </a:rPr>
              <a:t>Preschool Curriculum: Physical Education</a:t>
            </a:r>
            <a:endParaRPr/>
          </a:p>
        </p:txBody>
      </p:sp>
      <p:sp>
        <p:nvSpPr>
          <p:cNvPr id="133" name="Google Shape;133;g13d3ffef22a_2_49"/>
          <p:cNvSpPr txBox="1"/>
          <p:nvPr>
            <p:ph idx="1" type="body"/>
          </p:nvPr>
        </p:nvSpPr>
        <p:spPr>
          <a:xfrm>
            <a:off x="609600" y="1589087"/>
            <a:ext cx="3886200" cy="4572000"/>
          </a:xfrm>
          <a:prstGeom prst="rect">
            <a:avLst/>
          </a:prstGeom>
          <a:noFill/>
          <a:ln>
            <a:noFill/>
          </a:ln>
        </p:spPr>
        <p:txBody>
          <a:bodyPr anchorCtr="0" anchor="t" bIns="45700" lIns="91425" spcFirstLastPara="1" rIns="91425" wrap="square" tIns="45700">
            <a:normAutofit/>
          </a:bodyPr>
          <a:lstStyle/>
          <a:p>
            <a:pPr indent="-319087" lvl="0" marL="319087" marR="0" rtl="0" algn="l">
              <a:lnSpc>
                <a:spcPct val="80000"/>
              </a:lnSpc>
              <a:spcBef>
                <a:spcPts val="0"/>
              </a:spcBef>
              <a:spcAft>
                <a:spcPts val="0"/>
              </a:spcAft>
              <a:buClr>
                <a:schemeClr val="accent2"/>
              </a:buClr>
              <a:buSzPts val="1620"/>
              <a:buFont typeface="Noto Sans Symbols"/>
              <a:buChar char="◻"/>
            </a:pPr>
            <a:r>
              <a:rPr b="0" i="0" lang="en-US" sz="2700" u="none">
                <a:solidFill>
                  <a:schemeClr val="dk1"/>
                </a:solidFill>
                <a:latin typeface="Twentieth Century"/>
                <a:ea typeface="Twentieth Century"/>
                <a:cs typeface="Twentieth Century"/>
                <a:sym typeface="Twentieth Century"/>
              </a:rPr>
              <a:t>OPEN PE</a:t>
            </a:r>
            <a:endParaRPr/>
          </a:p>
          <a:p>
            <a:pPr indent="-216216" lvl="0" marL="319087" marR="0" rtl="0" algn="l">
              <a:lnSpc>
                <a:spcPct val="80000"/>
              </a:lnSpc>
              <a:spcBef>
                <a:spcPts val="700"/>
              </a:spcBef>
              <a:spcAft>
                <a:spcPts val="0"/>
              </a:spcAft>
              <a:buClr>
                <a:schemeClr val="accent2"/>
              </a:buClr>
              <a:buSzPts val="1620"/>
              <a:buFont typeface="Noto Sans Symbols"/>
              <a:buNone/>
            </a:pPr>
            <a:r>
              <a:t/>
            </a:r>
            <a:endParaRPr b="0" i="0" sz="2700" u="none">
              <a:solidFill>
                <a:schemeClr val="dk1"/>
              </a:solidFill>
              <a:latin typeface="Twentieth Century"/>
              <a:ea typeface="Twentieth Century"/>
              <a:cs typeface="Twentieth Century"/>
              <a:sym typeface="Twentieth Century"/>
            </a:endParaRPr>
          </a:p>
          <a:p>
            <a:pPr indent="-273049" lvl="1" marL="639762" marR="0" rtl="0" algn="l">
              <a:lnSpc>
                <a:spcPct val="80000"/>
              </a:lnSpc>
              <a:spcBef>
                <a:spcPts val="500"/>
              </a:spcBef>
              <a:spcAft>
                <a:spcPts val="0"/>
              </a:spcAft>
              <a:buClr>
                <a:schemeClr val="accent1"/>
              </a:buClr>
              <a:buSzPts val="1680"/>
              <a:buFont typeface="Noto Sans Symbols"/>
              <a:buChar char="🞑"/>
            </a:pPr>
            <a:r>
              <a:rPr b="0" i="0" lang="en-US" sz="2400" u="none" cap="none" strike="noStrike">
                <a:solidFill>
                  <a:schemeClr val="dk1"/>
                </a:solidFill>
                <a:latin typeface="Twentieth Century"/>
                <a:ea typeface="Twentieth Century"/>
                <a:cs typeface="Twentieth Century"/>
                <a:sym typeface="Twentieth Century"/>
              </a:rPr>
              <a:t>Provides instructional content designed to foster the development of knowledge and skill in six main movement exploration categories (Movement Concepts, Balance, Locomotor, Manipulative, Health &amp; Nutrition, and Social &amp; Emotional Development)</a:t>
            </a:r>
            <a:endParaRPr/>
          </a:p>
        </p:txBody>
      </p:sp>
      <p:pic>
        <p:nvPicPr>
          <p:cNvPr id="134" name="Google Shape;134;g13d3ffef22a_2_49"/>
          <p:cNvPicPr preferRelativeResize="0"/>
          <p:nvPr>
            <p:ph idx="2" type="body"/>
          </p:nvPr>
        </p:nvPicPr>
        <p:blipFill rotWithShape="1">
          <a:blip r:embed="rId3">
            <a:alphaModFix/>
          </a:blip>
          <a:srcRect b="0" l="0" r="0" t="0"/>
          <a:stretch/>
        </p:blipFill>
        <p:spPr>
          <a:xfrm>
            <a:off x="5313362" y="1752600"/>
            <a:ext cx="2992437" cy="2209800"/>
          </a:xfrm>
          <a:prstGeom prst="rect">
            <a:avLst/>
          </a:prstGeom>
          <a:noFill/>
          <a:ln>
            <a:noFill/>
          </a:ln>
        </p:spPr>
      </p:pic>
      <p:grpSp>
        <p:nvGrpSpPr>
          <p:cNvPr id="135" name="Google Shape;135;g13d3ffef22a_2_49"/>
          <p:cNvGrpSpPr/>
          <p:nvPr/>
        </p:nvGrpSpPr>
        <p:grpSpPr>
          <a:xfrm>
            <a:off x="5334000" y="4343400"/>
            <a:ext cx="3200400" cy="1905000"/>
            <a:chOff x="0" y="0"/>
            <a:chExt cx="4594225" cy="2114550"/>
          </a:xfrm>
        </p:grpSpPr>
        <p:pic>
          <p:nvPicPr>
            <p:cNvPr id="136" name="Google Shape;136;g13d3ffef22a_2_49"/>
            <p:cNvPicPr preferRelativeResize="0"/>
            <p:nvPr/>
          </p:nvPicPr>
          <p:blipFill rotWithShape="1">
            <a:blip r:embed="rId4">
              <a:alphaModFix/>
            </a:blip>
            <a:srcRect b="0" l="0" r="0" t="0"/>
            <a:stretch/>
          </p:blipFill>
          <p:spPr>
            <a:xfrm>
              <a:off x="0" y="0"/>
              <a:ext cx="1552575" cy="2114550"/>
            </a:xfrm>
            <a:prstGeom prst="rect">
              <a:avLst/>
            </a:prstGeom>
            <a:noFill/>
            <a:ln>
              <a:noFill/>
            </a:ln>
          </p:spPr>
        </p:pic>
        <p:pic>
          <p:nvPicPr>
            <p:cNvPr id="137" name="Google Shape;137;g13d3ffef22a_2_49"/>
            <p:cNvPicPr preferRelativeResize="0"/>
            <p:nvPr/>
          </p:nvPicPr>
          <p:blipFill rotWithShape="1">
            <a:blip r:embed="rId5">
              <a:alphaModFix/>
            </a:blip>
            <a:srcRect b="0" l="0" r="0" t="0"/>
            <a:stretch/>
          </p:blipFill>
          <p:spPr>
            <a:xfrm>
              <a:off x="1600200" y="28575"/>
              <a:ext cx="1514475" cy="2085975"/>
            </a:xfrm>
            <a:prstGeom prst="rect">
              <a:avLst/>
            </a:prstGeom>
            <a:noFill/>
            <a:ln>
              <a:noFill/>
            </a:ln>
          </p:spPr>
        </p:pic>
        <p:pic>
          <p:nvPicPr>
            <p:cNvPr id="138" name="Google Shape;138;g13d3ffef22a_2_49"/>
            <p:cNvPicPr preferRelativeResize="0"/>
            <p:nvPr/>
          </p:nvPicPr>
          <p:blipFill rotWithShape="1">
            <a:blip r:embed="rId6">
              <a:alphaModFix/>
            </a:blip>
            <a:srcRect b="0" l="0" r="0" t="0"/>
            <a:stretch/>
          </p:blipFill>
          <p:spPr>
            <a:xfrm>
              <a:off x="3114675" y="76200"/>
              <a:ext cx="1479550" cy="203835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13d3ffef22a_2_59"/>
          <p:cNvSpPr txBox="1"/>
          <p:nvPr>
            <p:ph type="title"/>
          </p:nvPr>
        </p:nvSpPr>
        <p:spPr>
          <a:xfrm>
            <a:off x="152400" y="242887"/>
            <a:ext cx="8839200" cy="97631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wentieth Century"/>
              <a:buNone/>
            </a:pPr>
            <a:r>
              <a:rPr b="0" i="0" lang="en-US" sz="4000" u="none">
                <a:solidFill>
                  <a:schemeClr val="dk2"/>
                </a:solidFill>
                <a:latin typeface="Twentieth Century"/>
                <a:ea typeface="Twentieth Century"/>
                <a:cs typeface="Twentieth Century"/>
                <a:sym typeface="Twentieth Century"/>
              </a:rPr>
              <a:t>Preschool Curriculum: Music and Movement</a:t>
            </a:r>
            <a:endParaRPr/>
          </a:p>
        </p:txBody>
      </p:sp>
      <p:sp>
        <p:nvSpPr>
          <p:cNvPr id="144" name="Google Shape;144;g13d3ffef22a_2_59"/>
          <p:cNvSpPr txBox="1"/>
          <p:nvPr>
            <p:ph idx="1" type="body"/>
          </p:nvPr>
        </p:nvSpPr>
        <p:spPr>
          <a:xfrm>
            <a:off x="457200" y="1752600"/>
            <a:ext cx="3276600" cy="4648200"/>
          </a:xfrm>
          <a:prstGeom prst="rect">
            <a:avLst/>
          </a:prstGeom>
          <a:noFill/>
          <a:ln>
            <a:noFill/>
          </a:ln>
        </p:spPr>
        <p:txBody>
          <a:bodyPr anchorCtr="0" anchor="t" bIns="45700" lIns="91425" spcFirstLastPara="1" rIns="91425" wrap="square" tIns="45700">
            <a:normAutofit/>
          </a:bodyPr>
          <a:lstStyle/>
          <a:p>
            <a:pPr indent="-319087" lvl="0" marL="319087" marR="0" rtl="0" algn="l">
              <a:lnSpc>
                <a:spcPct val="90000"/>
              </a:lnSpc>
              <a:spcBef>
                <a:spcPts val="0"/>
              </a:spcBef>
              <a:spcAft>
                <a:spcPts val="0"/>
              </a:spcAft>
              <a:buClr>
                <a:schemeClr val="accent2"/>
              </a:buClr>
              <a:buSzPts val="1740"/>
              <a:buFont typeface="Noto Sans Symbols"/>
              <a:buChar char="◻"/>
            </a:pPr>
            <a:r>
              <a:rPr b="0" i="0" lang="en-US" sz="2900" u="none" cap="none" strike="noStrike">
                <a:solidFill>
                  <a:schemeClr val="dk1"/>
                </a:solidFill>
                <a:latin typeface="Twentieth Century"/>
                <a:ea typeface="Twentieth Century"/>
                <a:cs typeface="Twentieth Century"/>
                <a:sym typeface="Twentieth Century"/>
              </a:rPr>
              <a:t>Using CUSD Pre-K Quarterly Curriculum Map, music lessons have been added to match lesson themes. </a:t>
            </a:r>
            <a:br>
              <a:rPr b="0" i="0" lang="en-US" sz="2900" u="none" cap="none" strike="noStrike">
                <a:solidFill>
                  <a:schemeClr val="dk1"/>
                </a:solidFill>
                <a:latin typeface="Twentieth Century"/>
                <a:ea typeface="Twentieth Century"/>
                <a:cs typeface="Twentieth Century"/>
                <a:sym typeface="Twentieth Century"/>
              </a:rPr>
            </a:br>
            <a:r>
              <a:rPr b="0" i="0" lang="en-US" sz="2900" u="none" cap="none" strike="noStrike">
                <a:solidFill>
                  <a:schemeClr val="dk1"/>
                </a:solidFill>
                <a:latin typeface="Twentieth Century"/>
                <a:ea typeface="Twentieth Century"/>
                <a:cs typeface="Twentieth Century"/>
                <a:sym typeface="Twentieth Century"/>
              </a:rPr>
              <a:t> </a:t>
            </a:r>
            <a:br>
              <a:rPr b="0" i="0" lang="en-US" sz="2900" u="none" cap="none" strike="noStrike">
                <a:solidFill>
                  <a:schemeClr val="dk1"/>
                </a:solidFill>
                <a:latin typeface="Twentieth Century"/>
                <a:ea typeface="Twentieth Century"/>
                <a:cs typeface="Twentieth Century"/>
                <a:sym typeface="Twentieth Century"/>
              </a:rPr>
            </a:br>
            <a:br>
              <a:rPr b="0" i="0" lang="en-US" sz="2900" u="none" cap="none" strike="noStrike">
                <a:solidFill>
                  <a:schemeClr val="dk1"/>
                </a:solidFill>
                <a:latin typeface="Twentieth Century"/>
                <a:ea typeface="Twentieth Century"/>
                <a:cs typeface="Twentieth Century"/>
                <a:sym typeface="Twentieth Century"/>
              </a:rPr>
            </a:br>
            <a:br>
              <a:rPr b="0" i="0" lang="en-US" sz="2900" u="none" cap="none" strike="noStrike">
                <a:solidFill>
                  <a:schemeClr val="dk1"/>
                </a:solidFill>
                <a:latin typeface="Twentieth Century"/>
                <a:ea typeface="Twentieth Century"/>
                <a:cs typeface="Twentieth Century"/>
                <a:sym typeface="Twentieth Century"/>
              </a:rPr>
            </a:br>
            <a:endParaRPr/>
          </a:p>
        </p:txBody>
      </p:sp>
      <p:pic>
        <p:nvPicPr>
          <p:cNvPr id="145" name="Google Shape;145;g13d3ffef22a_2_59"/>
          <p:cNvPicPr preferRelativeResize="0"/>
          <p:nvPr/>
        </p:nvPicPr>
        <p:blipFill rotWithShape="1">
          <a:blip r:embed="rId3">
            <a:alphaModFix/>
          </a:blip>
          <a:srcRect b="0" l="0" r="0" t="0"/>
          <a:stretch/>
        </p:blipFill>
        <p:spPr>
          <a:xfrm>
            <a:off x="5192712" y="1966912"/>
            <a:ext cx="3276600" cy="367506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edian">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Median">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Median">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2012-08-04T16:10:39Z</dcterms:created>
  <dc:creator>Carole</dc:creator>
</cp:coreProperties>
</file>