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04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305" r:id="rId12"/>
    <p:sldId id="265" r:id="rId13"/>
    <p:sldId id="266" r:id="rId14"/>
    <p:sldId id="267" r:id="rId15"/>
    <p:sldId id="268" r:id="rId16"/>
    <p:sldId id="29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01" r:id="rId27"/>
    <p:sldId id="279" r:id="rId28"/>
    <p:sldId id="280" r:id="rId29"/>
    <p:sldId id="281" r:id="rId30"/>
    <p:sldId id="282" r:id="rId31"/>
    <p:sldId id="300" r:id="rId32"/>
    <p:sldId id="302" r:id="rId33"/>
    <p:sldId id="283" r:id="rId34"/>
    <p:sldId id="285" r:id="rId35"/>
    <p:sldId id="284" r:id="rId36"/>
    <p:sldId id="286" r:id="rId37"/>
    <p:sldId id="287" r:id="rId38"/>
    <p:sldId id="288" r:id="rId39"/>
    <p:sldId id="289" r:id="rId40"/>
    <p:sldId id="303" r:id="rId41"/>
    <p:sldId id="290" r:id="rId42"/>
    <p:sldId id="291" r:id="rId43"/>
    <p:sldId id="299" r:id="rId44"/>
    <p:sldId id="306" r:id="rId45"/>
    <p:sldId id="292" r:id="rId46"/>
    <p:sldId id="293" r:id="rId47"/>
    <p:sldId id="294" r:id="rId48"/>
    <p:sldId id="295" r:id="rId49"/>
    <p:sldId id="296" r:id="rId50"/>
    <p:sldId id="29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D442-8AC0-4F01-8EC1-F1087B2F5DE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1F6AD-DDA8-4692-980B-1B79F60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https://www.youtube.com/watch?v=W4N-7AlzK7s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F6AD-DDA8-4692-980B-1B79F6030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https://www.youtube.com/watch?v=qPix_X-9t7E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F6AD-DDA8-4692-980B-1B79F6030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https://www.youtube.com/watch?v=OZG8M_ldA1M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F6AD-DDA8-4692-980B-1B79F6030F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0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F6AD-DDA8-4692-980B-1B79F6030F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https://www.youtube.com/watch?v=VitFvNvRIIY&amp;t=9s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1F6AD-DDA8-4692-980B-1B79F6030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https://www.drugabuse.gov/news-events/nida-notes/2017/03/impacts-drugs-neurotransmission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6AD-DDA8-4692-980B-1B79F6030F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hyperlink" Target="https://www.youtube.com/watch?v=F4foY1EtmK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rzvYnrI9A" TargetMode="External"/><Relationship Id="rId2" Type="http://schemas.openxmlformats.org/officeDocument/2006/relationships/hyperlink" Target="https://www.youtube.com/watch?v=FrULrWRlGB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FrULrWRlGB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Biological bases of behavior: Neuroscience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2, </a:t>
            </a:r>
            <a:r>
              <a:rPr lang="en-US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84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communication: Action potential</a:t>
            </a:r>
            <a:br>
              <a:rPr lang="en-US" dirty="0"/>
            </a:br>
            <a:r>
              <a:rPr lang="en-US" dirty="0"/>
              <a:t>within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5" y="2178643"/>
            <a:ext cx="10131425" cy="3649133"/>
          </a:xfrm>
        </p:spPr>
        <p:txBody>
          <a:bodyPr>
            <a:noAutofit/>
          </a:bodyPr>
          <a:lstStyle/>
          <a:p>
            <a:r>
              <a:rPr lang="en-US" sz="2000" b="1" dirty="0"/>
              <a:t>Action potential</a:t>
            </a:r>
            <a:r>
              <a:rPr lang="en-US" sz="2000" dirty="0"/>
              <a:t>- a brief traveling electrical charge that carries the message along the axon</a:t>
            </a:r>
          </a:p>
          <a:p>
            <a:r>
              <a:rPr lang="en-US" sz="2000" b="1" dirty="0"/>
              <a:t>Steps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i="1" dirty="0"/>
              <a:t>Resting potential- </a:t>
            </a:r>
            <a:r>
              <a:rPr lang="en-US" sz="1800" dirty="0"/>
              <a:t>without any stimulation, a neuron is positively charged on the outside, negatively charged on the inside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Action potential initiation- </a:t>
            </a:r>
            <a:r>
              <a:rPr lang="en-US" sz="1800" i="1" dirty="0"/>
              <a:t>depolarization </a:t>
            </a:r>
            <a:r>
              <a:rPr lang="en-US" sz="1800" dirty="0"/>
              <a:t>opens the gates of the axon and allows the positive sodium ions on the outside to enter, changing the inside of the neuron to a positive charge</a:t>
            </a:r>
          </a:p>
          <a:p>
            <a:pPr lvl="2"/>
            <a:r>
              <a:rPr lang="en-US" sz="1600" dirty="0"/>
              <a:t>All or nothing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Message moves along to the next axon and the gate </a:t>
            </a:r>
          </a:p>
          <a:p>
            <a:pPr marL="457200" lvl="1" indent="0">
              <a:buNone/>
            </a:pPr>
            <a:r>
              <a:rPr lang="en-US" sz="1800" dirty="0"/>
              <a:t>opens again to </a:t>
            </a:r>
            <a:r>
              <a:rPr lang="en-US" sz="1800" i="1" dirty="0"/>
              <a:t>depolarize</a:t>
            </a:r>
            <a:r>
              <a:rPr lang="en-US" sz="1800" dirty="0"/>
              <a:t> to resting potential</a:t>
            </a:r>
          </a:p>
          <a:p>
            <a:r>
              <a:rPr lang="en-US" sz="2000" dirty="0"/>
              <a:t>Crowd wave analogy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571"/>
          <a:stretch/>
        </p:blipFill>
        <p:spPr>
          <a:xfrm>
            <a:off x="6881571" y="4370832"/>
            <a:ext cx="5227317" cy="24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E51D75-81E7-DC3E-EE73-4E33E0A2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 and the Endocrine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32CB4-937A-3A14-8669-D3654A7C1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1B, pages 49-53</a:t>
            </a:r>
          </a:p>
        </p:txBody>
      </p:sp>
    </p:spTree>
    <p:extLst>
      <p:ext uri="{BB962C8B-B14F-4D97-AF65-F5344CB8AC3E}">
        <p14:creationId xmlns:p14="http://schemas.microsoft.com/office/powerpoint/2010/main" val="163741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communication: between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343235"/>
            <a:ext cx="8494775" cy="364913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Send a chemical signal- action potential reaches end of axon terminals, tells it to release chemicals (neurotransmitters) </a:t>
            </a:r>
          </a:p>
          <a:p>
            <a:pPr lvl="1"/>
            <a:r>
              <a:rPr lang="en-US" sz="2000" dirty="0"/>
              <a:t>The neurotransmitters travel across a </a:t>
            </a:r>
            <a:r>
              <a:rPr lang="en-US" sz="2000" b="1" dirty="0"/>
              <a:t>synapse (gap) </a:t>
            </a:r>
            <a:r>
              <a:rPr lang="en-US" sz="2000" dirty="0"/>
              <a:t>to another neuron</a:t>
            </a:r>
          </a:p>
          <a:p>
            <a:pPr lvl="1"/>
            <a:r>
              <a:rPr lang="en-US" sz="2000" b="1" dirty="0"/>
              <a:t>Synapse- </a:t>
            </a:r>
            <a:r>
              <a:rPr lang="en-US" sz="2000" dirty="0"/>
              <a:t>the gap between the cells</a:t>
            </a: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Receiving a chemical signal- released neurotransmitters will excite (start) or inhibit (stop) a new action potential in the neighbor neuron</a:t>
            </a:r>
          </a:p>
          <a:p>
            <a:pPr lvl="1"/>
            <a:r>
              <a:rPr lang="en-US" sz="2000" dirty="0"/>
              <a:t>Works like a lock and key- not all will be received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Any extra neurotransmitters are taken back in by the sending neuron (</a:t>
            </a:r>
            <a:r>
              <a:rPr lang="en-US" sz="2400" i="1" dirty="0"/>
              <a:t>reuptake) </a:t>
            </a:r>
            <a:r>
              <a:rPr lang="en-US" sz="2400" dirty="0"/>
              <a:t>or dissolve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397" y="2645854"/>
            <a:ext cx="26003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Neurotransmitters: to be familiar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9" y="2142066"/>
            <a:ext cx="4178807" cy="4615350"/>
          </a:xfrm>
        </p:spPr>
        <p:txBody>
          <a:bodyPr>
            <a:normAutofit/>
          </a:bodyPr>
          <a:lstStyle/>
          <a:p>
            <a:r>
              <a:rPr lang="en-US" b="1" dirty="0"/>
              <a:t>Neurotransmitters- </a:t>
            </a:r>
            <a:r>
              <a:rPr lang="en-US" dirty="0"/>
              <a:t>chemicals released by neurons, which determine the rate at which other neurons fire (excites or inhibits)</a:t>
            </a:r>
            <a:endParaRPr lang="en-US" b="1" dirty="0"/>
          </a:p>
          <a:p>
            <a:r>
              <a:rPr lang="en-US" b="1" dirty="0"/>
              <a:t>Serotonin</a:t>
            </a:r>
          </a:p>
          <a:p>
            <a:r>
              <a:rPr lang="en-US" b="1" dirty="0"/>
              <a:t>Acetylcholine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</a:p>
          <a:p>
            <a:r>
              <a:rPr lang="en-US" b="1" dirty="0"/>
              <a:t>Dopamine</a:t>
            </a:r>
          </a:p>
          <a:p>
            <a:r>
              <a:rPr lang="en-US" b="1" dirty="0" err="1"/>
              <a:t>Noreprinephrine</a:t>
            </a:r>
            <a:r>
              <a:rPr lang="en-US" b="1" dirty="0"/>
              <a:t> (NE) or noradrenaline</a:t>
            </a:r>
          </a:p>
          <a:p>
            <a:r>
              <a:rPr lang="en-US" b="1" dirty="0"/>
              <a:t>Epinephrine (or adrenaline)</a:t>
            </a:r>
          </a:p>
          <a:p>
            <a:r>
              <a:rPr lang="en-US" b="1" dirty="0"/>
              <a:t>GABA (gamma aminobutyric acid)</a:t>
            </a:r>
          </a:p>
          <a:p>
            <a:r>
              <a:rPr lang="en-US" b="1" dirty="0"/>
              <a:t>Endorphins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14" y="1833033"/>
            <a:ext cx="73056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endorphins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15721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Mimics morphine</a:t>
            </a:r>
          </a:p>
          <a:p>
            <a:r>
              <a:rPr lang="en-US" sz="3200" dirty="0"/>
              <a:t>Elevates mood, reduces pain</a:t>
            </a:r>
          </a:p>
          <a:p>
            <a:r>
              <a:rPr lang="en-US" sz="3200" dirty="0"/>
              <a:t>There are specialized receptors for mood and pain sensations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52" y="1591056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Disease</a:t>
            </a:r>
          </a:p>
          <a:p>
            <a:pPr lvl="1"/>
            <a:r>
              <a:rPr lang="en-US" sz="3000" dirty="0"/>
              <a:t>Neurotransmitters are often linked to disease in one of a few possible ways</a:t>
            </a:r>
          </a:p>
          <a:p>
            <a:pPr lvl="2"/>
            <a:r>
              <a:rPr lang="en-US" sz="2600" dirty="0"/>
              <a:t>Abnormally high or low levels of at least one neurotransmitter</a:t>
            </a:r>
          </a:p>
          <a:p>
            <a:pPr lvl="2"/>
            <a:r>
              <a:rPr lang="en-US" sz="2600" dirty="0"/>
              <a:t>Malfunctioning neuron receptors</a:t>
            </a:r>
          </a:p>
          <a:p>
            <a:r>
              <a:rPr lang="en-US" sz="3200" b="1" dirty="0"/>
              <a:t>Drugs </a:t>
            </a:r>
          </a:p>
          <a:p>
            <a:pPr lvl="1"/>
            <a:r>
              <a:rPr lang="en-US" sz="3200" dirty="0"/>
              <a:t>Most drugs act by changing the amount of neurotransmitters</a:t>
            </a:r>
          </a:p>
          <a:p>
            <a:pPr lv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26091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and neurotransmitters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54131"/>
            <a:ext cx="10131425" cy="4313597"/>
          </a:xfrm>
        </p:spPr>
        <p:txBody>
          <a:bodyPr>
            <a:normAutofit/>
          </a:bodyPr>
          <a:lstStyle/>
          <a:p>
            <a:r>
              <a:rPr lang="en-US" dirty="0"/>
              <a:t>Reuptake</a:t>
            </a:r>
          </a:p>
          <a:p>
            <a:pPr lvl="1"/>
            <a:r>
              <a:rPr lang="en-US" dirty="0"/>
              <a:t>Normal conditions- extra neurotransmitters left in the synapse either attach to another receptor, break down/dissolve, or are taken back up by the sending neuron(reuptake)</a:t>
            </a:r>
            <a:r>
              <a:rPr lang="en-US" dirty="0">
                <a:sym typeface="Wingdings" panose="05000000000000000000" pitchFamily="2" charset="2"/>
              </a:rPr>
              <a:t>this keeps neurotransmission within normal limits</a:t>
            </a:r>
            <a:endParaRPr lang="en-US" dirty="0"/>
          </a:p>
          <a:p>
            <a:pPr lvl="1"/>
            <a:r>
              <a:rPr lang="en-US" dirty="0"/>
              <a:t>When an addictive drug is consumed, it dramatically increases or decreases neurotransmission to the point of not keeping a normal limit</a:t>
            </a:r>
          </a:p>
          <a:p>
            <a:r>
              <a:rPr lang="en-US" dirty="0"/>
              <a:t>Agonists and antagonists </a:t>
            </a:r>
          </a:p>
          <a:p>
            <a:pPr lvl="1"/>
            <a:r>
              <a:rPr lang="en-US" b="1" dirty="0"/>
              <a:t>Agonists- </a:t>
            </a:r>
            <a:r>
              <a:rPr lang="en-US" dirty="0"/>
              <a:t>bind to the receptors on a receiving neuron, and produces an effect within the cell</a:t>
            </a:r>
          </a:p>
          <a:p>
            <a:pPr lvl="2"/>
            <a:r>
              <a:rPr lang="en-US" dirty="0"/>
              <a:t>Examples: heroin, oxycodone, methadone, hydrocodone, morphine, opium</a:t>
            </a:r>
          </a:p>
          <a:p>
            <a:pPr lvl="1"/>
            <a:r>
              <a:rPr lang="en-US" b="1" dirty="0"/>
              <a:t>Antagonists- </a:t>
            </a:r>
            <a:r>
              <a:rPr lang="en-US" dirty="0"/>
              <a:t>bind to the receptors on a receiving neuron, and does not cause an effect, but blocks a receptor to a natural agonist</a:t>
            </a:r>
          </a:p>
          <a:p>
            <a:pPr lvl="2"/>
            <a:r>
              <a:rPr lang="en-US" dirty="0"/>
              <a:t>Examples: naltrexone and naloxone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232" y="92582"/>
            <a:ext cx="4242816" cy="29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2" y="101600"/>
            <a:ext cx="10131425" cy="1456267"/>
          </a:xfrm>
        </p:spPr>
        <p:txBody>
          <a:bodyPr/>
          <a:lstStyle/>
          <a:p>
            <a:r>
              <a:rPr lang="en-US" dirty="0"/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417" y="1444978"/>
            <a:ext cx="10743183" cy="5034845"/>
          </a:xfrm>
        </p:spPr>
        <p:txBody>
          <a:bodyPr>
            <a:noAutofit/>
          </a:bodyPr>
          <a:lstStyle/>
          <a:p>
            <a:r>
              <a:rPr lang="en-US" sz="2000" dirty="0"/>
              <a:t>A set of glands that secrete hormones to send messages into the bloodstream</a:t>
            </a:r>
          </a:p>
          <a:p>
            <a:r>
              <a:rPr lang="en-US" sz="2000" dirty="0"/>
              <a:t>Difference between neurotransmitters and hormones: </a:t>
            </a:r>
          </a:p>
          <a:p>
            <a:pPr lvl="1"/>
            <a:r>
              <a:rPr lang="en-US" sz="1800" dirty="0"/>
              <a:t>Neurotransmitters are released </a:t>
            </a:r>
            <a:r>
              <a:rPr lang="en-US" sz="1800" i="1" dirty="0"/>
              <a:t>beside the cell</a:t>
            </a:r>
            <a:r>
              <a:rPr lang="en-US" sz="1800" dirty="0"/>
              <a:t> to excite or inhibit, sending direct messages</a:t>
            </a:r>
          </a:p>
          <a:p>
            <a:pPr lvl="1"/>
            <a:r>
              <a:rPr lang="en-US" sz="1800" dirty="0"/>
              <a:t>Hormones are released </a:t>
            </a:r>
            <a:r>
              <a:rPr lang="en-US" sz="1800" i="1" dirty="0"/>
              <a:t>directly into the bloodstream </a:t>
            </a:r>
            <a:r>
              <a:rPr lang="en-US" sz="1800" dirty="0"/>
              <a:t>to diffuse throughout the body, group message to the body</a:t>
            </a:r>
          </a:p>
          <a:p>
            <a:r>
              <a:rPr lang="en-US" sz="2000" dirty="0"/>
              <a:t>Roles of the different parts of the endocrine system</a:t>
            </a:r>
          </a:p>
          <a:p>
            <a:pPr lvl="1"/>
            <a:r>
              <a:rPr lang="en-US" sz="1800" dirty="0"/>
              <a:t>Sex hormones- testosterone, endocrine</a:t>
            </a:r>
          </a:p>
          <a:p>
            <a:pPr lvl="1"/>
            <a:r>
              <a:rPr lang="en-US" sz="1800" dirty="0"/>
              <a:t>Pituitary- body growth</a:t>
            </a:r>
          </a:p>
          <a:p>
            <a:pPr lvl="1"/>
            <a:r>
              <a:rPr lang="en-US" sz="1800" dirty="0"/>
              <a:t>Adrenal- stress hormones</a:t>
            </a:r>
          </a:p>
          <a:p>
            <a:pPr lvl="1"/>
            <a:r>
              <a:rPr lang="en-US" sz="1800" dirty="0"/>
              <a:t>Kidneys- blood pressure</a:t>
            </a:r>
          </a:p>
          <a:p>
            <a:pPr lvl="1"/>
            <a:r>
              <a:rPr lang="en-US" sz="1800" dirty="0"/>
              <a:t>Pancreas- sugar from the blood</a:t>
            </a:r>
          </a:p>
          <a:p>
            <a:pPr lvl="1"/>
            <a:r>
              <a:rPr lang="en-US" sz="1800" dirty="0"/>
              <a:t>Stomach/intestines- digestion and elimination</a:t>
            </a:r>
          </a:p>
          <a:p>
            <a:pPr lvl="1"/>
            <a:r>
              <a:rPr lang="en-US" sz="1800" dirty="0"/>
              <a:t>Hypothalamus- messages during time of stress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29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3" y="161287"/>
            <a:ext cx="10131425" cy="1456267"/>
          </a:xfrm>
        </p:spPr>
        <p:txBody>
          <a:bodyPr/>
          <a:lstStyle/>
          <a:p>
            <a:r>
              <a:rPr lang="en-US" dirty="0"/>
              <a:t>Endocrine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83" y="1361522"/>
            <a:ext cx="8386839" cy="5115478"/>
          </a:xfrm>
        </p:spPr>
      </p:pic>
    </p:spTree>
    <p:extLst>
      <p:ext uri="{BB962C8B-B14F-4D97-AF65-F5344CB8AC3E}">
        <p14:creationId xmlns:p14="http://schemas.microsoft.com/office/powerpoint/2010/main" val="224307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 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2, pages 54-60</a:t>
            </a:r>
          </a:p>
        </p:txBody>
      </p:sp>
    </p:spTree>
    <p:extLst>
      <p:ext uri="{BB962C8B-B14F-4D97-AF65-F5344CB8AC3E}">
        <p14:creationId xmlns:p14="http://schemas.microsoft.com/office/powerpoint/2010/main" val="310473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bases of behavior: the micro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1, pages 45-53</a:t>
            </a:r>
          </a:p>
        </p:txBody>
      </p:sp>
    </p:spTree>
    <p:extLst>
      <p:ext uri="{BB962C8B-B14F-4D97-AF65-F5344CB8AC3E}">
        <p14:creationId xmlns:p14="http://schemas.microsoft.com/office/powerpoint/2010/main" val="160284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91"/>
          <p:cNvGrpSpPr/>
          <p:nvPr/>
        </p:nvGrpSpPr>
        <p:grpSpPr>
          <a:xfrm>
            <a:off x="633987" y="1170433"/>
            <a:ext cx="10741149" cy="4220286"/>
            <a:chOff x="609600" y="1752600"/>
            <a:chExt cx="7696200" cy="4876800"/>
          </a:xfrm>
        </p:grpSpPr>
        <p:grpSp>
          <p:nvGrpSpPr>
            <p:cNvPr id="5" name="Shape 92"/>
            <p:cNvGrpSpPr/>
            <p:nvPr/>
          </p:nvGrpSpPr>
          <p:grpSpPr>
            <a:xfrm>
              <a:off x="3581400" y="2590800"/>
              <a:ext cx="3276600" cy="492125"/>
              <a:chOff x="1981200" y="3886200"/>
              <a:chExt cx="3276600" cy="492125"/>
            </a:xfrm>
          </p:grpSpPr>
          <p:cxnSp>
            <p:nvCxnSpPr>
              <p:cNvPr id="22" name="Shape 93"/>
              <p:cNvCxnSpPr/>
              <p:nvPr/>
            </p:nvCxnSpPr>
            <p:spPr>
              <a:xfrm rot="10800000">
                <a:off x="1981200" y="4111625"/>
                <a:ext cx="0" cy="266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3" name="Shape 94"/>
              <p:cNvCxnSpPr/>
              <p:nvPr/>
            </p:nvCxnSpPr>
            <p:spPr>
              <a:xfrm>
                <a:off x="1981200" y="4127500"/>
                <a:ext cx="32766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4" name="Shape 95"/>
              <p:cNvCxnSpPr/>
              <p:nvPr/>
            </p:nvCxnSpPr>
            <p:spPr>
              <a:xfrm rot="10800000">
                <a:off x="3657600" y="3886200"/>
                <a:ext cx="0" cy="2286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5" name="Shape 96"/>
              <p:cNvCxnSpPr/>
              <p:nvPr/>
            </p:nvCxnSpPr>
            <p:spPr>
              <a:xfrm rot="10800000">
                <a:off x="5257800" y="4111625"/>
                <a:ext cx="0" cy="266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6" name="Shape 97"/>
            <p:cNvCxnSpPr/>
            <p:nvPr/>
          </p:nvCxnSpPr>
          <p:spPr>
            <a:xfrm rot="10800000">
              <a:off x="1981200" y="5457825"/>
              <a:ext cx="0" cy="266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" name="Shape 98"/>
            <p:cNvCxnSpPr/>
            <p:nvPr/>
          </p:nvCxnSpPr>
          <p:spPr>
            <a:xfrm>
              <a:off x="1981200" y="5473700"/>
              <a:ext cx="32766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Shape 99"/>
            <p:cNvCxnSpPr/>
            <p:nvPr/>
          </p:nvCxnSpPr>
          <p:spPr>
            <a:xfrm rot="10800000">
              <a:off x="2743200" y="5232400"/>
              <a:ext cx="0" cy="2286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" name="Shape 100"/>
            <p:cNvCxnSpPr/>
            <p:nvPr/>
          </p:nvCxnSpPr>
          <p:spPr>
            <a:xfrm rot="10800000">
              <a:off x="5257800" y="5457825"/>
              <a:ext cx="0" cy="266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0" name="Shape 101"/>
            <p:cNvGrpSpPr/>
            <p:nvPr/>
          </p:nvGrpSpPr>
          <p:grpSpPr>
            <a:xfrm>
              <a:off x="1981200" y="3886200"/>
              <a:ext cx="3276600" cy="492125"/>
              <a:chOff x="1981200" y="3886200"/>
              <a:chExt cx="3276600" cy="492125"/>
            </a:xfrm>
          </p:grpSpPr>
          <p:cxnSp>
            <p:nvCxnSpPr>
              <p:cNvPr id="18" name="Shape 102"/>
              <p:cNvCxnSpPr/>
              <p:nvPr/>
            </p:nvCxnSpPr>
            <p:spPr>
              <a:xfrm rot="10800000">
                <a:off x="1981200" y="4111625"/>
                <a:ext cx="0" cy="266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9" name="Shape 103"/>
              <p:cNvCxnSpPr/>
              <p:nvPr/>
            </p:nvCxnSpPr>
            <p:spPr>
              <a:xfrm>
                <a:off x="1981200" y="4127500"/>
                <a:ext cx="32766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" name="Shape 104"/>
              <p:cNvCxnSpPr/>
              <p:nvPr/>
            </p:nvCxnSpPr>
            <p:spPr>
              <a:xfrm rot="10800000">
                <a:off x="3657600" y="3886200"/>
                <a:ext cx="0" cy="2286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1" name="Shape 105"/>
              <p:cNvCxnSpPr/>
              <p:nvPr/>
            </p:nvCxnSpPr>
            <p:spPr>
              <a:xfrm rot="10800000">
                <a:off x="5257800" y="4111625"/>
                <a:ext cx="0" cy="266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11" name="Shape 106"/>
            <p:cNvSpPr txBox="1"/>
            <p:nvPr/>
          </p:nvSpPr>
          <p:spPr>
            <a:xfrm>
              <a:off x="5486400" y="3048000"/>
              <a:ext cx="2819400" cy="91440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Central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(brain and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spinal cord)</a:t>
              </a:r>
            </a:p>
          </p:txBody>
        </p:sp>
        <p:sp>
          <p:nvSpPr>
            <p:cNvPr id="12" name="Shape 107"/>
            <p:cNvSpPr txBox="1"/>
            <p:nvPr/>
          </p:nvSpPr>
          <p:spPr>
            <a:xfrm>
              <a:off x="3886200" y="1752600"/>
              <a:ext cx="2819400" cy="914400"/>
            </a:xfrm>
            <a:prstGeom prst="rect">
              <a:avLst/>
            </a:prstGeom>
            <a:solidFill>
              <a:srgbClr val="33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Nervous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system</a:t>
              </a:r>
            </a:p>
          </p:txBody>
        </p:sp>
        <p:sp>
          <p:nvSpPr>
            <p:cNvPr id="13" name="Shape 108"/>
            <p:cNvSpPr txBox="1"/>
            <p:nvPr/>
          </p:nvSpPr>
          <p:spPr>
            <a:xfrm>
              <a:off x="609600" y="4343400"/>
              <a:ext cx="2819400" cy="914400"/>
            </a:xfrm>
            <a:prstGeom prst="rect">
              <a:avLst/>
            </a:prstGeom>
            <a:solidFill>
              <a:srgbClr val="66FF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Autonomic (controls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self-regulated action of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internal organs and glands)</a:t>
              </a:r>
            </a:p>
          </p:txBody>
        </p:sp>
        <p:sp>
          <p:nvSpPr>
            <p:cNvPr id="14" name="Shape 109"/>
            <p:cNvSpPr txBox="1"/>
            <p:nvPr/>
          </p:nvSpPr>
          <p:spPr>
            <a:xfrm>
              <a:off x="3886200" y="4343400"/>
              <a:ext cx="2819400" cy="914400"/>
            </a:xfrm>
            <a:prstGeom prst="rect">
              <a:avLst/>
            </a:prstGeom>
            <a:solidFill>
              <a:srgbClr val="66FF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Skeletal (controls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voluntary movements of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skeletal muscles)</a:t>
              </a:r>
            </a:p>
          </p:txBody>
        </p:sp>
        <p:sp>
          <p:nvSpPr>
            <p:cNvPr id="15" name="Shape 110"/>
            <p:cNvSpPr txBox="1"/>
            <p:nvPr/>
          </p:nvSpPr>
          <p:spPr>
            <a:xfrm>
              <a:off x="609600" y="5715000"/>
              <a:ext cx="2819400" cy="914400"/>
            </a:xfrm>
            <a:prstGeom prst="rect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Sympathetic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(arousing)</a:t>
              </a:r>
            </a:p>
          </p:txBody>
        </p:sp>
        <p:sp>
          <p:nvSpPr>
            <p:cNvPr id="16" name="Shape 111"/>
            <p:cNvSpPr txBox="1"/>
            <p:nvPr/>
          </p:nvSpPr>
          <p:spPr>
            <a:xfrm>
              <a:off x="3886200" y="5715000"/>
              <a:ext cx="2819400" cy="914400"/>
            </a:xfrm>
            <a:prstGeom prst="rect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Parasympathetic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(calming)</a:t>
              </a:r>
            </a:p>
          </p:txBody>
        </p:sp>
        <p:sp>
          <p:nvSpPr>
            <p:cNvPr id="17" name="Shape 112"/>
            <p:cNvSpPr txBox="1"/>
            <p:nvPr/>
          </p:nvSpPr>
          <p:spPr>
            <a:xfrm>
              <a:off x="2209800" y="3048000"/>
              <a:ext cx="2819400" cy="914401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600" b="1" i="0" u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Peripheral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60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7396824" cy="3649133"/>
          </a:xfrm>
        </p:spPr>
        <p:txBody>
          <a:bodyPr>
            <a:noAutofit/>
          </a:bodyPr>
          <a:lstStyle/>
          <a:p>
            <a:r>
              <a:rPr lang="en-US" sz="2400" b="1" dirty="0"/>
              <a:t>The nervous system- </a:t>
            </a:r>
            <a:r>
              <a:rPr lang="en-US" sz="2400" dirty="0"/>
              <a:t>the body’s speedy, electrochemical communication system</a:t>
            </a:r>
          </a:p>
          <a:p>
            <a:pPr lvl="1"/>
            <a:r>
              <a:rPr lang="en-US" sz="2000" dirty="0"/>
              <a:t>Consists of all the nerve cells of the peripheral and central nervous systems</a:t>
            </a:r>
          </a:p>
          <a:p>
            <a:r>
              <a:rPr lang="en-US" sz="2400" b="1" dirty="0"/>
              <a:t>Central nervous system (CNS)- </a:t>
            </a:r>
            <a:r>
              <a:rPr lang="en-US" sz="2400" dirty="0"/>
              <a:t>the brain and spinal cord</a:t>
            </a:r>
          </a:p>
          <a:p>
            <a:pPr lvl="1"/>
            <a:r>
              <a:rPr lang="en-US" sz="2000" dirty="0"/>
              <a:t>Processing and organizing information</a:t>
            </a:r>
          </a:p>
          <a:p>
            <a:r>
              <a:rPr lang="en-US" sz="2400" b="1" dirty="0"/>
              <a:t>Peripheral nervous system (PNS)- </a:t>
            </a:r>
            <a:r>
              <a:rPr lang="en-US" sz="2400" dirty="0"/>
              <a:t>nerves branching out from the spinal cord</a:t>
            </a:r>
          </a:p>
          <a:p>
            <a:pPr lvl="1"/>
            <a:r>
              <a:rPr lang="en-US" sz="2000" dirty="0"/>
              <a:t>the sensory and motor neurons that connect the CNS to the rest of the body, working to send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26" y="1303528"/>
            <a:ext cx="3876922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26495" cy="1456267"/>
          </a:xfrm>
        </p:spPr>
        <p:txBody>
          <a:bodyPr/>
          <a:lstStyle/>
          <a:p>
            <a:r>
              <a:rPr lang="en-US" dirty="0"/>
              <a:t>Neuroplasticity with traumatic brain injury (TBI)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9" y="2516971"/>
            <a:ext cx="9253727" cy="3649133"/>
          </a:xfrm>
        </p:spPr>
        <p:txBody>
          <a:bodyPr>
            <a:noAutofit/>
          </a:bodyPr>
          <a:lstStyle/>
          <a:p>
            <a:r>
              <a:rPr lang="en-US" sz="2400" b="1" dirty="0"/>
              <a:t>Neuroplasticity- </a:t>
            </a:r>
            <a:r>
              <a:rPr lang="en-US" sz="2400" dirty="0"/>
              <a:t>ability of the brain to reorganize and change its structure and function throughout life</a:t>
            </a:r>
          </a:p>
          <a:p>
            <a:r>
              <a:rPr lang="en-US" sz="2400" dirty="0"/>
              <a:t>When a part of the brain is damaged through TBI, neuroplasticity may allow for unaffected neurons to help take over the functions of the damaged area</a:t>
            </a:r>
          </a:p>
          <a:p>
            <a:pPr lvl="1"/>
            <a:r>
              <a:rPr lang="en-US" sz="2000" dirty="0"/>
              <a:t>The brain “relearns” the function just as it learned it initially</a:t>
            </a:r>
          </a:p>
          <a:p>
            <a:r>
              <a:rPr lang="en-US" sz="2400" b="1" dirty="0"/>
              <a:t>Neurogenesis- </a:t>
            </a:r>
            <a:r>
              <a:rPr lang="en-US" sz="2400" dirty="0"/>
              <a:t>new neurons are made</a:t>
            </a:r>
          </a:p>
          <a:p>
            <a:pPr lvl="1"/>
            <a:r>
              <a:rPr lang="en-US" sz="2400" dirty="0"/>
              <a:t>Is done naturally, but artificial trials with stem cells are researching potentially using this for paralyzed patients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Concussions: </a:t>
            </a:r>
            <a:r>
              <a:rPr lang="en-US" sz="2400" dirty="0">
                <a:hlinkClick r:id="rId2"/>
              </a:rPr>
              <a:t>https://www.youtube.com/watch?v=F4foY1EtmKo</a:t>
            </a:r>
            <a:r>
              <a:rPr lang="en-US" sz="2400" dirty="0"/>
              <a:t> 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28" y="4905375"/>
            <a:ext cx="2092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82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864607" cy="3649133"/>
          </a:xfrm>
        </p:spPr>
        <p:txBody>
          <a:bodyPr>
            <a:normAutofit/>
          </a:bodyPr>
          <a:lstStyle/>
          <a:p>
            <a:r>
              <a:rPr lang="en-US" sz="3200" dirty="0"/>
              <a:t>Relays messages but also involved in voluntary and involuntary movements</a:t>
            </a:r>
          </a:p>
          <a:p>
            <a:r>
              <a:rPr lang="en-US" sz="3200" dirty="0"/>
              <a:t>Responsible for many reflexes, including infancy reflexes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89" y="265176"/>
            <a:ext cx="3083182" cy="62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3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593433"/>
            <a:ext cx="10131425" cy="1456267"/>
          </a:xfrm>
        </p:spPr>
        <p:txBody>
          <a:bodyPr/>
          <a:lstStyle/>
          <a:p>
            <a:r>
              <a:rPr lang="en-US" dirty="0"/>
              <a:t>Somatic and autonomic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9" y="2326798"/>
            <a:ext cx="6044183" cy="3649133"/>
          </a:xfrm>
        </p:spPr>
        <p:txBody>
          <a:bodyPr>
            <a:noAutofit/>
          </a:bodyPr>
          <a:lstStyle/>
          <a:p>
            <a:r>
              <a:rPr lang="en-US" sz="2400" b="1" dirty="0"/>
              <a:t>Somatic (skeletal) nervous system- </a:t>
            </a:r>
            <a:r>
              <a:rPr lang="en-US" sz="2400" dirty="0"/>
              <a:t>sensory receptors and </a:t>
            </a:r>
            <a:r>
              <a:rPr lang="en-US" sz="2400" i="1" dirty="0"/>
              <a:t>voluntary</a:t>
            </a:r>
            <a:r>
              <a:rPr lang="en-US" sz="2400" dirty="0"/>
              <a:t> skeletal muscles</a:t>
            </a:r>
          </a:p>
          <a:p>
            <a:pPr lvl="1"/>
            <a:r>
              <a:rPr lang="en-US" sz="2000" dirty="0"/>
              <a:t>Communication throughout body</a:t>
            </a:r>
          </a:p>
          <a:p>
            <a:r>
              <a:rPr lang="en-US" sz="2400" b="1" dirty="0"/>
              <a:t>Autonomic nervous system- </a:t>
            </a:r>
            <a:r>
              <a:rPr lang="en-US" sz="2400" i="1" dirty="0"/>
              <a:t>involuntary </a:t>
            </a:r>
            <a:r>
              <a:rPr lang="en-US" sz="2400" dirty="0"/>
              <a:t>but necessary tasks- internal biological functions, glands, muscles of the internal organs</a:t>
            </a:r>
          </a:p>
          <a:p>
            <a:pPr lvl="1"/>
            <a:r>
              <a:rPr lang="en-US" sz="2000" i="1" dirty="0"/>
              <a:t>Auto (independently)</a:t>
            </a:r>
          </a:p>
          <a:p>
            <a:pPr lvl="1"/>
            <a:r>
              <a:rPr lang="en-US" sz="2000" dirty="0"/>
              <a:t>Heartrate, digestion, pupil dilation, breathing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1957334"/>
            <a:ext cx="5352537" cy="40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096" y="2167128"/>
            <a:ext cx="4901183" cy="3649133"/>
          </a:xfrm>
        </p:spPr>
        <p:txBody>
          <a:bodyPr>
            <a:noAutofit/>
          </a:bodyPr>
          <a:lstStyle/>
          <a:p>
            <a:r>
              <a:rPr lang="en-US" sz="2800" b="1" dirty="0"/>
              <a:t>Sympathetic nervous system- </a:t>
            </a:r>
            <a:r>
              <a:rPr lang="en-US" sz="2800" dirty="0"/>
              <a:t>(fight, flight, fright)</a:t>
            </a:r>
          </a:p>
          <a:p>
            <a:pPr lvl="1"/>
            <a:r>
              <a:rPr lang="en-US" sz="2400" dirty="0"/>
              <a:t>Arouses the body, mobilizing its energy in stressful situations</a:t>
            </a:r>
          </a:p>
          <a:p>
            <a:r>
              <a:rPr lang="en-US" sz="2800" b="1" dirty="0"/>
              <a:t>Parasympathetic nervous system- </a:t>
            </a:r>
            <a:r>
              <a:rPr lang="en-US" sz="2800" dirty="0"/>
              <a:t>the relaxation response</a:t>
            </a:r>
          </a:p>
          <a:p>
            <a:pPr lvl="1"/>
            <a:r>
              <a:rPr lang="en-US" sz="2400" dirty="0"/>
              <a:t>Calms the body and conserves energy</a:t>
            </a:r>
          </a:p>
        </p:txBody>
      </p:sp>
      <p:pic>
        <p:nvPicPr>
          <p:cNvPr id="4" name="Shape 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83" y="1892808"/>
            <a:ext cx="5394960" cy="470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2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3, structures, pages 61-67</a:t>
            </a:r>
          </a:p>
        </p:txBody>
      </p:sp>
    </p:spTree>
    <p:extLst>
      <p:ext uri="{BB962C8B-B14F-4D97-AF65-F5344CB8AC3E}">
        <p14:creationId xmlns:p14="http://schemas.microsoft.com/office/powerpoint/2010/main" val="1197607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654131"/>
            <a:ext cx="8293607" cy="3649133"/>
          </a:xfrm>
        </p:spPr>
        <p:txBody>
          <a:bodyPr>
            <a:normAutofit/>
          </a:bodyPr>
          <a:lstStyle/>
          <a:p>
            <a:r>
              <a:rPr lang="en-US" sz="2000" dirty="0"/>
              <a:t>Involved in the basic processes of life</a:t>
            </a:r>
          </a:p>
          <a:p>
            <a:r>
              <a:rPr lang="en-US" sz="2000" dirty="0"/>
              <a:t>Located at the base of the skull</a:t>
            </a:r>
          </a:p>
          <a:p>
            <a:r>
              <a:rPr lang="en-US" sz="2000" b="1" dirty="0"/>
              <a:t>Brainstem- </a:t>
            </a:r>
            <a:r>
              <a:rPr lang="en-US" sz="2000" dirty="0"/>
              <a:t>beginning where the spinal cord swells as it enters the skull; responsible for automatic survival functions</a:t>
            </a:r>
            <a:endParaRPr lang="en-US" sz="2000" b="1" dirty="0"/>
          </a:p>
          <a:p>
            <a:r>
              <a:rPr lang="en-US" sz="2000" b="1" dirty="0"/>
              <a:t>Medulla- </a:t>
            </a:r>
            <a:r>
              <a:rPr lang="en-US" sz="2000" dirty="0"/>
              <a:t>controls the automatic body functions like breathing and heartbeat</a:t>
            </a:r>
          </a:p>
          <a:p>
            <a:r>
              <a:rPr lang="en-US" sz="2000" b="1" dirty="0"/>
              <a:t>Cerebellum- </a:t>
            </a:r>
            <a:r>
              <a:rPr lang="en-US" sz="2000" dirty="0"/>
              <a:t>cauliflower shaped “little brain”, responsible for voluntary fine muscle movement and balance, also some perception and cognition</a:t>
            </a:r>
          </a:p>
          <a:p>
            <a:r>
              <a:rPr lang="en-US" sz="2000" b="1" dirty="0"/>
              <a:t>Pons-</a:t>
            </a:r>
            <a:r>
              <a:rPr lang="en-US" sz="2000" dirty="0"/>
              <a:t> respiration, movement, waking/sleep, dreaming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11" y="313649"/>
            <a:ext cx="3319082" cy="2419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464" y="329184"/>
            <a:ext cx="594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3968" y="1881201"/>
            <a:ext cx="594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57" y="3966633"/>
            <a:ext cx="27527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3" y="2793815"/>
            <a:ext cx="7708391" cy="364913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Collection of structures responsible for coordinating movement patterns, sleep, and arousal</a:t>
            </a:r>
          </a:p>
          <a:p>
            <a:r>
              <a:rPr lang="en-US" sz="3200" dirty="0"/>
              <a:t>Integrates sensory information and relays it upward</a:t>
            </a:r>
          </a:p>
          <a:p>
            <a:r>
              <a:rPr lang="en-US" sz="3200" dirty="0"/>
              <a:t>Hosts </a:t>
            </a:r>
            <a:r>
              <a:rPr lang="en-US" sz="3200" b="1" dirty="0"/>
              <a:t>reticular formation</a:t>
            </a:r>
            <a:r>
              <a:rPr lang="en-US" sz="3200" dirty="0"/>
              <a:t>- filters senses and alerts higher brain centers for important events/controls arousal</a:t>
            </a:r>
          </a:p>
          <a:p>
            <a:r>
              <a:rPr lang="en-US" sz="3200" b="1" dirty="0"/>
              <a:t>Basal ganglia-</a:t>
            </a:r>
            <a:r>
              <a:rPr lang="en-US" sz="3200" dirty="0"/>
              <a:t> responsible for motor control, action selection, motor learning, executive functions and behaviors, and emotions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11" y="313649"/>
            <a:ext cx="3319082" cy="2419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464" y="356321"/>
            <a:ext cx="594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2472" y="2053675"/>
            <a:ext cx="594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871" y="3215116"/>
            <a:ext cx="3842657" cy="322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589" y="101669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20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10570"/>
            <a:ext cx="10131425" cy="1456267"/>
          </a:xfrm>
        </p:spPr>
        <p:txBody>
          <a:bodyPr/>
          <a:lstStyle/>
          <a:p>
            <a:r>
              <a:rPr lang="en-US" dirty="0"/>
              <a:t>forebrain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55" y="1614312"/>
            <a:ext cx="6537833" cy="4833118"/>
          </a:xfrm>
        </p:spPr>
        <p:txBody>
          <a:bodyPr>
            <a:normAutofit/>
          </a:bodyPr>
          <a:lstStyle/>
          <a:p>
            <a:r>
              <a:rPr lang="en-US" dirty="0"/>
              <a:t>Largest and most prominent</a:t>
            </a:r>
          </a:p>
          <a:p>
            <a:r>
              <a:rPr lang="en-US" dirty="0"/>
              <a:t>Cerebral cortex wraps around thalamus, hypothalamus, and limbic system</a:t>
            </a:r>
          </a:p>
          <a:p>
            <a:r>
              <a:rPr lang="en-US" dirty="0"/>
              <a:t>Responsible for sensory and motor control and thinking and language processing</a:t>
            </a:r>
          </a:p>
          <a:p>
            <a:r>
              <a:rPr lang="en-US" dirty="0"/>
              <a:t>Protected by the dura</a:t>
            </a:r>
          </a:p>
          <a:p>
            <a:r>
              <a:rPr lang="en-US" b="1" dirty="0"/>
              <a:t>Thalamus- </a:t>
            </a:r>
            <a:r>
              <a:rPr lang="en-US" dirty="0"/>
              <a:t>top of the brainstem, like two footballs, the brain’s sensory relay/switchboard </a:t>
            </a:r>
          </a:p>
          <a:p>
            <a:pPr lvl="1"/>
            <a:r>
              <a:rPr lang="en-US" dirty="0"/>
              <a:t>Takes in sensory information and relays them to the appropriate areas on cerebral cortex</a:t>
            </a:r>
          </a:p>
          <a:p>
            <a:r>
              <a:rPr lang="en-US" b="1" dirty="0"/>
              <a:t>Hypothalamus- </a:t>
            </a:r>
            <a:r>
              <a:rPr lang="en-US" dirty="0"/>
              <a:t>under the thalamus, controls functions/drives (hunger, thirst, sex, aggression)</a:t>
            </a:r>
          </a:p>
          <a:p>
            <a:pPr lvl="1"/>
            <a:r>
              <a:rPr lang="en-US" dirty="0"/>
              <a:t>Contains </a:t>
            </a:r>
            <a:r>
              <a:rPr lang="en-US" b="1" dirty="0"/>
              <a:t>pituitary gland- </a:t>
            </a:r>
            <a:r>
              <a:rPr lang="en-US" dirty="0"/>
              <a:t>“master gland” that controls other hormone glands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34" y="229209"/>
            <a:ext cx="3319082" cy="2419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5646" y="1803267"/>
            <a:ext cx="594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50272" y="2051756"/>
            <a:ext cx="594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utoShape 2" descr="Image result for forebrain structures and functions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054" y="2871725"/>
            <a:ext cx="4590722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E5F3-89F4-A187-B3E7-025E9714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76A65-0F41-7B1B-A862-726FBDE6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1A, pages 45-48</a:t>
            </a:r>
          </a:p>
        </p:txBody>
      </p:sp>
    </p:spTree>
    <p:extLst>
      <p:ext uri="{BB962C8B-B14F-4D97-AF65-F5344CB8AC3E}">
        <p14:creationId xmlns:p14="http://schemas.microsoft.com/office/powerpoint/2010/main" val="3129986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5248655" cy="1456267"/>
          </a:xfrm>
        </p:spPr>
        <p:txBody>
          <a:bodyPr/>
          <a:lstStyle/>
          <a:p>
            <a:r>
              <a:rPr lang="en-US" dirty="0"/>
              <a:t>Forebrain continued: limbic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987801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Limbic system- </a:t>
            </a:r>
            <a:r>
              <a:rPr lang="en-US" sz="2400" dirty="0"/>
              <a:t>group of structures along the border between the cerebral cortex and lower-level brain structures</a:t>
            </a:r>
          </a:p>
          <a:p>
            <a:pPr lvl="1"/>
            <a:r>
              <a:rPr lang="en-US" sz="2000" dirty="0"/>
              <a:t>Responsible for emotions (fear and aggression), drives (food and sex), memory, pleasure/reward</a:t>
            </a:r>
          </a:p>
          <a:p>
            <a:pPr lvl="1"/>
            <a:r>
              <a:rPr lang="en-US" sz="2000" dirty="0"/>
              <a:t>Amygdala, hippocampus, thalamus, hypothalamus, basal ganglia, cingulate gyrus</a:t>
            </a:r>
          </a:p>
          <a:p>
            <a:r>
              <a:rPr lang="en-US" sz="2400" b="1" dirty="0"/>
              <a:t>Hippocampus- </a:t>
            </a:r>
            <a:r>
              <a:rPr lang="en-US" sz="2400" dirty="0"/>
              <a:t>forming and retrieving memories</a:t>
            </a:r>
          </a:p>
          <a:p>
            <a:r>
              <a:rPr lang="en-US" sz="2400" b="1" dirty="0"/>
              <a:t>Amygdala- </a:t>
            </a:r>
            <a:r>
              <a:rPr lang="en-US" sz="2400" dirty="0"/>
              <a:t>production and regulation of emotions (strong ones like aggression and fear)</a:t>
            </a:r>
            <a:endParaRPr lang="en-US" sz="2400" b="1" dirty="0"/>
          </a:p>
        </p:txBody>
      </p:sp>
      <p:pic>
        <p:nvPicPr>
          <p:cNvPr id="4" name="Shape 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2408" y="157818"/>
            <a:ext cx="4724400" cy="282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82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Phineas Gage</a:t>
            </a:r>
          </a:p>
          <a:p>
            <a:pPr lvl="1"/>
            <a:r>
              <a:rPr lang="en-US" dirty="0">
                <a:hlinkClick r:id="rId2"/>
              </a:rPr>
              <a:t>https://www.youtube.com/watch?v=vb8Jg1PAL90 </a:t>
            </a:r>
          </a:p>
          <a:p>
            <a:pPr lvl="1"/>
            <a:r>
              <a:rPr lang="en-US" dirty="0">
                <a:hlinkClick r:id="rId2"/>
              </a:rPr>
              <a:t>https://www.youtube.com/watch?v=FrULrWRlGBA</a:t>
            </a:r>
            <a:r>
              <a:rPr lang="en-US" dirty="0"/>
              <a:t> </a:t>
            </a:r>
          </a:p>
          <a:p>
            <a:r>
              <a:rPr lang="en-US" dirty="0"/>
              <a:t>Drawing a Clock: Susannah </a:t>
            </a:r>
            <a:r>
              <a:rPr lang="en-US" dirty="0" err="1"/>
              <a:t>Cahalan</a:t>
            </a:r>
            <a:r>
              <a:rPr lang="en-US" dirty="0"/>
              <a:t> </a:t>
            </a:r>
            <a:r>
              <a:rPr lang="en-US" dirty="0" err="1"/>
              <a:t>TEDxAmsterdamWomen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https://www.youtube.com/watch?v=oqrzvYnrI9A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996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4a, The Cerebral cortex (Lobes), pages 68-73</a:t>
            </a:r>
          </a:p>
        </p:txBody>
      </p:sp>
    </p:spTree>
    <p:extLst>
      <p:ext uri="{BB962C8B-B14F-4D97-AF65-F5344CB8AC3E}">
        <p14:creationId xmlns:p14="http://schemas.microsoft.com/office/powerpoint/2010/main" val="4055332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304" y="2142067"/>
            <a:ext cx="4955922" cy="44233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Responsible for most complex behaviors and higher mental processes</a:t>
            </a:r>
          </a:p>
          <a:p>
            <a:r>
              <a:rPr lang="en-US" sz="2800" dirty="0"/>
              <a:t>Ultimate control and information processing center</a:t>
            </a:r>
          </a:p>
          <a:p>
            <a:r>
              <a:rPr lang="en-US" sz="2800" dirty="0"/>
              <a:t>Wrinkled gray matter that covers forebrain</a:t>
            </a:r>
          </a:p>
          <a:p>
            <a:r>
              <a:rPr lang="en-US" sz="2800" dirty="0"/>
              <a:t>Divided into two hemispheres</a:t>
            </a:r>
          </a:p>
          <a:p>
            <a:pPr lvl="1"/>
            <a:r>
              <a:rPr lang="en-US" sz="2600" dirty="0"/>
              <a:t>Hemispheres host lobes- different regions of the cerebral cortex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4" y="2539788"/>
            <a:ext cx="4428140" cy="28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6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98" y="2065867"/>
            <a:ext cx="9470250" cy="40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4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36427"/>
            <a:ext cx="10131425" cy="3649133"/>
          </a:xfrm>
        </p:spPr>
        <p:txBody>
          <a:bodyPr>
            <a:noAutofit/>
          </a:bodyPr>
          <a:lstStyle/>
          <a:p>
            <a:r>
              <a:rPr lang="en-US" dirty="0"/>
              <a:t>Largest of the lobes at the top front portion of the hemispheres</a:t>
            </a:r>
          </a:p>
          <a:p>
            <a:r>
              <a:rPr lang="en-US" dirty="0"/>
              <a:t>Receive and coordinate messages to other lobes</a:t>
            </a:r>
          </a:p>
          <a:p>
            <a:r>
              <a:rPr lang="en-US" dirty="0"/>
              <a:t>Responsible for higher functions that make humans unique- organization, planning, creative thinking</a:t>
            </a:r>
          </a:p>
          <a:p>
            <a:r>
              <a:rPr lang="en-US" dirty="0"/>
              <a:t>Left area- </a:t>
            </a:r>
            <a:r>
              <a:rPr lang="en-US" b="1" dirty="0" err="1"/>
              <a:t>Broca’s</a:t>
            </a:r>
            <a:r>
              <a:rPr lang="en-US" b="1" dirty="0"/>
              <a:t> area- </a:t>
            </a:r>
            <a:r>
              <a:rPr lang="en-US" dirty="0"/>
              <a:t>speech production</a:t>
            </a:r>
          </a:p>
          <a:p>
            <a:pPr lvl="1"/>
            <a:r>
              <a:rPr lang="en-US" sz="1800" dirty="0"/>
              <a:t>Paul </a:t>
            </a:r>
            <a:r>
              <a:rPr lang="en-US" sz="1800" dirty="0" err="1"/>
              <a:t>Broca</a:t>
            </a:r>
            <a:r>
              <a:rPr lang="en-US" sz="1800" dirty="0"/>
              <a:t>- discovered damage to </a:t>
            </a:r>
            <a:r>
              <a:rPr lang="en-US" sz="1800" dirty="0" err="1"/>
              <a:t>Broca’s</a:t>
            </a:r>
            <a:r>
              <a:rPr lang="en-US" sz="1800" dirty="0"/>
              <a:t> area causes speech difficulty but not language comprehension</a:t>
            </a:r>
          </a:p>
          <a:p>
            <a:pPr lvl="1"/>
            <a:r>
              <a:rPr lang="en-US" sz="1800" dirty="0"/>
              <a:t>Located in the left hemisphere</a:t>
            </a:r>
          </a:p>
          <a:p>
            <a:r>
              <a:rPr lang="en-US" dirty="0"/>
              <a:t>Motor control for voluntary movements</a:t>
            </a:r>
          </a:p>
          <a:p>
            <a:endParaRPr lang="en-US" dirty="0"/>
          </a:p>
          <a:p>
            <a:r>
              <a:rPr lang="en-US" dirty="0"/>
              <a:t>Phineas Gage</a:t>
            </a:r>
          </a:p>
          <a:p>
            <a:pPr lvl="1"/>
            <a:r>
              <a:rPr lang="en-US" sz="1800" dirty="0">
                <a:hlinkClick r:id="rId2"/>
              </a:rPr>
              <a:t>https://www.youtube.com/watch?v=vb8Jg1PAL90 </a:t>
            </a:r>
          </a:p>
          <a:p>
            <a:pPr lvl="1"/>
            <a:r>
              <a:rPr lang="en-US" sz="1800" dirty="0">
                <a:hlinkClick r:id="rId2"/>
              </a:rPr>
              <a:t>https://www.youtube.com/watch?v=FrULrWRlGBA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frontal lobe"/>
          <p:cNvSpPr>
            <a:spLocks noChangeAspect="1" noChangeArrowheads="1"/>
          </p:cNvSpPr>
          <p:nvPr/>
        </p:nvSpPr>
        <p:spPr bwMode="auto">
          <a:xfrm>
            <a:off x="155575" y="-2659063"/>
            <a:ext cx="94583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22" y="81090"/>
            <a:ext cx="4775556" cy="28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70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Parietal 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79811"/>
            <a:ext cx="10131425" cy="3649133"/>
          </a:xfrm>
        </p:spPr>
        <p:txBody>
          <a:bodyPr>
            <a:normAutofit/>
          </a:bodyPr>
          <a:lstStyle/>
          <a:p>
            <a:r>
              <a:rPr lang="en-US" sz="3600" dirty="0"/>
              <a:t>Behind the frontal lobes</a:t>
            </a:r>
          </a:p>
          <a:p>
            <a:r>
              <a:rPr lang="en-US" sz="3600" dirty="0"/>
              <a:t>Information from senses all over the body- pressure, pain, touch, temperature, location of body parts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25" y="609600"/>
            <a:ext cx="4775556" cy="28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1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58382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/>
              <a:t>Located behind temples of brain</a:t>
            </a:r>
          </a:p>
          <a:p>
            <a:r>
              <a:rPr lang="en-US" sz="2800" dirty="0"/>
              <a:t>Auditory perception, language comprehension, memory, emotional control</a:t>
            </a:r>
          </a:p>
          <a:p>
            <a:r>
              <a:rPr lang="en-US" sz="2800" b="1" dirty="0"/>
              <a:t>Wernicke’s area- </a:t>
            </a:r>
            <a:r>
              <a:rPr lang="en-US" sz="2800" dirty="0"/>
              <a:t>involved in language comprehension, discovered by Carl Wernicke</a:t>
            </a:r>
          </a:p>
          <a:p>
            <a:pPr lvl="1"/>
            <a:r>
              <a:rPr lang="en-US" sz="2400" dirty="0"/>
              <a:t>Patients could speak but could not understand language</a:t>
            </a:r>
          </a:p>
          <a:p>
            <a:pPr lvl="1"/>
            <a:r>
              <a:rPr lang="en-US" sz="2400" dirty="0"/>
              <a:t>Located in the left hemisphere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85" y="188976"/>
            <a:ext cx="4775556" cy="28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5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Occipital 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5" y="1913467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Located at the back of the brain</a:t>
            </a:r>
          </a:p>
          <a:p>
            <a:r>
              <a:rPr lang="en-US" sz="3200" dirty="0"/>
              <a:t>Vision and visual perception</a:t>
            </a:r>
          </a:p>
          <a:p>
            <a:r>
              <a:rPr lang="en-US" sz="3200" dirty="0"/>
              <a:t>Shape, color, motion perception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25" y="1761744"/>
            <a:ext cx="4775556" cy="28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66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2142067"/>
            <a:ext cx="5248530" cy="3649133"/>
          </a:xfrm>
        </p:spPr>
        <p:txBody>
          <a:bodyPr>
            <a:normAutofit/>
          </a:bodyPr>
          <a:lstStyle/>
          <a:p>
            <a:r>
              <a:rPr lang="en-US" sz="2800" dirty="0"/>
              <a:t>Areas of the cerebral cortex that are not involved in primary motor or sensory functions</a:t>
            </a:r>
          </a:p>
          <a:p>
            <a:r>
              <a:rPr lang="en-US" sz="2800" dirty="0"/>
              <a:t>Involved in higher mental functions which </a:t>
            </a:r>
            <a:r>
              <a:rPr lang="en-US" sz="2800" i="1" dirty="0"/>
              <a:t>enable</a:t>
            </a:r>
            <a:r>
              <a:rPr lang="en-US" sz="2800" dirty="0"/>
              <a:t> judging, planning, learning, remembering, thinking, speaking</a:t>
            </a:r>
          </a:p>
        </p:txBody>
      </p:sp>
      <p:pic>
        <p:nvPicPr>
          <p:cNvPr id="4" name="Shape 261"/>
          <p:cNvPicPr preferRelativeResize="0"/>
          <p:nvPr/>
        </p:nvPicPr>
        <p:blipFill rotWithShape="1">
          <a:blip r:embed="rId2">
            <a:alphaModFix/>
          </a:blip>
          <a:srcRect b="1370"/>
          <a:stretch/>
        </p:blipFill>
        <p:spPr>
          <a:xfrm>
            <a:off x="372681" y="2142067"/>
            <a:ext cx="4818000" cy="37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91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US" dirty="0"/>
              <a:t>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98" y="1630003"/>
            <a:ext cx="6291071" cy="3649133"/>
          </a:xfrm>
        </p:spPr>
        <p:txBody>
          <a:bodyPr>
            <a:noAutofit/>
          </a:bodyPr>
          <a:lstStyle/>
          <a:p>
            <a:r>
              <a:rPr lang="en-US" sz="2000" dirty="0"/>
              <a:t>Brain and nervous system consist of </a:t>
            </a:r>
            <a:r>
              <a:rPr lang="en-US" sz="2000" b="1" dirty="0"/>
              <a:t>neurons- </a:t>
            </a:r>
            <a:r>
              <a:rPr lang="en" sz="2000" dirty="0">
                <a:ea typeface="Tahoma"/>
                <a:cs typeface="Tahoma"/>
                <a:sym typeface="Tahoma"/>
              </a:rPr>
              <a:t>long, thin cells of nerve tissue along which messages travel to and from the brain</a:t>
            </a:r>
          </a:p>
          <a:p>
            <a:pPr lvl="1"/>
            <a:r>
              <a:rPr lang="en-US" sz="1800" dirty="0">
                <a:ea typeface="Tahoma"/>
                <a:cs typeface="Tahoma"/>
                <a:sym typeface="Tahoma"/>
              </a:rPr>
              <a:t>B</a:t>
            </a:r>
            <a:r>
              <a:rPr lang="en" sz="1800" dirty="0">
                <a:ea typeface="Tahoma"/>
                <a:cs typeface="Tahoma"/>
                <a:sym typeface="Tahoma"/>
              </a:rPr>
              <a:t>asic building blocks of the nervous system</a:t>
            </a:r>
          </a:p>
          <a:p>
            <a:pPr lvl="1"/>
            <a:r>
              <a:rPr lang="en-US" sz="1800" dirty="0">
                <a:ea typeface="Tahoma"/>
                <a:cs typeface="Tahoma"/>
                <a:sym typeface="Tahoma"/>
              </a:rPr>
              <a:t>O</a:t>
            </a:r>
            <a:r>
              <a:rPr lang="en" sz="1800" dirty="0">
                <a:ea typeface="Tahoma"/>
                <a:cs typeface="Tahoma"/>
                <a:sym typeface="Tahoma"/>
              </a:rPr>
              <a:t>perates all-or-none</a:t>
            </a:r>
          </a:p>
          <a:p>
            <a:pPr lvl="1"/>
            <a:r>
              <a:rPr lang="en-US" sz="1800" dirty="0">
                <a:ea typeface="Tahoma"/>
                <a:cs typeface="Tahoma"/>
                <a:sym typeface="Tahoma"/>
              </a:rPr>
              <a:t>R</a:t>
            </a:r>
            <a:r>
              <a:rPr lang="en" sz="1800" dirty="0">
                <a:ea typeface="Tahoma"/>
                <a:cs typeface="Tahoma"/>
                <a:sym typeface="Tahoma"/>
              </a:rPr>
              <a:t>eceives and transmits electrochemical information</a:t>
            </a:r>
          </a:p>
          <a:p>
            <a:r>
              <a:rPr lang="en-US" sz="2000" b="1" dirty="0">
                <a:ea typeface="Tahoma"/>
                <a:cs typeface="Tahoma"/>
                <a:sym typeface="Tahoma"/>
              </a:rPr>
              <a:t>G</a:t>
            </a:r>
            <a:r>
              <a:rPr lang="en" sz="2000" b="1" dirty="0">
                <a:ea typeface="Tahoma"/>
                <a:cs typeface="Tahoma"/>
                <a:sym typeface="Tahoma"/>
              </a:rPr>
              <a:t>lial cells</a:t>
            </a:r>
            <a:r>
              <a:rPr lang="en" sz="2000" dirty="0">
                <a:ea typeface="Tahoma"/>
                <a:cs typeface="Tahoma"/>
                <a:sym typeface="Tahoma"/>
              </a:rPr>
              <a:t> are responsible for providing structural, nutritional, and other support for the neurons</a:t>
            </a:r>
          </a:p>
          <a:p>
            <a:pPr lvl="1"/>
            <a:r>
              <a:rPr lang="en-US" sz="1800" dirty="0">
                <a:ea typeface="Tahoma"/>
                <a:cs typeface="Tahoma"/>
                <a:sym typeface="Tahoma"/>
              </a:rPr>
              <a:t>A</a:t>
            </a:r>
            <a:r>
              <a:rPr lang="en" sz="1800" dirty="0">
                <a:ea typeface="Tahoma"/>
                <a:cs typeface="Tahoma"/>
                <a:sym typeface="Tahoma"/>
              </a:rPr>
              <a:t>lso a part of t</a:t>
            </a:r>
            <a:r>
              <a:rPr lang="en-US" sz="1800" dirty="0">
                <a:ea typeface="Tahoma"/>
                <a:cs typeface="Tahoma"/>
                <a:sym typeface="Tahoma"/>
              </a:rPr>
              <a:t>he</a:t>
            </a:r>
            <a:r>
              <a:rPr lang="en" sz="1800" dirty="0">
                <a:ea typeface="Tahoma"/>
                <a:cs typeface="Tahoma"/>
                <a:sym typeface="Tahoma"/>
              </a:rPr>
              <a:t> communication system</a:t>
            </a:r>
          </a:p>
          <a:p>
            <a:pPr lvl="1"/>
            <a:r>
              <a:rPr lang="en" sz="1800" dirty="0">
                <a:ea typeface="Tahoma"/>
                <a:cs typeface="Tahoma"/>
                <a:sym typeface="Tahoma"/>
              </a:rPr>
              <a:t>“glue” </a:t>
            </a:r>
          </a:p>
          <a:p>
            <a:endParaRPr lang="en" sz="2000" b="1" dirty="0">
              <a:ea typeface="Tahoma"/>
              <a:cs typeface="Tahoma"/>
              <a:sym typeface="Tahoma"/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27" y="281932"/>
            <a:ext cx="4471817" cy="3101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4162234"/>
            <a:ext cx="4572000" cy="2428875"/>
          </a:xfrm>
          <a:prstGeom prst="rect">
            <a:avLst/>
          </a:prstGeom>
        </p:spPr>
      </p:pic>
      <p:pic>
        <p:nvPicPr>
          <p:cNvPr id="7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7181" y="4602633"/>
            <a:ext cx="4593336" cy="1959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935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2, Section 4B, Split-brain and </a:t>
            </a:r>
            <a:r>
              <a:rPr lang="en-US" dirty="0" err="1"/>
              <a:t>Tbi</a:t>
            </a:r>
            <a:r>
              <a:rPr lang="en-US" dirty="0"/>
              <a:t>, pages 74-76</a:t>
            </a:r>
          </a:p>
        </p:txBody>
      </p:sp>
    </p:spTree>
    <p:extLst>
      <p:ext uri="{BB962C8B-B14F-4D97-AF65-F5344CB8AC3E}">
        <p14:creationId xmlns:p14="http://schemas.microsoft.com/office/powerpoint/2010/main" val="3983409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Split-brain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901019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Left and right hemispheres control the opposite side</a:t>
            </a:r>
          </a:p>
          <a:p>
            <a:r>
              <a:rPr lang="en-US" sz="2400" dirty="0"/>
              <a:t>With </a:t>
            </a:r>
            <a:r>
              <a:rPr lang="en-US" sz="2400" b="1" dirty="0"/>
              <a:t>split-brain surgery </a:t>
            </a:r>
            <a:r>
              <a:rPr lang="en-US" sz="2400" dirty="0"/>
              <a:t>(cutting what connects the hemispheres), we are able to separate functions of different hemispheres</a:t>
            </a:r>
          </a:p>
          <a:p>
            <a:r>
              <a:rPr lang="en-US" sz="2400" b="1" dirty="0"/>
              <a:t>Corpus callosum- </a:t>
            </a:r>
            <a:r>
              <a:rPr lang="en-US" sz="2400" dirty="0"/>
              <a:t>large bundle of nerve fibers connecting the two brain hemispheres that carries messages between the hemispheres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66" y="420624"/>
            <a:ext cx="4596404" cy="27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3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7" y="-119338"/>
            <a:ext cx="10131425" cy="1456267"/>
          </a:xfrm>
        </p:spPr>
        <p:txBody>
          <a:bodyPr/>
          <a:lstStyle/>
          <a:p>
            <a:r>
              <a:rPr lang="en-US" dirty="0"/>
              <a:t>Hemispheric specialization and Lateralization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5" y="4248530"/>
            <a:ext cx="6748271" cy="2313432"/>
          </a:xfrm>
        </p:spPr>
        <p:txBody>
          <a:bodyPr>
            <a:noAutofit/>
          </a:bodyPr>
          <a:lstStyle/>
          <a:p>
            <a:r>
              <a:rPr lang="en-US" sz="2800" b="1" dirty="0"/>
              <a:t>Hemispheric specialization and lateralization- </a:t>
            </a:r>
            <a:r>
              <a:rPr lang="en-US" sz="2800" dirty="0"/>
              <a:t>functions being focused within one hemisphere</a:t>
            </a:r>
          </a:p>
          <a:p>
            <a:r>
              <a:rPr lang="en-US" sz="2800" dirty="0"/>
              <a:t>Seen through split-brain research</a:t>
            </a:r>
          </a:p>
          <a:p>
            <a:r>
              <a:rPr lang="en-US" sz="2800" dirty="0"/>
              <a:t>But both hemispheres play overlapping and synchronized roles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130236"/>
            <a:ext cx="3924212" cy="2382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00683"/>
            <a:ext cx="4419600" cy="33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7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Split-brain researchers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557" y="2282190"/>
            <a:ext cx="6377876" cy="3649133"/>
          </a:xfrm>
        </p:spPr>
        <p:txBody>
          <a:bodyPr>
            <a:noAutofit/>
          </a:bodyPr>
          <a:lstStyle/>
          <a:p>
            <a:r>
              <a:rPr lang="en-US" sz="2400" b="1" dirty="0"/>
              <a:t>Michael </a:t>
            </a:r>
            <a:r>
              <a:rPr lang="en-US" sz="2400" b="1" dirty="0" err="1"/>
              <a:t>Gazzaniga</a:t>
            </a:r>
            <a:endParaRPr lang="en-US" sz="2400" b="1" dirty="0"/>
          </a:p>
          <a:p>
            <a:pPr lvl="1"/>
            <a:r>
              <a:rPr lang="en-US" sz="2000" dirty="0"/>
              <a:t>Initiated split-brain research with volunteer split-brain patients</a:t>
            </a:r>
          </a:p>
          <a:p>
            <a:pPr lvl="1"/>
            <a:r>
              <a:rPr lang="en-US" sz="2000" dirty="0"/>
              <a:t>Further studied functional lateralization of the brain and how hemispheres communicate with each other</a:t>
            </a:r>
          </a:p>
          <a:p>
            <a:r>
              <a:rPr lang="en-US" sz="2400" b="1" dirty="0"/>
              <a:t>Roger Sperry</a:t>
            </a:r>
          </a:p>
          <a:p>
            <a:pPr lvl="1"/>
            <a:r>
              <a:rPr lang="en-US" sz="2000" dirty="0"/>
              <a:t>Researched split-brains, identified the separate functions of the left and right hemispheres, and their connection with the cutting of the cerebral callosum to relieve epilepsy </a:t>
            </a:r>
          </a:p>
          <a:p>
            <a:pPr lvl="1"/>
            <a:r>
              <a:rPr lang="en-US" sz="2000" dirty="0"/>
              <a:t>Won the Nobel prize with Hubel and Wiesel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3" y="2620518"/>
            <a:ext cx="19050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433" y="2399919"/>
            <a:ext cx="2697099" cy="26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7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8E1627-AFA9-0A5D-2917-2FEB49EF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409" y="1149458"/>
            <a:ext cx="10719182" cy="45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0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psychologists study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544403"/>
            <a:ext cx="7763255" cy="3649133"/>
          </a:xfrm>
        </p:spPr>
        <p:txBody>
          <a:bodyPr>
            <a:noAutofit/>
          </a:bodyPr>
          <a:lstStyle/>
          <a:p>
            <a:r>
              <a:rPr lang="en-US" sz="2400" u="sng" dirty="0"/>
              <a:t>Recording- </a:t>
            </a:r>
            <a:r>
              <a:rPr lang="en" sz="2400" dirty="0"/>
              <a:t>Electroencephalograph (EEG)- a machine used to record the electrical activity of large portions of the brain using electrodes </a:t>
            </a:r>
          </a:p>
          <a:p>
            <a:r>
              <a:rPr lang="en-US" sz="2400" dirty="0"/>
              <a:t>E</a:t>
            </a:r>
            <a:r>
              <a:rPr lang="en" sz="2400" dirty="0"/>
              <a:t>lectrodes are wires that are inserted into the brain to record data</a:t>
            </a:r>
          </a:p>
          <a:p>
            <a:r>
              <a:rPr lang="en" sz="2400" u="sng" dirty="0"/>
              <a:t>Stimulating- </a:t>
            </a:r>
            <a:r>
              <a:rPr lang="en" sz="2400" dirty="0"/>
              <a:t>using electrodes to set off firing of neurons</a:t>
            </a:r>
          </a:p>
          <a:p>
            <a:r>
              <a:rPr lang="en-US" sz="2400" u="sng" dirty="0"/>
              <a:t>L</a:t>
            </a:r>
            <a:r>
              <a:rPr lang="en" sz="2400" u="sng" dirty="0"/>
              <a:t>esions- </a:t>
            </a:r>
            <a:r>
              <a:rPr lang="en" sz="2400" dirty="0"/>
              <a:t> naturally or experimentally caused destruction of brain tissue</a:t>
            </a:r>
          </a:p>
          <a:p>
            <a:r>
              <a:rPr lang="en-US" sz="2400" u="sng" dirty="0"/>
              <a:t>A</a:t>
            </a:r>
            <a:r>
              <a:rPr lang="en" sz="2400" u="sng" dirty="0"/>
              <a:t>ccidents- </a:t>
            </a:r>
            <a:r>
              <a:rPr lang="en" sz="2400" dirty="0">
                <a:ea typeface="Tahoma"/>
                <a:cs typeface="Tahoma"/>
                <a:sym typeface="Tahoma"/>
              </a:rPr>
              <a:t>draw a connection between  damaged parts of the brain and person’s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575" y="2167129"/>
            <a:ext cx="3767696" cy="24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0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psychologists study the brain: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63859"/>
            <a:ext cx="10131425" cy="3649133"/>
          </a:xfrm>
        </p:spPr>
        <p:txBody>
          <a:bodyPr>
            <a:noAutofit/>
          </a:bodyPr>
          <a:lstStyle/>
          <a:p>
            <a:r>
              <a:rPr lang="en" sz="2400" u="sng" dirty="0">
                <a:ea typeface="Tahoma"/>
                <a:cs typeface="Tahoma"/>
                <a:sym typeface="Tahoma"/>
              </a:rPr>
              <a:t>CT (computed tomograph) scan- </a:t>
            </a:r>
            <a:r>
              <a:rPr lang="en" sz="2400" dirty="0">
                <a:ea typeface="Tahoma"/>
                <a:cs typeface="Tahoma"/>
                <a:sym typeface="Tahoma"/>
              </a:rPr>
              <a:t>a series of x-ray photographs taken from different angles, made into a 3D image, aka CAT scan</a:t>
            </a:r>
          </a:p>
          <a:p>
            <a:r>
              <a:rPr lang="en" sz="2400" u="sng" dirty="0">
                <a:ea typeface="Tahoma"/>
                <a:cs typeface="Tahoma"/>
                <a:sym typeface="Tahoma"/>
              </a:rPr>
              <a:t>PET (positron emission tomograph) scan- </a:t>
            </a:r>
            <a:r>
              <a:rPr lang="en" sz="2400" dirty="0">
                <a:ea typeface="Tahoma"/>
                <a:cs typeface="Tahoma"/>
                <a:sym typeface="Tahoma"/>
              </a:rPr>
              <a:t>a visual display of brain activity that detects where a radioactive form of glucose goes while the brain performs a given task</a:t>
            </a:r>
          </a:p>
          <a:p>
            <a:r>
              <a:rPr lang="en" sz="2400" u="sng" dirty="0">
                <a:ea typeface="Tahoma"/>
                <a:cs typeface="Tahoma"/>
                <a:sym typeface="Tahoma"/>
              </a:rPr>
              <a:t>MRI (magnetic resonance imaging)- </a:t>
            </a:r>
            <a:r>
              <a:rPr lang="en" sz="2400" dirty="0">
                <a:ea typeface="Tahoma"/>
                <a:cs typeface="Tahoma"/>
                <a:sym typeface="Tahoma"/>
              </a:rPr>
              <a:t>a technique that uses magnetic fields and radio waves to produce computer – generated images that distinguish among different types of soft tissue</a:t>
            </a:r>
          </a:p>
          <a:p>
            <a:pPr lvl="1"/>
            <a:r>
              <a:rPr lang="en-US" sz="2000" dirty="0">
                <a:ea typeface="Tahoma"/>
                <a:cs typeface="Tahoma"/>
                <a:sym typeface="Tahoma"/>
              </a:rPr>
              <a:t>A</a:t>
            </a:r>
            <a:r>
              <a:rPr lang="en" sz="2000" dirty="0">
                <a:ea typeface="Tahoma"/>
                <a:cs typeface="Tahoma"/>
                <a:sym typeface="Tahoma"/>
              </a:rPr>
              <a:t>llows us to see structures within the brain</a:t>
            </a:r>
          </a:p>
          <a:p>
            <a:endParaRPr lang="en" sz="2400" dirty="0">
              <a:ea typeface="Tahoma"/>
              <a:cs typeface="Tahoma"/>
              <a:sym typeface="Tahoma"/>
            </a:endParaRPr>
          </a:p>
          <a:p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6" y="5148072"/>
            <a:ext cx="276352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genetic influence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Purple book: chapter 2, Section 4, pages 80-86</a:t>
            </a:r>
          </a:p>
        </p:txBody>
      </p:sp>
    </p:spTree>
    <p:extLst>
      <p:ext uri="{BB962C8B-B14F-4D97-AF65-F5344CB8AC3E}">
        <p14:creationId xmlns:p14="http://schemas.microsoft.com/office/powerpoint/2010/main" val="3128065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have our traits been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Behavioral genetics </a:t>
            </a:r>
            <a:r>
              <a:rPr lang="en-US" sz="2800" dirty="0"/>
              <a:t>tells use how genes and the environment affect us</a:t>
            </a:r>
          </a:p>
          <a:p>
            <a:r>
              <a:rPr lang="en-US" sz="2800" b="1" dirty="0"/>
              <a:t>Evolutionary psychology</a:t>
            </a:r>
            <a:r>
              <a:rPr lang="en-US" sz="2800" dirty="0"/>
              <a:t> helps us see how the adaptation process to our environment affects us </a:t>
            </a:r>
          </a:p>
          <a:p>
            <a:r>
              <a:rPr lang="en-US" sz="2800" dirty="0"/>
              <a:t>Most traits are a combination of many genes and depend on the gene being dominant or recessive </a:t>
            </a:r>
          </a:p>
          <a:p>
            <a:r>
              <a:rPr lang="en-US" sz="2800" dirty="0"/>
              <a:t>Environmental factors (nurture) include family, culture, education, and individual experiences</a:t>
            </a:r>
          </a:p>
        </p:txBody>
      </p:sp>
    </p:spTree>
    <p:extLst>
      <p:ext uri="{BB962C8B-B14F-4D97-AF65-F5344CB8AC3E}">
        <p14:creationId xmlns:p14="http://schemas.microsoft.com/office/powerpoint/2010/main" val="2905060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Twin studies</a:t>
            </a:r>
          </a:p>
          <a:p>
            <a:r>
              <a:rPr lang="en-US" sz="2400" dirty="0"/>
              <a:t>Family studies</a:t>
            </a:r>
          </a:p>
          <a:p>
            <a:r>
              <a:rPr lang="en-US" sz="2400" dirty="0"/>
              <a:t>Adoption studies</a:t>
            </a:r>
          </a:p>
          <a:p>
            <a:r>
              <a:rPr lang="en-US" sz="2400" dirty="0"/>
              <a:t>Genetic abnormalities</a:t>
            </a:r>
          </a:p>
          <a:p>
            <a:endParaRPr lang="en-US" sz="2400" dirty="0"/>
          </a:p>
          <a:p>
            <a:r>
              <a:rPr lang="en-US" sz="2400" dirty="0"/>
              <a:t>Genes are not fixed or inflexible</a:t>
            </a:r>
          </a:p>
          <a:p>
            <a:r>
              <a:rPr lang="en-US" sz="2400" dirty="0"/>
              <a:t>Hereditability estimates do not apply to individuals</a:t>
            </a:r>
          </a:p>
          <a:p>
            <a:r>
              <a:rPr lang="en-US" sz="2400" dirty="0"/>
              <a:t>Genes and the environment are inseparable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40" y="3966633"/>
            <a:ext cx="33051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261103" cy="3649133"/>
          </a:xfrm>
        </p:spPr>
        <p:txBody>
          <a:bodyPr>
            <a:normAutofit/>
          </a:bodyPr>
          <a:lstStyle/>
          <a:p>
            <a:r>
              <a:rPr lang="en-US" sz="2800" b="1" dirty="0"/>
              <a:t>Dendrites:</a:t>
            </a:r>
            <a:endParaRPr lang="en-US" sz="2800" dirty="0"/>
          </a:p>
          <a:p>
            <a:pPr lvl="1"/>
            <a:r>
              <a:rPr lang="en-US" sz="2400" dirty="0"/>
              <a:t>Little branches reaching out from neuron</a:t>
            </a:r>
          </a:p>
          <a:p>
            <a:pPr lvl="1"/>
            <a:r>
              <a:rPr lang="en-US" sz="2400" dirty="0"/>
              <a:t>Receives electrochemical information from other neurons and brings it to the cell body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84283"/>
            <a:ext cx="6257544" cy="2956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4464" y="2441448"/>
            <a:ext cx="1325880" cy="365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10344" y="3396867"/>
            <a:ext cx="1325880" cy="365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6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1530"/>
            <a:ext cx="10131425" cy="1456267"/>
          </a:xfrm>
        </p:spPr>
        <p:txBody>
          <a:bodyPr/>
          <a:lstStyle/>
          <a:p>
            <a:r>
              <a:rPr lang="en-US" dirty="0"/>
              <a:t>Evolutionary psychology with hereditability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711695" cy="3649133"/>
          </a:xfrm>
        </p:spPr>
        <p:txBody>
          <a:bodyPr>
            <a:noAutofit/>
          </a:bodyPr>
          <a:lstStyle/>
          <a:p>
            <a:r>
              <a:rPr lang="en-US" sz="2400" dirty="0"/>
              <a:t>Darwin’s natural selection- when a genetic trait gives a person reproductive advantage over others</a:t>
            </a:r>
          </a:p>
          <a:p>
            <a:r>
              <a:rPr lang="en-US" sz="2400" dirty="0"/>
              <a:t>This may apply to psychology as well- socially, physically, etc. </a:t>
            </a:r>
          </a:p>
          <a:p>
            <a:r>
              <a:rPr lang="en-US" sz="2400" dirty="0"/>
              <a:t>Sex differences dating back to hunter-gatherer days may explain current cognitive differences (but is purely correlational)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30" y="1415313"/>
            <a:ext cx="3958591" cy="52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453127" cy="3649133"/>
          </a:xfrm>
        </p:spPr>
        <p:txBody>
          <a:bodyPr>
            <a:normAutofit/>
          </a:bodyPr>
          <a:lstStyle/>
          <a:p>
            <a:r>
              <a:rPr lang="en-US" sz="3200" b="1" dirty="0"/>
              <a:t>Cell body</a:t>
            </a:r>
          </a:p>
          <a:p>
            <a:pPr lvl="1"/>
            <a:r>
              <a:rPr lang="en-US" sz="2800" dirty="0"/>
              <a:t>Accepts messages from the dendrites</a:t>
            </a:r>
          </a:p>
          <a:p>
            <a:pPr lvl="1"/>
            <a:r>
              <a:rPr lang="en-US" sz="2800" dirty="0"/>
              <a:t>IF it gets enough stimulation, the cell body will pass the message on</a:t>
            </a:r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75" y="2313432"/>
            <a:ext cx="6588278" cy="3112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2075" y="5136833"/>
            <a:ext cx="1042378" cy="2895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54286" y="3493008"/>
            <a:ext cx="1325880" cy="365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0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242815" cy="3649133"/>
          </a:xfrm>
        </p:spPr>
        <p:txBody>
          <a:bodyPr>
            <a:noAutofit/>
          </a:bodyPr>
          <a:lstStyle/>
          <a:p>
            <a:r>
              <a:rPr lang="en-US" sz="3200" b="1" dirty="0"/>
              <a:t>Axon </a:t>
            </a:r>
            <a:endParaRPr lang="en-US" sz="3200" dirty="0"/>
          </a:p>
          <a:p>
            <a:pPr lvl="1"/>
            <a:r>
              <a:rPr lang="en-US" sz="2800" dirty="0"/>
              <a:t>The extension of a neuron</a:t>
            </a:r>
          </a:p>
          <a:p>
            <a:pPr lvl="1"/>
            <a:r>
              <a:rPr lang="en-US" sz="2800" dirty="0"/>
              <a:t>Carries information/message away to other neurons, muscles, or glands</a:t>
            </a:r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66" y="2523745"/>
            <a:ext cx="5930294" cy="2802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7822" y="2624328"/>
            <a:ext cx="1325880" cy="365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6866" y="4960049"/>
            <a:ext cx="987836" cy="365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7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501383" cy="3649133"/>
          </a:xfrm>
        </p:spPr>
        <p:txBody>
          <a:bodyPr>
            <a:noAutofit/>
          </a:bodyPr>
          <a:lstStyle/>
          <a:p>
            <a:r>
              <a:rPr lang="en-US" sz="2400" b="1" dirty="0"/>
              <a:t>Myelin sheath</a:t>
            </a:r>
            <a:endParaRPr lang="en-US" sz="2400" dirty="0"/>
          </a:p>
          <a:p>
            <a:pPr lvl="1"/>
            <a:r>
              <a:rPr lang="en-US" sz="2000" dirty="0"/>
              <a:t>A layer of fatty cells that covers the axons of neurons in segments</a:t>
            </a:r>
          </a:p>
          <a:p>
            <a:pPr lvl="1"/>
            <a:r>
              <a:rPr lang="en-US" sz="2000" dirty="0"/>
              <a:t>Protects the axon</a:t>
            </a:r>
          </a:p>
          <a:p>
            <a:pPr lvl="1"/>
            <a:r>
              <a:rPr lang="en-US" sz="2000" dirty="0"/>
              <a:t>Speeds up impulses</a:t>
            </a:r>
          </a:p>
          <a:p>
            <a:pPr lvl="1"/>
            <a:r>
              <a:rPr lang="en-US" sz="2000" dirty="0"/>
              <a:t>Makes the vastly greater transmission speed of neural impulses possible</a:t>
            </a:r>
          </a:p>
          <a:p>
            <a:pPr lvl="1"/>
            <a:r>
              <a:rPr lang="en-US" sz="2000" dirty="0"/>
              <a:t>Related to Multiple Sclerosis- myelin gradually deteriorates 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90" y="464058"/>
            <a:ext cx="4381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38" y="4709160"/>
            <a:ext cx="4432814" cy="1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8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516971"/>
            <a:ext cx="4041647" cy="3649133"/>
          </a:xfrm>
        </p:spPr>
        <p:txBody>
          <a:bodyPr>
            <a:noAutofit/>
          </a:bodyPr>
          <a:lstStyle/>
          <a:p>
            <a:r>
              <a:rPr lang="en-US" sz="2800" b="1" dirty="0"/>
              <a:t>Terminal buttons</a:t>
            </a:r>
          </a:p>
          <a:p>
            <a:pPr lvl="1"/>
            <a:r>
              <a:rPr lang="en-US" sz="2400" dirty="0"/>
              <a:t>Branches at the end of the axon that reach out </a:t>
            </a:r>
          </a:p>
          <a:p>
            <a:pPr lvl="1"/>
            <a:r>
              <a:rPr lang="en-US" sz="2400" dirty="0"/>
              <a:t>Releases neurotransmitters (chemicals) to move the message from the sending neuron to the receiving neuron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78" y="2404872"/>
            <a:ext cx="5106378" cy="36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982</TotalTime>
  <Words>2297</Words>
  <Application>Microsoft Office PowerPoint</Application>
  <PresentationFormat>Widescreen</PresentationFormat>
  <Paragraphs>276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Celestial</vt:lpstr>
      <vt:lpstr>Biological bases of behavior: Neuroscience</vt:lpstr>
      <vt:lpstr>Neural bases of behavior: the micro level</vt:lpstr>
      <vt:lpstr>Neurons</vt:lpstr>
      <vt:lpstr>neurons</vt:lpstr>
      <vt:lpstr>Parts of the neuron</vt:lpstr>
      <vt:lpstr>Parts of the neuron</vt:lpstr>
      <vt:lpstr>Parts of the neuron</vt:lpstr>
      <vt:lpstr>Parts of the neuron</vt:lpstr>
      <vt:lpstr>Parts of the neuron</vt:lpstr>
      <vt:lpstr>Neural communication: Action potential within the neuron</vt:lpstr>
      <vt:lpstr>Neurons and the Endocrine System</vt:lpstr>
      <vt:lpstr>Neural communication: between neurons</vt:lpstr>
      <vt:lpstr>Neurotransmitters: to be familiar with</vt:lpstr>
      <vt:lpstr>endorphins</vt:lpstr>
      <vt:lpstr>Neurotransmitter interactions</vt:lpstr>
      <vt:lpstr>Drugs and neurotransmitters</vt:lpstr>
      <vt:lpstr>Endocrine system</vt:lpstr>
      <vt:lpstr>Endocrine System</vt:lpstr>
      <vt:lpstr>Nervous system organization</vt:lpstr>
      <vt:lpstr>PowerPoint Presentation</vt:lpstr>
      <vt:lpstr>The nervous system</vt:lpstr>
      <vt:lpstr>Neuroplasticity with traumatic brain injury (TBI)</vt:lpstr>
      <vt:lpstr>Spinal cord</vt:lpstr>
      <vt:lpstr>Somatic and autonomic</vt:lpstr>
      <vt:lpstr>Autonomic nervous system</vt:lpstr>
      <vt:lpstr>The brain</vt:lpstr>
      <vt:lpstr>hindbrain</vt:lpstr>
      <vt:lpstr>midbrain</vt:lpstr>
      <vt:lpstr>forebrain</vt:lpstr>
      <vt:lpstr>Forebrain continued: limbic system</vt:lpstr>
      <vt:lpstr>Case studies</vt:lpstr>
      <vt:lpstr>The brain</vt:lpstr>
      <vt:lpstr>Cerebral cortex</vt:lpstr>
      <vt:lpstr>Cerebral cortex</vt:lpstr>
      <vt:lpstr>Frontal lobes</vt:lpstr>
      <vt:lpstr>Parietal lobes</vt:lpstr>
      <vt:lpstr>Temporal lobes</vt:lpstr>
      <vt:lpstr>Occipital lobes</vt:lpstr>
      <vt:lpstr>Association areas</vt:lpstr>
      <vt:lpstr>The brain</vt:lpstr>
      <vt:lpstr>Split-brain research</vt:lpstr>
      <vt:lpstr>Hemispheric specialization and Lateralization</vt:lpstr>
      <vt:lpstr>Split-brain researchers</vt:lpstr>
      <vt:lpstr>PowerPoint Presentation</vt:lpstr>
      <vt:lpstr>How psychologists study the brain</vt:lpstr>
      <vt:lpstr>How psychologists study the brain: imaging</vt:lpstr>
      <vt:lpstr>Our genetic influence</vt:lpstr>
      <vt:lpstr>How long have our traits been around</vt:lpstr>
      <vt:lpstr>How to study inheritance</vt:lpstr>
      <vt:lpstr>Evolutionary psychology with hereditability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bases of behavior: Neuroscience</dc:title>
  <dc:creator>Reynolds, Allison</dc:creator>
  <cp:lastModifiedBy>Reynolds, Allison</cp:lastModifiedBy>
  <cp:revision>73</cp:revision>
  <dcterms:created xsi:type="dcterms:W3CDTF">2018-08-15T18:01:51Z</dcterms:created>
  <dcterms:modified xsi:type="dcterms:W3CDTF">2022-08-25T21:32:42Z</dcterms:modified>
</cp:coreProperties>
</file>