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63" r:id="rId4"/>
    <p:sldId id="257" r:id="rId5"/>
    <p:sldId id="267" r:id="rId6"/>
    <p:sldId id="268" r:id="rId7"/>
    <p:sldId id="269" r:id="rId8"/>
    <p:sldId id="271" r:id="rId9"/>
    <p:sldId id="279" r:id="rId10"/>
    <p:sldId id="272" r:id="rId11"/>
    <p:sldId id="273" r:id="rId12"/>
    <p:sldId id="274" r:id="rId13"/>
    <p:sldId id="264" r:id="rId14"/>
    <p:sldId id="275" r:id="rId15"/>
    <p:sldId id="276" r:id="rId16"/>
    <p:sldId id="277" r:id="rId17"/>
    <p:sldId id="278" r:id="rId18"/>
    <p:sldId id="259" r:id="rId19"/>
    <p:sldId id="265" r:id="rId20"/>
    <p:sldId id="280" r:id="rId21"/>
    <p:sldId id="281" r:id="rId22"/>
    <p:sldId id="282" r:id="rId23"/>
    <p:sldId id="283" r:id="rId24"/>
    <p:sldId id="285" r:id="rId25"/>
    <p:sldId id="286" r:id="rId26"/>
    <p:sldId id="288" r:id="rId27"/>
    <p:sldId id="287" r:id="rId28"/>
    <p:sldId id="289" r:id="rId29"/>
    <p:sldId id="290" r:id="rId30"/>
    <p:sldId id="293" r:id="rId31"/>
    <p:sldId id="291" r:id="rId32"/>
    <p:sldId id="266" r:id="rId33"/>
    <p:sldId id="292" r:id="rId34"/>
    <p:sldId id="295" r:id="rId35"/>
    <p:sldId id="297" r:id="rId36"/>
    <p:sldId id="294" r:id="rId37"/>
    <p:sldId id="296" r:id="rId38"/>
    <p:sldId id="260" r:id="rId39"/>
    <p:sldId id="298" r:id="rId40"/>
    <p:sldId id="299" r:id="rId41"/>
    <p:sldId id="300" r:id="rId42"/>
    <p:sldId id="301" r:id="rId43"/>
    <p:sldId id="302" r:id="rId44"/>
    <p:sldId id="303" r:id="rId45"/>
    <p:sldId id="261" r:id="rId46"/>
    <p:sldId id="304" r:id="rId47"/>
    <p:sldId id="313" r:id="rId48"/>
    <p:sldId id="305" r:id="rId49"/>
    <p:sldId id="306" r:id="rId50"/>
    <p:sldId id="262" r:id="rId51"/>
    <p:sldId id="307" r:id="rId52"/>
    <p:sldId id="308" r:id="rId53"/>
    <p:sldId id="309" r:id="rId54"/>
    <p:sldId id="310" r:id="rId55"/>
    <p:sldId id="311" r:id="rId56"/>
    <p:sldId id="312"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90" d="100"/>
          <a:sy n="90" d="100"/>
        </p:scale>
        <p:origin x="48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12/3/2021</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12/3/2021</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12/3/2021</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12/3/2021</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12/3/2021</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9hBfnXACsOI"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TtfQlkGwE2U"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Pr0OTCVtHbU"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Unit 6: Learning</a:t>
            </a:r>
          </a:p>
        </p:txBody>
      </p:sp>
      <p:sp>
        <p:nvSpPr>
          <p:cNvPr id="3" name="Subtitle 2"/>
          <p:cNvSpPr>
            <a:spLocks noGrp="1"/>
          </p:cNvSpPr>
          <p:nvPr>
            <p:ph type="subTitle" idx="1"/>
          </p:nvPr>
        </p:nvSpPr>
        <p:spPr/>
        <p:txBody>
          <a:bodyPr/>
          <a:lstStyle/>
          <a:p>
            <a:r>
              <a:rPr lang="en-US" dirty="0"/>
              <a:t>Chapter 6</a:t>
            </a:r>
          </a:p>
        </p:txBody>
      </p:sp>
    </p:spTree>
    <p:extLst>
      <p:ext uri="{BB962C8B-B14F-4D97-AF65-F5344CB8AC3E}">
        <p14:creationId xmlns:p14="http://schemas.microsoft.com/office/powerpoint/2010/main" val="2942184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Conditioning:</a:t>
            </a:r>
            <a:br>
              <a:rPr lang="en-US" dirty="0"/>
            </a:br>
            <a:r>
              <a:rPr lang="en-US" dirty="0"/>
              <a:t>Paradigms</a:t>
            </a:r>
          </a:p>
        </p:txBody>
      </p:sp>
      <p:pic>
        <p:nvPicPr>
          <p:cNvPr id="4" name="Content Placeholder 3"/>
          <p:cNvPicPr>
            <a:picLocks noGrp="1" noChangeAspect="1"/>
          </p:cNvPicPr>
          <p:nvPr>
            <p:ph idx="1"/>
          </p:nvPr>
        </p:nvPicPr>
        <p:blipFill>
          <a:blip r:embed="rId2"/>
          <a:stretch>
            <a:fillRect/>
          </a:stretch>
        </p:blipFill>
        <p:spPr>
          <a:xfrm>
            <a:off x="173736" y="1801811"/>
            <a:ext cx="6076950" cy="4562475"/>
          </a:xfrm>
          <a:prstGeom prst="rect">
            <a:avLst/>
          </a:prstGeom>
        </p:spPr>
      </p:pic>
      <p:pic>
        <p:nvPicPr>
          <p:cNvPr id="5" name="Picture 4"/>
          <p:cNvPicPr>
            <a:picLocks noChangeAspect="1"/>
          </p:cNvPicPr>
          <p:nvPr/>
        </p:nvPicPr>
        <p:blipFill>
          <a:blip r:embed="rId3"/>
          <a:stretch>
            <a:fillRect/>
          </a:stretch>
        </p:blipFill>
        <p:spPr>
          <a:xfrm>
            <a:off x="6115050" y="2434853"/>
            <a:ext cx="6076950" cy="4562475"/>
          </a:xfrm>
          <a:prstGeom prst="rect">
            <a:avLst/>
          </a:prstGeom>
        </p:spPr>
      </p:pic>
      <p:pic>
        <p:nvPicPr>
          <p:cNvPr id="7" name="Picture 6"/>
          <p:cNvPicPr>
            <a:picLocks noChangeAspect="1"/>
          </p:cNvPicPr>
          <p:nvPr/>
        </p:nvPicPr>
        <p:blipFill>
          <a:blip r:embed="rId4"/>
          <a:stretch>
            <a:fillRect/>
          </a:stretch>
        </p:blipFill>
        <p:spPr>
          <a:xfrm>
            <a:off x="8726293" y="0"/>
            <a:ext cx="3023878" cy="2426418"/>
          </a:xfrm>
          <a:prstGeom prst="rect">
            <a:avLst/>
          </a:prstGeom>
        </p:spPr>
      </p:pic>
    </p:spTree>
    <p:extLst>
      <p:ext uri="{BB962C8B-B14F-4D97-AF65-F5344CB8AC3E}">
        <p14:creationId xmlns:p14="http://schemas.microsoft.com/office/powerpoint/2010/main" val="2055323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Watson and Classical conditioning</a:t>
            </a:r>
          </a:p>
        </p:txBody>
      </p:sp>
      <p:sp>
        <p:nvSpPr>
          <p:cNvPr id="3" name="Content Placeholder 2"/>
          <p:cNvSpPr>
            <a:spLocks noGrp="1"/>
          </p:cNvSpPr>
          <p:nvPr>
            <p:ph idx="1"/>
          </p:nvPr>
        </p:nvSpPr>
        <p:spPr>
          <a:xfrm>
            <a:off x="1251678" y="2286001"/>
            <a:ext cx="10178322" cy="4462271"/>
          </a:xfrm>
        </p:spPr>
        <p:txBody>
          <a:bodyPr>
            <a:normAutofit fontScale="92500" lnSpcReduction="20000"/>
          </a:bodyPr>
          <a:lstStyle/>
          <a:p>
            <a:r>
              <a:rPr lang="en-US" b="1" dirty="0"/>
              <a:t>John Watson’s </a:t>
            </a:r>
            <a:r>
              <a:rPr lang="en-US" dirty="0"/>
              <a:t>Little Albert experiment</a:t>
            </a:r>
          </a:p>
          <a:p>
            <a:pPr lvl="1"/>
            <a:r>
              <a:rPr lang="en-US" dirty="0"/>
              <a:t>Watson classically conditioned an infant (Little Albert) by pairing a loud/startling noise with the infant’s interest in a white, fluffy rat. This generalized to anything white and fluffy and become a phobia for Little Albert</a:t>
            </a:r>
          </a:p>
          <a:p>
            <a:pPr lvl="1"/>
            <a:r>
              <a:rPr lang="en-US" dirty="0">
                <a:hlinkClick r:id="rId2"/>
              </a:rPr>
              <a:t>https://www.youtube.com/watch?v=9hBfnXACsOI</a:t>
            </a:r>
            <a:r>
              <a:rPr lang="en-US" dirty="0"/>
              <a:t> </a:t>
            </a:r>
          </a:p>
          <a:p>
            <a:pPr lvl="1"/>
            <a:r>
              <a:rPr lang="en-US" dirty="0"/>
              <a:t>UCS= loud noise</a:t>
            </a:r>
          </a:p>
          <a:p>
            <a:pPr lvl="1"/>
            <a:r>
              <a:rPr lang="en-US" dirty="0"/>
              <a:t>UCR= fear</a:t>
            </a:r>
          </a:p>
          <a:p>
            <a:pPr lvl="1"/>
            <a:r>
              <a:rPr lang="en-US" dirty="0"/>
              <a:t>CS= rat, white fluffy object</a:t>
            </a:r>
          </a:p>
          <a:p>
            <a:pPr lvl="1"/>
            <a:r>
              <a:rPr lang="en-US" dirty="0"/>
              <a:t>CR= fear</a:t>
            </a:r>
          </a:p>
          <a:p>
            <a:r>
              <a:rPr lang="en-US" dirty="0"/>
              <a:t>Watson introduced a psychological field on behaviorism and studying psychology through observable behaviors </a:t>
            </a:r>
          </a:p>
          <a:p>
            <a:r>
              <a:rPr lang="en-US" dirty="0"/>
              <a:t>His research led to later research on getting rid of fears (phobias)</a:t>
            </a:r>
          </a:p>
          <a:p>
            <a:r>
              <a:rPr lang="en-US" dirty="0"/>
              <a:t>Watson also showed that our likes/dislikes, fears, prejudices are </a:t>
            </a:r>
            <a:r>
              <a:rPr lang="en-US" b="1" dirty="0"/>
              <a:t>conditioned emotional responses (CER)- </a:t>
            </a:r>
            <a:r>
              <a:rPr lang="en-US" dirty="0"/>
              <a:t>classically conditioned response to a previously neutral stimulus</a:t>
            </a:r>
          </a:p>
          <a:p>
            <a:endParaRPr lang="en-US" dirty="0"/>
          </a:p>
        </p:txBody>
      </p:sp>
      <p:pic>
        <p:nvPicPr>
          <p:cNvPr id="4" name="Picture 3"/>
          <p:cNvPicPr>
            <a:picLocks noChangeAspect="1"/>
          </p:cNvPicPr>
          <p:nvPr/>
        </p:nvPicPr>
        <p:blipFill>
          <a:blip r:embed="rId3"/>
          <a:stretch>
            <a:fillRect/>
          </a:stretch>
        </p:blipFill>
        <p:spPr>
          <a:xfrm>
            <a:off x="8357194" y="109728"/>
            <a:ext cx="3318551" cy="2495550"/>
          </a:xfrm>
          <a:prstGeom prst="rect">
            <a:avLst/>
          </a:prstGeom>
        </p:spPr>
      </p:pic>
    </p:spTree>
    <p:extLst>
      <p:ext uri="{BB962C8B-B14F-4D97-AF65-F5344CB8AC3E}">
        <p14:creationId xmlns:p14="http://schemas.microsoft.com/office/powerpoint/2010/main" val="2618637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Conditioning in Advertising</a:t>
            </a:r>
          </a:p>
        </p:txBody>
      </p:sp>
      <p:pic>
        <p:nvPicPr>
          <p:cNvPr id="4" name="Content Placeholder 3"/>
          <p:cNvPicPr>
            <a:picLocks noGrp="1" noChangeAspect="1"/>
          </p:cNvPicPr>
          <p:nvPr>
            <p:ph idx="1"/>
          </p:nvPr>
        </p:nvPicPr>
        <p:blipFill>
          <a:blip r:embed="rId2"/>
          <a:stretch>
            <a:fillRect/>
          </a:stretch>
        </p:blipFill>
        <p:spPr>
          <a:xfrm>
            <a:off x="2258365" y="1947672"/>
            <a:ext cx="8164947" cy="4791964"/>
          </a:xfrm>
          <a:prstGeom prst="rect">
            <a:avLst/>
          </a:prstGeom>
        </p:spPr>
      </p:pic>
    </p:spTree>
    <p:extLst>
      <p:ext uri="{BB962C8B-B14F-4D97-AF65-F5344CB8AC3E}">
        <p14:creationId xmlns:p14="http://schemas.microsoft.com/office/powerpoint/2010/main" val="2059550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a:t>Classical Conditioning Part b</a:t>
            </a:r>
          </a:p>
        </p:txBody>
      </p:sp>
      <p:sp>
        <p:nvSpPr>
          <p:cNvPr id="3" name="Text Placeholder 2"/>
          <p:cNvSpPr>
            <a:spLocks noGrp="1"/>
          </p:cNvSpPr>
          <p:nvPr>
            <p:ph type="body" idx="1"/>
          </p:nvPr>
        </p:nvSpPr>
        <p:spPr/>
        <p:txBody>
          <a:bodyPr>
            <a:normAutofit/>
          </a:bodyPr>
          <a:lstStyle/>
          <a:p>
            <a:r>
              <a:rPr lang="en-US" dirty="0"/>
              <a:t>Chapter 6, Section 1B, pages 191-194</a:t>
            </a:r>
          </a:p>
        </p:txBody>
      </p:sp>
    </p:spTree>
    <p:extLst>
      <p:ext uri="{BB962C8B-B14F-4D97-AF65-F5344CB8AC3E}">
        <p14:creationId xmlns:p14="http://schemas.microsoft.com/office/powerpoint/2010/main" val="2314588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Acquisition</a:t>
            </a:r>
          </a:p>
        </p:txBody>
      </p:sp>
      <p:sp>
        <p:nvSpPr>
          <p:cNvPr id="5" name="Content Placeholder 4"/>
          <p:cNvSpPr>
            <a:spLocks noGrp="1"/>
          </p:cNvSpPr>
          <p:nvPr>
            <p:ph idx="1"/>
          </p:nvPr>
        </p:nvSpPr>
        <p:spPr/>
        <p:txBody>
          <a:bodyPr/>
          <a:lstStyle/>
          <a:p>
            <a:r>
              <a:rPr lang="en-US" b="1" dirty="0"/>
              <a:t>Acquisition- </a:t>
            </a:r>
            <a:r>
              <a:rPr lang="en-US" dirty="0"/>
              <a:t>basic classical conditioning when a neutral stimulus (NS) is consistently paired with an unconditioned stimulus (UCS) so that the NS comes to elicit a conditioned response (CR)</a:t>
            </a:r>
          </a:p>
          <a:p>
            <a:r>
              <a:rPr lang="en-US" dirty="0"/>
              <a:t>There are four ways to pair stimuli</a:t>
            </a:r>
          </a:p>
          <a:p>
            <a:r>
              <a:rPr lang="en-US" b="1" dirty="0"/>
              <a:t>*Delayed conditioning- </a:t>
            </a:r>
            <a:r>
              <a:rPr lang="en-US" dirty="0"/>
              <a:t>NS before UCS, and remains until UCR begins, considered the most effective</a:t>
            </a:r>
          </a:p>
          <a:p>
            <a:r>
              <a:rPr lang="en-US" b="1" dirty="0"/>
              <a:t>Simultaneous conditioning-</a:t>
            </a:r>
            <a:r>
              <a:rPr lang="en-US" dirty="0"/>
              <a:t> NS presented at the same time as the UCS</a:t>
            </a:r>
          </a:p>
          <a:p>
            <a:r>
              <a:rPr lang="en-US" b="1" dirty="0"/>
              <a:t>Trace conditioning-</a:t>
            </a:r>
            <a:r>
              <a:rPr lang="en-US" dirty="0"/>
              <a:t> NS presented and then taken away, or ends before UCS presented</a:t>
            </a:r>
          </a:p>
          <a:p>
            <a:r>
              <a:rPr lang="en-US" b="1" dirty="0"/>
              <a:t>Backward conditioning- </a:t>
            </a:r>
            <a:r>
              <a:rPr lang="en-US" dirty="0"/>
              <a:t>UCS presented before NS</a:t>
            </a:r>
            <a:endParaRPr lang="en-US" b="1" dirty="0"/>
          </a:p>
        </p:txBody>
      </p:sp>
    </p:spTree>
    <p:extLst>
      <p:ext uri="{BB962C8B-B14F-4D97-AF65-F5344CB8AC3E}">
        <p14:creationId xmlns:p14="http://schemas.microsoft.com/office/powerpoint/2010/main" val="1680723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Generalization and Discrimination</a:t>
            </a:r>
          </a:p>
        </p:txBody>
      </p:sp>
      <p:sp>
        <p:nvSpPr>
          <p:cNvPr id="3" name="Content Placeholder 2"/>
          <p:cNvSpPr>
            <a:spLocks noGrp="1"/>
          </p:cNvSpPr>
          <p:nvPr>
            <p:ph idx="1"/>
          </p:nvPr>
        </p:nvSpPr>
        <p:spPr>
          <a:xfrm>
            <a:off x="899109" y="2258569"/>
            <a:ext cx="5441730" cy="3593591"/>
          </a:xfrm>
        </p:spPr>
        <p:txBody>
          <a:bodyPr>
            <a:normAutofit fontScale="85000" lnSpcReduction="10000"/>
          </a:bodyPr>
          <a:lstStyle/>
          <a:p>
            <a:r>
              <a:rPr lang="en-US" b="1" dirty="0"/>
              <a:t>Stimulus generalization- </a:t>
            </a:r>
            <a:r>
              <a:rPr lang="en-US" dirty="0"/>
              <a:t> stimuli similar to the original CS elicit a CR</a:t>
            </a:r>
          </a:p>
          <a:p>
            <a:pPr lvl="1"/>
            <a:r>
              <a:rPr lang="en-US" dirty="0"/>
              <a:t>Shown in Watson’s Little Albert experiment- Albert expanded (generalized) his CR of fear from white fluffy rats to all white fluffy things</a:t>
            </a:r>
          </a:p>
          <a:p>
            <a:r>
              <a:rPr lang="en-US" b="1" dirty="0"/>
              <a:t>Stimulus discrimination- </a:t>
            </a:r>
            <a:r>
              <a:rPr lang="en-US" dirty="0"/>
              <a:t>only the CS elicits the CR</a:t>
            </a:r>
          </a:p>
          <a:p>
            <a:pPr lvl="1"/>
            <a:r>
              <a:rPr lang="en-US" dirty="0"/>
              <a:t>Understanding that a white fluffy rat is different than a Santa Claus mask and only being afraid of the rat</a:t>
            </a:r>
          </a:p>
          <a:p>
            <a:r>
              <a:rPr lang="en-US" dirty="0"/>
              <a:t>Generalization seems to happen naturally, but discrimination has to happen with practice/experience</a:t>
            </a:r>
          </a:p>
        </p:txBody>
      </p:sp>
      <p:pic>
        <p:nvPicPr>
          <p:cNvPr id="4" name="Picture 3"/>
          <p:cNvPicPr>
            <a:picLocks noChangeAspect="1"/>
          </p:cNvPicPr>
          <p:nvPr/>
        </p:nvPicPr>
        <p:blipFill>
          <a:blip r:embed="rId2"/>
          <a:stretch>
            <a:fillRect/>
          </a:stretch>
        </p:blipFill>
        <p:spPr>
          <a:xfrm>
            <a:off x="6412792" y="2118551"/>
            <a:ext cx="5610615" cy="3733609"/>
          </a:xfrm>
          <a:prstGeom prst="rect">
            <a:avLst/>
          </a:prstGeom>
        </p:spPr>
      </p:pic>
      <p:sp>
        <p:nvSpPr>
          <p:cNvPr id="5" name="TextBox 4"/>
          <p:cNvSpPr txBox="1"/>
          <p:nvPr/>
        </p:nvSpPr>
        <p:spPr>
          <a:xfrm>
            <a:off x="7388352" y="5989320"/>
            <a:ext cx="3840480" cy="369332"/>
          </a:xfrm>
          <a:prstGeom prst="rect">
            <a:avLst/>
          </a:prstGeom>
          <a:noFill/>
        </p:spPr>
        <p:txBody>
          <a:bodyPr wrap="square" rtlCol="0">
            <a:spAutoFit/>
          </a:bodyPr>
          <a:lstStyle/>
          <a:p>
            <a:r>
              <a:rPr lang="en-US" dirty="0"/>
              <a:t>Stimulus generalization</a:t>
            </a:r>
          </a:p>
        </p:txBody>
      </p:sp>
    </p:spTree>
    <p:extLst>
      <p:ext uri="{BB962C8B-B14F-4D97-AF65-F5344CB8AC3E}">
        <p14:creationId xmlns:p14="http://schemas.microsoft.com/office/powerpoint/2010/main" val="3961804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Extinction and Spontaneous Recovery</a:t>
            </a:r>
          </a:p>
        </p:txBody>
      </p:sp>
      <p:sp>
        <p:nvSpPr>
          <p:cNvPr id="3" name="Content Placeholder 2"/>
          <p:cNvSpPr>
            <a:spLocks noGrp="1"/>
          </p:cNvSpPr>
          <p:nvPr>
            <p:ph idx="1"/>
          </p:nvPr>
        </p:nvSpPr>
        <p:spPr>
          <a:xfrm>
            <a:off x="6537960" y="2155508"/>
            <a:ext cx="5367528" cy="4519612"/>
          </a:xfrm>
        </p:spPr>
        <p:txBody>
          <a:bodyPr>
            <a:normAutofit fontScale="92500" lnSpcReduction="20000"/>
          </a:bodyPr>
          <a:lstStyle/>
          <a:p>
            <a:r>
              <a:rPr lang="en-US" b="1" dirty="0"/>
              <a:t>Extinction- </a:t>
            </a:r>
            <a:r>
              <a:rPr lang="en-US" dirty="0"/>
              <a:t>repeatedly presenting the CS without the UCS, which gradually weakens the CR</a:t>
            </a:r>
          </a:p>
          <a:p>
            <a:pPr lvl="1"/>
            <a:r>
              <a:rPr lang="en-US" dirty="0"/>
              <a:t>Evidence that all learning is only relatively permanent, but it is not unlearning, just a decrease in the response</a:t>
            </a:r>
          </a:p>
          <a:p>
            <a:pPr lvl="1"/>
            <a:r>
              <a:rPr lang="en-US" dirty="0"/>
              <a:t>Example- when Pavlov repeatedly presented the bell tone without also presenting food, the dog’s salivation at the sound of the bell gradually decreased</a:t>
            </a:r>
          </a:p>
          <a:p>
            <a:r>
              <a:rPr lang="en-US" b="1" dirty="0"/>
              <a:t>Spontaneous Recovery- </a:t>
            </a:r>
            <a:r>
              <a:rPr lang="en-US" dirty="0"/>
              <a:t>sudden reappearance of a previously extinguished conditioned response</a:t>
            </a:r>
          </a:p>
          <a:p>
            <a:pPr lvl="1"/>
            <a:r>
              <a:rPr lang="en-US" dirty="0"/>
              <a:t>Response occurs much faster a second time around</a:t>
            </a:r>
          </a:p>
          <a:p>
            <a:r>
              <a:rPr lang="en-US" b="1" dirty="0"/>
              <a:t>Robert </a:t>
            </a:r>
            <a:r>
              <a:rPr lang="en-US" b="1" dirty="0" err="1"/>
              <a:t>Rescorla</a:t>
            </a:r>
            <a:r>
              <a:rPr lang="en-US" b="1" dirty="0"/>
              <a:t>- </a:t>
            </a:r>
            <a:r>
              <a:rPr lang="en-US" dirty="0"/>
              <a:t>demonstrated extinction and relearning in his experiments</a:t>
            </a:r>
            <a:endParaRPr lang="en-US" b="1" dirty="0"/>
          </a:p>
        </p:txBody>
      </p:sp>
      <p:pic>
        <p:nvPicPr>
          <p:cNvPr id="5" name="Picture 4"/>
          <p:cNvPicPr>
            <a:picLocks noChangeAspect="1"/>
          </p:cNvPicPr>
          <p:nvPr/>
        </p:nvPicPr>
        <p:blipFill>
          <a:blip r:embed="rId2"/>
          <a:stretch>
            <a:fillRect/>
          </a:stretch>
        </p:blipFill>
        <p:spPr>
          <a:xfrm>
            <a:off x="122665" y="2368296"/>
            <a:ext cx="6481780" cy="3045974"/>
          </a:xfrm>
          <a:prstGeom prst="rect">
            <a:avLst/>
          </a:prstGeom>
        </p:spPr>
      </p:pic>
    </p:spTree>
    <p:extLst>
      <p:ext uri="{BB962C8B-B14F-4D97-AF65-F5344CB8AC3E}">
        <p14:creationId xmlns:p14="http://schemas.microsoft.com/office/powerpoint/2010/main" val="496981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Higher-Order Conditioning</a:t>
            </a:r>
          </a:p>
        </p:txBody>
      </p:sp>
      <p:sp>
        <p:nvSpPr>
          <p:cNvPr id="3" name="Content Placeholder 2"/>
          <p:cNvSpPr>
            <a:spLocks noGrp="1"/>
          </p:cNvSpPr>
          <p:nvPr>
            <p:ph idx="1"/>
          </p:nvPr>
        </p:nvSpPr>
        <p:spPr>
          <a:xfrm>
            <a:off x="1251678" y="2286001"/>
            <a:ext cx="5286282" cy="3593591"/>
          </a:xfrm>
        </p:spPr>
        <p:txBody>
          <a:bodyPr/>
          <a:lstStyle/>
          <a:p>
            <a:r>
              <a:rPr lang="en-US" b="1" dirty="0"/>
              <a:t>Higher-order conditioning- </a:t>
            </a:r>
            <a:r>
              <a:rPr lang="en-US" dirty="0"/>
              <a:t>neutral stimulus (NS) becomes a conditioned stimulus (CS) through repeated pairings with a previously conditioned stimulus (CS)</a:t>
            </a:r>
          </a:p>
          <a:p>
            <a:r>
              <a:rPr lang="en-US" dirty="0"/>
              <a:t>Explains associations with symbols, etc. </a:t>
            </a:r>
            <a:r>
              <a:rPr lang="en-US"/>
              <a:t>in advertising</a:t>
            </a:r>
            <a:endParaRPr lang="en-US" dirty="0"/>
          </a:p>
        </p:txBody>
      </p:sp>
      <p:pic>
        <p:nvPicPr>
          <p:cNvPr id="4" name="Picture 3"/>
          <p:cNvPicPr>
            <a:picLocks noChangeAspect="1"/>
          </p:cNvPicPr>
          <p:nvPr/>
        </p:nvPicPr>
        <p:blipFill>
          <a:blip r:embed="rId2"/>
          <a:stretch>
            <a:fillRect/>
          </a:stretch>
        </p:blipFill>
        <p:spPr>
          <a:xfrm>
            <a:off x="6812280" y="1314895"/>
            <a:ext cx="4859083" cy="5191442"/>
          </a:xfrm>
          <a:prstGeom prst="rect">
            <a:avLst/>
          </a:prstGeom>
        </p:spPr>
      </p:pic>
    </p:spTree>
    <p:extLst>
      <p:ext uri="{BB962C8B-B14F-4D97-AF65-F5344CB8AC3E}">
        <p14:creationId xmlns:p14="http://schemas.microsoft.com/office/powerpoint/2010/main" val="2964619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Operant Conditioning</a:t>
            </a:r>
          </a:p>
        </p:txBody>
      </p:sp>
      <p:sp>
        <p:nvSpPr>
          <p:cNvPr id="3" name="Text Placeholder 2"/>
          <p:cNvSpPr>
            <a:spLocks noGrp="1"/>
          </p:cNvSpPr>
          <p:nvPr>
            <p:ph type="body" idx="1"/>
          </p:nvPr>
        </p:nvSpPr>
        <p:spPr/>
        <p:txBody>
          <a:bodyPr>
            <a:normAutofit/>
          </a:bodyPr>
          <a:lstStyle/>
          <a:p>
            <a:r>
              <a:rPr lang="en-US" dirty="0"/>
              <a:t>Chapter 6, section 2, pages 194-206</a:t>
            </a:r>
          </a:p>
        </p:txBody>
      </p:sp>
    </p:spTree>
    <p:extLst>
      <p:ext uri="{BB962C8B-B14F-4D97-AF65-F5344CB8AC3E}">
        <p14:creationId xmlns:p14="http://schemas.microsoft.com/office/powerpoint/2010/main" val="1312309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Operant Conditioning: Part A</a:t>
            </a:r>
          </a:p>
        </p:txBody>
      </p:sp>
      <p:sp>
        <p:nvSpPr>
          <p:cNvPr id="3" name="Text Placeholder 2"/>
          <p:cNvSpPr>
            <a:spLocks noGrp="1"/>
          </p:cNvSpPr>
          <p:nvPr>
            <p:ph type="body" idx="1"/>
          </p:nvPr>
        </p:nvSpPr>
        <p:spPr/>
        <p:txBody>
          <a:bodyPr>
            <a:normAutofit/>
          </a:bodyPr>
          <a:lstStyle/>
          <a:p>
            <a:r>
              <a:rPr lang="en-US" dirty="0"/>
              <a:t>Chapter 6, section 2a, pages 194-200</a:t>
            </a:r>
          </a:p>
        </p:txBody>
      </p:sp>
    </p:spTree>
    <p:extLst>
      <p:ext uri="{BB962C8B-B14F-4D97-AF65-F5344CB8AC3E}">
        <p14:creationId xmlns:p14="http://schemas.microsoft.com/office/powerpoint/2010/main" val="1484188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Conditioning</a:t>
            </a:r>
          </a:p>
        </p:txBody>
      </p:sp>
      <p:sp>
        <p:nvSpPr>
          <p:cNvPr id="3" name="Text Placeholder 2"/>
          <p:cNvSpPr>
            <a:spLocks noGrp="1"/>
          </p:cNvSpPr>
          <p:nvPr>
            <p:ph type="body" idx="1"/>
          </p:nvPr>
        </p:nvSpPr>
        <p:spPr/>
        <p:txBody>
          <a:bodyPr>
            <a:normAutofit/>
          </a:bodyPr>
          <a:lstStyle/>
          <a:p>
            <a:r>
              <a:rPr lang="en-US" dirty="0"/>
              <a:t>Chapter 6, Section 1, pages 185-193</a:t>
            </a:r>
          </a:p>
        </p:txBody>
      </p:sp>
    </p:spTree>
    <p:extLst>
      <p:ext uri="{BB962C8B-B14F-4D97-AF65-F5344CB8AC3E}">
        <p14:creationId xmlns:p14="http://schemas.microsoft.com/office/powerpoint/2010/main" val="2587916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Operant Conditioning</a:t>
            </a:r>
          </a:p>
        </p:txBody>
      </p:sp>
      <p:sp>
        <p:nvSpPr>
          <p:cNvPr id="5" name="Content Placeholder 4"/>
          <p:cNvSpPr>
            <a:spLocks noGrp="1"/>
          </p:cNvSpPr>
          <p:nvPr>
            <p:ph idx="1"/>
          </p:nvPr>
        </p:nvSpPr>
        <p:spPr>
          <a:xfrm>
            <a:off x="1251678" y="2286001"/>
            <a:ext cx="8587266" cy="4050791"/>
          </a:xfrm>
        </p:spPr>
        <p:txBody>
          <a:bodyPr>
            <a:noAutofit/>
          </a:bodyPr>
          <a:lstStyle/>
          <a:p>
            <a:r>
              <a:rPr lang="en-US" sz="2400" b="1" dirty="0"/>
              <a:t>Operant conditioning- </a:t>
            </a:r>
            <a:r>
              <a:rPr lang="en-US" sz="2400" dirty="0"/>
              <a:t>learning through the</a:t>
            </a:r>
            <a:r>
              <a:rPr lang="en-US" sz="2400" u="sng" dirty="0"/>
              <a:t> consequences </a:t>
            </a:r>
            <a:r>
              <a:rPr lang="en-US" sz="2400" dirty="0"/>
              <a:t>of voluntary behavior</a:t>
            </a:r>
          </a:p>
          <a:p>
            <a:r>
              <a:rPr lang="en-US" sz="2400" b="1" dirty="0"/>
              <a:t>Reinforcement- </a:t>
            </a:r>
            <a:r>
              <a:rPr lang="en-US" sz="2400" dirty="0"/>
              <a:t>strengthens a response and makes it more likely to recur</a:t>
            </a:r>
          </a:p>
          <a:p>
            <a:r>
              <a:rPr lang="en-US" sz="2400" b="1" dirty="0"/>
              <a:t>Punishment-</a:t>
            </a:r>
            <a:r>
              <a:rPr lang="en-US" sz="2400" dirty="0"/>
              <a:t> weakens a response and makes it less likely to recur</a:t>
            </a:r>
          </a:p>
          <a:p>
            <a:r>
              <a:rPr lang="en-US" sz="2400" dirty="0"/>
              <a:t>Different from classical conditioning</a:t>
            </a:r>
          </a:p>
          <a:p>
            <a:pPr lvl="1"/>
            <a:r>
              <a:rPr lang="en-US" sz="2000" dirty="0"/>
              <a:t>Classical is passive and involuntary, operant is active and voluntary</a:t>
            </a:r>
          </a:p>
          <a:p>
            <a:endParaRPr lang="en-US" sz="2400" dirty="0"/>
          </a:p>
        </p:txBody>
      </p:sp>
      <p:pic>
        <p:nvPicPr>
          <p:cNvPr id="6" name="Picture 5"/>
          <p:cNvPicPr>
            <a:picLocks noChangeAspect="1"/>
          </p:cNvPicPr>
          <p:nvPr/>
        </p:nvPicPr>
        <p:blipFill>
          <a:blip r:embed="rId2"/>
          <a:stretch>
            <a:fillRect/>
          </a:stretch>
        </p:blipFill>
        <p:spPr>
          <a:xfrm>
            <a:off x="9737407" y="4356163"/>
            <a:ext cx="1952625" cy="2333625"/>
          </a:xfrm>
          <a:prstGeom prst="rect">
            <a:avLst/>
          </a:prstGeom>
        </p:spPr>
      </p:pic>
    </p:spTree>
    <p:extLst>
      <p:ext uri="{BB962C8B-B14F-4D97-AF65-F5344CB8AC3E}">
        <p14:creationId xmlns:p14="http://schemas.microsoft.com/office/powerpoint/2010/main" val="2300178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090" y="693281"/>
            <a:ext cx="10178322" cy="1492132"/>
          </a:xfrm>
        </p:spPr>
        <p:txBody>
          <a:bodyPr/>
          <a:lstStyle/>
          <a:p>
            <a:r>
              <a:rPr lang="en-US" dirty="0"/>
              <a:t>Thorndike and Skinner</a:t>
            </a:r>
          </a:p>
        </p:txBody>
      </p:sp>
      <p:sp>
        <p:nvSpPr>
          <p:cNvPr id="3" name="Content Placeholder 2"/>
          <p:cNvSpPr>
            <a:spLocks noGrp="1"/>
          </p:cNvSpPr>
          <p:nvPr>
            <p:ph idx="1"/>
          </p:nvPr>
        </p:nvSpPr>
        <p:spPr>
          <a:xfrm>
            <a:off x="4023360" y="2670049"/>
            <a:ext cx="7406640" cy="3593591"/>
          </a:xfrm>
        </p:spPr>
        <p:txBody>
          <a:bodyPr>
            <a:normAutofit fontScale="92500"/>
          </a:bodyPr>
          <a:lstStyle/>
          <a:p>
            <a:r>
              <a:rPr lang="en-US" b="1" dirty="0"/>
              <a:t>Law of effect-</a:t>
            </a:r>
            <a:r>
              <a:rPr lang="en-US" dirty="0"/>
              <a:t> </a:t>
            </a:r>
            <a:r>
              <a:rPr lang="en-US" b="1" dirty="0"/>
              <a:t>Thorndike’</a:t>
            </a:r>
            <a:r>
              <a:rPr lang="en-US" dirty="0"/>
              <a:t>s rule that the probability of an action being repeated is strengthened when it is followed by a pleasant or satisfying experience</a:t>
            </a:r>
          </a:p>
          <a:p>
            <a:pPr lvl="1"/>
            <a:r>
              <a:rPr lang="en-US" dirty="0"/>
              <a:t>Introduced looking at voluntary behavior and how consequences change it</a:t>
            </a:r>
          </a:p>
          <a:p>
            <a:r>
              <a:rPr lang="en-US" b="1" dirty="0"/>
              <a:t>Skinner </a:t>
            </a:r>
            <a:r>
              <a:rPr lang="en-US" dirty="0"/>
              <a:t>disliked the focus on pleasantry </a:t>
            </a:r>
            <a:r>
              <a:rPr lang="en-US" dirty="0">
                <a:sym typeface="Wingdings" panose="05000000000000000000" pitchFamily="2" charset="2"/>
              </a:rPr>
              <a:t> argued we should look at only external, observable behavior and what increases or decreases the voluntary behavior </a:t>
            </a:r>
          </a:p>
          <a:p>
            <a:pPr lvl="1"/>
            <a:r>
              <a:rPr lang="en-US" dirty="0">
                <a:sym typeface="Wingdings" panose="05000000000000000000" pitchFamily="2" charset="2"/>
              </a:rPr>
              <a:t>Also warned at assuming something is a reward or punishment since it depends on the person</a:t>
            </a:r>
          </a:p>
          <a:p>
            <a:pPr lvl="1"/>
            <a:r>
              <a:rPr lang="en-US" dirty="0">
                <a:sym typeface="Wingdings" panose="05000000000000000000" pitchFamily="2" charset="2"/>
              </a:rPr>
              <a:t>Used </a:t>
            </a:r>
            <a:r>
              <a:rPr lang="en-US" b="1" dirty="0">
                <a:sym typeface="Wingdings" panose="05000000000000000000" pitchFamily="2" charset="2"/>
              </a:rPr>
              <a:t>Skinner’s box </a:t>
            </a:r>
            <a:r>
              <a:rPr lang="en-US" dirty="0">
                <a:sym typeface="Wingdings" panose="05000000000000000000" pitchFamily="2" charset="2"/>
              </a:rPr>
              <a:t>to look at rats pushing levers for food </a:t>
            </a:r>
          </a:p>
          <a:p>
            <a:endParaRPr lang="en-US" b="1" dirty="0"/>
          </a:p>
        </p:txBody>
      </p:sp>
      <p:pic>
        <p:nvPicPr>
          <p:cNvPr id="4" name="Picture 3"/>
          <p:cNvPicPr>
            <a:picLocks noChangeAspect="1"/>
          </p:cNvPicPr>
          <p:nvPr/>
        </p:nvPicPr>
        <p:blipFill>
          <a:blip r:embed="rId2"/>
          <a:stretch>
            <a:fillRect/>
          </a:stretch>
        </p:blipFill>
        <p:spPr>
          <a:xfrm>
            <a:off x="8572881" y="382382"/>
            <a:ext cx="3128508" cy="1916501"/>
          </a:xfrm>
          <a:prstGeom prst="rect">
            <a:avLst/>
          </a:prstGeom>
        </p:spPr>
      </p:pic>
      <p:pic>
        <p:nvPicPr>
          <p:cNvPr id="5" name="Picture 4"/>
          <p:cNvPicPr>
            <a:picLocks noChangeAspect="1"/>
          </p:cNvPicPr>
          <p:nvPr/>
        </p:nvPicPr>
        <p:blipFill>
          <a:blip r:embed="rId3"/>
          <a:stretch>
            <a:fillRect/>
          </a:stretch>
        </p:blipFill>
        <p:spPr>
          <a:xfrm>
            <a:off x="1101090" y="2566797"/>
            <a:ext cx="2857500" cy="2876550"/>
          </a:xfrm>
          <a:prstGeom prst="rect">
            <a:avLst/>
          </a:prstGeom>
        </p:spPr>
      </p:pic>
    </p:spTree>
    <p:extLst>
      <p:ext uri="{BB962C8B-B14F-4D97-AF65-F5344CB8AC3E}">
        <p14:creationId xmlns:p14="http://schemas.microsoft.com/office/powerpoint/2010/main" val="3431646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vs. Secondary Reinforcers</a:t>
            </a:r>
          </a:p>
        </p:txBody>
      </p:sp>
      <p:sp>
        <p:nvSpPr>
          <p:cNvPr id="3" name="Content Placeholder 2"/>
          <p:cNvSpPr>
            <a:spLocks noGrp="1"/>
          </p:cNvSpPr>
          <p:nvPr>
            <p:ph idx="1"/>
          </p:nvPr>
        </p:nvSpPr>
        <p:spPr/>
        <p:txBody>
          <a:bodyPr/>
          <a:lstStyle/>
          <a:p>
            <a:r>
              <a:rPr lang="en-US" dirty="0"/>
              <a:t>Focusing on the consequence and if it strengthens (increases) or weakens (decreases) the response </a:t>
            </a:r>
          </a:p>
          <a:p>
            <a:r>
              <a:rPr lang="en-US" b="1" dirty="0"/>
              <a:t>Primary reinforcers- </a:t>
            </a:r>
            <a:r>
              <a:rPr lang="en-US" dirty="0"/>
              <a:t>stimuli that increase the probability of a response because they satisfy an unlearned, biological need (food, water)</a:t>
            </a:r>
          </a:p>
          <a:p>
            <a:r>
              <a:rPr lang="en-US" b="1" dirty="0"/>
              <a:t>Secondary reinforcers- </a:t>
            </a:r>
            <a:r>
              <a:rPr lang="en-US" dirty="0"/>
              <a:t>stimuli that increase the probability of a response because of their </a:t>
            </a:r>
            <a:r>
              <a:rPr lang="en-US" u="sng" dirty="0"/>
              <a:t>learned</a:t>
            </a:r>
            <a:r>
              <a:rPr lang="en-US" dirty="0"/>
              <a:t> value (money, possessions, social approval) </a:t>
            </a:r>
            <a:endParaRPr lang="en-US" b="1" dirty="0"/>
          </a:p>
        </p:txBody>
      </p:sp>
      <p:pic>
        <p:nvPicPr>
          <p:cNvPr id="4" name="Picture 3"/>
          <p:cNvPicPr>
            <a:picLocks noChangeAspect="1"/>
          </p:cNvPicPr>
          <p:nvPr/>
        </p:nvPicPr>
        <p:blipFill>
          <a:blip r:embed="rId2"/>
          <a:stretch>
            <a:fillRect/>
          </a:stretch>
        </p:blipFill>
        <p:spPr>
          <a:xfrm>
            <a:off x="2676144" y="4826000"/>
            <a:ext cx="2727960" cy="1818640"/>
          </a:xfrm>
          <a:prstGeom prst="rect">
            <a:avLst/>
          </a:prstGeom>
        </p:spPr>
      </p:pic>
      <p:pic>
        <p:nvPicPr>
          <p:cNvPr id="5" name="Picture 4"/>
          <p:cNvPicPr>
            <a:picLocks noChangeAspect="1"/>
          </p:cNvPicPr>
          <p:nvPr/>
        </p:nvPicPr>
        <p:blipFill>
          <a:blip r:embed="rId3"/>
          <a:stretch>
            <a:fillRect/>
          </a:stretch>
        </p:blipFill>
        <p:spPr>
          <a:xfrm>
            <a:off x="7644384" y="4719137"/>
            <a:ext cx="2751772" cy="1925503"/>
          </a:xfrm>
          <a:prstGeom prst="rect">
            <a:avLst/>
          </a:prstGeom>
        </p:spPr>
      </p:pic>
    </p:spTree>
    <p:extLst>
      <p:ext uri="{BB962C8B-B14F-4D97-AF65-F5344CB8AC3E}">
        <p14:creationId xmlns:p14="http://schemas.microsoft.com/office/powerpoint/2010/main" val="2742161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Positive vs.</a:t>
            </a:r>
            <a:br>
              <a:rPr lang="en-US" dirty="0"/>
            </a:br>
            <a:r>
              <a:rPr lang="en-US" dirty="0"/>
              <a:t>Negative</a:t>
            </a:r>
            <a:br>
              <a:rPr lang="en-US" dirty="0"/>
            </a:br>
            <a:r>
              <a:rPr lang="en-US" dirty="0"/>
              <a:t>Reinforcement </a:t>
            </a:r>
          </a:p>
        </p:txBody>
      </p:sp>
      <p:sp>
        <p:nvSpPr>
          <p:cNvPr id="3" name="Content Placeholder 2"/>
          <p:cNvSpPr>
            <a:spLocks noGrp="1"/>
          </p:cNvSpPr>
          <p:nvPr>
            <p:ph idx="1"/>
          </p:nvPr>
        </p:nvSpPr>
        <p:spPr>
          <a:xfrm>
            <a:off x="1251678" y="2999234"/>
            <a:ext cx="9693690" cy="3593591"/>
          </a:xfrm>
        </p:spPr>
        <p:txBody>
          <a:bodyPr>
            <a:normAutofit lnSpcReduction="10000"/>
          </a:bodyPr>
          <a:lstStyle/>
          <a:p>
            <a:r>
              <a:rPr lang="en-US" b="1" dirty="0"/>
              <a:t>Positive (+) reinforcement- </a:t>
            </a:r>
            <a:r>
              <a:rPr lang="en-US" i="1" dirty="0"/>
              <a:t>ADDING or presenting </a:t>
            </a:r>
            <a:r>
              <a:rPr lang="en-US" dirty="0"/>
              <a:t>a stimulus, which strengthens a response and makes it </a:t>
            </a:r>
            <a:r>
              <a:rPr lang="en-US" i="1" dirty="0"/>
              <a:t>more likely to recur</a:t>
            </a:r>
          </a:p>
          <a:p>
            <a:pPr lvl="1"/>
            <a:r>
              <a:rPr lang="en-US" dirty="0"/>
              <a:t>Example- a dog gets a treat when she shakes hands</a:t>
            </a:r>
          </a:p>
          <a:p>
            <a:r>
              <a:rPr lang="en-US" b="1" dirty="0"/>
              <a:t>Negative (-) reinforcement- </a:t>
            </a:r>
            <a:r>
              <a:rPr lang="en-US" i="1" dirty="0"/>
              <a:t>TAKING AWAY or removing </a:t>
            </a:r>
            <a:r>
              <a:rPr lang="en-US" dirty="0"/>
              <a:t>a stimulus, which strengthens a response and makes it </a:t>
            </a:r>
            <a:r>
              <a:rPr lang="en-US" i="1" dirty="0"/>
              <a:t>more likely to recur</a:t>
            </a:r>
          </a:p>
          <a:p>
            <a:pPr lvl="1"/>
            <a:r>
              <a:rPr lang="en-US" dirty="0"/>
              <a:t>Example- annoying beeping stops when you put on your car seatbelt</a:t>
            </a:r>
          </a:p>
          <a:p>
            <a:pPr lvl="1"/>
            <a:r>
              <a:rPr lang="en-US" dirty="0"/>
              <a:t>Not punishment- this is strengthening a behavior, punishment decreases/weakens the behavior</a:t>
            </a:r>
          </a:p>
          <a:p>
            <a:r>
              <a:rPr lang="en-US" b="1" dirty="0"/>
              <a:t>Premack principle- </a:t>
            </a:r>
            <a:r>
              <a:rPr lang="en-US" dirty="0"/>
              <a:t>using a naturally occurring high-frequency (more desirable) response to reinforce and increase low-frequency (less desirable) responses</a:t>
            </a:r>
          </a:p>
          <a:p>
            <a:pPr lvl="1"/>
            <a:r>
              <a:rPr lang="en-US" dirty="0"/>
              <a:t>Example- hanging out with your friends as a reinforcer for doing your homework</a:t>
            </a:r>
          </a:p>
          <a:p>
            <a:endParaRPr lang="en-US" b="1" dirty="0"/>
          </a:p>
        </p:txBody>
      </p:sp>
      <p:pic>
        <p:nvPicPr>
          <p:cNvPr id="4" name="Picture 3"/>
          <p:cNvPicPr>
            <a:picLocks noChangeAspect="1"/>
          </p:cNvPicPr>
          <p:nvPr/>
        </p:nvPicPr>
        <p:blipFill>
          <a:blip r:embed="rId2"/>
          <a:stretch>
            <a:fillRect/>
          </a:stretch>
        </p:blipFill>
        <p:spPr>
          <a:xfrm>
            <a:off x="6428232" y="36576"/>
            <a:ext cx="5334000" cy="3000375"/>
          </a:xfrm>
          <a:prstGeom prst="rect">
            <a:avLst/>
          </a:prstGeom>
        </p:spPr>
      </p:pic>
    </p:spTree>
    <p:extLst>
      <p:ext uri="{BB962C8B-B14F-4D97-AF65-F5344CB8AC3E}">
        <p14:creationId xmlns:p14="http://schemas.microsoft.com/office/powerpoint/2010/main" val="527522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Schedules of Reinforcement</a:t>
            </a:r>
          </a:p>
        </p:txBody>
      </p:sp>
      <p:sp>
        <p:nvSpPr>
          <p:cNvPr id="5" name="Content Placeholder 4"/>
          <p:cNvSpPr>
            <a:spLocks noGrp="1"/>
          </p:cNvSpPr>
          <p:nvPr>
            <p:ph idx="1"/>
          </p:nvPr>
        </p:nvSpPr>
        <p:spPr>
          <a:xfrm>
            <a:off x="1251678" y="1493240"/>
            <a:ext cx="10178322" cy="4832059"/>
          </a:xfrm>
        </p:spPr>
        <p:txBody>
          <a:bodyPr>
            <a:normAutofit/>
          </a:bodyPr>
          <a:lstStyle/>
          <a:p>
            <a:r>
              <a:rPr lang="en-US" dirty="0"/>
              <a:t>There are different ways to reinforce depending on the rate or interval at which responses are reinforced- timing and frequency matters</a:t>
            </a:r>
          </a:p>
          <a:p>
            <a:pPr lvl="1"/>
            <a:r>
              <a:rPr lang="en-US" dirty="0"/>
              <a:t>Biggest distinction comes from continuous or partial schedules</a:t>
            </a:r>
          </a:p>
          <a:p>
            <a:r>
              <a:rPr lang="en-US" b="1" dirty="0"/>
              <a:t>Continuous reinforcement- </a:t>
            </a:r>
            <a:r>
              <a:rPr lang="en-US" dirty="0"/>
              <a:t>every correct response is reinforced</a:t>
            </a:r>
          </a:p>
          <a:p>
            <a:r>
              <a:rPr lang="en-US" b="1" dirty="0"/>
              <a:t>Partial (intermittent) reinforcement- </a:t>
            </a:r>
            <a:r>
              <a:rPr lang="en-US" dirty="0"/>
              <a:t>some, but not all, correct responses are reinforced</a:t>
            </a:r>
          </a:p>
          <a:p>
            <a:r>
              <a:rPr lang="en-US" dirty="0"/>
              <a:t>Continuous reinforcement leads to faster learning, but partial reinforcement is more often experienced in everyday life </a:t>
            </a:r>
          </a:p>
          <a:p>
            <a:r>
              <a:rPr lang="en-US" dirty="0"/>
              <a:t>Continuous reinforcement is less efficient, especially for keeping long-term behaviors</a:t>
            </a:r>
          </a:p>
          <a:p>
            <a:r>
              <a:rPr lang="en-US" dirty="0"/>
              <a:t>Partial reinforcement is also more resistant to extinction</a:t>
            </a:r>
          </a:p>
          <a:p>
            <a:r>
              <a:rPr lang="en-US" dirty="0"/>
              <a:t>Best case is to start with continuous reinforcement, then move to partial reinforcement</a:t>
            </a:r>
          </a:p>
        </p:txBody>
      </p:sp>
    </p:spTree>
    <p:extLst>
      <p:ext uri="{BB962C8B-B14F-4D97-AF65-F5344CB8AC3E}">
        <p14:creationId xmlns:p14="http://schemas.microsoft.com/office/powerpoint/2010/main" val="1099252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Partial Reinforcement</a:t>
            </a:r>
          </a:p>
        </p:txBody>
      </p:sp>
      <p:sp>
        <p:nvSpPr>
          <p:cNvPr id="3" name="Content Placeholder 2"/>
          <p:cNvSpPr>
            <a:spLocks noGrp="1"/>
          </p:cNvSpPr>
          <p:nvPr>
            <p:ph idx="1"/>
          </p:nvPr>
        </p:nvSpPr>
        <p:spPr>
          <a:xfrm>
            <a:off x="1251678" y="1993393"/>
            <a:ext cx="10178322" cy="3593591"/>
          </a:xfrm>
        </p:spPr>
        <p:txBody>
          <a:bodyPr>
            <a:normAutofit/>
          </a:bodyPr>
          <a:lstStyle/>
          <a:p>
            <a:r>
              <a:rPr lang="en-US" dirty="0"/>
              <a:t>Schedules are based on either the </a:t>
            </a:r>
            <a:r>
              <a:rPr lang="en-US" i="1" dirty="0"/>
              <a:t>number </a:t>
            </a:r>
            <a:r>
              <a:rPr lang="en-US" dirty="0"/>
              <a:t>of correct responses or </a:t>
            </a:r>
            <a:r>
              <a:rPr lang="en-US" i="1" dirty="0"/>
              <a:t>amount of time </a:t>
            </a:r>
            <a:r>
              <a:rPr lang="en-US" dirty="0"/>
              <a:t>that passes before reinforcement is given</a:t>
            </a:r>
          </a:p>
          <a:p>
            <a:r>
              <a:rPr lang="en-US" dirty="0"/>
              <a:t>Schedules are also based on </a:t>
            </a:r>
            <a:r>
              <a:rPr lang="en-US" i="1" dirty="0"/>
              <a:t>fixed (predictable) </a:t>
            </a:r>
            <a:r>
              <a:rPr lang="en-US" dirty="0"/>
              <a:t>or </a:t>
            </a:r>
            <a:r>
              <a:rPr lang="en-US" i="1" dirty="0"/>
              <a:t>variable (unpredictable) </a:t>
            </a:r>
            <a:r>
              <a:rPr lang="en-US" dirty="0"/>
              <a:t>schedules </a:t>
            </a:r>
          </a:p>
          <a:p>
            <a:r>
              <a:rPr lang="en-US" dirty="0"/>
              <a:t>Which schedule is chosen depends on the behavior being studied and the speed of learning desired</a:t>
            </a:r>
          </a:p>
          <a:p>
            <a:endParaRPr lang="en-US" dirty="0"/>
          </a:p>
        </p:txBody>
      </p:sp>
      <p:pic>
        <p:nvPicPr>
          <p:cNvPr id="4" name="Picture 3"/>
          <p:cNvPicPr>
            <a:picLocks noChangeAspect="1"/>
          </p:cNvPicPr>
          <p:nvPr/>
        </p:nvPicPr>
        <p:blipFill>
          <a:blip r:embed="rId2"/>
          <a:stretch>
            <a:fillRect/>
          </a:stretch>
        </p:blipFill>
        <p:spPr>
          <a:xfrm>
            <a:off x="3904487" y="3876424"/>
            <a:ext cx="4173711" cy="2852036"/>
          </a:xfrm>
          <a:prstGeom prst="rect">
            <a:avLst/>
          </a:prstGeom>
        </p:spPr>
      </p:pic>
    </p:spTree>
    <p:extLst>
      <p:ext uri="{BB962C8B-B14F-4D97-AF65-F5344CB8AC3E}">
        <p14:creationId xmlns:p14="http://schemas.microsoft.com/office/powerpoint/2010/main" val="3613382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Ratio Schedules of Reinforcement</a:t>
            </a:r>
          </a:p>
        </p:txBody>
      </p:sp>
      <p:sp>
        <p:nvSpPr>
          <p:cNvPr id="3" name="Content Placeholder 2"/>
          <p:cNvSpPr>
            <a:spLocks noGrp="1"/>
          </p:cNvSpPr>
          <p:nvPr>
            <p:ph idx="1"/>
          </p:nvPr>
        </p:nvSpPr>
        <p:spPr/>
        <p:txBody>
          <a:bodyPr>
            <a:normAutofit lnSpcReduction="10000"/>
          </a:bodyPr>
          <a:lstStyle/>
          <a:p>
            <a:r>
              <a:rPr lang="en-US" b="1" dirty="0"/>
              <a:t>*Fixed ratio (FR)- </a:t>
            </a:r>
            <a:r>
              <a:rPr lang="en-US" dirty="0"/>
              <a:t>reinforcement occurs after a PREDETERMINED set of RESPONSES; the ratio (number or amount is fixed)</a:t>
            </a:r>
          </a:p>
          <a:p>
            <a:pPr lvl="1"/>
            <a:r>
              <a:rPr lang="en-US" dirty="0"/>
              <a:t>Highest rate of response, brief </a:t>
            </a:r>
            <a:r>
              <a:rPr lang="en-US" dirty="0" err="1"/>
              <a:t>dropoff</a:t>
            </a:r>
            <a:r>
              <a:rPr lang="en-US" dirty="0"/>
              <a:t> after reinforcement</a:t>
            </a:r>
          </a:p>
          <a:p>
            <a:pPr lvl="1"/>
            <a:r>
              <a:rPr lang="en-US" i="1" dirty="0"/>
              <a:t>Example- </a:t>
            </a:r>
            <a:r>
              <a:rPr lang="en-US" dirty="0"/>
              <a:t>every fourth answer, paid per page</a:t>
            </a:r>
            <a:endParaRPr lang="en-US" i="1" dirty="0"/>
          </a:p>
          <a:p>
            <a:r>
              <a:rPr lang="en-US" b="1" dirty="0"/>
              <a:t>Variable ratio (VR)- </a:t>
            </a:r>
            <a:r>
              <a:rPr lang="en-US" dirty="0"/>
              <a:t>reinforcement occurs UNPREDICTABLY for number of RESPONSES; the ratio (number or amount) varies</a:t>
            </a:r>
          </a:p>
          <a:p>
            <a:pPr lvl="1"/>
            <a:r>
              <a:rPr lang="en-US" dirty="0"/>
              <a:t>High response, no pause after reinforcement, resistant to extinction</a:t>
            </a:r>
          </a:p>
          <a:p>
            <a:pPr lvl="1"/>
            <a:r>
              <a:rPr lang="en-US" i="1" dirty="0"/>
              <a:t>Example- </a:t>
            </a:r>
            <a:r>
              <a:rPr lang="en-US" dirty="0"/>
              <a:t>slot machines- the gambler won’t be able to tell when the next pay </a:t>
            </a:r>
          </a:p>
          <a:p>
            <a:pPr marL="457200" lvl="1" indent="0">
              <a:buNone/>
            </a:pPr>
            <a:r>
              <a:rPr lang="en-US" dirty="0"/>
              <a:t>off is going to occur, it also increases the gambler’s resistance to quitting, the </a:t>
            </a:r>
          </a:p>
          <a:p>
            <a:pPr marL="457200" lvl="1" indent="0">
              <a:buNone/>
            </a:pPr>
            <a:r>
              <a:rPr lang="en-US" dirty="0"/>
              <a:t>gambler will fear that the next player will hit the jackpot if they quit now</a:t>
            </a:r>
            <a:endParaRPr lang="en-US" i="1" dirty="0"/>
          </a:p>
          <a:p>
            <a:endParaRPr lang="en-US" dirty="0"/>
          </a:p>
        </p:txBody>
      </p:sp>
      <p:pic>
        <p:nvPicPr>
          <p:cNvPr id="4" name="Picture 3"/>
          <p:cNvPicPr>
            <a:picLocks noChangeAspect="1"/>
          </p:cNvPicPr>
          <p:nvPr/>
        </p:nvPicPr>
        <p:blipFill>
          <a:blip r:embed="rId2"/>
          <a:stretch>
            <a:fillRect/>
          </a:stretch>
        </p:blipFill>
        <p:spPr>
          <a:xfrm>
            <a:off x="9601200" y="4265843"/>
            <a:ext cx="2139426" cy="2430994"/>
          </a:xfrm>
          <a:prstGeom prst="rect">
            <a:avLst/>
          </a:prstGeom>
        </p:spPr>
      </p:pic>
    </p:spTree>
    <p:extLst>
      <p:ext uri="{BB962C8B-B14F-4D97-AF65-F5344CB8AC3E}">
        <p14:creationId xmlns:p14="http://schemas.microsoft.com/office/powerpoint/2010/main" val="506757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Interval Schedules of Reinforcement</a:t>
            </a:r>
          </a:p>
        </p:txBody>
      </p:sp>
      <p:sp>
        <p:nvSpPr>
          <p:cNvPr id="3" name="Content Placeholder 2"/>
          <p:cNvSpPr>
            <a:spLocks noGrp="1"/>
          </p:cNvSpPr>
          <p:nvPr>
            <p:ph idx="1"/>
          </p:nvPr>
        </p:nvSpPr>
        <p:spPr/>
        <p:txBody>
          <a:bodyPr>
            <a:normAutofit fontScale="92500"/>
          </a:bodyPr>
          <a:lstStyle/>
          <a:p>
            <a:r>
              <a:rPr lang="en-US" b="1" dirty="0"/>
              <a:t>Fixed interval (FI)- </a:t>
            </a:r>
            <a:r>
              <a:rPr lang="en-US" dirty="0"/>
              <a:t>reinforcement occurs after a PREDETERMINED amount of TIME has elapsed; the interval (time) is fixed</a:t>
            </a:r>
          </a:p>
          <a:p>
            <a:pPr lvl="1"/>
            <a:r>
              <a:rPr lang="en-US" dirty="0"/>
              <a:t>Responses increase as time for next reinforcer gets near, </a:t>
            </a:r>
            <a:r>
              <a:rPr lang="en-US" dirty="0" err="1"/>
              <a:t>dropoff</a:t>
            </a:r>
            <a:r>
              <a:rPr lang="en-US" dirty="0"/>
              <a:t> after reinforcement and during interval</a:t>
            </a:r>
          </a:p>
          <a:p>
            <a:pPr lvl="1"/>
            <a:r>
              <a:rPr lang="en-US" i="1" dirty="0"/>
              <a:t>Example- </a:t>
            </a:r>
            <a:r>
              <a:rPr lang="en-US" dirty="0"/>
              <a:t>studying for the test the night before, followed by not studying; taking a break after 30 minutes of studying</a:t>
            </a:r>
            <a:endParaRPr lang="en-US" i="1" dirty="0"/>
          </a:p>
          <a:p>
            <a:r>
              <a:rPr lang="en-US" b="1" dirty="0"/>
              <a:t>Variable interval (VI)- </a:t>
            </a:r>
            <a:r>
              <a:rPr lang="en-US" dirty="0"/>
              <a:t>reinforcement occurs UNPREDICTABLY for the amount of TIME; the interval (time) varies</a:t>
            </a:r>
          </a:p>
          <a:p>
            <a:pPr lvl="1"/>
            <a:r>
              <a:rPr lang="en-US" dirty="0"/>
              <a:t>Relatively low but steady response rates because respondents cannot predict when reward will come</a:t>
            </a:r>
          </a:p>
          <a:p>
            <a:pPr lvl="1"/>
            <a:r>
              <a:rPr lang="en-US" i="1" dirty="0"/>
              <a:t>Example- </a:t>
            </a:r>
            <a:r>
              <a:rPr lang="en-US" dirty="0"/>
              <a:t>trying to call a friend and have them answer</a:t>
            </a:r>
            <a:endParaRPr lang="en-US" i="1" dirty="0"/>
          </a:p>
          <a:p>
            <a:endParaRPr lang="en-US" dirty="0"/>
          </a:p>
        </p:txBody>
      </p:sp>
      <p:pic>
        <p:nvPicPr>
          <p:cNvPr id="4" name="Picture 3"/>
          <p:cNvPicPr>
            <a:picLocks noChangeAspect="1"/>
          </p:cNvPicPr>
          <p:nvPr/>
        </p:nvPicPr>
        <p:blipFill>
          <a:blip r:embed="rId2"/>
          <a:stretch>
            <a:fillRect/>
          </a:stretch>
        </p:blipFill>
        <p:spPr>
          <a:xfrm>
            <a:off x="8634984" y="5227606"/>
            <a:ext cx="2795016" cy="1484852"/>
          </a:xfrm>
          <a:prstGeom prst="rect">
            <a:avLst/>
          </a:prstGeom>
        </p:spPr>
      </p:pic>
    </p:spTree>
    <p:extLst>
      <p:ext uri="{BB962C8B-B14F-4D97-AF65-F5344CB8AC3E}">
        <p14:creationId xmlns:p14="http://schemas.microsoft.com/office/powerpoint/2010/main" val="3284865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78608" y="71351"/>
            <a:ext cx="6722471" cy="6714005"/>
          </a:xfrm>
          <a:prstGeom prst="rect">
            <a:avLst/>
          </a:prstGeom>
        </p:spPr>
      </p:pic>
    </p:spTree>
    <p:extLst>
      <p:ext uri="{BB962C8B-B14F-4D97-AF65-F5344CB8AC3E}">
        <p14:creationId xmlns:p14="http://schemas.microsoft.com/office/powerpoint/2010/main" val="2363904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51692" y="603504"/>
            <a:ext cx="11058721" cy="6154420"/>
          </a:xfrm>
          <a:prstGeom prst="rect">
            <a:avLst/>
          </a:prstGeom>
        </p:spPr>
      </p:pic>
    </p:spTree>
    <p:extLst>
      <p:ext uri="{BB962C8B-B14F-4D97-AF65-F5344CB8AC3E}">
        <p14:creationId xmlns:p14="http://schemas.microsoft.com/office/powerpoint/2010/main" val="1074696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dirty="0"/>
              <a:t>Classical conditioning part a</a:t>
            </a:r>
          </a:p>
        </p:txBody>
      </p:sp>
      <p:sp>
        <p:nvSpPr>
          <p:cNvPr id="3" name="Text Placeholder 2"/>
          <p:cNvSpPr>
            <a:spLocks noGrp="1"/>
          </p:cNvSpPr>
          <p:nvPr>
            <p:ph type="body" idx="1"/>
          </p:nvPr>
        </p:nvSpPr>
        <p:spPr/>
        <p:txBody>
          <a:bodyPr>
            <a:normAutofit/>
          </a:bodyPr>
          <a:lstStyle/>
          <a:p>
            <a:r>
              <a:rPr lang="en-US" dirty="0"/>
              <a:t>Chapter 6, Section 1A, pages 185-190</a:t>
            </a:r>
          </a:p>
        </p:txBody>
      </p:sp>
    </p:spTree>
    <p:extLst>
      <p:ext uri="{BB962C8B-B14F-4D97-AF65-F5344CB8AC3E}">
        <p14:creationId xmlns:p14="http://schemas.microsoft.com/office/powerpoint/2010/main" val="810932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the consequences</a:t>
            </a:r>
          </a:p>
        </p:txBody>
      </p:sp>
      <p:sp>
        <p:nvSpPr>
          <p:cNvPr id="3" name="Content Placeholder 2"/>
          <p:cNvSpPr>
            <a:spLocks noGrp="1"/>
          </p:cNvSpPr>
          <p:nvPr>
            <p:ph idx="1"/>
          </p:nvPr>
        </p:nvSpPr>
        <p:spPr/>
        <p:txBody>
          <a:bodyPr>
            <a:noAutofit/>
          </a:bodyPr>
          <a:lstStyle/>
          <a:p>
            <a:r>
              <a:rPr lang="en-US" sz="3600" dirty="0"/>
              <a:t>Do they know when the reinforcement is coming?</a:t>
            </a:r>
          </a:p>
          <a:p>
            <a:pPr lvl="1"/>
            <a:r>
              <a:rPr lang="en-US" sz="3200" dirty="0"/>
              <a:t>If yes </a:t>
            </a:r>
            <a:r>
              <a:rPr lang="en-US" sz="3200" dirty="0">
                <a:sym typeface="Wingdings" panose="05000000000000000000" pitchFamily="2" charset="2"/>
              </a:rPr>
              <a:t> </a:t>
            </a:r>
            <a:r>
              <a:rPr lang="en-US" sz="3200" b="1" dirty="0">
                <a:sym typeface="Wingdings" panose="05000000000000000000" pitchFamily="2" charset="2"/>
              </a:rPr>
              <a:t>fixed</a:t>
            </a:r>
          </a:p>
          <a:p>
            <a:pPr lvl="1"/>
            <a:r>
              <a:rPr lang="en-US" sz="3200" dirty="0">
                <a:sym typeface="Wingdings" panose="05000000000000000000" pitchFamily="2" charset="2"/>
              </a:rPr>
              <a:t>If no  </a:t>
            </a:r>
            <a:r>
              <a:rPr lang="en-US" sz="3200" b="1" dirty="0">
                <a:sym typeface="Wingdings" panose="05000000000000000000" pitchFamily="2" charset="2"/>
              </a:rPr>
              <a:t>variable</a:t>
            </a:r>
            <a:endParaRPr lang="en-US" sz="3200" b="1" dirty="0"/>
          </a:p>
          <a:p>
            <a:r>
              <a:rPr lang="en-US" sz="3600" dirty="0"/>
              <a:t>Is it an amount of time or a number?</a:t>
            </a:r>
          </a:p>
          <a:p>
            <a:pPr lvl="1"/>
            <a:r>
              <a:rPr lang="en-US" sz="3200" dirty="0"/>
              <a:t>If time </a:t>
            </a:r>
            <a:r>
              <a:rPr lang="en-US" sz="3200" dirty="0">
                <a:sym typeface="Wingdings" panose="05000000000000000000" pitchFamily="2" charset="2"/>
              </a:rPr>
              <a:t> </a:t>
            </a:r>
            <a:r>
              <a:rPr lang="en-US" sz="3200" b="1" dirty="0">
                <a:sym typeface="Wingdings" panose="05000000000000000000" pitchFamily="2" charset="2"/>
              </a:rPr>
              <a:t>interval</a:t>
            </a:r>
          </a:p>
          <a:p>
            <a:pPr lvl="1"/>
            <a:r>
              <a:rPr lang="en-US" sz="3200" dirty="0">
                <a:sym typeface="Wingdings" panose="05000000000000000000" pitchFamily="2" charset="2"/>
              </a:rPr>
              <a:t>If number  </a:t>
            </a:r>
            <a:r>
              <a:rPr lang="en-US" sz="3200" b="1" dirty="0">
                <a:sym typeface="Wingdings" panose="05000000000000000000" pitchFamily="2" charset="2"/>
              </a:rPr>
              <a:t>ratio</a:t>
            </a:r>
            <a:endParaRPr lang="en-US" sz="3200" b="1" dirty="0"/>
          </a:p>
        </p:txBody>
      </p:sp>
    </p:spTree>
    <p:extLst>
      <p:ext uri="{BB962C8B-B14F-4D97-AF65-F5344CB8AC3E}">
        <p14:creationId xmlns:p14="http://schemas.microsoft.com/office/powerpoint/2010/main" val="3525690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Shaping</a:t>
            </a:r>
          </a:p>
        </p:txBody>
      </p:sp>
      <p:sp>
        <p:nvSpPr>
          <p:cNvPr id="3" name="Content Placeholder 2"/>
          <p:cNvSpPr>
            <a:spLocks noGrp="1"/>
          </p:cNvSpPr>
          <p:nvPr>
            <p:ph idx="1"/>
          </p:nvPr>
        </p:nvSpPr>
        <p:spPr>
          <a:xfrm>
            <a:off x="1251678" y="1801369"/>
            <a:ext cx="10178322" cy="3721608"/>
          </a:xfrm>
        </p:spPr>
        <p:txBody>
          <a:bodyPr/>
          <a:lstStyle/>
          <a:p>
            <a:r>
              <a:rPr lang="en-US" b="1" dirty="0"/>
              <a:t>Shaping- </a:t>
            </a:r>
            <a:r>
              <a:rPr lang="en-US" dirty="0"/>
              <a:t>reinforcement delivered for successive approximations of the desired response</a:t>
            </a:r>
          </a:p>
          <a:p>
            <a:pPr lvl="1"/>
            <a:r>
              <a:rPr lang="en-US" dirty="0"/>
              <a:t>Used for teaching complex behaviors</a:t>
            </a:r>
          </a:p>
          <a:p>
            <a:pPr lvl="1"/>
            <a:r>
              <a:rPr lang="en-US" dirty="0"/>
              <a:t>Molding the desired behavior by first rewarding any act similar to that behavior, then requiring even closer approximations to the desired behavior before giving the reward</a:t>
            </a:r>
          </a:p>
          <a:p>
            <a:pPr lvl="1"/>
            <a:r>
              <a:rPr lang="en-US" dirty="0"/>
              <a:t>Often used for teaching tricks to animals</a:t>
            </a:r>
          </a:p>
          <a:p>
            <a:pPr lvl="1"/>
            <a:r>
              <a:rPr lang="en-US" dirty="0"/>
              <a:t>Can also be successive approximation- same idea of take small steps toward a goal</a:t>
            </a:r>
          </a:p>
          <a:p>
            <a:pPr lvl="1"/>
            <a:r>
              <a:rPr lang="en-US" dirty="0">
                <a:hlinkClick r:id="rId2"/>
              </a:rPr>
              <a:t>https://www.youtube.com/watch?v=TtfQlkGwE2U</a:t>
            </a:r>
            <a:endParaRPr lang="en-US" dirty="0"/>
          </a:p>
          <a:p>
            <a:endParaRPr lang="en-US" b="1" dirty="0"/>
          </a:p>
        </p:txBody>
      </p:sp>
      <p:pic>
        <p:nvPicPr>
          <p:cNvPr id="4" name="Picture 3"/>
          <p:cNvPicPr>
            <a:picLocks noChangeAspect="1"/>
          </p:cNvPicPr>
          <p:nvPr/>
        </p:nvPicPr>
        <p:blipFill>
          <a:blip r:embed="rId3"/>
          <a:stretch>
            <a:fillRect/>
          </a:stretch>
        </p:blipFill>
        <p:spPr>
          <a:xfrm>
            <a:off x="4709160" y="4696967"/>
            <a:ext cx="4082034" cy="2041017"/>
          </a:xfrm>
          <a:prstGeom prst="rect">
            <a:avLst/>
          </a:prstGeom>
        </p:spPr>
      </p:pic>
    </p:spTree>
    <p:extLst>
      <p:ext uri="{BB962C8B-B14F-4D97-AF65-F5344CB8AC3E}">
        <p14:creationId xmlns:p14="http://schemas.microsoft.com/office/powerpoint/2010/main" val="81499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Operant Conditioning: Part B</a:t>
            </a:r>
          </a:p>
        </p:txBody>
      </p:sp>
      <p:sp>
        <p:nvSpPr>
          <p:cNvPr id="3" name="Text Placeholder 2"/>
          <p:cNvSpPr>
            <a:spLocks noGrp="1"/>
          </p:cNvSpPr>
          <p:nvPr>
            <p:ph type="body" idx="1"/>
          </p:nvPr>
        </p:nvSpPr>
        <p:spPr/>
        <p:txBody>
          <a:bodyPr>
            <a:normAutofit/>
          </a:bodyPr>
          <a:lstStyle/>
          <a:p>
            <a:r>
              <a:rPr lang="en-US" dirty="0"/>
              <a:t>Chapter 6, section 2b, pages 194-200</a:t>
            </a:r>
          </a:p>
        </p:txBody>
      </p:sp>
    </p:spTree>
    <p:extLst>
      <p:ext uri="{BB962C8B-B14F-4D97-AF65-F5344CB8AC3E}">
        <p14:creationId xmlns:p14="http://schemas.microsoft.com/office/powerpoint/2010/main" val="2025359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Punishment</a:t>
            </a:r>
          </a:p>
        </p:txBody>
      </p:sp>
      <p:sp>
        <p:nvSpPr>
          <p:cNvPr id="5" name="Content Placeholder 4"/>
          <p:cNvSpPr>
            <a:spLocks noGrp="1"/>
          </p:cNvSpPr>
          <p:nvPr>
            <p:ph idx="1"/>
          </p:nvPr>
        </p:nvSpPr>
        <p:spPr>
          <a:xfrm>
            <a:off x="1251677" y="1545465"/>
            <a:ext cx="4904423" cy="5087155"/>
          </a:xfrm>
        </p:spPr>
        <p:txBody>
          <a:bodyPr>
            <a:normAutofit/>
          </a:bodyPr>
          <a:lstStyle/>
          <a:p>
            <a:r>
              <a:rPr lang="en-US" b="1" dirty="0"/>
              <a:t>Positive punishment- </a:t>
            </a:r>
            <a:r>
              <a:rPr lang="en-US" dirty="0"/>
              <a:t>ADDING OR PRESENTING a stimulus that weakens a response and makes it LESS likely to recur</a:t>
            </a:r>
          </a:p>
          <a:p>
            <a:pPr lvl="1"/>
            <a:r>
              <a:rPr lang="en-US" dirty="0"/>
              <a:t>Having to do chores because you disobeyed your parents, getting yelled at for being late</a:t>
            </a:r>
          </a:p>
          <a:p>
            <a:r>
              <a:rPr lang="en-US" b="1" dirty="0"/>
              <a:t>Negative punishment- </a:t>
            </a:r>
            <a:r>
              <a:rPr lang="en-US" dirty="0"/>
              <a:t>TAKING AWAY OR REMOVING  a stimulus that weakens a response and makes it LESS likely to recur</a:t>
            </a:r>
          </a:p>
          <a:p>
            <a:pPr lvl="1"/>
            <a:r>
              <a:rPr lang="en-US" dirty="0"/>
              <a:t>Getting your car keys taken away if you miss curfew,  taking phone away when you’re tardy</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4513" y="1429555"/>
            <a:ext cx="4645668" cy="4893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3549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Consequences of Punishment</a:t>
            </a:r>
          </a:p>
        </p:txBody>
      </p:sp>
      <p:sp>
        <p:nvSpPr>
          <p:cNvPr id="3" name="Content Placeholder 2"/>
          <p:cNvSpPr>
            <a:spLocks noGrp="1"/>
          </p:cNvSpPr>
          <p:nvPr>
            <p:ph idx="1"/>
          </p:nvPr>
        </p:nvSpPr>
        <p:spPr>
          <a:xfrm>
            <a:off x="1251678" y="1506828"/>
            <a:ext cx="10178322" cy="4866540"/>
          </a:xfrm>
        </p:spPr>
        <p:txBody>
          <a:bodyPr>
            <a:normAutofit fontScale="85000" lnSpcReduction="20000"/>
          </a:bodyPr>
          <a:lstStyle/>
          <a:p>
            <a:r>
              <a:rPr lang="en-US" sz="2400" dirty="0"/>
              <a:t>While we would love to focus on </a:t>
            </a:r>
            <a:r>
              <a:rPr lang="en-US" sz="2400" dirty="0" err="1"/>
              <a:t>reinforcers</a:t>
            </a:r>
            <a:r>
              <a:rPr lang="en-US" sz="2400" dirty="0"/>
              <a:t>, they are not always enough</a:t>
            </a:r>
          </a:p>
          <a:p>
            <a:r>
              <a:rPr lang="en-US" sz="2400" dirty="0"/>
              <a:t>Punishment is not always from authority figures and we often unintentionally punish desired behaviors- like yelling at a dog when it finally comes to you </a:t>
            </a:r>
          </a:p>
          <a:p>
            <a:r>
              <a:rPr lang="en-US" sz="2400" dirty="0"/>
              <a:t>To be effective, it needs to be immediate and consistent</a:t>
            </a:r>
          </a:p>
          <a:p>
            <a:r>
              <a:rPr lang="en-US" sz="2400" dirty="0"/>
              <a:t>The individual learns what not to do, but not always what they should do</a:t>
            </a:r>
          </a:p>
          <a:p>
            <a:r>
              <a:rPr lang="en-US" sz="2400" dirty="0"/>
              <a:t>Other side effects- increased aggression, passive aggressiveness, avoidance (the behavior or the punisher), inappropriate modeling, temporary suppression versus elimination, learned helplessness</a:t>
            </a:r>
          </a:p>
          <a:p>
            <a:r>
              <a:rPr lang="en-US" sz="2400" b="1" dirty="0"/>
              <a:t>Seligman- </a:t>
            </a:r>
            <a:r>
              <a:rPr lang="en-US" sz="2400" dirty="0"/>
              <a:t>studied </a:t>
            </a:r>
            <a:r>
              <a:rPr lang="en-US" sz="2400" i="1" dirty="0"/>
              <a:t>learned helplessness </a:t>
            </a:r>
            <a:r>
              <a:rPr lang="en-US" sz="2400" dirty="0"/>
              <a:t>in dogs by </a:t>
            </a:r>
          </a:p>
          <a:p>
            <a:pPr marL="0" indent="0">
              <a:buNone/>
            </a:pPr>
            <a:r>
              <a:rPr lang="en-US" sz="2400" dirty="0"/>
              <a:t>putting them in boxes where they could not escape being</a:t>
            </a:r>
          </a:p>
          <a:p>
            <a:pPr marL="0" indent="0">
              <a:buNone/>
            </a:pPr>
            <a:r>
              <a:rPr lang="en-US" sz="2400" dirty="0"/>
              <a:t>shocked after they had first learned they could escape</a:t>
            </a:r>
            <a:endParaRPr lang="en-US" sz="2400" b="1" dirty="0"/>
          </a:p>
          <a:p>
            <a:r>
              <a:rPr lang="en-US" sz="2400" b="1" dirty="0"/>
              <a:t>Robert </a:t>
            </a:r>
            <a:r>
              <a:rPr lang="en-US" sz="2400" b="1" dirty="0" err="1"/>
              <a:t>Rescorla</a:t>
            </a:r>
            <a:r>
              <a:rPr lang="en-US" sz="2400" b="1" dirty="0"/>
              <a:t> </a:t>
            </a:r>
            <a:r>
              <a:rPr lang="en-US" sz="2400" dirty="0"/>
              <a:t>demonstrated learned helplessness as well </a:t>
            </a:r>
          </a:p>
          <a:p>
            <a:pPr marL="0" indent="0">
              <a:buNone/>
            </a:pPr>
            <a:r>
              <a:rPr lang="en-US" sz="2400" dirty="0"/>
              <a:t> through the contingency theory (learned helplessness due to no perceived connection/contingency exists between response and reinforcer)</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1373" y="4038250"/>
            <a:ext cx="3095625"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9971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Wrapping UP Conditioning</a:t>
            </a:r>
          </a:p>
        </p:txBody>
      </p:sp>
      <p:sp>
        <p:nvSpPr>
          <p:cNvPr id="3" name="Content Placeholder 2"/>
          <p:cNvSpPr>
            <a:spLocks noGrp="1"/>
          </p:cNvSpPr>
          <p:nvPr>
            <p:ph idx="1"/>
          </p:nvPr>
        </p:nvSpPr>
        <p:spPr>
          <a:xfrm>
            <a:off x="1251678" y="2317898"/>
            <a:ext cx="10178322" cy="4063284"/>
          </a:xfrm>
        </p:spPr>
        <p:txBody>
          <a:bodyPr>
            <a:normAutofit/>
          </a:bodyPr>
          <a:lstStyle/>
          <a:p>
            <a:r>
              <a:rPr lang="en-US" dirty="0"/>
              <a:t>Using reinforcement and punishment effectively </a:t>
            </a:r>
          </a:p>
          <a:p>
            <a:pPr lvl="1"/>
            <a:r>
              <a:rPr lang="en-US" dirty="0"/>
              <a:t>Provide clear directions and feedback</a:t>
            </a:r>
          </a:p>
          <a:p>
            <a:pPr lvl="1"/>
            <a:r>
              <a:rPr lang="en-US" dirty="0"/>
              <a:t>Use appropriate timing</a:t>
            </a:r>
          </a:p>
          <a:p>
            <a:pPr lvl="1"/>
            <a:r>
              <a:rPr lang="en-US" dirty="0"/>
              <a:t>Be consistent</a:t>
            </a:r>
          </a:p>
          <a:p>
            <a:pPr lvl="1"/>
            <a:r>
              <a:rPr lang="en-US" dirty="0"/>
              <a:t>Follow correct order of presentation</a:t>
            </a:r>
          </a:p>
          <a:p>
            <a:pPr lvl="1"/>
            <a:r>
              <a:rPr lang="en-US" dirty="0"/>
              <a:t>Combine key learning principles</a:t>
            </a:r>
          </a:p>
          <a:p>
            <a:r>
              <a:rPr lang="en-US" dirty="0"/>
              <a:t>See summary table on pages 188, 191, 195, 198, 199, 203, 204 in your book </a:t>
            </a:r>
          </a:p>
          <a:p>
            <a:r>
              <a:rPr lang="en-US" b="1" dirty="0"/>
              <a:t>Discriminative stimulus- </a:t>
            </a:r>
            <a:r>
              <a:rPr lang="en-US" dirty="0"/>
              <a:t>cue signaling when a specific response will lead to the expected reinforcement</a:t>
            </a:r>
          </a:p>
          <a:p>
            <a:pPr lvl="1"/>
            <a:r>
              <a:rPr lang="en-US" dirty="0"/>
              <a:t>A rat learns to press a bar and get food only when a light is flashing</a:t>
            </a:r>
          </a:p>
          <a:p>
            <a:endParaRPr lang="en-US"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9776" y="1128451"/>
            <a:ext cx="3570224" cy="358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2896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0007" y="434117"/>
            <a:ext cx="10891234" cy="5858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0400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605238" cy="1492132"/>
          </a:xfrm>
        </p:spPr>
        <p:txBody>
          <a:bodyPr>
            <a:normAutofit/>
          </a:bodyPr>
          <a:lstStyle/>
          <a:p>
            <a:pPr algn="ctr"/>
            <a:r>
              <a:rPr lang="en-US" dirty="0"/>
              <a:t>Classical vs. Operant Conditioning </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9108" y="2275956"/>
            <a:ext cx="10752307" cy="3904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07962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Cognitive-Social Learning</a:t>
            </a:r>
          </a:p>
        </p:txBody>
      </p:sp>
      <p:sp>
        <p:nvSpPr>
          <p:cNvPr id="3" name="Text Placeholder 2"/>
          <p:cNvSpPr>
            <a:spLocks noGrp="1"/>
          </p:cNvSpPr>
          <p:nvPr>
            <p:ph type="body" idx="1"/>
          </p:nvPr>
        </p:nvSpPr>
        <p:spPr/>
        <p:txBody>
          <a:bodyPr>
            <a:normAutofit/>
          </a:bodyPr>
          <a:lstStyle/>
          <a:p>
            <a:r>
              <a:rPr lang="en-US" dirty="0"/>
              <a:t>Chapter 6, section 3, pages 201-206</a:t>
            </a:r>
          </a:p>
        </p:txBody>
      </p:sp>
    </p:spTree>
    <p:extLst>
      <p:ext uri="{BB962C8B-B14F-4D97-AF65-F5344CB8AC3E}">
        <p14:creationId xmlns:p14="http://schemas.microsoft.com/office/powerpoint/2010/main" val="276284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Cognitive-Social Learning</a:t>
            </a:r>
          </a:p>
        </p:txBody>
      </p:sp>
      <p:sp>
        <p:nvSpPr>
          <p:cNvPr id="5" name="Content Placeholder 4"/>
          <p:cNvSpPr>
            <a:spLocks noGrp="1"/>
          </p:cNvSpPr>
          <p:nvPr>
            <p:ph idx="1"/>
          </p:nvPr>
        </p:nvSpPr>
        <p:spPr>
          <a:xfrm>
            <a:off x="1251678" y="1993393"/>
            <a:ext cx="10178322" cy="3593591"/>
          </a:xfrm>
        </p:spPr>
        <p:txBody>
          <a:bodyPr/>
          <a:lstStyle/>
          <a:p>
            <a:r>
              <a:rPr lang="en-US" b="1" dirty="0"/>
              <a:t>Cognitive-Social Theory-</a:t>
            </a:r>
            <a:r>
              <a:rPr lang="en-US" dirty="0"/>
              <a:t> emphasizes the roles of thinking and social learning in behavior</a:t>
            </a:r>
          </a:p>
          <a:p>
            <a:pPr lvl="1"/>
            <a:r>
              <a:rPr lang="en-US" dirty="0"/>
              <a:t>Adds step to look at stimulus-organism-response </a:t>
            </a:r>
          </a:p>
          <a:p>
            <a:r>
              <a:rPr lang="en-US" dirty="0"/>
              <a:t>Cognitive learning- form of altering behavior that involves mental processes and may result from observation or imitation</a:t>
            </a:r>
          </a:p>
        </p:txBody>
      </p:sp>
      <p:pic>
        <p:nvPicPr>
          <p:cNvPr id="6" name="Picture 5"/>
          <p:cNvPicPr>
            <a:picLocks noChangeAspect="1"/>
          </p:cNvPicPr>
          <p:nvPr/>
        </p:nvPicPr>
        <p:blipFill>
          <a:blip r:embed="rId2"/>
          <a:stretch>
            <a:fillRect/>
          </a:stretch>
        </p:blipFill>
        <p:spPr>
          <a:xfrm>
            <a:off x="4905993" y="3505555"/>
            <a:ext cx="5115831" cy="3270149"/>
          </a:xfrm>
          <a:prstGeom prst="rect">
            <a:avLst/>
          </a:prstGeom>
        </p:spPr>
      </p:pic>
    </p:spTree>
    <p:extLst>
      <p:ext uri="{BB962C8B-B14F-4D97-AF65-F5344CB8AC3E}">
        <p14:creationId xmlns:p14="http://schemas.microsoft.com/office/powerpoint/2010/main" val="966969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a:t>
            </a:r>
          </a:p>
        </p:txBody>
      </p:sp>
      <p:sp>
        <p:nvSpPr>
          <p:cNvPr id="3" name="Content Placeholder 2"/>
          <p:cNvSpPr>
            <a:spLocks noGrp="1"/>
          </p:cNvSpPr>
          <p:nvPr>
            <p:ph idx="1"/>
          </p:nvPr>
        </p:nvSpPr>
        <p:spPr>
          <a:xfrm>
            <a:off x="5403054" y="1984249"/>
            <a:ext cx="6228114" cy="4599431"/>
          </a:xfrm>
        </p:spPr>
        <p:txBody>
          <a:bodyPr>
            <a:normAutofit lnSpcReduction="10000"/>
          </a:bodyPr>
          <a:lstStyle/>
          <a:p>
            <a:r>
              <a:rPr lang="en-US" sz="2800" b="1" dirty="0"/>
              <a:t>Learning- </a:t>
            </a:r>
            <a:r>
              <a:rPr lang="en-US" sz="2800" dirty="0"/>
              <a:t>relatively permanent change in behavior or mental processes due to experience</a:t>
            </a:r>
          </a:p>
          <a:p>
            <a:pPr lvl="1"/>
            <a:r>
              <a:rPr lang="en-US" sz="2600" dirty="0"/>
              <a:t>Includes classical conditioning, operant conditioning, and social learning</a:t>
            </a:r>
          </a:p>
          <a:p>
            <a:r>
              <a:rPr lang="en-US" sz="2800" b="1" dirty="0"/>
              <a:t>Conditioning- </a:t>
            </a:r>
            <a:r>
              <a:rPr lang="en-US" sz="2800" dirty="0"/>
              <a:t>process of </a:t>
            </a:r>
            <a:r>
              <a:rPr lang="en-US" sz="2800" i="1" dirty="0"/>
              <a:t>learning</a:t>
            </a:r>
            <a:r>
              <a:rPr lang="en-US" sz="2800" dirty="0"/>
              <a:t> associations between environmental stimuli and behavioral responses </a:t>
            </a:r>
          </a:p>
          <a:p>
            <a:r>
              <a:rPr lang="en-US" sz="2800" dirty="0"/>
              <a:t>Some behavior is inborn, some is learned</a:t>
            </a:r>
          </a:p>
        </p:txBody>
      </p:sp>
      <p:pic>
        <p:nvPicPr>
          <p:cNvPr id="4" name="Picture 3"/>
          <p:cNvPicPr>
            <a:picLocks noChangeAspect="1"/>
          </p:cNvPicPr>
          <p:nvPr/>
        </p:nvPicPr>
        <p:blipFill>
          <a:blip r:embed="rId2"/>
          <a:stretch>
            <a:fillRect/>
          </a:stretch>
        </p:blipFill>
        <p:spPr>
          <a:xfrm>
            <a:off x="1251678" y="2558891"/>
            <a:ext cx="3892992" cy="2590609"/>
          </a:xfrm>
          <a:prstGeom prst="rect">
            <a:avLst/>
          </a:prstGeom>
        </p:spPr>
      </p:pic>
    </p:spTree>
    <p:extLst>
      <p:ext uri="{BB962C8B-B14F-4D97-AF65-F5344CB8AC3E}">
        <p14:creationId xmlns:p14="http://schemas.microsoft.com/office/powerpoint/2010/main" val="16179067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Köhler’s</a:t>
            </a:r>
            <a:r>
              <a:rPr lang="en-US" dirty="0"/>
              <a:t> Study of Insight</a:t>
            </a:r>
          </a:p>
        </p:txBody>
      </p:sp>
      <p:sp>
        <p:nvSpPr>
          <p:cNvPr id="3" name="Content Placeholder 2"/>
          <p:cNvSpPr>
            <a:spLocks noGrp="1"/>
          </p:cNvSpPr>
          <p:nvPr>
            <p:ph idx="1"/>
          </p:nvPr>
        </p:nvSpPr>
        <p:spPr/>
        <p:txBody>
          <a:bodyPr/>
          <a:lstStyle/>
          <a:p>
            <a:r>
              <a:rPr lang="en-US" dirty="0"/>
              <a:t>Studied</a:t>
            </a:r>
            <a:r>
              <a:rPr lang="en-US" b="1" dirty="0"/>
              <a:t> insight- </a:t>
            </a:r>
            <a:r>
              <a:rPr lang="en-US" dirty="0"/>
              <a:t>sudden understanding of a problem that implies the solution</a:t>
            </a:r>
          </a:p>
          <a:p>
            <a:r>
              <a:rPr lang="en-US" dirty="0"/>
              <a:t>Wolfgang </a:t>
            </a:r>
            <a:r>
              <a:rPr lang="en-US" dirty="0" err="1"/>
              <a:t>Köhler</a:t>
            </a:r>
            <a:r>
              <a:rPr lang="en-US" dirty="0"/>
              <a:t> took chimpanzees and would hang bananas just outside of their reach; he then observed how they would figure out how to get the bananas</a:t>
            </a:r>
          </a:p>
          <a:p>
            <a:r>
              <a:rPr lang="en-US" dirty="0"/>
              <a:t>The result was not simple stimulus-response- it took what he called insight</a:t>
            </a:r>
          </a:p>
          <a:p>
            <a:r>
              <a:rPr lang="en-US" dirty="0" err="1"/>
              <a:t>Köhler</a:t>
            </a:r>
            <a:r>
              <a:rPr lang="en-US" dirty="0"/>
              <a:t> then made it so they had to use two sticks to reach the banana- once they learned </a:t>
            </a:r>
          </a:p>
          <a:p>
            <a:pPr marL="0" indent="0">
              <a:buNone/>
            </a:pPr>
            <a:r>
              <a:rPr lang="en-US" dirty="0"/>
              <a:t>how to do this, it was called</a:t>
            </a:r>
          </a:p>
          <a:p>
            <a:pPr marL="0" indent="0">
              <a:buNone/>
            </a:pPr>
            <a:r>
              <a:rPr lang="en-US" dirty="0"/>
              <a:t>insight learning</a:t>
            </a:r>
          </a:p>
        </p:txBody>
      </p:sp>
      <p:pic>
        <p:nvPicPr>
          <p:cNvPr id="4" name="Picture 3"/>
          <p:cNvPicPr>
            <a:picLocks noChangeAspect="1"/>
          </p:cNvPicPr>
          <p:nvPr/>
        </p:nvPicPr>
        <p:blipFill>
          <a:blip r:embed="rId2"/>
          <a:stretch>
            <a:fillRect/>
          </a:stretch>
        </p:blipFill>
        <p:spPr>
          <a:xfrm>
            <a:off x="5221224" y="4317727"/>
            <a:ext cx="6309698" cy="2412386"/>
          </a:xfrm>
          <a:prstGeom prst="rect">
            <a:avLst/>
          </a:prstGeom>
        </p:spPr>
      </p:pic>
      <p:pic>
        <p:nvPicPr>
          <p:cNvPr id="6" name="Picture 5"/>
          <p:cNvPicPr>
            <a:picLocks noChangeAspect="1"/>
          </p:cNvPicPr>
          <p:nvPr/>
        </p:nvPicPr>
        <p:blipFill>
          <a:blip r:embed="rId3"/>
          <a:stretch>
            <a:fillRect/>
          </a:stretch>
        </p:blipFill>
        <p:spPr>
          <a:xfrm>
            <a:off x="10337673" y="289063"/>
            <a:ext cx="1428750" cy="1962150"/>
          </a:xfrm>
          <a:prstGeom prst="rect">
            <a:avLst/>
          </a:prstGeom>
        </p:spPr>
      </p:pic>
    </p:spTree>
    <p:extLst>
      <p:ext uri="{BB962C8B-B14F-4D97-AF65-F5344CB8AC3E}">
        <p14:creationId xmlns:p14="http://schemas.microsoft.com/office/powerpoint/2010/main" val="1338220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Tolman’s</a:t>
            </a:r>
            <a:r>
              <a:rPr lang="en-US" dirty="0"/>
              <a:t> Study of Latent Learning</a:t>
            </a:r>
          </a:p>
        </p:txBody>
      </p:sp>
      <p:sp>
        <p:nvSpPr>
          <p:cNvPr id="3" name="Content Placeholder 2"/>
          <p:cNvSpPr>
            <a:spLocks noGrp="1"/>
          </p:cNvSpPr>
          <p:nvPr>
            <p:ph idx="1"/>
          </p:nvPr>
        </p:nvSpPr>
        <p:spPr/>
        <p:txBody>
          <a:bodyPr/>
          <a:lstStyle/>
          <a:p>
            <a:r>
              <a:rPr lang="en-US" b="1" dirty="0"/>
              <a:t>Cognitive map- </a:t>
            </a:r>
            <a:r>
              <a:rPr lang="en-US" dirty="0"/>
              <a:t>mental image of a three-dimensional space that an organism has navigated</a:t>
            </a:r>
          </a:p>
          <a:p>
            <a:r>
              <a:rPr lang="en-US" b="1" dirty="0"/>
              <a:t>Latent learning- </a:t>
            </a:r>
            <a:r>
              <a:rPr lang="en-US" dirty="0"/>
              <a:t>hidden learning that exists without behavioral signs</a:t>
            </a:r>
          </a:p>
          <a:p>
            <a:r>
              <a:rPr lang="en-US" dirty="0"/>
              <a:t>Edward </a:t>
            </a:r>
            <a:r>
              <a:rPr lang="en-US" dirty="0" err="1"/>
              <a:t>Tolman</a:t>
            </a:r>
            <a:r>
              <a:rPr lang="en-US" dirty="0"/>
              <a:t> took rats in mazes in three groups- one that was allowed to wander, one that was reinforced with food every time, one that was allowed to wander then reinforced on day 11</a:t>
            </a:r>
          </a:p>
          <a:p>
            <a:r>
              <a:rPr lang="en-US" dirty="0"/>
              <a:t>The rats that were reinforced on day 11 quickly caught up to the group reinforced from the beginning- this is because of latent learning and creating a cognitive map as they were wandering for the first 10 days</a:t>
            </a:r>
          </a:p>
        </p:txBody>
      </p:sp>
      <p:pic>
        <p:nvPicPr>
          <p:cNvPr id="4" name="Picture 3"/>
          <p:cNvPicPr>
            <a:picLocks noChangeAspect="1"/>
          </p:cNvPicPr>
          <p:nvPr/>
        </p:nvPicPr>
        <p:blipFill>
          <a:blip r:embed="rId2"/>
          <a:stretch>
            <a:fillRect/>
          </a:stretch>
        </p:blipFill>
        <p:spPr>
          <a:xfrm>
            <a:off x="10269283" y="137851"/>
            <a:ext cx="1419225" cy="1981200"/>
          </a:xfrm>
          <a:prstGeom prst="rect">
            <a:avLst/>
          </a:prstGeom>
        </p:spPr>
      </p:pic>
      <p:pic>
        <p:nvPicPr>
          <p:cNvPr id="5" name="Picture 4"/>
          <p:cNvPicPr>
            <a:picLocks noChangeAspect="1"/>
          </p:cNvPicPr>
          <p:nvPr/>
        </p:nvPicPr>
        <p:blipFill>
          <a:blip r:embed="rId3"/>
          <a:stretch>
            <a:fillRect/>
          </a:stretch>
        </p:blipFill>
        <p:spPr>
          <a:xfrm>
            <a:off x="8503157" y="5157216"/>
            <a:ext cx="2236280" cy="1605534"/>
          </a:xfrm>
          <a:prstGeom prst="rect">
            <a:avLst/>
          </a:prstGeom>
        </p:spPr>
      </p:pic>
    </p:spTree>
    <p:extLst>
      <p:ext uri="{BB962C8B-B14F-4D97-AF65-F5344CB8AC3E}">
        <p14:creationId xmlns:p14="http://schemas.microsoft.com/office/powerpoint/2010/main" val="1269981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Observational Learning</a:t>
            </a:r>
          </a:p>
        </p:txBody>
      </p:sp>
      <p:sp>
        <p:nvSpPr>
          <p:cNvPr id="3" name="Content Placeholder 2"/>
          <p:cNvSpPr>
            <a:spLocks noGrp="1"/>
          </p:cNvSpPr>
          <p:nvPr>
            <p:ph idx="1"/>
          </p:nvPr>
        </p:nvSpPr>
        <p:spPr>
          <a:xfrm>
            <a:off x="1251678" y="1527049"/>
            <a:ext cx="6977922" cy="5257800"/>
          </a:xfrm>
        </p:spPr>
        <p:txBody>
          <a:bodyPr>
            <a:normAutofit fontScale="92500" lnSpcReduction="20000"/>
          </a:bodyPr>
          <a:lstStyle/>
          <a:p>
            <a:r>
              <a:rPr lang="en-US" b="1" dirty="0"/>
              <a:t>Observational learning- </a:t>
            </a:r>
            <a:r>
              <a:rPr lang="en-US" dirty="0"/>
              <a:t>learning new behaviors or information by watching and imitating others (aka social learning or modeling)</a:t>
            </a:r>
          </a:p>
          <a:p>
            <a:pPr lvl="1"/>
            <a:r>
              <a:rPr lang="en-US" dirty="0"/>
              <a:t>May be used to observe a new behavior, disinhibition- watching someone else engage in a threatening activity to help a phobia</a:t>
            </a:r>
          </a:p>
          <a:p>
            <a:pPr lvl="1"/>
            <a:r>
              <a:rPr lang="en-US" dirty="0"/>
              <a:t>Vicarious learning is a part of observational learning that is learned through only indirect sources like hearing or observation, not hands-on</a:t>
            </a:r>
          </a:p>
          <a:p>
            <a:pPr lvl="1"/>
            <a:r>
              <a:rPr lang="en-US" dirty="0"/>
              <a:t>We are most likely to observe and imitate someone like according to gender, age, and race, etc. and someone we admire</a:t>
            </a:r>
          </a:p>
          <a:p>
            <a:r>
              <a:rPr lang="en-US" b="1" dirty="0"/>
              <a:t>Albert Bandura</a:t>
            </a:r>
            <a:r>
              <a:rPr lang="en-US" dirty="0"/>
              <a:t>’s Bobo doll experiment- Bandura had children watch a live or televised experience of an adult in a room with a Bobo doll and toys. The adults would show aggressiveness when hitting the doll. The children were then put in the same room and the children showed observational learning as they aggressively hit the doll the same way the adults did.</a:t>
            </a:r>
          </a:p>
          <a:p>
            <a:r>
              <a:rPr lang="en-US" dirty="0">
                <a:hlinkClick r:id="rId2"/>
              </a:rPr>
              <a:t>https://www.youtube.com/watch?v=Pr0OTCVtHbU</a:t>
            </a:r>
            <a:r>
              <a:rPr lang="en-US" dirty="0"/>
              <a:t> </a:t>
            </a:r>
          </a:p>
          <a:p>
            <a:r>
              <a:rPr lang="en-US" dirty="0"/>
              <a:t>He identified four processes in observational learning</a:t>
            </a:r>
          </a:p>
        </p:txBody>
      </p:sp>
      <p:pic>
        <p:nvPicPr>
          <p:cNvPr id="4" name="Picture 3"/>
          <p:cNvPicPr>
            <a:picLocks noChangeAspect="1"/>
          </p:cNvPicPr>
          <p:nvPr/>
        </p:nvPicPr>
        <p:blipFill>
          <a:blip r:embed="rId3"/>
          <a:stretch>
            <a:fillRect/>
          </a:stretch>
        </p:blipFill>
        <p:spPr>
          <a:xfrm>
            <a:off x="8121773" y="1874517"/>
            <a:ext cx="3597406" cy="4373688"/>
          </a:xfrm>
          <a:prstGeom prst="rect">
            <a:avLst/>
          </a:prstGeom>
        </p:spPr>
      </p:pic>
    </p:spTree>
    <p:extLst>
      <p:ext uri="{BB962C8B-B14F-4D97-AF65-F5344CB8AC3E}">
        <p14:creationId xmlns:p14="http://schemas.microsoft.com/office/powerpoint/2010/main" val="446935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Factors in Observational Learning</a:t>
            </a:r>
          </a:p>
        </p:txBody>
      </p:sp>
      <p:sp>
        <p:nvSpPr>
          <p:cNvPr id="3" name="Content Placeholder 2"/>
          <p:cNvSpPr>
            <a:spLocks noGrp="1"/>
          </p:cNvSpPr>
          <p:nvPr>
            <p:ph idx="1"/>
          </p:nvPr>
        </p:nvSpPr>
        <p:spPr>
          <a:xfrm>
            <a:off x="1251678" y="2112265"/>
            <a:ext cx="3768378" cy="4590288"/>
          </a:xfrm>
        </p:spPr>
        <p:txBody>
          <a:bodyPr>
            <a:normAutofit/>
          </a:bodyPr>
          <a:lstStyle/>
          <a:p>
            <a:pPr marL="457200" indent="-457200">
              <a:buFont typeface="+mj-lt"/>
              <a:buAutoNum type="arabicPeriod"/>
            </a:pPr>
            <a:r>
              <a:rPr lang="en-US" b="1" dirty="0"/>
              <a:t>Attention- </a:t>
            </a:r>
            <a:r>
              <a:rPr lang="en-US" dirty="0"/>
              <a:t>paying attention to demonstration</a:t>
            </a:r>
          </a:p>
          <a:p>
            <a:pPr marL="457200" indent="-457200">
              <a:buFont typeface="+mj-lt"/>
              <a:buAutoNum type="arabicPeriod"/>
            </a:pPr>
            <a:r>
              <a:rPr lang="en-US" b="1" dirty="0"/>
              <a:t>Retention- </a:t>
            </a:r>
            <a:r>
              <a:rPr lang="en-US" dirty="0"/>
              <a:t>note and remembering directions and demonstrations</a:t>
            </a:r>
          </a:p>
          <a:p>
            <a:pPr marL="457200" indent="-457200">
              <a:buFont typeface="+mj-lt"/>
              <a:buAutoNum type="arabicPeriod"/>
            </a:pPr>
            <a:r>
              <a:rPr lang="en-US" b="1" dirty="0"/>
              <a:t>Reproduction- </a:t>
            </a:r>
            <a:r>
              <a:rPr lang="en-US" dirty="0"/>
              <a:t>imitating the model from motivation and motor skills</a:t>
            </a:r>
          </a:p>
          <a:p>
            <a:pPr marL="457200" indent="-457200">
              <a:buFont typeface="+mj-lt"/>
              <a:buAutoNum type="arabicPeriod"/>
            </a:pPr>
            <a:r>
              <a:rPr lang="en-US" b="1" dirty="0"/>
              <a:t>Reinforcement- </a:t>
            </a:r>
            <a:r>
              <a:rPr lang="en-US" dirty="0"/>
              <a:t>repeating the behavior if the model was reinforced for the behavior</a:t>
            </a:r>
            <a:endParaRPr lang="en-US" b="1" dirty="0"/>
          </a:p>
        </p:txBody>
      </p:sp>
      <p:pic>
        <p:nvPicPr>
          <p:cNvPr id="4" name="Picture 3"/>
          <p:cNvPicPr>
            <a:picLocks noChangeAspect="1"/>
          </p:cNvPicPr>
          <p:nvPr/>
        </p:nvPicPr>
        <p:blipFill rotWithShape="1">
          <a:blip r:embed="rId2"/>
          <a:srcRect l="9933" t="23066" r="9668"/>
          <a:stretch/>
        </p:blipFill>
        <p:spPr>
          <a:xfrm>
            <a:off x="5124526" y="1705357"/>
            <a:ext cx="6625513" cy="4754877"/>
          </a:xfrm>
          <a:prstGeom prst="rect">
            <a:avLst/>
          </a:prstGeom>
        </p:spPr>
      </p:pic>
    </p:spTree>
    <p:extLst>
      <p:ext uri="{BB962C8B-B14F-4D97-AF65-F5344CB8AC3E}">
        <p14:creationId xmlns:p14="http://schemas.microsoft.com/office/powerpoint/2010/main" val="13483931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Cross-Cultural effects of Observational Learning</a:t>
            </a:r>
          </a:p>
        </p:txBody>
      </p:sp>
      <p:sp>
        <p:nvSpPr>
          <p:cNvPr id="3" name="Content Placeholder 2"/>
          <p:cNvSpPr>
            <a:spLocks noGrp="1"/>
          </p:cNvSpPr>
          <p:nvPr>
            <p:ph idx="1"/>
          </p:nvPr>
        </p:nvSpPr>
        <p:spPr>
          <a:xfrm>
            <a:off x="922494" y="2180844"/>
            <a:ext cx="10178322" cy="4580953"/>
          </a:xfrm>
        </p:spPr>
        <p:txBody>
          <a:bodyPr>
            <a:normAutofit lnSpcReduction="10000"/>
          </a:bodyPr>
          <a:lstStyle/>
          <a:p>
            <a:r>
              <a:rPr lang="en-US" dirty="0"/>
              <a:t>Parents, educators, and politicians are concerned with the positive and negative effects of observational learning in regards to what children see on TV</a:t>
            </a:r>
          </a:p>
          <a:p>
            <a:r>
              <a:rPr lang="en-US" dirty="0"/>
              <a:t>There are some positive effects- some shows have been created to show positive role models and behaviors, like education and health</a:t>
            </a:r>
          </a:p>
          <a:p>
            <a:pPr lvl="1"/>
            <a:r>
              <a:rPr lang="en-US" dirty="0"/>
              <a:t>A soap opera in Mexico increased literacy rates</a:t>
            </a:r>
          </a:p>
          <a:p>
            <a:pPr lvl="1"/>
            <a:r>
              <a:rPr lang="en-US" dirty="0"/>
              <a:t>A radio show in Tanzania increased accurate knowledge on AIDS</a:t>
            </a:r>
          </a:p>
          <a:p>
            <a:r>
              <a:rPr lang="en-US" dirty="0"/>
              <a:t>We have to be careful with not equating causation and correlation</a:t>
            </a:r>
          </a:p>
          <a:p>
            <a:pPr marL="0" indent="0">
              <a:buNone/>
            </a:pPr>
            <a:r>
              <a:rPr lang="en-US" dirty="0"/>
              <a:t> but some research with control groups have shown positive effects</a:t>
            </a:r>
          </a:p>
          <a:p>
            <a:r>
              <a:rPr lang="en-US" b="1" dirty="0"/>
              <a:t>Scaffolding- </a:t>
            </a:r>
            <a:r>
              <a:rPr lang="en-US" dirty="0"/>
              <a:t>providing temporary assistance while a learner acquires</a:t>
            </a:r>
          </a:p>
          <a:p>
            <a:pPr marL="0" indent="0">
              <a:buNone/>
            </a:pPr>
            <a:r>
              <a:rPr lang="en-US" dirty="0"/>
              <a:t>new skills where a more experienced person adjusts the amount of </a:t>
            </a:r>
          </a:p>
          <a:p>
            <a:pPr marL="0" indent="0">
              <a:buNone/>
            </a:pPr>
            <a:r>
              <a:rPr lang="en-US" dirty="0"/>
              <a:t>guidance to fit the student’s current performance level, often involves </a:t>
            </a:r>
          </a:p>
          <a:p>
            <a:pPr marL="0" indent="0">
              <a:buNone/>
            </a:pPr>
            <a:r>
              <a:rPr lang="en-US" dirty="0"/>
              <a:t>shaping and modeling</a:t>
            </a:r>
            <a:endParaRPr lang="en-US" b="1" dirty="0"/>
          </a:p>
        </p:txBody>
      </p:sp>
      <p:pic>
        <p:nvPicPr>
          <p:cNvPr id="4" name="Picture 3"/>
          <p:cNvPicPr>
            <a:picLocks noChangeAspect="1"/>
          </p:cNvPicPr>
          <p:nvPr/>
        </p:nvPicPr>
        <p:blipFill>
          <a:blip r:embed="rId2"/>
          <a:stretch>
            <a:fillRect/>
          </a:stretch>
        </p:blipFill>
        <p:spPr>
          <a:xfrm>
            <a:off x="8410513" y="3977640"/>
            <a:ext cx="3708335" cy="2784157"/>
          </a:xfrm>
          <a:prstGeom prst="rect">
            <a:avLst/>
          </a:prstGeom>
        </p:spPr>
      </p:pic>
    </p:spTree>
    <p:extLst>
      <p:ext uri="{BB962C8B-B14F-4D97-AF65-F5344CB8AC3E}">
        <p14:creationId xmlns:p14="http://schemas.microsoft.com/office/powerpoint/2010/main" val="3116153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Biology and application of Learning</a:t>
            </a:r>
          </a:p>
        </p:txBody>
      </p:sp>
      <p:sp>
        <p:nvSpPr>
          <p:cNvPr id="3" name="Text Placeholder 2"/>
          <p:cNvSpPr>
            <a:spLocks noGrp="1"/>
          </p:cNvSpPr>
          <p:nvPr>
            <p:ph type="body" idx="1"/>
          </p:nvPr>
        </p:nvSpPr>
        <p:spPr/>
        <p:txBody>
          <a:bodyPr>
            <a:normAutofit/>
          </a:bodyPr>
          <a:lstStyle/>
          <a:p>
            <a:r>
              <a:rPr lang="en-US" dirty="0"/>
              <a:t>Chapter 6, section 4, pages 211-215</a:t>
            </a:r>
          </a:p>
        </p:txBody>
      </p:sp>
    </p:spTree>
    <p:extLst>
      <p:ext uri="{BB962C8B-B14F-4D97-AF65-F5344CB8AC3E}">
        <p14:creationId xmlns:p14="http://schemas.microsoft.com/office/powerpoint/2010/main" val="21178994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Adaptive Brain</a:t>
            </a:r>
          </a:p>
        </p:txBody>
      </p:sp>
      <p:sp>
        <p:nvSpPr>
          <p:cNvPr id="5" name="Content Placeholder 4"/>
          <p:cNvSpPr>
            <a:spLocks noGrp="1"/>
          </p:cNvSpPr>
          <p:nvPr>
            <p:ph idx="1"/>
          </p:nvPr>
        </p:nvSpPr>
        <p:spPr>
          <a:xfrm>
            <a:off x="1251678" y="1128451"/>
            <a:ext cx="10178322" cy="3593591"/>
          </a:xfrm>
        </p:spPr>
        <p:txBody>
          <a:bodyPr/>
          <a:lstStyle/>
          <a:p>
            <a:r>
              <a:rPr lang="en-US" dirty="0"/>
              <a:t>When we learn, our brain creates new synaptic connections and alter many of our brain structures</a:t>
            </a:r>
          </a:p>
          <a:p>
            <a:r>
              <a:rPr lang="en-US" dirty="0"/>
              <a:t>First studied in rats, showing that those who grow up in stimulus-rich environments have differently shaped and sized brains than those in deprived environments</a:t>
            </a:r>
          </a:p>
          <a:p>
            <a:r>
              <a:rPr lang="en-US" dirty="0"/>
              <a:t>To span to humans, adults in stimulating environments perform better on intellectual and perceptual tasks </a:t>
            </a:r>
          </a:p>
          <a:p>
            <a:r>
              <a:rPr lang="en-US" dirty="0"/>
              <a:t>Mirror neurons- neurons that respond when we perform an action and respond the same way when we watch others perform the same action- very individualized in the brain</a:t>
            </a:r>
          </a:p>
          <a:p>
            <a:pPr lvl="1"/>
            <a:r>
              <a:rPr lang="en-US" dirty="0"/>
              <a:t>Explains empathy, </a:t>
            </a:r>
            <a:r>
              <a:rPr lang="en-US"/>
              <a:t>potentially autism (still </a:t>
            </a:r>
            <a:r>
              <a:rPr lang="en-US" dirty="0"/>
              <a:t>being studied), and observational learning</a:t>
            </a:r>
          </a:p>
        </p:txBody>
      </p:sp>
      <p:pic>
        <p:nvPicPr>
          <p:cNvPr id="6" name="Picture 5"/>
          <p:cNvPicPr>
            <a:picLocks noChangeAspect="1"/>
          </p:cNvPicPr>
          <p:nvPr/>
        </p:nvPicPr>
        <p:blipFill>
          <a:blip r:embed="rId2"/>
          <a:stretch>
            <a:fillRect/>
          </a:stretch>
        </p:blipFill>
        <p:spPr>
          <a:xfrm>
            <a:off x="2826932" y="4554726"/>
            <a:ext cx="3262972" cy="2303274"/>
          </a:xfrm>
          <a:prstGeom prst="rect">
            <a:avLst/>
          </a:prstGeom>
        </p:spPr>
      </p:pic>
      <p:pic>
        <p:nvPicPr>
          <p:cNvPr id="7" name="Picture 6"/>
          <p:cNvPicPr>
            <a:picLocks noChangeAspect="1"/>
          </p:cNvPicPr>
          <p:nvPr/>
        </p:nvPicPr>
        <p:blipFill>
          <a:blip r:embed="rId3"/>
          <a:stretch>
            <a:fillRect/>
          </a:stretch>
        </p:blipFill>
        <p:spPr>
          <a:xfrm>
            <a:off x="7278624" y="4490527"/>
            <a:ext cx="4546092" cy="2202690"/>
          </a:xfrm>
          <a:prstGeom prst="rect">
            <a:avLst/>
          </a:prstGeom>
        </p:spPr>
      </p:pic>
    </p:spTree>
    <p:extLst>
      <p:ext uri="{BB962C8B-B14F-4D97-AF65-F5344CB8AC3E}">
        <p14:creationId xmlns:p14="http://schemas.microsoft.com/office/powerpoint/2010/main" val="4076806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Neuronal and </a:t>
            </a:r>
            <a:r>
              <a:rPr lang="en-US"/>
              <a:t>Synaptic Changes</a:t>
            </a:r>
            <a:endParaRPr lang="en-US" dirty="0"/>
          </a:p>
        </p:txBody>
      </p:sp>
      <p:sp>
        <p:nvSpPr>
          <p:cNvPr id="3" name="Content Placeholder 2"/>
          <p:cNvSpPr>
            <a:spLocks noGrp="1"/>
          </p:cNvSpPr>
          <p:nvPr>
            <p:ph idx="1"/>
          </p:nvPr>
        </p:nvSpPr>
        <p:spPr>
          <a:xfrm>
            <a:off x="1251678" y="1777083"/>
            <a:ext cx="9500149" cy="2154109"/>
          </a:xfrm>
        </p:spPr>
        <p:txBody>
          <a:bodyPr/>
          <a:lstStyle/>
          <a:p>
            <a:r>
              <a:rPr lang="en-US" dirty="0"/>
              <a:t>Learning modifies the neural networks</a:t>
            </a:r>
          </a:p>
          <a:p>
            <a:r>
              <a:rPr lang="en-US" b="1" dirty="0"/>
              <a:t>Long-term potentiation- </a:t>
            </a:r>
            <a:r>
              <a:rPr lang="en-US" dirty="0"/>
              <a:t>increase in the strength of neural firing</a:t>
            </a:r>
          </a:p>
          <a:p>
            <a:pPr lvl="1"/>
            <a:r>
              <a:rPr lang="en-US" dirty="0"/>
              <a:t>Occurs by repeated stimulation causing dendrites to grow more spines</a:t>
            </a:r>
          </a:p>
          <a:p>
            <a:pPr lvl="1"/>
            <a:r>
              <a:rPr lang="en-US" dirty="0"/>
              <a:t>Or by the ability of a certain neuron to release or accept neurotransmitters can be increased or decreased</a:t>
            </a:r>
          </a:p>
          <a:p>
            <a:endParaRPr lang="en-US" b="1"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3357" y="3704689"/>
            <a:ext cx="798195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32498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and Learning</a:t>
            </a:r>
          </a:p>
        </p:txBody>
      </p:sp>
      <p:sp>
        <p:nvSpPr>
          <p:cNvPr id="3" name="Content Placeholder 2"/>
          <p:cNvSpPr>
            <a:spLocks noGrp="1"/>
          </p:cNvSpPr>
          <p:nvPr>
            <p:ph idx="1"/>
          </p:nvPr>
        </p:nvSpPr>
        <p:spPr>
          <a:xfrm>
            <a:off x="1251678" y="2407729"/>
            <a:ext cx="10178322" cy="4343399"/>
          </a:xfrm>
        </p:spPr>
        <p:txBody>
          <a:bodyPr>
            <a:normAutofit fontScale="85000" lnSpcReduction="10000"/>
          </a:bodyPr>
          <a:lstStyle/>
          <a:p>
            <a:r>
              <a:rPr lang="en-US" dirty="0"/>
              <a:t>Learning is an adaptation that enables organisms to survive and prosper in a constantly changing world</a:t>
            </a:r>
          </a:p>
          <a:p>
            <a:r>
              <a:rPr lang="en-US" b="1" dirty="0"/>
              <a:t>Taste aversion- </a:t>
            </a:r>
            <a:r>
              <a:rPr lang="en-US" dirty="0"/>
              <a:t>classically conditioned negative reaction to a particular taste that has been associated with nausea or other illness</a:t>
            </a:r>
          </a:p>
          <a:p>
            <a:pPr lvl="1"/>
            <a:r>
              <a:rPr lang="en-US" dirty="0"/>
              <a:t>Could have helped us in cave days to avoid poisonous foods</a:t>
            </a:r>
          </a:p>
          <a:p>
            <a:r>
              <a:rPr lang="en-US" b="1" dirty="0"/>
              <a:t>Biological preparedness- </a:t>
            </a:r>
            <a:r>
              <a:rPr lang="en-US" dirty="0"/>
              <a:t>built-in (innate) readiness to form associations between certain stimuli and responses</a:t>
            </a:r>
          </a:p>
          <a:p>
            <a:pPr lvl="1"/>
            <a:r>
              <a:rPr lang="en-US" dirty="0"/>
              <a:t>We more easily have phobias of snakes, darkness, heights, etc. than knives, electric outlets, etc.</a:t>
            </a:r>
          </a:p>
          <a:p>
            <a:r>
              <a:rPr lang="en-US" b="1" dirty="0"/>
              <a:t>John Garcia- </a:t>
            </a:r>
            <a:r>
              <a:rPr lang="en-US" dirty="0"/>
              <a:t>studied taste aversion (the Garcia effect) in rats</a:t>
            </a:r>
          </a:p>
          <a:p>
            <a:pPr lvl="1"/>
            <a:r>
              <a:rPr lang="en-US" dirty="0"/>
              <a:t>Presented new tastes then exposed the rats to radiation or drugs, causing the rats to become nauseated </a:t>
            </a:r>
            <a:r>
              <a:rPr lang="en-US" dirty="0">
                <a:sym typeface="Wingdings" panose="05000000000000000000" pitchFamily="2" charset="2"/>
              </a:rPr>
              <a:t> rats avoided the new taste in the future</a:t>
            </a:r>
          </a:p>
          <a:p>
            <a:pPr lvl="1"/>
            <a:r>
              <a:rPr lang="en-US" dirty="0">
                <a:sym typeface="Wingdings" panose="05000000000000000000" pitchFamily="2" charset="2"/>
              </a:rPr>
              <a:t>Rats would not develop aversions to sounds or sights even if paired with radiation or drugs  evolutionary adaptation to associate nausea with food or drink</a:t>
            </a:r>
          </a:p>
          <a:p>
            <a:pPr lvl="1"/>
            <a:r>
              <a:rPr lang="en-US" dirty="0">
                <a:sym typeface="Wingdings" panose="05000000000000000000" pitchFamily="2" charset="2"/>
              </a:rPr>
              <a:t>Showed how taste aversions occur (also associated with survival) and that at least rats could not develop aversions to sights or sounds</a:t>
            </a:r>
            <a:endParaRPr lang="en-US" dirty="0"/>
          </a:p>
          <a:p>
            <a:endParaRPr lang="en-US" b="1" dirty="0"/>
          </a:p>
        </p:txBody>
      </p:sp>
      <p:pic>
        <p:nvPicPr>
          <p:cNvPr id="4" name="Picture 3"/>
          <p:cNvPicPr>
            <a:picLocks noChangeAspect="1"/>
          </p:cNvPicPr>
          <p:nvPr/>
        </p:nvPicPr>
        <p:blipFill>
          <a:blip r:embed="rId2"/>
          <a:stretch>
            <a:fillRect/>
          </a:stretch>
        </p:blipFill>
        <p:spPr>
          <a:xfrm>
            <a:off x="10116246" y="177392"/>
            <a:ext cx="1505843" cy="1902117"/>
          </a:xfrm>
          <a:prstGeom prst="rect">
            <a:avLst/>
          </a:prstGeom>
        </p:spPr>
      </p:pic>
      <p:pic>
        <p:nvPicPr>
          <p:cNvPr id="5" name="Picture 4"/>
          <p:cNvPicPr>
            <a:picLocks noChangeAspect="1"/>
          </p:cNvPicPr>
          <p:nvPr/>
        </p:nvPicPr>
        <p:blipFill>
          <a:blip r:embed="rId3"/>
          <a:stretch>
            <a:fillRect/>
          </a:stretch>
        </p:blipFill>
        <p:spPr>
          <a:xfrm>
            <a:off x="7781544" y="1047120"/>
            <a:ext cx="2052066" cy="1360609"/>
          </a:xfrm>
          <a:prstGeom prst="rect">
            <a:avLst/>
          </a:prstGeom>
        </p:spPr>
      </p:pic>
    </p:spTree>
    <p:extLst>
      <p:ext uri="{BB962C8B-B14F-4D97-AF65-F5344CB8AC3E}">
        <p14:creationId xmlns:p14="http://schemas.microsoft.com/office/powerpoint/2010/main" val="12264874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Instinctive Drift</a:t>
            </a:r>
          </a:p>
        </p:txBody>
      </p:sp>
      <p:sp>
        <p:nvSpPr>
          <p:cNvPr id="3" name="Content Placeholder 2"/>
          <p:cNvSpPr>
            <a:spLocks noGrp="1"/>
          </p:cNvSpPr>
          <p:nvPr>
            <p:ph idx="1"/>
          </p:nvPr>
        </p:nvSpPr>
        <p:spPr>
          <a:xfrm>
            <a:off x="5915118" y="1664208"/>
            <a:ext cx="5880642" cy="4270247"/>
          </a:xfrm>
        </p:spPr>
        <p:txBody>
          <a:bodyPr>
            <a:noAutofit/>
          </a:bodyPr>
          <a:lstStyle/>
          <a:p>
            <a:r>
              <a:rPr lang="en-US" sz="2400" b="1" dirty="0"/>
              <a:t>Instinctive drift- </a:t>
            </a:r>
            <a:r>
              <a:rPr lang="en-US" sz="2400" dirty="0"/>
              <a:t>when an animal’s conditioned responses shift (or drift) back toward innate response patterns</a:t>
            </a:r>
          </a:p>
          <a:p>
            <a:r>
              <a:rPr lang="en-US" sz="2400" dirty="0" err="1"/>
              <a:t>Brelands</a:t>
            </a:r>
            <a:r>
              <a:rPr lang="en-US" sz="2400" dirty="0"/>
              <a:t> tried to teach a chicken to play baseball</a:t>
            </a:r>
          </a:p>
          <a:p>
            <a:pPr lvl="1"/>
            <a:r>
              <a:rPr lang="en-US" sz="2000" dirty="0"/>
              <a:t>The chicken got to the point of pulling a string to swing a bat and hit the ball, but would chase after the ball as food instead of running to first base</a:t>
            </a:r>
          </a:p>
          <a:p>
            <a:r>
              <a:rPr lang="en-US" sz="2400" dirty="0"/>
              <a:t>There are biological constraints that limit the generality of conditioning principles</a:t>
            </a:r>
          </a:p>
        </p:txBody>
      </p:sp>
      <p:pic>
        <p:nvPicPr>
          <p:cNvPr id="4" name="Picture 3"/>
          <p:cNvPicPr>
            <a:picLocks noChangeAspect="1"/>
          </p:cNvPicPr>
          <p:nvPr/>
        </p:nvPicPr>
        <p:blipFill>
          <a:blip r:embed="rId2"/>
          <a:stretch>
            <a:fillRect/>
          </a:stretch>
        </p:blipFill>
        <p:spPr>
          <a:xfrm>
            <a:off x="1161288" y="2257298"/>
            <a:ext cx="4626102" cy="3084068"/>
          </a:xfrm>
          <a:prstGeom prst="rect">
            <a:avLst/>
          </a:prstGeom>
        </p:spPr>
      </p:pic>
    </p:spTree>
    <p:extLst>
      <p:ext uri="{BB962C8B-B14F-4D97-AF65-F5344CB8AC3E}">
        <p14:creationId xmlns:p14="http://schemas.microsoft.com/office/powerpoint/2010/main" val="357942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Pavlov and Classical Conditioning</a:t>
            </a:r>
          </a:p>
        </p:txBody>
      </p:sp>
      <p:sp>
        <p:nvSpPr>
          <p:cNvPr id="3" name="Content Placeholder 2"/>
          <p:cNvSpPr>
            <a:spLocks noGrp="1"/>
          </p:cNvSpPr>
          <p:nvPr>
            <p:ph idx="1"/>
          </p:nvPr>
        </p:nvSpPr>
        <p:spPr/>
        <p:txBody>
          <a:bodyPr>
            <a:normAutofit/>
          </a:bodyPr>
          <a:lstStyle/>
          <a:p>
            <a:r>
              <a:rPr lang="en-US" b="1" dirty="0"/>
              <a:t>Classical conditioning- </a:t>
            </a:r>
            <a:r>
              <a:rPr lang="en-US" dirty="0"/>
              <a:t>learning that occurs when a previously neutral stimulus (NS) is paired/associated with an unconditioned stimulus (UCS) to elicit a conditioned response (CR)</a:t>
            </a:r>
          </a:p>
          <a:p>
            <a:r>
              <a:rPr lang="en-US" dirty="0"/>
              <a:t>Discovered by </a:t>
            </a:r>
            <a:r>
              <a:rPr lang="en-US" b="1" dirty="0"/>
              <a:t>Ivan Pavlov</a:t>
            </a:r>
            <a:r>
              <a:rPr lang="en-US" dirty="0"/>
              <a:t>, during his work with dog and the role of saliva in digestion</a:t>
            </a:r>
          </a:p>
          <a:p>
            <a:r>
              <a:rPr lang="en-US" dirty="0"/>
              <a:t>Pavlov discovered that a dog salivated when receiving food</a:t>
            </a:r>
          </a:p>
          <a:p>
            <a:r>
              <a:rPr lang="en-US" dirty="0"/>
              <a:t>He then tested if he could “pair” a ringing tone with the sight of the food by ringing the tone and immediately giving the dog food</a:t>
            </a:r>
          </a:p>
          <a:p>
            <a:r>
              <a:rPr lang="en-US" dirty="0"/>
              <a:t>After repeatedly pairing the tone and food, the dog would start salivating at just the tone</a:t>
            </a:r>
          </a:p>
        </p:txBody>
      </p:sp>
      <p:pic>
        <p:nvPicPr>
          <p:cNvPr id="4" name="Picture 3"/>
          <p:cNvPicPr>
            <a:picLocks noChangeAspect="1"/>
          </p:cNvPicPr>
          <p:nvPr/>
        </p:nvPicPr>
        <p:blipFill>
          <a:blip r:embed="rId2"/>
          <a:stretch>
            <a:fillRect/>
          </a:stretch>
        </p:blipFill>
        <p:spPr>
          <a:xfrm>
            <a:off x="10186416" y="76943"/>
            <a:ext cx="1629917" cy="2296702"/>
          </a:xfrm>
          <a:prstGeom prst="rect">
            <a:avLst/>
          </a:prstGeom>
        </p:spPr>
      </p:pic>
      <p:pic>
        <p:nvPicPr>
          <p:cNvPr id="5" name="Picture 4"/>
          <p:cNvPicPr>
            <a:picLocks noChangeAspect="1"/>
          </p:cNvPicPr>
          <p:nvPr/>
        </p:nvPicPr>
        <p:blipFill>
          <a:blip r:embed="rId3"/>
          <a:stretch>
            <a:fillRect/>
          </a:stretch>
        </p:blipFill>
        <p:spPr>
          <a:xfrm>
            <a:off x="2524125" y="5127117"/>
            <a:ext cx="3028950" cy="1504950"/>
          </a:xfrm>
          <a:prstGeom prst="rect">
            <a:avLst/>
          </a:prstGeom>
        </p:spPr>
      </p:pic>
    </p:spTree>
    <p:extLst>
      <p:ext uri="{BB962C8B-B14F-4D97-AF65-F5344CB8AC3E}">
        <p14:creationId xmlns:p14="http://schemas.microsoft.com/office/powerpoint/2010/main" val="2309665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Using Conditioning and Learning Principles </a:t>
            </a:r>
          </a:p>
        </p:txBody>
      </p:sp>
      <p:sp>
        <p:nvSpPr>
          <p:cNvPr id="3" name="Text Placeholder 2"/>
          <p:cNvSpPr>
            <a:spLocks noGrp="1"/>
          </p:cNvSpPr>
          <p:nvPr>
            <p:ph type="body" idx="1"/>
          </p:nvPr>
        </p:nvSpPr>
        <p:spPr/>
        <p:txBody>
          <a:bodyPr/>
          <a:lstStyle/>
          <a:p>
            <a:r>
              <a:rPr lang="en-US" dirty="0"/>
              <a:t>Chapter 6, Section 5, pages 232-238 (from old textbook)</a:t>
            </a:r>
          </a:p>
        </p:txBody>
      </p:sp>
    </p:spTree>
    <p:extLst>
      <p:ext uri="{BB962C8B-B14F-4D97-AF65-F5344CB8AC3E}">
        <p14:creationId xmlns:p14="http://schemas.microsoft.com/office/powerpoint/2010/main" val="35635691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Classical Conditioning in Application</a:t>
            </a:r>
          </a:p>
        </p:txBody>
      </p:sp>
      <p:sp>
        <p:nvSpPr>
          <p:cNvPr id="5" name="Content Placeholder 4"/>
          <p:cNvSpPr>
            <a:spLocks noGrp="1"/>
          </p:cNvSpPr>
          <p:nvPr>
            <p:ph idx="1"/>
          </p:nvPr>
        </p:nvSpPr>
        <p:spPr/>
        <p:txBody>
          <a:bodyPr>
            <a:normAutofit/>
          </a:bodyPr>
          <a:lstStyle/>
          <a:p>
            <a:r>
              <a:rPr lang="en-US" sz="2400" dirty="0"/>
              <a:t>Marketing</a:t>
            </a:r>
          </a:p>
          <a:p>
            <a:pPr lvl="1"/>
            <a:r>
              <a:rPr lang="en-US" sz="2000" dirty="0"/>
              <a:t>Companies pair the product or logo (NS) with pleasant images (CS) </a:t>
            </a:r>
            <a:r>
              <a:rPr lang="en-US" sz="2000" dirty="0">
                <a:sym typeface="Wingdings" panose="05000000000000000000" pitchFamily="2" charset="2"/>
              </a:rPr>
              <a:t> higher-order conditioning  the pleasant images trigger favorable responses (CR)</a:t>
            </a:r>
          </a:p>
          <a:p>
            <a:pPr lvl="1"/>
            <a:r>
              <a:rPr lang="en-US" sz="2000" dirty="0">
                <a:sym typeface="Wingdings" panose="05000000000000000000" pitchFamily="2" charset="2"/>
              </a:rPr>
              <a:t>The product or logo becomes the CS while CR is also purchasing products</a:t>
            </a:r>
          </a:p>
          <a:p>
            <a:pPr lvl="1"/>
            <a:r>
              <a:rPr lang="en-US" sz="2000" dirty="0">
                <a:sym typeface="Wingdings" panose="05000000000000000000" pitchFamily="2" charset="2"/>
              </a:rPr>
              <a:t>Can also lead to urges to engage in harmful behavior</a:t>
            </a:r>
            <a:endParaRPr lang="en-US" sz="2000" dirty="0"/>
          </a:p>
          <a:p>
            <a:endParaRPr lang="en-US" sz="2400" dirty="0"/>
          </a:p>
        </p:txBody>
      </p:sp>
      <p:pic>
        <p:nvPicPr>
          <p:cNvPr id="7" name="Picture 6"/>
          <p:cNvPicPr>
            <a:picLocks noChangeAspect="1"/>
          </p:cNvPicPr>
          <p:nvPr/>
        </p:nvPicPr>
        <p:blipFill>
          <a:blip r:embed="rId2"/>
          <a:stretch>
            <a:fillRect/>
          </a:stretch>
        </p:blipFill>
        <p:spPr>
          <a:xfrm>
            <a:off x="2004563" y="4672588"/>
            <a:ext cx="1681277" cy="2048256"/>
          </a:xfrm>
          <a:prstGeom prst="rect">
            <a:avLst/>
          </a:prstGeom>
        </p:spPr>
      </p:pic>
      <p:pic>
        <p:nvPicPr>
          <p:cNvPr id="8" name="Picture 7"/>
          <p:cNvPicPr>
            <a:picLocks noChangeAspect="1"/>
          </p:cNvPicPr>
          <p:nvPr/>
        </p:nvPicPr>
        <p:blipFill>
          <a:blip r:embed="rId3"/>
          <a:stretch>
            <a:fillRect/>
          </a:stretch>
        </p:blipFill>
        <p:spPr>
          <a:xfrm>
            <a:off x="5475016" y="4373693"/>
            <a:ext cx="1731645" cy="1731645"/>
          </a:xfrm>
          <a:prstGeom prst="rect">
            <a:avLst/>
          </a:prstGeom>
        </p:spPr>
      </p:pic>
      <p:pic>
        <p:nvPicPr>
          <p:cNvPr id="10" name="Picture 9"/>
          <p:cNvPicPr>
            <a:picLocks noChangeAspect="1"/>
          </p:cNvPicPr>
          <p:nvPr/>
        </p:nvPicPr>
        <p:blipFill>
          <a:blip r:embed="rId4"/>
          <a:stretch>
            <a:fillRect/>
          </a:stretch>
        </p:blipFill>
        <p:spPr>
          <a:xfrm>
            <a:off x="8511511" y="5013769"/>
            <a:ext cx="2933700" cy="1552575"/>
          </a:xfrm>
          <a:prstGeom prst="rect">
            <a:avLst/>
          </a:prstGeom>
        </p:spPr>
      </p:pic>
    </p:spTree>
    <p:extLst>
      <p:ext uri="{BB962C8B-B14F-4D97-AF65-F5344CB8AC3E}">
        <p14:creationId xmlns:p14="http://schemas.microsoft.com/office/powerpoint/2010/main" val="30361335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256" y="198832"/>
            <a:ext cx="12152376" cy="1492132"/>
          </a:xfrm>
        </p:spPr>
        <p:txBody>
          <a:bodyPr>
            <a:normAutofit/>
          </a:bodyPr>
          <a:lstStyle/>
          <a:p>
            <a:r>
              <a:rPr lang="en-US" sz="4900" dirty="0"/>
              <a:t>Classical Conditioning in Application</a:t>
            </a:r>
          </a:p>
        </p:txBody>
      </p:sp>
      <p:sp>
        <p:nvSpPr>
          <p:cNvPr id="3" name="Content Placeholder 2"/>
          <p:cNvSpPr>
            <a:spLocks noGrp="1"/>
          </p:cNvSpPr>
          <p:nvPr>
            <p:ph idx="1"/>
          </p:nvPr>
        </p:nvSpPr>
        <p:spPr>
          <a:xfrm>
            <a:off x="1251678" y="1152452"/>
            <a:ext cx="10178322" cy="3593591"/>
          </a:xfrm>
        </p:spPr>
        <p:txBody>
          <a:bodyPr>
            <a:normAutofit fontScale="92500" lnSpcReduction="20000"/>
          </a:bodyPr>
          <a:lstStyle/>
          <a:p>
            <a:r>
              <a:rPr lang="en-US" dirty="0"/>
              <a:t>Prejudice </a:t>
            </a:r>
          </a:p>
          <a:p>
            <a:pPr lvl="1"/>
            <a:r>
              <a:rPr lang="en-US" dirty="0"/>
              <a:t>Clark study- when given a choice between a white or black doll, both black and white children chose the white dolls, stating that the white doll was good and nice and the black doll was bad, dirty, ugly</a:t>
            </a:r>
          </a:p>
          <a:p>
            <a:pPr lvl="1"/>
            <a:r>
              <a:rPr lang="en-US" dirty="0"/>
              <a:t>Recent studies still show this effect</a:t>
            </a:r>
          </a:p>
          <a:p>
            <a:pPr lvl="1"/>
            <a:r>
              <a:rPr lang="en-US" dirty="0"/>
              <a:t>Children had learned to associate inferior qualities with darker skin and positive qualities with lighter skin</a:t>
            </a:r>
          </a:p>
          <a:p>
            <a:pPr lvl="1"/>
            <a:r>
              <a:rPr lang="en-US" dirty="0"/>
              <a:t>These principles can be applied to any kind of prejudice</a:t>
            </a:r>
          </a:p>
          <a:p>
            <a:pPr lvl="1"/>
            <a:r>
              <a:rPr lang="en-US" u="sng" dirty="0"/>
              <a:t>Before: </a:t>
            </a:r>
            <a:r>
              <a:rPr lang="en-US" dirty="0"/>
              <a:t>NS (member of disliked group) </a:t>
            </a:r>
            <a:r>
              <a:rPr lang="en-US" dirty="0">
                <a:sym typeface="Wingdings" panose="05000000000000000000" pitchFamily="2" charset="2"/>
              </a:rPr>
              <a:t> no response</a:t>
            </a:r>
          </a:p>
          <a:p>
            <a:pPr lvl="1"/>
            <a:r>
              <a:rPr lang="en-US" u="sng" dirty="0">
                <a:sym typeface="Wingdings" panose="05000000000000000000" pitchFamily="2" charset="2"/>
              </a:rPr>
              <a:t>Before: </a:t>
            </a:r>
            <a:r>
              <a:rPr lang="en-US" dirty="0">
                <a:sym typeface="Wingdings" panose="05000000000000000000" pitchFamily="2" charset="2"/>
              </a:rPr>
              <a:t>UCS (parent’s negative reaction)  UCR (child is upset and fearful)</a:t>
            </a:r>
          </a:p>
          <a:p>
            <a:pPr lvl="1"/>
            <a:r>
              <a:rPr lang="en-US" u="sng" dirty="0">
                <a:sym typeface="Wingdings" panose="05000000000000000000" pitchFamily="2" charset="2"/>
              </a:rPr>
              <a:t>During: </a:t>
            </a:r>
            <a:r>
              <a:rPr lang="en-US" dirty="0">
                <a:sym typeface="Wingdings" panose="05000000000000000000" pitchFamily="2" charset="2"/>
              </a:rPr>
              <a:t>NS (member of disliked group) + UCS (parent’s negative reaction)  UCR (child is upset and fearful)</a:t>
            </a:r>
          </a:p>
          <a:p>
            <a:pPr lvl="1"/>
            <a:r>
              <a:rPr lang="en-US" u="sng" dirty="0">
                <a:sym typeface="Wingdings" panose="05000000000000000000" pitchFamily="2" charset="2"/>
              </a:rPr>
              <a:t>After:  </a:t>
            </a:r>
            <a:r>
              <a:rPr lang="en-US" dirty="0">
                <a:sym typeface="Wingdings" panose="05000000000000000000" pitchFamily="2" charset="2"/>
              </a:rPr>
              <a:t>CS (member of disliked group)  CR (child is upset and fearful)</a:t>
            </a:r>
            <a:endParaRPr lang="en-US" dirty="0"/>
          </a:p>
        </p:txBody>
      </p:sp>
      <p:pic>
        <p:nvPicPr>
          <p:cNvPr id="4" name="Picture 3"/>
          <p:cNvPicPr>
            <a:picLocks noChangeAspect="1"/>
          </p:cNvPicPr>
          <p:nvPr/>
        </p:nvPicPr>
        <p:blipFill>
          <a:blip r:embed="rId2"/>
          <a:stretch>
            <a:fillRect/>
          </a:stretch>
        </p:blipFill>
        <p:spPr>
          <a:xfrm>
            <a:off x="8606800" y="3995927"/>
            <a:ext cx="2483919" cy="2533269"/>
          </a:xfrm>
          <a:prstGeom prst="rect">
            <a:avLst/>
          </a:prstGeom>
        </p:spPr>
      </p:pic>
      <p:pic>
        <p:nvPicPr>
          <p:cNvPr id="5" name="Picture 4"/>
          <p:cNvPicPr>
            <a:picLocks noChangeAspect="1"/>
          </p:cNvPicPr>
          <p:nvPr/>
        </p:nvPicPr>
        <p:blipFill>
          <a:blip r:embed="rId3"/>
          <a:stretch>
            <a:fillRect/>
          </a:stretch>
        </p:blipFill>
        <p:spPr>
          <a:xfrm>
            <a:off x="1047611" y="4746043"/>
            <a:ext cx="2587752" cy="1940814"/>
          </a:xfrm>
          <a:prstGeom prst="rect">
            <a:avLst/>
          </a:prstGeom>
        </p:spPr>
      </p:pic>
      <p:sp>
        <p:nvSpPr>
          <p:cNvPr id="6" name="TextBox 5"/>
          <p:cNvSpPr txBox="1"/>
          <p:nvPr/>
        </p:nvSpPr>
        <p:spPr>
          <a:xfrm>
            <a:off x="3776472" y="5445092"/>
            <a:ext cx="4389120" cy="1323439"/>
          </a:xfrm>
          <a:prstGeom prst="rect">
            <a:avLst/>
          </a:prstGeom>
          <a:noFill/>
        </p:spPr>
        <p:txBody>
          <a:bodyPr wrap="square" rtlCol="0">
            <a:spAutoFit/>
          </a:bodyPr>
          <a:lstStyle/>
          <a:p>
            <a:r>
              <a:rPr lang="en-US" sz="1600" i="1" dirty="0"/>
              <a:t>-Kenneth and Mamie Clark</a:t>
            </a:r>
          </a:p>
          <a:p>
            <a:r>
              <a:rPr lang="en-US" sz="1600" i="1" dirty="0"/>
              <a:t>-Kenneth was first African American president of APA</a:t>
            </a:r>
          </a:p>
          <a:p>
            <a:r>
              <a:rPr lang="en-US" sz="1600" i="1" dirty="0"/>
              <a:t>-Their research contributed to Brown v. Board of Education (ruled segregation of public places was unconstitutional)</a:t>
            </a:r>
          </a:p>
        </p:txBody>
      </p:sp>
    </p:spTree>
    <p:extLst>
      <p:ext uri="{BB962C8B-B14F-4D97-AF65-F5344CB8AC3E}">
        <p14:creationId xmlns:p14="http://schemas.microsoft.com/office/powerpoint/2010/main" val="14377880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Conditioning in Application</a:t>
            </a:r>
          </a:p>
        </p:txBody>
      </p:sp>
      <p:sp>
        <p:nvSpPr>
          <p:cNvPr id="3" name="Content Placeholder 2"/>
          <p:cNvSpPr>
            <a:spLocks noGrp="1"/>
          </p:cNvSpPr>
          <p:nvPr>
            <p:ph idx="1"/>
          </p:nvPr>
        </p:nvSpPr>
        <p:spPr>
          <a:xfrm>
            <a:off x="1023078" y="2139697"/>
            <a:ext cx="10178322" cy="3593591"/>
          </a:xfrm>
        </p:spPr>
        <p:txBody>
          <a:bodyPr/>
          <a:lstStyle/>
          <a:p>
            <a:r>
              <a:rPr lang="en-US" dirty="0"/>
              <a:t>Medical treatments</a:t>
            </a:r>
          </a:p>
          <a:p>
            <a:pPr lvl="1"/>
            <a:r>
              <a:rPr lang="en-US" dirty="0"/>
              <a:t>Often used for treating alcohol dependence</a:t>
            </a:r>
          </a:p>
          <a:p>
            <a:pPr lvl="2"/>
            <a:r>
              <a:rPr lang="en-US" dirty="0"/>
              <a:t>Before: smell or taste of alcohol (NS) + nausea-producing drug (UCS) </a:t>
            </a:r>
            <a:r>
              <a:rPr lang="en-US" dirty="0">
                <a:sym typeface="Wingdings" panose="05000000000000000000" pitchFamily="2" charset="2"/>
              </a:rPr>
              <a:t> vomit or feel sick (UCR)</a:t>
            </a:r>
          </a:p>
          <a:p>
            <a:pPr lvl="2"/>
            <a:r>
              <a:rPr lang="en-US" dirty="0">
                <a:sym typeface="Wingdings" panose="05000000000000000000" pitchFamily="2" charset="2"/>
              </a:rPr>
              <a:t>After: smell of taste of alcohol (CS)  vomit or feel sick (CR)</a:t>
            </a:r>
            <a:endParaRPr lang="en-US" dirty="0"/>
          </a:p>
          <a:p>
            <a:pPr lvl="1"/>
            <a:r>
              <a:rPr lang="en-US" dirty="0"/>
              <a:t>Also unfortunate effect of chemotherapy, reverse classical conditioning is used to help treat</a:t>
            </a:r>
          </a:p>
          <a:p>
            <a:r>
              <a:rPr lang="en-US" dirty="0"/>
              <a:t>Phobias</a:t>
            </a:r>
          </a:p>
          <a:p>
            <a:pPr lvl="1"/>
            <a:r>
              <a:rPr lang="en-US" dirty="0"/>
              <a:t>Fear of something usually comes from classical conditioning- associating the NS (spider) with a UCS (like hearing a friend scream at the sight of it)</a:t>
            </a:r>
            <a:r>
              <a:rPr lang="en-US" dirty="0">
                <a:sym typeface="Wingdings" panose="05000000000000000000" pitchFamily="2" charset="2"/>
              </a:rPr>
              <a:t> CR is the fear</a:t>
            </a:r>
          </a:p>
          <a:p>
            <a:pPr lvl="1"/>
            <a:r>
              <a:rPr lang="en-US" dirty="0">
                <a:sym typeface="Wingdings" panose="05000000000000000000" pitchFamily="2" charset="2"/>
              </a:rPr>
              <a:t>Can be addressed by behavior modification techniques</a:t>
            </a:r>
            <a:endParaRPr lang="en-US" dirty="0"/>
          </a:p>
          <a:p>
            <a:endParaRPr lang="en-US" dirty="0"/>
          </a:p>
        </p:txBody>
      </p:sp>
      <p:pic>
        <p:nvPicPr>
          <p:cNvPr id="4" name="Picture 3"/>
          <p:cNvPicPr>
            <a:picLocks noChangeAspect="1"/>
          </p:cNvPicPr>
          <p:nvPr/>
        </p:nvPicPr>
        <p:blipFill>
          <a:blip r:embed="rId2"/>
          <a:stretch>
            <a:fillRect/>
          </a:stretch>
        </p:blipFill>
        <p:spPr>
          <a:xfrm>
            <a:off x="9136189" y="4893055"/>
            <a:ext cx="2220659" cy="1845058"/>
          </a:xfrm>
          <a:prstGeom prst="rect">
            <a:avLst/>
          </a:prstGeom>
        </p:spPr>
      </p:pic>
    </p:spTree>
    <p:extLst>
      <p:ext uri="{BB962C8B-B14F-4D97-AF65-F5344CB8AC3E}">
        <p14:creationId xmlns:p14="http://schemas.microsoft.com/office/powerpoint/2010/main" val="5845176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Operant conditioning in Application</a:t>
            </a:r>
          </a:p>
        </p:txBody>
      </p:sp>
      <p:sp>
        <p:nvSpPr>
          <p:cNvPr id="3" name="Content Placeholder 2"/>
          <p:cNvSpPr>
            <a:spLocks noGrp="1"/>
          </p:cNvSpPr>
          <p:nvPr>
            <p:ph idx="1"/>
          </p:nvPr>
        </p:nvSpPr>
        <p:spPr/>
        <p:txBody>
          <a:bodyPr/>
          <a:lstStyle/>
          <a:p>
            <a:r>
              <a:rPr lang="en-US" dirty="0"/>
              <a:t>Prejudice</a:t>
            </a:r>
          </a:p>
          <a:p>
            <a:pPr lvl="1"/>
            <a:r>
              <a:rPr lang="en-US" dirty="0"/>
              <a:t>Can also be learned through operant conditioning- behavior is reinforced by parents or gaining approval/self-esteem</a:t>
            </a:r>
          </a:p>
          <a:p>
            <a:pPr lvl="1"/>
            <a:r>
              <a:rPr lang="en-US" dirty="0"/>
              <a:t>Could be negative experience that is generalized to all members</a:t>
            </a:r>
          </a:p>
          <a:p>
            <a:r>
              <a:rPr lang="en-US" b="1" dirty="0"/>
              <a:t>Biofeedback- </a:t>
            </a:r>
            <a:r>
              <a:rPr lang="en-US" dirty="0"/>
              <a:t>involuntary bodily process (such as blood pressure or heart rate) is recorded, and the information is fed back to an organism to increase voluntary control over that bodily function</a:t>
            </a:r>
          </a:p>
          <a:p>
            <a:pPr lvl="1"/>
            <a:r>
              <a:rPr lang="en-US" dirty="0"/>
              <a:t>Can be used to treat hypertension and anxiety by lowering blood pressure and muscle tension; also epilepsy, urinary incontinence, cognitive functioning, chronic pain, headaches</a:t>
            </a:r>
          </a:p>
          <a:p>
            <a:endParaRPr lang="en-US" b="1" dirty="0"/>
          </a:p>
        </p:txBody>
      </p:sp>
    </p:spTree>
    <p:extLst>
      <p:ext uri="{BB962C8B-B14F-4D97-AF65-F5344CB8AC3E}">
        <p14:creationId xmlns:p14="http://schemas.microsoft.com/office/powerpoint/2010/main" val="32624411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Operant Conditioning in Application</a:t>
            </a:r>
          </a:p>
        </p:txBody>
      </p:sp>
      <p:sp>
        <p:nvSpPr>
          <p:cNvPr id="3" name="Content Placeholder 2"/>
          <p:cNvSpPr>
            <a:spLocks noGrp="1"/>
          </p:cNvSpPr>
          <p:nvPr>
            <p:ph idx="1"/>
          </p:nvPr>
        </p:nvSpPr>
        <p:spPr/>
        <p:txBody>
          <a:bodyPr>
            <a:normAutofit/>
          </a:bodyPr>
          <a:lstStyle/>
          <a:p>
            <a:r>
              <a:rPr lang="en-US" sz="2400" dirty="0"/>
              <a:t>Accidental reinforcement and superstitious behavior</a:t>
            </a:r>
          </a:p>
          <a:p>
            <a:pPr lvl="1"/>
            <a:r>
              <a:rPr lang="en-US" sz="2000" dirty="0"/>
              <a:t>Skinner gave pigeons food every 15 seconds, they picked up habits with accidentally associating whatever behavior they were doing before the 15 second interval ended with a reinforcer</a:t>
            </a:r>
          </a:p>
          <a:p>
            <a:pPr lvl="1"/>
            <a:r>
              <a:rPr lang="en-US" sz="2000" dirty="0"/>
              <a:t>This leads to the many superstitious behaviors of people- throwing salt, knocking on wood, not opening umbrellas inside, lucky charms, etc.</a:t>
            </a:r>
          </a:p>
          <a:p>
            <a:endParaRPr lang="en-US" sz="2400" dirty="0"/>
          </a:p>
        </p:txBody>
      </p:sp>
      <p:pic>
        <p:nvPicPr>
          <p:cNvPr id="4" name="Picture 3"/>
          <p:cNvPicPr>
            <a:picLocks noChangeAspect="1"/>
          </p:cNvPicPr>
          <p:nvPr/>
        </p:nvPicPr>
        <p:blipFill>
          <a:blip r:embed="rId2"/>
          <a:stretch>
            <a:fillRect/>
          </a:stretch>
        </p:blipFill>
        <p:spPr>
          <a:xfrm>
            <a:off x="8291322" y="4590288"/>
            <a:ext cx="2005584" cy="2005584"/>
          </a:xfrm>
          <a:prstGeom prst="rect">
            <a:avLst/>
          </a:prstGeom>
        </p:spPr>
      </p:pic>
      <p:pic>
        <p:nvPicPr>
          <p:cNvPr id="5" name="Picture 4"/>
          <p:cNvPicPr>
            <a:picLocks noChangeAspect="1"/>
          </p:cNvPicPr>
          <p:nvPr/>
        </p:nvPicPr>
        <p:blipFill>
          <a:blip r:embed="rId3"/>
          <a:stretch>
            <a:fillRect/>
          </a:stretch>
        </p:blipFill>
        <p:spPr>
          <a:xfrm>
            <a:off x="2703035" y="4718304"/>
            <a:ext cx="2461419" cy="1964817"/>
          </a:xfrm>
          <a:prstGeom prst="rect">
            <a:avLst/>
          </a:prstGeom>
        </p:spPr>
      </p:pic>
    </p:spTree>
    <p:extLst>
      <p:ext uri="{BB962C8B-B14F-4D97-AF65-F5344CB8AC3E}">
        <p14:creationId xmlns:p14="http://schemas.microsoft.com/office/powerpoint/2010/main" val="26770935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Cognitive-Social Learning in Application</a:t>
            </a:r>
          </a:p>
        </p:txBody>
      </p:sp>
      <p:sp>
        <p:nvSpPr>
          <p:cNvPr id="3" name="Content Placeholder 2"/>
          <p:cNvSpPr>
            <a:spLocks noGrp="1"/>
          </p:cNvSpPr>
          <p:nvPr>
            <p:ph idx="1"/>
          </p:nvPr>
        </p:nvSpPr>
        <p:spPr/>
        <p:txBody>
          <a:bodyPr>
            <a:noAutofit/>
          </a:bodyPr>
          <a:lstStyle/>
          <a:p>
            <a:r>
              <a:rPr lang="en-US" sz="2400" dirty="0"/>
              <a:t>Prejudice</a:t>
            </a:r>
          </a:p>
          <a:p>
            <a:pPr lvl="1"/>
            <a:r>
              <a:rPr lang="en-US" sz="2000" dirty="0"/>
              <a:t>Learning through models in the same social groups, media, etc.</a:t>
            </a:r>
          </a:p>
          <a:p>
            <a:pPr lvl="1"/>
            <a:r>
              <a:rPr lang="en-US" sz="2000" dirty="0"/>
              <a:t>Seeing “normal” models of different people</a:t>
            </a:r>
          </a:p>
          <a:p>
            <a:pPr lvl="1"/>
            <a:r>
              <a:rPr lang="en-US" sz="2000" dirty="0"/>
              <a:t>It is learned- which means it can be reversed</a:t>
            </a:r>
          </a:p>
          <a:p>
            <a:r>
              <a:rPr lang="en-US" sz="2400" dirty="0"/>
              <a:t>Media influence</a:t>
            </a:r>
          </a:p>
          <a:p>
            <a:pPr lvl="1"/>
            <a:r>
              <a:rPr lang="en-US" sz="2000" dirty="0"/>
              <a:t>Seeing fashion, toy choice, “the good life”</a:t>
            </a:r>
          </a:p>
          <a:p>
            <a:pPr lvl="1"/>
            <a:r>
              <a:rPr lang="en-US" sz="2000" dirty="0"/>
              <a:t>Good and bad behavior</a:t>
            </a:r>
          </a:p>
          <a:p>
            <a:pPr lvl="2"/>
            <a:r>
              <a:rPr lang="en-US" sz="1800" dirty="0"/>
              <a:t>Helping those in need</a:t>
            </a:r>
          </a:p>
          <a:p>
            <a:pPr lvl="2"/>
            <a:r>
              <a:rPr lang="en-US" sz="1800" dirty="0"/>
              <a:t>Research shows a correlation and causation between observing violent behavior and later desensitization and increased aggression, including video games</a:t>
            </a:r>
          </a:p>
          <a:p>
            <a:endParaRPr lang="en-US" sz="2400" dirty="0"/>
          </a:p>
        </p:txBody>
      </p:sp>
      <p:pic>
        <p:nvPicPr>
          <p:cNvPr id="4" name="Picture 3"/>
          <p:cNvPicPr>
            <a:picLocks noChangeAspect="1"/>
          </p:cNvPicPr>
          <p:nvPr/>
        </p:nvPicPr>
        <p:blipFill>
          <a:blip r:embed="rId2"/>
          <a:stretch>
            <a:fillRect/>
          </a:stretch>
        </p:blipFill>
        <p:spPr>
          <a:xfrm>
            <a:off x="8085392" y="3443809"/>
            <a:ext cx="3344608" cy="2009444"/>
          </a:xfrm>
          <a:prstGeom prst="rect">
            <a:avLst/>
          </a:prstGeom>
        </p:spPr>
      </p:pic>
    </p:spTree>
    <p:extLst>
      <p:ext uri="{BB962C8B-B14F-4D97-AF65-F5344CB8AC3E}">
        <p14:creationId xmlns:p14="http://schemas.microsoft.com/office/powerpoint/2010/main" val="2818068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Conditioning Variables</a:t>
            </a:r>
          </a:p>
        </p:txBody>
      </p:sp>
      <p:sp>
        <p:nvSpPr>
          <p:cNvPr id="3" name="Content Placeholder 2"/>
          <p:cNvSpPr>
            <a:spLocks noGrp="1"/>
          </p:cNvSpPr>
          <p:nvPr>
            <p:ph idx="1"/>
          </p:nvPr>
        </p:nvSpPr>
        <p:spPr>
          <a:xfrm>
            <a:off x="1251678" y="2020825"/>
            <a:ext cx="10178322" cy="4837176"/>
          </a:xfrm>
        </p:spPr>
        <p:txBody>
          <a:bodyPr>
            <a:normAutofit fontScale="92500" lnSpcReduction="10000"/>
          </a:bodyPr>
          <a:lstStyle/>
          <a:p>
            <a:r>
              <a:rPr lang="en-US" b="1" dirty="0"/>
              <a:t>Unconditioned stimulus (UCS)- </a:t>
            </a:r>
            <a:r>
              <a:rPr lang="en-US" dirty="0"/>
              <a:t>stimulus that elicits an unconditioned response without previous conditioning</a:t>
            </a:r>
          </a:p>
          <a:p>
            <a:r>
              <a:rPr lang="en-US" b="1" dirty="0"/>
              <a:t>Unconditioned response (UCR)- </a:t>
            </a:r>
            <a:r>
              <a:rPr lang="en-US" dirty="0"/>
              <a:t>unlearned reaction to an unconditioned stimulus (UCS) that occurs without previous conditioning</a:t>
            </a:r>
          </a:p>
          <a:p>
            <a:r>
              <a:rPr lang="en-US" dirty="0"/>
              <a:t>For unconditioned stimulus and response, think of a newborn baby’s response- what comes automatically?</a:t>
            </a:r>
          </a:p>
          <a:p>
            <a:pPr marL="0" indent="0">
              <a:buNone/>
            </a:pPr>
            <a:endParaRPr lang="en-US" dirty="0"/>
          </a:p>
          <a:p>
            <a:r>
              <a:rPr lang="en-US" b="1" dirty="0"/>
              <a:t>Neutral stimulus (NS)- </a:t>
            </a:r>
            <a:r>
              <a:rPr lang="en-US" dirty="0"/>
              <a:t>stimulus that, before conditioning, does not naturally bring about the response of interest</a:t>
            </a:r>
          </a:p>
          <a:p>
            <a:pPr marL="0" indent="0">
              <a:buNone/>
            </a:pPr>
            <a:endParaRPr lang="en-US" dirty="0"/>
          </a:p>
          <a:p>
            <a:r>
              <a:rPr lang="en-US" b="1" dirty="0"/>
              <a:t>Conditioned stimulus (CS)- </a:t>
            </a:r>
            <a:r>
              <a:rPr lang="en-US" dirty="0"/>
              <a:t>previously neutral stimulus that, through repeated pairings with an unconditioned stimulus (UCS), now causes it a conditioned response (CR)</a:t>
            </a:r>
          </a:p>
          <a:p>
            <a:r>
              <a:rPr lang="en-US" b="1" dirty="0"/>
              <a:t>Conditioned response (CR)- </a:t>
            </a:r>
            <a:r>
              <a:rPr lang="en-US" dirty="0"/>
              <a:t>learned reaction to a conditioned stimulus (CS) that occurs because of previous repeated pairings with an unconditioned stimulus</a:t>
            </a:r>
            <a:endParaRPr lang="en-US" b="1" dirty="0"/>
          </a:p>
          <a:p>
            <a:endParaRPr lang="en-US" dirty="0"/>
          </a:p>
        </p:txBody>
      </p:sp>
    </p:spTree>
    <p:extLst>
      <p:ext uri="{BB962C8B-B14F-4D97-AF65-F5344CB8AC3E}">
        <p14:creationId xmlns:p14="http://schemas.microsoft.com/office/powerpoint/2010/main" val="336646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Pavlov’s Experiment: Classical Conditioning</a:t>
            </a:r>
          </a:p>
        </p:txBody>
      </p:sp>
      <p:pic>
        <p:nvPicPr>
          <p:cNvPr id="4" name="Content Placeholder 3"/>
          <p:cNvPicPr>
            <a:picLocks noGrp="1" noChangeAspect="1"/>
          </p:cNvPicPr>
          <p:nvPr>
            <p:ph idx="1"/>
          </p:nvPr>
        </p:nvPicPr>
        <p:blipFill>
          <a:blip r:embed="rId2"/>
          <a:stretch>
            <a:fillRect/>
          </a:stretch>
        </p:blipFill>
        <p:spPr>
          <a:xfrm>
            <a:off x="2560320" y="1803339"/>
            <a:ext cx="7575216" cy="4945441"/>
          </a:xfrm>
          <a:prstGeom prst="rect">
            <a:avLst/>
          </a:prstGeom>
        </p:spPr>
      </p:pic>
    </p:spTree>
    <p:extLst>
      <p:ext uri="{BB962C8B-B14F-4D97-AF65-F5344CB8AC3E}">
        <p14:creationId xmlns:p14="http://schemas.microsoft.com/office/powerpoint/2010/main" val="1292627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Pavlov’s Experiment: Classical Conditioning</a:t>
            </a:r>
          </a:p>
        </p:txBody>
      </p:sp>
      <p:pic>
        <p:nvPicPr>
          <p:cNvPr id="4" name="Content Placeholder 3"/>
          <p:cNvPicPr>
            <a:picLocks noGrp="1" noChangeAspect="1"/>
          </p:cNvPicPr>
          <p:nvPr>
            <p:ph idx="1"/>
          </p:nvPr>
        </p:nvPicPr>
        <p:blipFill>
          <a:blip r:embed="rId2"/>
          <a:stretch>
            <a:fillRect/>
          </a:stretch>
        </p:blipFill>
        <p:spPr>
          <a:xfrm>
            <a:off x="2897598" y="1737360"/>
            <a:ext cx="6423967" cy="4965192"/>
          </a:xfrm>
          <a:prstGeom prst="rect">
            <a:avLst/>
          </a:prstGeom>
        </p:spPr>
      </p:pic>
    </p:spTree>
    <p:extLst>
      <p:ext uri="{BB962C8B-B14F-4D97-AF65-F5344CB8AC3E}">
        <p14:creationId xmlns:p14="http://schemas.microsoft.com/office/powerpoint/2010/main" val="4046147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3080" y="408986"/>
            <a:ext cx="7251192" cy="1025791"/>
          </a:xfrm>
        </p:spPr>
        <p:txBody>
          <a:bodyPr>
            <a:normAutofit fontScale="90000"/>
          </a:bodyPr>
          <a:lstStyle/>
          <a:p>
            <a:r>
              <a:rPr lang="en-US" dirty="0"/>
              <a:t>Other Classical Conditioning Studies</a:t>
            </a:r>
          </a:p>
        </p:txBody>
      </p:sp>
      <p:sp>
        <p:nvSpPr>
          <p:cNvPr id="3" name="Content Placeholder 2"/>
          <p:cNvSpPr>
            <a:spLocks noGrp="1"/>
          </p:cNvSpPr>
          <p:nvPr>
            <p:ph idx="1"/>
          </p:nvPr>
        </p:nvSpPr>
        <p:spPr>
          <a:xfrm>
            <a:off x="1031460" y="1836446"/>
            <a:ext cx="9303927" cy="4837176"/>
          </a:xfrm>
        </p:spPr>
        <p:txBody>
          <a:bodyPr>
            <a:normAutofit fontScale="92500" lnSpcReduction="20000"/>
          </a:bodyPr>
          <a:lstStyle/>
          <a:p>
            <a:r>
              <a:rPr lang="en-US" b="1" dirty="0"/>
              <a:t>E.B. </a:t>
            </a:r>
            <a:r>
              <a:rPr lang="en-US" b="1" dirty="0" err="1"/>
              <a:t>Twitmyer</a:t>
            </a:r>
            <a:r>
              <a:rPr lang="en-US" b="1" dirty="0"/>
              <a:t>- </a:t>
            </a:r>
            <a:r>
              <a:rPr lang="en-US" dirty="0"/>
              <a:t>studied at the same time as Pavlov, but with humans</a:t>
            </a:r>
          </a:p>
          <a:p>
            <a:pPr lvl="1"/>
            <a:r>
              <a:rPr lang="en-US" dirty="0" err="1"/>
              <a:t>Twitmyer</a:t>
            </a:r>
            <a:r>
              <a:rPr lang="en-US" dirty="0"/>
              <a:t> started with the knee jerk reflex produced by hitting the knee with a hammer</a:t>
            </a:r>
          </a:p>
          <a:p>
            <a:pPr lvl="1"/>
            <a:r>
              <a:rPr lang="en-US" dirty="0"/>
              <a:t>He paired the sound of a bell with hitting the knee, eventually with pairings, participants would do the knee jerk reflex from just the sound of a bell</a:t>
            </a:r>
          </a:p>
          <a:p>
            <a:pPr lvl="1"/>
            <a:r>
              <a:rPr lang="en-US" dirty="0"/>
              <a:t>His studies showed classical conditioning in humans and classical conditioning using involuntary actions</a:t>
            </a:r>
          </a:p>
          <a:p>
            <a:r>
              <a:rPr lang="en-US" b="1" dirty="0"/>
              <a:t>John Garcia- </a:t>
            </a:r>
            <a:r>
              <a:rPr lang="en-US" dirty="0"/>
              <a:t>studied taste aversion (the Garcia effect) in rats</a:t>
            </a:r>
          </a:p>
          <a:p>
            <a:pPr lvl="1"/>
            <a:r>
              <a:rPr lang="en-US" dirty="0"/>
              <a:t>Presented new tastes then exposed the rats to radiation or drugs, causing the rats to become nauseated </a:t>
            </a:r>
            <a:r>
              <a:rPr lang="en-US" dirty="0">
                <a:sym typeface="Wingdings" panose="05000000000000000000" pitchFamily="2" charset="2"/>
              </a:rPr>
              <a:t> rats avoided the new taste in the future</a:t>
            </a:r>
          </a:p>
          <a:p>
            <a:pPr lvl="1"/>
            <a:r>
              <a:rPr lang="en-US" dirty="0">
                <a:sym typeface="Wingdings" panose="05000000000000000000" pitchFamily="2" charset="2"/>
              </a:rPr>
              <a:t>Rats would not develop aversions to sounds or sights even if paired with radiation or drugs</a:t>
            </a:r>
          </a:p>
          <a:p>
            <a:pPr lvl="1"/>
            <a:r>
              <a:rPr lang="en-US" dirty="0">
                <a:sym typeface="Wingdings" panose="05000000000000000000" pitchFamily="2" charset="2"/>
              </a:rPr>
              <a:t>Showed how taste aversions occur (also associated with survival) and that at least rats could not develop aversions to sights or sounds</a:t>
            </a:r>
            <a:endParaRPr lang="en-US" dirty="0"/>
          </a:p>
          <a:p>
            <a:r>
              <a:rPr lang="en-US" b="1" dirty="0"/>
              <a:t>Robert </a:t>
            </a:r>
            <a:r>
              <a:rPr lang="en-US" b="1" dirty="0" err="1"/>
              <a:t>Rescorla</a:t>
            </a:r>
            <a:r>
              <a:rPr lang="en-US" b="1" dirty="0"/>
              <a:t>- </a:t>
            </a:r>
            <a:r>
              <a:rPr lang="en-US" dirty="0"/>
              <a:t>created the </a:t>
            </a:r>
            <a:r>
              <a:rPr lang="en-US" dirty="0" err="1"/>
              <a:t>Rescorla</a:t>
            </a:r>
            <a:r>
              <a:rPr lang="en-US" dirty="0"/>
              <a:t>-Wagner theory that emphasized that the surprise of the unconditioned stimulus first paired with the neutral stimulus increases the association learning</a:t>
            </a:r>
            <a:endParaRPr lang="en-US" b="1" dirty="0"/>
          </a:p>
        </p:txBody>
      </p:sp>
      <p:pic>
        <p:nvPicPr>
          <p:cNvPr id="4" name="Picture 3"/>
          <p:cNvPicPr>
            <a:picLocks noChangeAspect="1"/>
          </p:cNvPicPr>
          <p:nvPr/>
        </p:nvPicPr>
        <p:blipFill>
          <a:blip r:embed="rId2"/>
          <a:stretch>
            <a:fillRect/>
          </a:stretch>
        </p:blipFill>
        <p:spPr>
          <a:xfrm>
            <a:off x="10225278" y="2688293"/>
            <a:ext cx="1504950" cy="1905000"/>
          </a:xfrm>
          <a:prstGeom prst="rect">
            <a:avLst/>
          </a:prstGeom>
        </p:spPr>
      </p:pic>
      <p:pic>
        <p:nvPicPr>
          <p:cNvPr id="5" name="Picture 4"/>
          <p:cNvPicPr>
            <a:picLocks noChangeAspect="1"/>
          </p:cNvPicPr>
          <p:nvPr/>
        </p:nvPicPr>
        <p:blipFill>
          <a:blip r:embed="rId3"/>
          <a:stretch>
            <a:fillRect/>
          </a:stretch>
        </p:blipFill>
        <p:spPr>
          <a:xfrm>
            <a:off x="10115169" y="163514"/>
            <a:ext cx="1725168" cy="2468377"/>
          </a:xfrm>
          <a:prstGeom prst="rect">
            <a:avLst/>
          </a:prstGeom>
        </p:spPr>
      </p:pic>
      <p:pic>
        <p:nvPicPr>
          <p:cNvPr id="6" name="Picture 5"/>
          <p:cNvPicPr>
            <a:picLocks noChangeAspect="1"/>
          </p:cNvPicPr>
          <p:nvPr/>
        </p:nvPicPr>
        <p:blipFill>
          <a:blip r:embed="rId4"/>
          <a:stretch>
            <a:fillRect/>
          </a:stretch>
        </p:blipFill>
        <p:spPr>
          <a:xfrm>
            <a:off x="10709529" y="4649695"/>
            <a:ext cx="1400175" cy="2095500"/>
          </a:xfrm>
          <a:prstGeom prst="rect">
            <a:avLst/>
          </a:prstGeom>
        </p:spPr>
      </p:pic>
    </p:spTree>
    <p:extLst>
      <p:ext uri="{BB962C8B-B14F-4D97-AF65-F5344CB8AC3E}">
        <p14:creationId xmlns:p14="http://schemas.microsoft.com/office/powerpoint/2010/main" val="4115170226"/>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Badge</Template>
  <TotalTime>1081</TotalTime>
  <Words>3698</Words>
  <Application>Microsoft Office PowerPoint</Application>
  <PresentationFormat>Widescreen</PresentationFormat>
  <Paragraphs>296</Paragraphs>
  <Slides>56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Gill Sans MT</vt:lpstr>
      <vt:lpstr>Impact</vt:lpstr>
      <vt:lpstr>Badge</vt:lpstr>
      <vt:lpstr>Unit 6: Learning</vt:lpstr>
      <vt:lpstr>Classical Conditioning</vt:lpstr>
      <vt:lpstr>Classical conditioning part a</vt:lpstr>
      <vt:lpstr>Learning</vt:lpstr>
      <vt:lpstr>Pavlov and Classical Conditioning</vt:lpstr>
      <vt:lpstr>Classical Conditioning Variables</vt:lpstr>
      <vt:lpstr>Pavlov’s Experiment: Classical Conditioning</vt:lpstr>
      <vt:lpstr>Pavlov’s Experiment: Classical Conditioning</vt:lpstr>
      <vt:lpstr>Other Classical Conditioning Studies</vt:lpstr>
      <vt:lpstr>Classical Conditioning: Paradigms</vt:lpstr>
      <vt:lpstr>Watson and Classical conditioning</vt:lpstr>
      <vt:lpstr>Classical Conditioning in Advertising</vt:lpstr>
      <vt:lpstr>Classical Conditioning Part b</vt:lpstr>
      <vt:lpstr>Acquisition</vt:lpstr>
      <vt:lpstr>Generalization and Discrimination</vt:lpstr>
      <vt:lpstr>Extinction and Spontaneous Recovery</vt:lpstr>
      <vt:lpstr>Higher-Order Conditioning</vt:lpstr>
      <vt:lpstr>Operant Conditioning</vt:lpstr>
      <vt:lpstr>Operant Conditioning: Part A</vt:lpstr>
      <vt:lpstr>Operant Conditioning</vt:lpstr>
      <vt:lpstr>Thorndike and Skinner</vt:lpstr>
      <vt:lpstr>Primary vs. Secondary Reinforcers</vt:lpstr>
      <vt:lpstr>Positive vs. Negative Reinforcement </vt:lpstr>
      <vt:lpstr>Schedules of Reinforcement</vt:lpstr>
      <vt:lpstr>Types of Partial Reinforcement</vt:lpstr>
      <vt:lpstr>Ratio Schedules of Reinforcement</vt:lpstr>
      <vt:lpstr>Interval Schedules of Reinforcement</vt:lpstr>
      <vt:lpstr>PowerPoint Presentation</vt:lpstr>
      <vt:lpstr>PowerPoint Presentation</vt:lpstr>
      <vt:lpstr>Understanding the consequences</vt:lpstr>
      <vt:lpstr>Shaping</vt:lpstr>
      <vt:lpstr>Operant Conditioning: Part B</vt:lpstr>
      <vt:lpstr>Punishment</vt:lpstr>
      <vt:lpstr>Consequences of Punishment</vt:lpstr>
      <vt:lpstr>Wrapping UP Conditioning</vt:lpstr>
      <vt:lpstr>PowerPoint Presentation</vt:lpstr>
      <vt:lpstr>Classical vs. Operant Conditioning </vt:lpstr>
      <vt:lpstr>Cognitive-Social Learning</vt:lpstr>
      <vt:lpstr>Cognitive-Social Learning</vt:lpstr>
      <vt:lpstr>Köhler’s Study of Insight</vt:lpstr>
      <vt:lpstr>Tolman’s Study of Latent Learning</vt:lpstr>
      <vt:lpstr>Observational Learning</vt:lpstr>
      <vt:lpstr>Key Factors in Observational Learning</vt:lpstr>
      <vt:lpstr>Cross-Cultural effects of Observational Learning</vt:lpstr>
      <vt:lpstr>The Biology and application of Learning</vt:lpstr>
      <vt:lpstr>The Adaptive Brain</vt:lpstr>
      <vt:lpstr>Neuronal and Synaptic Changes</vt:lpstr>
      <vt:lpstr>Evolution and Learning</vt:lpstr>
      <vt:lpstr>Instinctive Drift</vt:lpstr>
      <vt:lpstr>Using Conditioning and Learning Principles </vt:lpstr>
      <vt:lpstr>Classical Conditioning in Application</vt:lpstr>
      <vt:lpstr>Classical Conditioning in Application</vt:lpstr>
      <vt:lpstr>Classical Conditioning in Application</vt:lpstr>
      <vt:lpstr>Operant conditioning in Application</vt:lpstr>
      <vt:lpstr>Operant Conditioning in Application</vt:lpstr>
      <vt:lpstr>Cognitive-Social Learning in Application</vt:lpstr>
    </vt:vector>
  </TitlesOfParts>
  <Company>Chandler Unified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6: Learning</dc:title>
  <dc:creator>Reynolds, Allison</dc:creator>
  <cp:lastModifiedBy>Reynolds, Allison</cp:lastModifiedBy>
  <cp:revision>83</cp:revision>
  <dcterms:created xsi:type="dcterms:W3CDTF">2018-11-27T21:34:27Z</dcterms:created>
  <dcterms:modified xsi:type="dcterms:W3CDTF">2021-12-03T21:50:11Z</dcterms:modified>
</cp:coreProperties>
</file>