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7"/>
  </p:notesMasterIdLst>
  <p:sldIdLst>
    <p:sldId id="274" r:id="rId2"/>
    <p:sldId id="257" r:id="rId3"/>
    <p:sldId id="264" r:id="rId4"/>
    <p:sldId id="271" r:id="rId5"/>
    <p:sldId id="258" r:id="rId6"/>
    <p:sldId id="260" r:id="rId7"/>
    <p:sldId id="261" r:id="rId8"/>
    <p:sldId id="269" r:id="rId9"/>
    <p:sldId id="266" r:id="rId10"/>
    <p:sldId id="262" r:id="rId11"/>
    <p:sldId id="273" r:id="rId12"/>
    <p:sldId id="263" r:id="rId13"/>
    <p:sldId id="272" r:id="rId14"/>
    <p:sldId id="267" r:id="rId15"/>
    <p:sldId id="26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EADD75-BB47-A6C5-E1CF-FA42347EF1DD}" v="1" dt="2022-02-08T16:40:06.530"/>
    <p1510:client id="{972D11D6-7A68-449B-880E-E5BADFA01BB4}" v="31" dt="2022-02-08T21:17:04.165"/>
    <p1510:client id="{A9D267D3-CAC8-9DD1-63A3-9B17F2935F9A}" v="1201" dt="2022-02-08T18:40:04.3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3265" autoAdjust="0"/>
  </p:normalViewPr>
  <p:slideViewPr>
    <p:cSldViewPr snapToGrid="0">
      <p:cViewPr varScale="1">
        <p:scale>
          <a:sx n="104" d="100"/>
          <a:sy n="104" d="100"/>
        </p:scale>
        <p:origin x="8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4T22:14:41.921"/>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0 32,'75'2,"83"-5,-137 1,30-10,-33 8,1 0,21-2,274 4,-161 4,-141-3,2 1,-1 0,1 1,14 3,-25-3,0-1,1 1,-1 0,0 1,1-1,-1 1,0-1,0 1,0 0,0 0,0 0,-1 0,1 1,-1-1,1 1,3 5,2 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4T22:14:48.215"/>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961 0,'-820'0,"800"1,-1 1,1 1,-20 6,25-6,-10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4T22:14:53.725"/>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873 0,'-848'0,"823"0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4T22:14:58.851"/>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902 1,'-876'0,"851"0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4T22:15:03.717"/>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991 0,'-965'0,"940"0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04T22:15:09.061"/>
    </inkml:context>
    <inkml:brush xml:id="br0">
      <inkml:brushProperty name="width" value="0.3" units="cm"/>
      <inkml:brushProperty name="height" value="0.6" units="cm"/>
      <inkml:brushProperty name="tip" value="rectangle"/>
      <inkml:brushProperty name="rasterOp" value="maskPen"/>
      <inkml:brushProperty name="ignorePressure" value="1"/>
    </inkml:brush>
  </inkml:definitions>
  <inkml:trace contextRef="#ctx0" brushRef="#br0">930 1,'-644'0,"631"1,0 0,0 1,1 1,-1 0,1 1,-1 1,-11 5,9-4,0 0,-1-1,-29 6,-12-7,32-3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955A43-5CF5-447F-A1CC-FE99CE802615}" type="datetimeFigureOut">
              <a:rPr lang="en-US" smtClean="0"/>
              <a:t>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B5EF3-3A7B-433C-BD51-2CE6BFE45DFE}" type="slidenum">
              <a:rPr lang="en-US" smtClean="0"/>
              <a:t>‹#›</a:t>
            </a:fld>
            <a:endParaRPr lang="en-US"/>
          </a:p>
        </p:txBody>
      </p:sp>
    </p:spTree>
    <p:extLst>
      <p:ext uri="{BB962C8B-B14F-4D97-AF65-F5344CB8AC3E}">
        <p14:creationId xmlns:p14="http://schemas.microsoft.com/office/powerpoint/2010/main" val="171635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access a training guide in IEP Pro that will assist in the accurate completion of the quarterly progress reports.  </a:t>
            </a:r>
          </a:p>
        </p:txBody>
      </p:sp>
      <p:sp>
        <p:nvSpPr>
          <p:cNvPr id="4" name="Slide Number Placeholder 3"/>
          <p:cNvSpPr>
            <a:spLocks noGrp="1"/>
          </p:cNvSpPr>
          <p:nvPr>
            <p:ph type="sldNum" sz="quarter" idx="5"/>
          </p:nvPr>
        </p:nvSpPr>
        <p:spPr/>
        <p:txBody>
          <a:bodyPr/>
          <a:lstStyle/>
          <a:p>
            <a:fld id="{13FB5EF3-3A7B-433C-BD51-2CE6BFE45DFE}" type="slidenum">
              <a:rPr lang="en-US" smtClean="0"/>
              <a:t>2</a:t>
            </a:fld>
            <a:endParaRPr lang="en-US"/>
          </a:p>
        </p:txBody>
      </p:sp>
    </p:spTree>
    <p:extLst>
      <p:ext uri="{BB962C8B-B14F-4D97-AF65-F5344CB8AC3E}">
        <p14:creationId xmlns:p14="http://schemas.microsoft.com/office/powerpoint/2010/main" val="659780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sample reference sheet that outlines the necessary </a:t>
            </a:r>
            <a:r>
              <a:rPr lang="en-US"/>
              <a:t>data entry</a:t>
            </a:r>
            <a:endParaRPr lang="en-US" dirty="0"/>
          </a:p>
        </p:txBody>
      </p:sp>
      <p:sp>
        <p:nvSpPr>
          <p:cNvPr id="4" name="Slide Number Placeholder 3"/>
          <p:cNvSpPr>
            <a:spLocks noGrp="1"/>
          </p:cNvSpPr>
          <p:nvPr>
            <p:ph type="sldNum" sz="quarter" idx="5"/>
          </p:nvPr>
        </p:nvSpPr>
        <p:spPr/>
        <p:txBody>
          <a:bodyPr/>
          <a:lstStyle/>
          <a:p>
            <a:fld id="{13FB5EF3-3A7B-433C-BD51-2CE6BFE45DFE}" type="slidenum">
              <a:rPr lang="en-US" smtClean="0"/>
              <a:t>3</a:t>
            </a:fld>
            <a:endParaRPr lang="en-US"/>
          </a:p>
        </p:txBody>
      </p:sp>
    </p:spTree>
    <p:extLst>
      <p:ext uri="{BB962C8B-B14F-4D97-AF65-F5344CB8AC3E}">
        <p14:creationId xmlns:p14="http://schemas.microsoft.com/office/powerpoint/2010/main" val="831712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note of any IEP due after the ESY deadline for the current school year.  </a:t>
            </a:r>
          </a:p>
        </p:txBody>
      </p:sp>
      <p:sp>
        <p:nvSpPr>
          <p:cNvPr id="4" name="Slide Number Placeholder 3"/>
          <p:cNvSpPr>
            <a:spLocks noGrp="1"/>
          </p:cNvSpPr>
          <p:nvPr>
            <p:ph type="sldNum" sz="quarter" idx="5"/>
          </p:nvPr>
        </p:nvSpPr>
        <p:spPr/>
        <p:txBody>
          <a:bodyPr/>
          <a:lstStyle/>
          <a:p>
            <a:fld id="{13FB5EF3-3A7B-433C-BD51-2CE6BFE45DFE}" type="slidenum">
              <a:rPr lang="en-US" smtClean="0"/>
              <a:t>8</a:t>
            </a:fld>
            <a:endParaRPr lang="en-US"/>
          </a:p>
        </p:txBody>
      </p:sp>
    </p:spTree>
    <p:extLst>
      <p:ext uri="{BB962C8B-B14F-4D97-AF65-F5344CB8AC3E}">
        <p14:creationId xmlns:p14="http://schemas.microsoft.com/office/powerpoint/2010/main" val="1475933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report opens in Excel, you can format it to best suit your informational needs.  </a:t>
            </a:r>
          </a:p>
        </p:txBody>
      </p:sp>
      <p:sp>
        <p:nvSpPr>
          <p:cNvPr id="4" name="Slide Number Placeholder 3"/>
          <p:cNvSpPr>
            <a:spLocks noGrp="1"/>
          </p:cNvSpPr>
          <p:nvPr>
            <p:ph type="sldNum" sz="quarter" idx="5"/>
          </p:nvPr>
        </p:nvSpPr>
        <p:spPr/>
        <p:txBody>
          <a:bodyPr/>
          <a:lstStyle/>
          <a:p>
            <a:fld id="{13FB5EF3-3A7B-433C-BD51-2CE6BFE45DFE}" type="slidenum">
              <a:rPr lang="en-US" smtClean="0"/>
              <a:t>9</a:t>
            </a:fld>
            <a:endParaRPr lang="en-US"/>
          </a:p>
        </p:txBody>
      </p:sp>
    </p:spTree>
    <p:extLst>
      <p:ext uri="{BB962C8B-B14F-4D97-AF65-F5344CB8AC3E}">
        <p14:creationId xmlns:p14="http://schemas.microsoft.com/office/powerpoint/2010/main" val="3682290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FB5EF3-3A7B-433C-BD51-2CE6BFE45DFE}" type="slidenum">
              <a:rPr lang="en-US" smtClean="0"/>
              <a:t>10</a:t>
            </a:fld>
            <a:endParaRPr lang="en-US"/>
          </a:p>
        </p:txBody>
      </p:sp>
    </p:spTree>
    <p:extLst>
      <p:ext uri="{BB962C8B-B14F-4D97-AF65-F5344CB8AC3E}">
        <p14:creationId xmlns:p14="http://schemas.microsoft.com/office/powerpoint/2010/main" val="3619908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FB5EF3-3A7B-433C-BD51-2CE6BFE45DFE}" type="slidenum">
              <a:rPr lang="en-US" smtClean="0"/>
              <a:t>12</a:t>
            </a:fld>
            <a:endParaRPr lang="en-US"/>
          </a:p>
        </p:txBody>
      </p:sp>
    </p:spTree>
    <p:extLst>
      <p:ext uri="{BB962C8B-B14F-4D97-AF65-F5344CB8AC3E}">
        <p14:creationId xmlns:p14="http://schemas.microsoft.com/office/powerpoint/2010/main" val="97244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district’s final offer of ESY may “over serve” what your original offer of FAPE/ESY was.  The district has final offer of location and schedule.  </a:t>
            </a:r>
          </a:p>
          <a:p>
            <a:endParaRPr lang="en-US" dirty="0"/>
          </a:p>
        </p:txBody>
      </p:sp>
      <p:sp>
        <p:nvSpPr>
          <p:cNvPr id="4" name="Slide Number Placeholder 3"/>
          <p:cNvSpPr>
            <a:spLocks noGrp="1"/>
          </p:cNvSpPr>
          <p:nvPr>
            <p:ph type="sldNum" sz="quarter" idx="5"/>
          </p:nvPr>
        </p:nvSpPr>
        <p:spPr/>
        <p:txBody>
          <a:bodyPr/>
          <a:lstStyle/>
          <a:p>
            <a:fld id="{13FB5EF3-3A7B-433C-BD51-2CE6BFE45DFE}" type="slidenum">
              <a:rPr lang="en-US" smtClean="0"/>
              <a:t>13</a:t>
            </a:fld>
            <a:endParaRPr lang="en-US"/>
          </a:p>
        </p:txBody>
      </p:sp>
    </p:spTree>
    <p:extLst>
      <p:ext uri="{BB962C8B-B14F-4D97-AF65-F5344CB8AC3E}">
        <p14:creationId xmlns:p14="http://schemas.microsoft.com/office/powerpoint/2010/main" val="1995723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questions regarding ESY – please contact Andrea Donnellan and include your Department Chair and Procedural Specialist.  Thank you! </a:t>
            </a:r>
          </a:p>
        </p:txBody>
      </p:sp>
      <p:sp>
        <p:nvSpPr>
          <p:cNvPr id="4" name="Slide Number Placeholder 3"/>
          <p:cNvSpPr>
            <a:spLocks noGrp="1"/>
          </p:cNvSpPr>
          <p:nvPr>
            <p:ph type="sldNum" sz="quarter" idx="5"/>
          </p:nvPr>
        </p:nvSpPr>
        <p:spPr/>
        <p:txBody>
          <a:bodyPr/>
          <a:lstStyle/>
          <a:p>
            <a:fld id="{13FB5EF3-3A7B-433C-BD51-2CE6BFE45DFE}" type="slidenum">
              <a:rPr lang="en-US" smtClean="0"/>
              <a:t>15</a:t>
            </a:fld>
            <a:endParaRPr lang="en-US"/>
          </a:p>
        </p:txBody>
      </p:sp>
    </p:spTree>
    <p:extLst>
      <p:ext uri="{BB962C8B-B14F-4D97-AF65-F5344CB8AC3E}">
        <p14:creationId xmlns:p14="http://schemas.microsoft.com/office/powerpoint/2010/main" val="1887229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F4B30D-C523-4E81-A083-A43A33F300C1}"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60B95-3217-4BD8-AA00-D3DEBA769201}" type="slidenum">
              <a:rPr lang="en-US" smtClean="0"/>
              <a:t>‹#›</a:t>
            </a:fld>
            <a:endParaRPr lang="en-US"/>
          </a:p>
        </p:txBody>
      </p:sp>
    </p:spTree>
    <p:extLst>
      <p:ext uri="{BB962C8B-B14F-4D97-AF65-F5344CB8AC3E}">
        <p14:creationId xmlns:p14="http://schemas.microsoft.com/office/powerpoint/2010/main" val="4005910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F4B30D-C523-4E81-A083-A43A33F300C1}" type="datetimeFigureOut">
              <a:rPr lang="en-US" smtClean="0"/>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60B95-3217-4BD8-AA00-D3DEBA769201}" type="slidenum">
              <a:rPr lang="en-US" smtClean="0"/>
              <a:t>‹#›</a:t>
            </a:fld>
            <a:endParaRPr lang="en-US"/>
          </a:p>
        </p:txBody>
      </p:sp>
    </p:spTree>
    <p:extLst>
      <p:ext uri="{BB962C8B-B14F-4D97-AF65-F5344CB8AC3E}">
        <p14:creationId xmlns:p14="http://schemas.microsoft.com/office/powerpoint/2010/main" val="2680846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1F4B30D-C523-4E81-A083-A43A33F300C1}"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60B95-3217-4BD8-AA00-D3DEBA769201}" type="slidenum">
              <a:rPr lang="en-US" smtClean="0"/>
              <a:t>‹#›</a:t>
            </a:fld>
            <a:endParaRPr lang="en-US"/>
          </a:p>
        </p:txBody>
      </p:sp>
    </p:spTree>
    <p:extLst>
      <p:ext uri="{BB962C8B-B14F-4D97-AF65-F5344CB8AC3E}">
        <p14:creationId xmlns:p14="http://schemas.microsoft.com/office/powerpoint/2010/main" val="569135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1F4B30D-C523-4E81-A083-A43A33F300C1}"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60B95-3217-4BD8-AA00-D3DEBA769201}"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879706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F4B30D-C523-4E81-A083-A43A33F300C1}"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60B95-3217-4BD8-AA00-D3DEBA769201}" type="slidenum">
              <a:rPr lang="en-US" smtClean="0"/>
              <a:t>‹#›</a:t>
            </a:fld>
            <a:endParaRPr lang="en-US"/>
          </a:p>
        </p:txBody>
      </p:sp>
    </p:spTree>
    <p:extLst>
      <p:ext uri="{BB962C8B-B14F-4D97-AF65-F5344CB8AC3E}">
        <p14:creationId xmlns:p14="http://schemas.microsoft.com/office/powerpoint/2010/main" val="2170880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1F4B30D-C523-4E81-A083-A43A33F300C1}" type="datetimeFigureOut">
              <a:rPr lang="en-US" smtClean="0"/>
              <a:t>2/9/2022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60B95-3217-4BD8-AA00-D3DEBA769201}" type="slidenum">
              <a:rPr lang="en-US" smtClean="0"/>
              <a:t>‹#›</a:t>
            </a:fld>
            <a:endParaRPr lang="en-US"/>
          </a:p>
        </p:txBody>
      </p:sp>
    </p:spTree>
    <p:extLst>
      <p:ext uri="{BB962C8B-B14F-4D97-AF65-F5344CB8AC3E}">
        <p14:creationId xmlns:p14="http://schemas.microsoft.com/office/powerpoint/2010/main" val="3048189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81F4B30D-C523-4E81-A083-A43A33F300C1}" type="datetimeFigureOut">
              <a:rPr lang="en-US" smtClean="0"/>
              <a:t>2/9/2022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60B95-3217-4BD8-AA00-D3DEBA769201}" type="slidenum">
              <a:rPr lang="en-US" smtClean="0"/>
              <a:t>‹#›</a:t>
            </a:fld>
            <a:endParaRPr lang="en-US"/>
          </a:p>
        </p:txBody>
      </p:sp>
    </p:spTree>
    <p:extLst>
      <p:ext uri="{BB962C8B-B14F-4D97-AF65-F5344CB8AC3E}">
        <p14:creationId xmlns:p14="http://schemas.microsoft.com/office/powerpoint/2010/main" val="3572668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F4B30D-C523-4E81-A083-A43A33F300C1}"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60B95-3217-4BD8-AA00-D3DEBA769201}" type="slidenum">
              <a:rPr lang="en-US" smtClean="0"/>
              <a:t>‹#›</a:t>
            </a:fld>
            <a:endParaRPr lang="en-US"/>
          </a:p>
        </p:txBody>
      </p:sp>
    </p:spTree>
    <p:extLst>
      <p:ext uri="{BB962C8B-B14F-4D97-AF65-F5344CB8AC3E}">
        <p14:creationId xmlns:p14="http://schemas.microsoft.com/office/powerpoint/2010/main" val="3603837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F4B30D-C523-4E81-A083-A43A33F300C1}"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60B95-3217-4BD8-AA00-D3DEBA769201}" type="slidenum">
              <a:rPr lang="en-US" smtClean="0"/>
              <a:t>‹#›</a:t>
            </a:fld>
            <a:endParaRPr lang="en-US"/>
          </a:p>
        </p:txBody>
      </p:sp>
    </p:spTree>
    <p:extLst>
      <p:ext uri="{BB962C8B-B14F-4D97-AF65-F5344CB8AC3E}">
        <p14:creationId xmlns:p14="http://schemas.microsoft.com/office/powerpoint/2010/main" val="913964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F4B30D-C523-4E81-A083-A43A33F300C1}"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60B95-3217-4BD8-AA00-D3DEBA769201}" type="slidenum">
              <a:rPr lang="en-US" smtClean="0"/>
              <a:t>‹#›</a:t>
            </a:fld>
            <a:endParaRPr lang="en-US"/>
          </a:p>
        </p:txBody>
      </p:sp>
    </p:spTree>
    <p:extLst>
      <p:ext uri="{BB962C8B-B14F-4D97-AF65-F5344CB8AC3E}">
        <p14:creationId xmlns:p14="http://schemas.microsoft.com/office/powerpoint/2010/main" val="781661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F4B30D-C523-4E81-A083-A43A33F300C1}" type="datetimeFigureOut">
              <a:rPr lang="en-US" smtClean="0"/>
              <a:t>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60B95-3217-4BD8-AA00-D3DEBA769201}" type="slidenum">
              <a:rPr lang="en-US" smtClean="0"/>
              <a:t>‹#›</a:t>
            </a:fld>
            <a:endParaRPr lang="en-US"/>
          </a:p>
        </p:txBody>
      </p:sp>
    </p:spTree>
    <p:extLst>
      <p:ext uri="{BB962C8B-B14F-4D97-AF65-F5344CB8AC3E}">
        <p14:creationId xmlns:p14="http://schemas.microsoft.com/office/powerpoint/2010/main" val="4112796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F4B30D-C523-4E81-A083-A43A33F300C1}" type="datetimeFigureOut">
              <a:rPr lang="en-US" smtClean="0"/>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60B95-3217-4BD8-AA00-D3DEBA769201}" type="slidenum">
              <a:rPr lang="en-US" smtClean="0"/>
              <a:t>‹#›</a:t>
            </a:fld>
            <a:endParaRPr lang="en-US"/>
          </a:p>
        </p:txBody>
      </p:sp>
    </p:spTree>
    <p:extLst>
      <p:ext uri="{BB962C8B-B14F-4D97-AF65-F5344CB8AC3E}">
        <p14:creationId xmlns:p14="http://schemas.microsoft.com/office/powerpoint/2010/main" val="1469095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F4B30D-C523-4E81-A083-A43A33F300C1}" type="datetimeFigureOut">
              <a:rPr lang="en-US" smtClean="0"/>
              <a:t>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E60B95-3217-4BD8-AA00-D3DEBA769201}" type="slidenum">
              <a:rPr lang="en-US" smtClean="0"/>
              <a:t>‹#›</a:t>
            </a:fld>
            <a:endParaRPr lang="en-US"/>
          </a:p>
        </p:txBody>
      </p:sp>
    </p:spTree>
    <p:extLst>
      <p:ext uri="{BB962C8B-B14F-4D97-AF65-F5344CB8AC3E}">
        <p14:creationId xmlns:p14="http://schemas.microsoft.com/office/powerpoint/2010/main" val="1494119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81F4B30D-C523-4E81-A083-A43A33F300C1}" type="datetimeFigureOut">
              <a:rPr lang="en-US" smtClean="0"/>
              <a:t>2/9/2022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50E60B95-3217-4BD8-AA00-D3DEBA769201}" type="slidenum">
              <a:rPr lang="en-US" smtClean="0"/>
              <a:t>‹#›</a:t>
            </a:fld>
            <a:endParaRPr lang="en-US"/>
          </a:p>
        </p:txBody>
      </p:sp>
    </p:spTree>
    <p:extLst>
      <p:ext uri="{BB962C8B-B14F-4D97-AF65-F5344CB8AC3E}">
        <p14:creationId xmlns:p14="http://schemas.microsoft.com/office/powerpoint/2010/main" val="848530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1F4B30D-C523-4E81-A083-A43A33F300C1}" type="datetimeFigureOut">
              <a:rPr lang="en-US" smtClean="0"/>
              <a:t>2/9/2022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50E60B95-3217-4BD8-AA00-D3DEBA769201}" type="slidenum">
              <a:rPr lang="en-US" smtClean="0"/>
              <a:t>‹#›</a:t>
            </a:fld>
            <a:endParaRPr lang="en-US"/>
          </a:p>
        </p:txBody>
      </p:sp>
    </p:spTree>
    <p:extLst>
      <p:ext uri="{BB962C8B-B14F-4D97-AF65-F5344CB8AC3E}">
        <p14:creationId xmlns:p14="http://schemas.microsoft.com/office/powerpoint/2010/main" val="2595353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81F4B30D-C523-4E81-A083-A43A33F300C1}" type="datetimeFigureOut">
              <a:rPr lang="en-US" smtClean="0"/>
              <a:t>2/9/2022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50E60B95-3217-4BD8-AA00-D3DEBA769201}" type="slidenum">
              <a:rPr lang="en-US" smtClean="0"/>
              <a:t>‹#›</a:t>
            </a:fld>
            <a:endParaRPr lang="en-US"/>
          </a:p>
        </p:txBody>
      </p:sp>
    </p:spTree>
    <p:extLst>
      <p:ext uri="{BB962C8B-B14F-4D97-AF65-F5344CB8AC3E}">
        <p14:creationId xmlns:p14="http://schemas.microsoft.com/office/powerpoint/2010/main" val="3330516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F4B30D-C523-4E81-A083-A43A33F300C1}" type="datetimeFigureOut">
              <a:rPr lang="en-US" smtClean="0"/>
              <a:t>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60B95-3217-4BD8-AA00-D3DEBA769201}" type="slidenum">
              <a:rPr lang="en-US" smtClean="0"/>
              <a:t>‹#›</a:t>
            </a:fld>
            <a:endParaRPr lang="en-US"/>
          </a:p>
        </p:txBody>
      </p:sp>
    </p:spTree>
    <p:extLst>
      <p:ext uri="{BB962C8B-B14F-4D97-AF65-F5344CB8AC3E}">
        <p14:creationId xmlns:p14="http://schemas.microsoft.com/office/powerpoint/2010/main" val="1368846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1F4B30D-C523-4E81-A083-A43A33F300C1}" type="datetimeFigureOut">
              <a:rPr lang="en-US" smtClean="0"/>
              <a:t>2/9/2022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0E60B95-3217-4BD8-AA00-D3DEBA769201}" type="slidenum">
              <a:rPr lang="en-US" smtClean="0"/>
              <a:t>‹#›</a:t>
            </a:fld>
            <a:endParaRPr lang="en-US"/>
          </a:p>
        </p:txBody>
      </p:sp>
    </p:spTree>
    <p:extLst>
      <p:ext uri="{BB962C8B-B14F-4D97-AF65-F5344CB8AC3E}">
        <p14:creationId xmlns:p14="http://schemas.microsoft.com/office/powerpoint/2010/main" val="3177063375"/>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hyperlink" Target="https://www.thebluediamondgallery.com/wooden-tile/p/progress.html" TargetMode="External"/><Relationship Id="rId4" Type="http://schemas.openxmlformats.org/officeDocument/2006/relationships/image" Target="../media/image1.jpe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0.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pn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pn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23.svg"/><Relationship Id="rId4" Type="http://schemas.openxmlformats.org/officeDocument/2006/relationships/image" Target="../media/image1.jpe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24.jpg"/><Relationship Id="rId4" Type="http://schemas.openxmlformats.org/officeDocument/2006/relationships/notesSlide" Target="../notesSlides/notesSlide8.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13.png"/><Relationship Id="rId1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00.png"/><Relationship Id="rId12" Type="http://schemas.openxmlformats.org/officeDocument/2006/relationships/customXml" Target="../ink/ink4.xml"/><Relationship Id="rId17" Type="http://schemas.openxmlformats.org/officeDocument/2006/relationships/image" Target="../media/image15.png"/><Relationship Id="rId2" Type="http://schemas.openxmlformats.org/officeDocument/2006/relationships/audio" Target="../media/media5.m4a"/><Relationship Id="rId16" Type="http://schemas.openxmlformats.org/officeDocument/2006/relationships/customXml" Target="../ink/ink6.xml"/><Relationship Id="rId1" Type="http://schemas.microsoft.com/office/2007/relationships/media" Target="../media/media5.m4a"/><Relationship Id="rId6" Type="http://schemas.openxmlformats.org/officeDocument/2006/relationships/customXml" Target="../ink/ink1.xml"/><Relationship Id="rId11" Type="http://schemas.openxmlformats.org/officeDocument/2006/relationships/image" Target="../media/image120.png"/><Relationship Id="rId5" Type="http://schemas.openxmlformats.org/officeDocument/2006/relationships/image" Target="../media/image12.png"/><Relationship Id="rId15" Type="http://schemas.openxmlformats.org/officeDocument/2006/relationships/image" Target="../media/image14.png"/><Relationship Id="rId10" Type="http://schemas.openxmlformats.org/officeDocument/2006/relationships/customXml" Target="../ink/ink3.xml"/><Relationship Id="rId4" Type="http://schemas.openxmlformats.org/officeDocument/2006/relationships/image" Target="../media/image1.jpeg"/><Relationship Id="rId9" Type="http://schemas.openxmlformats.org/officeDocument/2006/relationships/image" Target="../media/image110.png"/><Relationship Id="rId14" Type="http://schemas.openxmlformats.org/officeDocument/2006/relationships/customXml" Target="../ink/ink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hyperlink" Target="https://www.cusd80.com/cms/lib/AZ01001175/Centricity/domain/6092/files/extended%20school%20year/ESY.pdf" TargetMode="Externa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49" name="Picture 9">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50" name="Picture 11">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51" name="Oval 13">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52" name="Picture 15">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53" name="Picture 17">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54" name="Rectangle 19">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AF1BF15-02E0-4BFC-9B5C-0CD712AC9504}"/>
              </a:ext>
            </a:extLst>
          </p:cNvPr>
          <p:cNvSpPr>
            <a:spLocks noGrp="1"/>
          </p:cNvSpPr>
          <p:nvPr>
            <p:ph type="title"/>
          </p:nvPr>
        </p:nvSpPr>
        <p:spPr>
          <a:xfrm>
            <a:off x="285287" y="1454964"/>
            <a:ext cx="3701695" cy="2732694"/>
          </a:xfrm>
        </p:spPr>
        <p:txBody>
          <a:bodyPr vert="horz" lIns="91440" tIns="45720" rIns="91440" bIns="45720" rtlCol="0" anchor="b">
            <a:normAutofit/>
          </a:bodyPr>
          <a:lstStyle/>
          <a:p>
            <a:pPr>
              <a:lnSpc>
                <a:spcPct val="90000"/>
              </a:lnSpc>
            </a:pPr>
            <a:r>
              <a:rPr lang="en-US" sz="2800" dirty="0">
                <a:solidFill>
                  <a:srgbClr val="92D050"/>
                </a:solidFill>
              </a:rPr>
              <a:t>QUARTERLY PROGRESS REPORTS (QPR)</a:t>
            </a:r>
          </a:p>
        </p:txBody>
      </p:sp>
      <p:sp>
        <p:nvSpPr>
          <p:cNvPr id="4" name="Text Placeholder 3">
            <a:extLst>
              <a:ext uri="{FF2B5EF4-FFF2-40B4-BE49-F238E27FC236}">
                <a16:creationId xmlns:a16="http://schemas.microsoft.com/office/drawing/2014/main" id="{F059A0A3-C591-4855-A6DB-352D2A05A8B9}"/>
              </a:ext>
            </a:extLst>
          </p:cNvPr>
          <p:cNvSpPr>
            <a:spLocks noGrp="1"/>
          </p:cNvSpPr>
          <p:nvPr>
            <p:ph type="body" sz="half" idx="2"/>
          </p:nvPr>
        </p:nvSpPr>
        <p:spPr>
          <a:xfrm>
            <a:off x="322458" y="4596535"/>
            <a:ext cx="3664524" cy="1631646"/>
          </a:xfrm>
        </p:spPr>
        <p:txBody>
          <a:bodyPr vert="horz" lIns="91440" tIns="45720" rIns="91440" bIns="45720" rtlCol="0" anchor="t">
            <a:normAutofit/>
          </a:bodyPr>
          <a:lstStyle/>
          <a:p>
            <a:r>
              <a:rPr lang="en-US" sz="2800" cap="all" dirty="0">
                <a:solidFill>
                  <a:schemeClr val="accent1"/>
                </a:solidFill>
              </a:rPr>
              <a:t>Extended School Year (ESY)</a:t>
            </a:r>
          </a:p>
        </p:txBody>
      </p:sp>
      <p:pic>
        <p:nvPicPr>
          <p:cNvPr id="5" name="Picture 5">
            <a:extLst>
              <a:ext uri="{FF2B5EF4-FFF2-40B4-BE49-F238E27FC236}">
                <a16:creationId xmlns:a16="http://schemas.microsoft.com/office/drawing/2014/main" id="{0AB954CD-A8A3-4B92-A342-F21951ABB392}"/>
              </a:ext>
            </a:extLst>
          </p:cNvPr>
          <p:cNvPicPr>
            <a:picLocks noGrp="1" noChangeAspect="1"/>
          </p:cNvPicPr>
          <p:nvPr>
            <p:ph type="pic" idx="1"/>
          </p:nvPr>
        </p:nvPicPr>
        <p:blipFill rotWithShape="1">
          <a:blip r:embed="rId9">
            <a:extLst>
              <a:ext uri="{837473B0-CC2E-450A-ABE3-18F120FF3D39}">
                <a1611:picAttrSrcUrl xmlns:a1611="http://schemas.microsoft.com/office/drawing/2016/11/main" r:id="rId10"/>
              </a:ext>
            </a:extLst>
          </a:blip>
          <a:srcRect l="7817" r="18625" b="-1"/>
          <a:stretch/>
        </p:blipFill>
        <p:spPr>
          <a:xfrm>
            <a:off x="4634682" y="10"/>
            <a:ext cx="7557319" cy="6857990"/>
          </a:xfrm>
          <a:prstGeom prst="rect">
            <a:avLst/>
          </a:prstGeom>
        </p:spPr>
      </p:pic>
      <p:sp>
        <p:nvSpPr>
          <p:cNvPr id="55" name="Rectangle 21">
            <a:extLst>
              <a:ext uri="{FF2B5EF4-FFF2-40B4-BE49-F238E27FC236}">
                <a16:creationId xmlns:a16="http://schemas.microsoft.com/office/drawing/2014/main" id="{C91B2AEB-9C03-4291-82DB-27D351F31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Audio 2">
            <a:hlinkClick r:id="" action="ppaction://media"/>
            <a:extLst>
              <a:ext uri="{FF2B5EF4-FFF2-40B4-BE49-F238E27FC236}">
                <a16:creationId xmlns:a16="http://schemas.microsoft.com/office/drawing/2014/main" id="{B3BCD9B9-7906-4BE7-A1A8-5862EC996D8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879243"/>
      </p:ext>
    </p:extLst>
  </p:cSld>
  <p:clrMapOvr>
    <a:masterClrMapping/>
  </p:clrMapOvr>
  <mc:AlternateContent xmlns:mc="http://schemas.openxmlformats.org/markup-compatibility/2006" xmlns:p14="http://schemas.microsoft.com/office/powerpoint/2010/main">
    <mc:Choice Requires="p14">
      <p:transition spd="slow" p14:dur="2000" advTm="6524"/>
    </mc:Choice>
    <mc:Fallback xmlns="">
      <p:transition spd="slow" advTm="6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3F5F7-4931-42EE-89B9-F88BBB2640CC}"/>
              </a:ext>
            </a:extLst>
          </p:cNvPr>
          <p:cNvSpPr>
            <a:spLocks noGrp="1"/>
          </p:cNvSpPr>
          <p:nvPr>
            <p:ph type="title"/>
          </p:nvPr>
        </p:nvSpPr>
        <p:spPr>
          <a:xfrm>
            <a:off x="635223" y="629266"/>
            <a:ext cx="3116690" cy="5594554"/>
          </a:xfrm>
        </p:spPr>
        <p:txBody>
          <a:bodyPr anchor="ctr">
            <a:normAutofit/>
          </a:bodyPr>
          <a:lstStyle/>
          <a:p>
            <a:r>
              <a:rPr lang="en-US" sz="3200" dirty="0"/>
              <a:t>Summer ESY: </a:t>
            </a:r>
            <a:br>
              <a:rPr lang="en-US" sz="3200" dirty="0"/>
            </a:br>
            <a:r>
              <a:rPr lang="en-US" sz="4400" dirty="0">
                <a:solidFill>
                  <a:srgbClr val="92D050"/>
                </a:solidFill>
              </a:rPr>
              <a:t>June 2022</a:t>
            </a:r>
          </a:p>
        </p:txBody>
      </p:sp>
      <p:sp>
        <p:nvSpPr>
          <p:cNvPr id="30" name="Freeform 7">
            <a:extLst>
              <a:ext uri="{FF2B5EF4-FFF2-40B4-BE49-F238E27FC236}">
                <a16:creationId xmlns:a16="http://schemas.microsoft.com/office/drawing/2014/main" id="{AD488FAE-8A33-44D2-922D-E1A7E147D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32" name="Rectangle 31">
            <a:extLst>
              <a:ext uri="{FF2B5EF4-FFF2-40B4-BE49-F238E27FC236}">
                <a16:creationId xmlns:a16="http://schemas.microsoft.com/office/drawing/2014/main" id="{D1A684E7-FC3D-4F0E-9F70-C69B3BEFC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5">
            <a:extLst>
              <a:ext uri="{FF2B5EF4-FFF2-40B4-BE49-F238E27FC236}">
                <a16:creationId xmlns:a16="http://schemas.microsoft.com/office/drawing/2014/main" id="{E284F65F-D81D-4196-A4FB-F1C7EAC555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140466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36" name="Rectangle 35">
            <a:extLst>
              <a:ext uri="{FF2B5EF4-FFF2-40B4-BE49-F238E27FC236}">
                <a16:creationId xmlns:a16="http://schemas.microsoft.com/office/drawing/2014/main" id="{FE0E41EA-15C8-4C96-84B8-F9BBB96B5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Content Placeholder 2">
            <a:extLst>
              <a:ext uri="{FF2B5EF4-FFF2-40B4-BE49-F238E27FC236}">
                <a16:creationId xmlns:a16="http://schemas.microsoft.com/office/drawing/2014/main" id="{8E719B4E-8A9D-4DE0-A940-B6442AE63166}"/>
              </a:ext>
            </a:extLst>
          </p:cNvPr>
          <p:cNvSpPr>
            <a:spLocks noGrp="1"/>
          </p:cNvSpPr>
          <p:nvPr>
            <p:ph idx="1"/>
          </p:nvPr>
        </p:nvSpPr>
        <p:spPr>
          <a:xfrm>
            <a:off x="5048452" y="1304693"/>
            <a:ext cx="6994865" cy="3869473"/>
          </a:xfrm>
        </p:spPr>
        <p:txBody>
          <a:bodyPr vert="horz" lIns="91440" tIns="45720" rIns="91440" bIns="45720" rtlCol="0" anchor="t">
            <a:normAutofit/>
          </a:bodyPr>
          <a:lstStyle/>
          <a:p>
            <a:pPr>
              <a:lnSpc>
                <a:spcPct val="90000"/>
              </a:lnSpc>
            </a:pPr>
            <a:r>
              <a:rPr lang="en-US" sz="1800" b="1" dirty="0">
                <a:solidFill>
                  <a:schemeClr val="bg1"/>
                </a:solidFill>
              </a:rPr>
              <a:t>ALL ESY DECISIONS MUST BE MADE 45 DAYS PRIOR TO THE LAST DAY OF SCHOOL</a:t>
            </a:r>
          </a:p>
          <a:p>
            <a:pPr>
              <a:lnSpc>
                <a:spcPct val="90000"/>
              </a:lnSpc>
            </a:pPr>
            <a:endParaRPr lang="en-US" sz="1800" dirty="0">
              <a:solidFill>
                <a:schemeClr val="bg1"/>
              </a:solidFill>
              <a:cs typeface="Calibri Light"/>
            </a:endParaRPr>
          </a:p>
          <a:p>
            <a:pPr>
              <a:lnSpc>
                <a:spcPct val="90000"/>
              </a:lnSpc>
            </a:pPr>
            <a:r>
              <a:rPr lang="en-US" sz="1800" dirty="0">
                <a:solidFill>
                  <a:schemeClr val="bg1"/>
                </a:solidFill>
              </a:rPr>
              <a:t>April 11, 2022 is the deadline to provide parents with notification of ESY decisions.  </a:t>
            </a:r>
          </a:p>
          <a:p>
            <a:pPr>
              <a:lnSpc>
                <a:spcPct val="90000"/>
              </a:lnSpc>
            </a:pPr>
            <a:r>
              <a:rPr lang="en-US" sz="1800" dirty="0">
                <a:solidFill>
                  <a:schemeClr val="bg1"/>
                </a:solidFill>
              </a:rPr>
              <a:t>If an IEP is due </a:t>
            </a:r>
            <a:r>
              <a:rPr lang="en-US" sz="1800" b="1" dirty="0">
                <a:solidFill>
                  <a:schemeClr val="bg1"/>
                </a:solidFill>
              </a:rPr>
              <a:t>AFTER</a:t>
            </a:r>
            <a:r>
              <a:rPr lang="en-US" sz="1800" dirty="0">
                <a:solidFill>
                  <a:schemeClr val="bg1"/>
                </a:solidFill>
              </a:rPr>
              <a:t> April 11th, the team must determine if a meeting should be held before the ESY deadline.  Otherwise, the ESY determination is made </a:t>
            </a:r>
            <a:r>
              <a:rPr lang="en-US" sz="1800">
                <a:solidFill>
                  <a:schemeClr val="bg1"/>
                </a:solidFill>
              </a:rPr>
              <a:t>during the regular IEP review.  </a:t>
            </a:r>
            <a:endParaRPr lang="en-US">
              <a:solidFill>
                <a:schemeClr val="bg1"/>
              </a:solidFill>
            </a:endParaRPr>
          </a:p>
          <a:p>
            <a:pPr>
              <a:lnSpc>
                <a:spcPct val="90000"/>
              </a:lnSpc>
            </a:pPr>
            <a:endParaRPr lang="en-US" sz="1800" dirty="0">
              <a:solidFill>
                <a:schemeClr val="bg1"/>
              </a:solidFill>
            </a:endParaRPr>
          </a:p>
          <a:p>
            <a:pPr>
              <a:lnSpc>
                <a:spcPct val="90000"/>
              </a:lnSpc>
            </a:pPr>
            <a:r>
              <a:rPr lang="en-US" sz="1800" dirty="0">
                <a:solidFill>
                  <a:schemeClr val="bg1"/>
                </a:solidFill>
              </a:rPr>
              <a:t>Locations for ESY will be updated in the ESY training power point (Special education website) when determined</a:t>
            </a:r>
          </a:p>
          <a:p>
            <a:pPr>
              <a:lnSpc>
                <a:spcPct val="90000"/>
              </a:lnSpc>
            </a:pPr>
            <a:endParaRPr lang="en-US" sz="1200" dirty="0">
              <a:solidFill>
                <a:schemeClr val="bg1"/>
              </a:solidFill>
            </a:endParaRPr>
          </a:p>
          <a:p>
            <a:pPr>
              <a:lnSpc>
                <a:spcPct val="90000"/>
              </a:lnSpc>
            </a:pPr>
            <a:endParaRPr lang="en-US" sz="800" dirty="0">
              <a:solidFill>
                <a:schemeClr val="bg1"/>
              </a:solidFill>
            </a:endParaRPr>
          </a:p>
        </p:txBody>
      </p:sp>
      <p:pic>
        <p:nvPicPr>
          <p:cNvPr id="7" name="Graphic 6" descr="Clock">
            <a:extLst>
              <a:ext uri="{FF2B5EF4-FFF2-40B4-BE49-F238E27FC236}">
                <a16:creationId xmlns:a16="http://schemas.microsoft.com/office/drawing/2014/main" id="{84302FC8-76FC-44F5-911D-0D1F2128AA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67484" y="5035739"/>
            <a:ext cx="1955990" cy="1955990"/>
          </a:xfrm>
          <a:prstGeom prst="rect">
            <a:avLst/>
          </a:prstGeom>
          <a:effectLst/>
        </p:spPr>
      </p:pic>
      <p:pic>
        <p:nvPicPr>
          <p:cNvPr id="3" name="Audio 2">
            <a:hlinkClick r:id="" action="ppaction://media"/>
            <a:extLst>
              <a:ext uri="{FF2B5EF4-FFF2-40B4-BE49-F238E27FC236}">
                <a16:creationId xmlns:a16="http://schemas.microsoft.com/office/drawing/2014/main" id="{76A0EE53-7806-4E39-93EF-D4F3661477A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69236547"/>
      </p:ext>
    </p:extLst>
  </p:cSld>
  <p:clrMapOvr>
    <a:masterClrMapping/>
  </p:clrMapOvr>
  <mc:AlternateContent xmlns:mc="http://schemas.openxmlformats.org/markup-compatibility/2006" xmlns:p14="http://schemas.microsoft.com/office/powerpoint/2010/main">
    <mc:Choice Requires="p14">
      <p:transition spd="slow" p14:dur="2000" advTm="42943"/>
    </mc:Choice>
    <mc:Fallback xmlns="">
      <p:transition spd="slow" advTm="42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6DF55-D5A2-4EE6-9D8E-0EF46468C30C}"/>
              </a:ext>
            </a:extLst>
          </p:cNvPr>
          <p:cNvSpPr>
            <a:spLocks noGrp="1"/>
          </p:cNvSpPr>
          <p:nvPr>
            <p:ph type="title"/>
          </p:nvPr>
        </p:nvSpPr>
        <p:spPr/>
        <p:txBody>
          <a:bodyPr/>
          <a:lstStyle/>
          <a:p>
            <a:r>
              <a:rPr lang="en-US" dirty="0"/>
              <a:t>ESY  - June 2022</a:t>
            </a:r>
          </a:p>
        </p:txBody>
      </p:sp>
      <p:sp>
        <p:nvSpPr>
          <p:cNvPr id="8" name="Text Placeholder 7">
            <a:extLst>
              <a:ext uri="{FF2B5EF4-FFF2-40B4-BE49-F238E27FC236}">
                <a16:creationId xmlns:a16="http://schemas.microsoft.com/office/drawing/2014/main" id="{59C62195-0959-42BF-8650-801FFB0A2822}"/>
              </a:ext>
            </a:extLst>
          </p:cNvPr>
          <p:cNvSpPr>
            <a:spLocks noGrp="1"/>
          </p:cNvSpPr>
          <p:nvPr>
            <p:ph sz="half" idx="2"/>
          </p:nvPr>
        </p:nvSpPr>
        <p:spPr>
          <a:xfrm>
            <a:off x="736130" y="2064752"/>
            <a:ext cx="10783080" cy="3477405"/>
          </a:xfrm>
        </p:spPr>
        <p:txBody>
          <a:bodyPr vert="horz" lIns="91440" tIns="45720" rIns="91440" bIns="45720" rtlCol="0" anchor="t">
            <a:normAutofit/>
          </a:bodyPr>
          <a:lstStyle/>
          <a:p>
            <a:r>
              <a:rPr lang="en-US" dirty="0"/>
              <a:t>CUSD operates other summer programs to include Summer Learning, Summer Academy, and Summer School.  </a:t>
            </a:r>
            <a:endParaRPr lang="en-US"/>
          </a:p>
          <a:p>
            <a:r>
              <a:rPr lang="en-US"/>
              <a:t>If a student with an IEP meets the requirements for these programs, they are eligible to enroll and participate.</a:t>
            </a:r>
            <a:r>
              <a:rPr lang="en-US" dirty="0"/>
              <a:t>  </a:t>
            </a:r>
          </a:p>
          <a:p>
            <a:r>
              <a:rPr lang="en-US"/>
              <a:t>Please review current lists of eligible students with your principal.</a:t>
            </a:r>
          </a:p>
          <a:p>
            <a:r>
              <a:rPr lang="en-US"/>
              <a:t>Be aware of students with an IEP being recommended for summer programs.  </a:t>
            </a:r>
          </a:p>
          <a:p>
            <a:r>
              <a:rPr lang="en-US"/>
              <a:t>We will need to address IEP accommodations for any student with an IEP.   </a:t>
            </a:r>
          </a:p>
          <a:p>
            <a:endParaRPr lang="en-US" dirty="0"/>
          </a:p>
        </p:txBody>
      </p:sp>
      <p:pic>
        <p:nvPicPr>
          <p:cNvPr id="3" name="Audio 2">
            <a:hlinkClick r:id="" action="ppaction://media"/>
            <a:extLst>
              <a:ext uri="{FF2B5EF4-FFF2-40B4-BE49-F238E27FC236}">
                <a16:creationId xmlns:a16="http://schemas.microsoft.com/office/drawing/2014/main" id="{4711081B-D58F-4080-A10E-1EAFB7C462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38314394"/>
      </p:ext>
    </p:extLst>
  </p:cSld>
  <p:clrMapOvr>
    <a:masterClrMapping/>
  </p:clrMapOvr>
  <mc:AlternateContent xmlns:mc="http://schemas.openxmlformats.org/markup-compatibility/2006" xmlns:p14="http://schemas.microsoft.com/office/powerpoint/2010/main">
    <mc:Choice Requires="p14">
      <p:transition spd="slow" p14:dur="2000" advTm="34514"/>
    </mc:Choice>
    <mc:Fallback xmlns="">
      <p:transition spd="slow" advTm="34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9B8FD4-CDEB-4EB4-B4DE-C89E11938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Freeform 36">
            <a:extLst>
              <a:ext uri="{FF2B5EF4-FFF2-40B4-BE49-F238E27FC236}">
                <a16:creationId xmlns:a16="http://schemas.microsoft.com/office/drawing/2014/main" id="{5A2E3D1D-9E9F-4739-BA14-D4D7FA9F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2" name="Freeform: Shape 11">
            <a:extLst>
              <a:ext uri="{FF2B5EF4-FFF2-40B4-BE49-F238E27FC236}">
                <a16:creationId xmlns:a16="http://schemas.microsoft.com/office/drawing/2014/main" id="{1FFB365B-E9DC-4859-B8AB-CB83EEBE4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DAB9C8-EB37-4914-A699-C716FC8FE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13B40A5-3AD0-4B0A-80E6-4A5FEBBC79C0}"/>
              </a:ext>
            </a:extLst>
          </p:cNvPr>
          <p:cNvSpPr>
            <a:spLocks noGrp="1"/>
          </p:cNvSpPr>
          <p:nvPr>
            <p:ph type="title"/>
          </p:nvPr>
        </p:nvSpPr>
        <p:spPr>
          <a:xfrm>
            <a:off x="653143" y="1143000"/>
            <a:ext cx="3522879" cy="4973741"/>
          </a:xfrm>
        </p:spPr>
        <p:txBody>
          <a:bodyPr>
            <a:normAutofit/>
          </a:bodyPr>
          <a:lstStyle/>
          <a:p>
            <a:pPr algn="r"/>
            <a:r>
              <a:rPr lang="en-US" b="1" dirty="0">
                <a:solidFill>
                  <a:schemeClr val="bg2"/>
                </a:solidFill>
              </a:rPr>
              <a:t>Reminders</a:t>
            </a:r>
          </a:p>
        </p:txBody>
      </p:sp>
      <p:sp>
        <p:nvSpPr>
          <p:cNvPr id="3" name="Content Placeholder 2">
            <a:extLst>
              <a:ext uri="{FF2B5EF4-FFF2-40B4-BE49-F238E27FC236}">
                <a16:creationId xmlns:a16="http://schemas.microsoft.com/office/drawing/2014/main" id="{AAC436B7-E182-49AE-B423-B3025EF5F8C1}"/>
              </a:ext>
            </a:extLst>
          </p:cNvPr>
          <p:cNvSpPr>
            <a:spLocks noGrp="1"/>
          </p:cNvSpPr>
          <p:nvPr>
            <p:ph idx="1"/>
          </p:nvPr>
        </p:nvSpPr>
        <p:spPr>
          <a:xfrm>
            <a:off x="5204109" y="1143000"/>
            <a:ext cx="6269434" cy="5354741"/>
          </a:xfrm>
        </p:spPr>
        <p:txBody>
          <a:bodyPr vert="horz" lIns="91440" tIns="45720" rIns="91440" bIns="45720" rtlCol="0" anchor="t">
            <a:normAutofit/>
          </a:bodyPr>
          <a:lstStyle/>
          <a:p>
            <a:r>
              <a:rPr lang="en-US" sz="2200" dirty="0"/>
              <a:t>The ESY decision is based on a team  review and discussion of the student’s data, progress, and all factors that impact performance. </a:t>
            </a:r>
            <a:r>
              <a:rPr lang="en-US" sz="2200" dirty="0">
                <a:solidFill>
                  <a:srgbClr val="FFFF00"/>
                </a:solidFill>
              </a:rPr>
              <a:t>THE FINAL DETERMINATION IS NOT SOLELY BASED ON DATA POINTS OR ANY SINGLE PIECE OF INFORMATION. </a:t>
            </a:r>
          </a:p>
          <a:p>
            <a:r>
              <a:rPr lang="en-US" sz="2200" dirty="0"/>
              <a:t>IF ESY IS OFFERED AND A PARENT SHARES THE STUDENT WON’T ATTEND:</a:t>
            </a:r>
            <a:endParaRPr lang="en-US" dirty="0"/>
          </a:p>
          <a:p>
            <a:pPr lvl="1"/>
            <a:r>
              <a:rPr lang="en-US" sz="2000" dirty="0"/>
              <a:t>THIS DOES NOT MEAN THE STUDENT IS NO LONGER ELIGIBLE.  </a:t>
            </a:r>
            <a:endParaRPr lang="en-US" dirty="0"/>
          </a:p>
          <a:p>
            <a:pPr lvl="1"/>
            <a:r>
              <a:rPr lang="en-US" sz="2000" dirty="0"/>
              <a:t>The team outlines the ESY determination in the PWN, and documents the parent's decision to decline the offer.</a:t>
            </a:r>
            <a:endParaRPr lang="en-US" dirty="0"/>
          </a:p>
          <a:p>
            <a:pPr marL="0" indent="0">
              <a:buNone/>
            </a:pPr>
            <a:endParaRPr lang="en-US" dirty="0"/>
          </a:p>
        </p:txBody>
      </p:sp>
      <p:pic>
        <p:nvPicPr>
          <p:cNvPr id="6" name="Audio 5">
            <a:hlinkClick r:id="" action="ppaction://media"/>
            <a:extLst>
              <a:ext uri="{FF2B5EF4-FFF2-40B4-BE49-F238E27FC236}">
                <a16:creationId xmlns:a16="http://schemas.microsoft.com/office/drawing/2014/main" id="{FD9A151E-83BE-412F-AAB8-7B658799D4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6631404"/>
      </p:ext>
    </p:extLst>
  </p:cSld>
  <p:clrMapOvr>
    <a:masterClrMapping/>
  </p:clrMapOvr>
  <mc:AlternateContent xmlns:mc="http://schemas.openxmlformats.org/markup-compatibility/2006" xmlns:p14="http://schemas.microsoft.com/office/powerpoint/2010/main">
    <mc:Choice Requires="p14">
      <p:transition spd="slow" p14:dur="2000" advTm="36093"/>
    </mc:Choice>
    <mc:Fallback xmlns="">
      <p:transition spd="slow" advTm="36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7"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0"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9A235BF0-7512-4F0C-B487-43EFD387A3C3}"/>
              </a:ext>
            </a:extLst>
          </p:cNvPr>
          <p:cNvSpPr>
            <a:spLocks noGrp="1"/>
          </p:cNvSpPr>
          <p:nvPr>
            <p:ph type="title"/>
          </p:nvPr>
        </p:nvSpPr>
        <p:spPr>
          <a:xfrm>
            <a:off x="806195" y="804672"/>
            <a:ext cx="3521359" cy="5248656"/>
          </a:xfrm>
        </p:spPr>
        <p:txBody>
          <a:bodyPr anchor="ctr">
            <a:normAutofit/>
          </a:bodyPr>
          <a:lstStyle/>
          <a:p>
            <a:pPr algn="ctr"/>
            <a:r>
              <a:rPr lang="en-US"/>
              <a:t>Frequency and Duration</a:t>
            </a:r>
          </a:p>
        </p:txBody>
      </p:sp>
      <p:sp>
        <p:nvSpPr>
          <p:cNvPr id="3" name="Content Placeholder 2">
            <a:extLst>
              <a:ext uri="{FF2B5EF4-FFF2-40B4-BE49-F238E27FC236}">
                <a16:creationId xmlns:a16="http://schemas.microsoft.com/office/drawing/2014/main" id="{2206D603-593F-4886-94AE-2C1B5AD876F0}"/>
              </a:ext>
            </a:extLst>
          </p:cNvPr>
          <p:cNvSpPr>
            <a:spLocks noGrp="1"/>
          </p:cNvSpPr>
          <p:nvPr>
            <p:ph idx="1"/>
          </p:nvPr>
        </p:nvSpPr>
        <p:spPr>
          <a:xfrm>
            <a:off x="4928846" y="602167"/>
            <a:ext cx="6446945" cy="5451162"/>
          </a:xfrm>
        </p:spPr>
        <p:txBody>
          <a:bodyPr anchor="ctr">
            <a:normAutofit/>
          </a:bodyPr>
          <a:lstStyle/>
          <a:p>
            <a:pPr marL="0" indent="0">
              <a:buNone/>
            </a:pPr>
            <a:r>
              <a:rPr lang="en-US" dirty="0">
                <a:solidFill>
                  <a:srgbClr val="FFFF00"/>
                </a:solidFill>
              </a:rPr>
              <a:t>DURING THE SAME MEETING WHEN  A TEAM DETERMINES ELIGIBLITY FOR ESY, THEY ARE RESPONSIBLE FOR DETERMINING THE FREQUENCY AND DURATION OF SERVICES.  </a:t>
            </a:r>
          </a:p>
          <a:p>
            <a:pPr marL="0" indent="0">
              <a:buNone/>
            </a:pPr>
            <a:r>
              <a:rPr lang="en-US" dirty="0"/>
              <a:t>The IEP team should think about/talk about:</a:t>
            </a:r>
          </a:p>
          <a:p>
            <a:pPr marL="0" indent="0">
              <a:buNone/>
            </a:pPr>
            <a:r>
              <a:rPr lang="en-US" dirty="0"/>
              <a:t>W</a:t>
            </a:r>
            <a:r>
              <a:rPr lang="en-US" dirty="0">
                <a:latin typeface="+mj-lt"/>
              </a:rPr>
              <a:t>hat services/duration will </a:t>
            </a:r>
            <a:r>
              <a:rPr lang="en-US" dirty="0"/>
              <a:t>assist the student in </a:t>
            </a:r>
            <a:r>
              <a:rPr lang="en-US" b="1" u="sng" dirty="0"/>
              <a:t>maintaining</a:t>
            </a:r>
            <a:r>
              <a:rPr lang="en-US" dirty="0"/>
              <a:t> </a:t>
            </a:r>
            <a:r>
              <a:rPr lang="en-US" dirty="0">
                <a:latin typeface="+mj-lt"/>
              </a:rPr>
              <a:t>progress?</a:t>
            </a:r>
            <a:r>
              <a:rPr lang="en-US" dirty="0"/>
              <a:t> </a:t>
            </a:r>
            <a:endParaRPr lang="en-US" dirty="0">
              <a:latin typeface="+mj-lt"/>
            </a:endParaRPr>
          </a:p>
          <a:p>
            <a:pPr marL="0" indent="0">
              <a:buNone/>
            </a:pPr>
            <a:r>
              <a:rPr lang="en-US" dirty="0"/>
              <a:t> </a:t>
            </a:r>
            <a:r>
              <a:rPr lang="en-US" dirty="0">
                <a:latin typeface="+mj-lt"/>
              </a:rPr>
              <a:t>**ESY is typically </a:t>
            </a:r>
            <a:r>
              <a:rPr lang="en-US" dirty="0"/>
              <a:t>condensed into a</a:t>
            </a:r>
            <a:r>
              <a:rPr lang="en-US" dirty="0">
                <a:latin typeface="+mj-lt"/>
              </a:rPr>
              <a:t> 4 week </a:t>
            </a:r>
            <a:r>
              <a:rPr lang="en-US" dirty="0"/>
              <a:t>period, 4 days each week, with</a:t>
            </a:r>
            <a:r>
              <a:rPr lang="en-US" dirty="0">
                <a:latin typeface="+mj-lt"/>
              </a:rPr>
              <a:t> 2-4 </a:t>
            </a:r>
            <a:r>
              <a:rPr lang="en-US" dirty="0"/>
              <a:t>hours of service per day</a:t>
            </a:r>
            <a:r>
              <a:rPr lang="en-US" dirty="0">
                <a:latin typeface="+mj-lt"/>
              </a:rPr>
              <a:t>.</a:t>
            </a:r>
            <a:r>
              <a:rPr lang="en-US" dirty="0"/>
              <a:t> </a:t>
            </a:r>
            <a:r>
              <a:rPr lang="en-US" dirty="0">
                <a:latin typeface="+mj-lt"/>
              </a:rPr>
              <a:t> Recommendations for services should be reasonable to maintain a skill, but also logistically make sense for the individual student. **</a:t>
            </a:r>
            <a:r>
              <a:rPr lang="en-US" dirty="0"/>
              <a:t> </a:t>
            </a:r>
            <a:endParaRPr lang="en-US" dirty="0">
              <a:latin typeface="+mj-lt"/>
            </a:endParaRPr>
          </a:p>
          <a:p>
            <a:pPr marL="0" indent="0">
              <a:buNone/>
            </a:pPr>
            <a:r>
              <a:rPr lang="en-US" dirty="0">
                <a:solidFill>
                  <a:srgbClr val="FFFF00"/>
                </a:solidFill>
              </a:rPr>
              <a:t>Frequency and Duration should be outlined in the PWN issued at the close of the meeting where eligibility is determined.</a:t>
            </a:r>
            <a:endParaRPr lang="en-US" i="0" dirty="0">
              <a:solidFill>
                <a:srgbClr val="FFFF00"/>
              </a:solidFill>
              <a:latin typeface="+mj-lt"/>
            </a:endParaRPr>
          </a:p>
          <a:p>
            <a:pPr marL="0" indent="0">
              <a:buNone/>
            </a:pPr>
            <a:endParaRPr lang="en-US" dirty="0"/>
          </a:p>
        </p:txBody>
      </p:sp>
      <p:pic>
        <p:nvPicPr>
          <p:cNvPr id="5" name="Audio 4">
            <a:hlinkClick r:id="" action="ppaction://media"/>
            <a:extLst>
              <a:ext uri="{FF2B5EF4-FFF2-40B4-BE49-F238E27FC236}">
                <a16:creationId xmlns:a16="http://schemas.microsoft.com/office/drawing/2014/main" id="{0F25851F-531D-46B0-9CF3-F8C290ECFF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99429437"/>
      </p:ext>
    </p:extLst>
  </p:cSld>
  <p:clrMapOvr>
    <a:masterClrMapping/>
  </p:clrMapOvr>
  <mc:AlternateContent xmlns:mc="http://schemas.openxmlformats.org/markup-compatibility/2006" xmlns:p14="http://schemas.microsoft.com/office/powerpoint/2010/main">
    <mc:Choice Requires="p14">
      <p:transition spd="slow" p14:dur="2000" advTm="60358"/>
    </mc:Choice>
    <mc:Fallback xmlns="">
      <p:transition spd="slow" advTm="60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1" name="Picture 10">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 name="Oval 12">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7" name="Picture 16">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9" name="Rectangle 18">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BCD4A98-98E9-42CD-83EF-DDAC9B186849}"/>
              </a:ext>
            </a:extLst>
          </p:cNvPr>
          <p:cNvSpPr>
            <a:spLocks noGrp="1"/>
          </p:cNvSpPr>
          <p:nvPr>
            <p:ph type="title"/>
          </p:nvPr>
        </p:nvSpPr>
        <p:spPr>
          <a:xfrm>
            <a:off x="4842806" y="240763"/>
            <a:ext cx="6957550" cy="5614641"/>
          </a:xfrm>
        </p:spPr>
        <p:txBody>
          <a:bodyPr vert="horz" lIns="91440" tIns="45720" rIns="91440" bIns="45720" rtlCol="0" anchor="b">
            <a:noAutofit/>
          </a:bodyPr>
          <a:lstStyle/>
          <a:p>
            <a:pPr>
              <a:lnSpc>
                <a:spcPct val="90000"/>
              </a:lnSpc>
            </a:pPr>
            <a:r>
              <a:rPr lang="en-US" sz="3200" dirty="0"/>
              <a:t>Next Steps:</a:t>
            </a:r>
            <a:br>
              <a:rPr lang="en-US" sz="3200" dirty="0"/>
            </a:br>
            <a:br>
              <a:rPr lang="en-US" sz="2400" dirty="0"/>
            </a:br>
            <a:r>
              <a:rPr lang="en-US" sz="2400" dirty="0"/>
              <a:t>- </a:t>
            </a:r>
            <a:r>
              <a:rPr lang="en-US" sz="1800" dirty="0"/>
              <a:t>Run an ESY report and cross check any students that have been determined eligible</a:t>
            </a:r>
            <a:br>
              <a:rPr lang="en-US" sz="1800" dirty="0"/>
            </a:br>
            <a:br>
              <a:rPr lang="en-US" sz="1800" dirty="0"/>
            </a:br>
            <a:r>
              <a:rPr lang="en-US" sz="1800" dirty="0"/>
              <a:t>- Adjust IEP meeting dates to ensure the IEP team is meeting before the April 11th ESY determination deadline</a:t>
            </a:r>
            <a:br>
              <a:rPr lang="en-US" sz="1800" dirty="0"/>
            </a:br>
            <a:br>
              <a:rPr lang="en-US" sz="1800" dirty="0"/>
            </a:br>
            <a:r>
              <a:rPr lang="en-US" sz="1800" dirty="0"/>
              <a:t>- Once ESY programming has been finalized (location, hours, frequency, dates):</a:t>
            </a:r>
            <a:br>
              <a:rPr lang="en-US" sz="1800" dirty="0"/>
            </a:br>
            <a:r>
              <a:rPr lang="en-US" sz="1800" dirty="0"/>
              <a:t>* contact parent/s to review</a:t>
            </a:r>
            <a:br>
              <a:rPr lang="en-US" sz="1800" dirty="0"/>
            </a:br>
            <a:r>
              <a:rPr lang="en-US" sz="1800" dirty="0"/>
              <a:t>* draft the final PWN outlining the offer</a:t>
            </a:r>
            <a:br>
              <a:rPr lang="en-US" sz="1800" dirty="0"/>
            </a:br>
            <a:r>
              <a:rPr lang="en-US" sz="1800" dirty="0"/>
              <a:t>* indicate parent’s denial or acceptance</a:t>
            </a:r>
            <a:br>
              <a:rPr lang="en-US" sz="1800" dirty="0"/>
            </a:br>
            <a:r>
              <a:rPr lang="en-US" sz="1800" dirty="0"/>
              <a:t>* work with your department chair and the ESY Specialist to finalize all necessary details (as outlined in district ESY information provided on the special education website).  </a:t>
            </a:r>
          </a:p>
        </p:txBody>
      </p:sp>
      <p:sp>
        <p:nvSpPr>
          <p:cNvPr id="21" name="Rectangle 20">
            <a:extLst>
              <a:ext uri="{FF2B5EF4-FFF2-40B4-BE49-F238E27FC236}">
                <a16:creationId xmlns:a16="http://schemas.microsoft.com/office/drawing/2014/main" id="{2FD235D7-E555-468D-A368-E23596CCE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57780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8">
            <a:extLst>
              <a:ext uri="{FF2B5EF4-FFF2-40B4-BE49-F238E27FC236}">
                <a16:creationId xmlns:a16="http://schemas.microsoft.com/office/drawing/2014/main" id="{AA0BB620-0E1B-444E-B4DA-620EC18FC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5" name="Freeform 5">
            <a:extLst>
              <a:ext uri="{FF2B5EF4-FFF2-40B4-BE49-F238E27FC236}">
                <a16:creationId xmlns:a16="http://schemas.microsoft.com/office/drawing/2014/main" id="{2429450D-EE6E-4527-982F-934CA86EE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38060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pic>
        <p:nvPicPr>
          <p:cNvPr id="6" name="Graphic 5" descr="Check List">
            <a:extLst>
              <a:ext uri="{FF2B5EF4-FFF2-40B4-BE49-F238E27FC236}">
                <a16:creationId xmlns:a16="http://schemas.microsoft.com/office/drawing/2014/main" id="{11E8476D-6974-4A3D-8032-E4943B70645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7240" y="2074882"/>
            <a:ext cx="2936836" cy="2936836"/>
          </a:xfrm>
          <a:prstGeom prst="rect">
            <a:avLst/>
          </a:prstGeom>
          <a:effectLst/>
        </p:spPr>
      </p:pic>
      <p:pic>
        <p:nvPicPr>
          <p:cNvPr id="4" name="Audio 3">
            <a:hlinkClick r:id="" action="ppaction://media"/>
            <a:extLst>
              <a:ext uri="{FF2B5EF4-FFF2-40B4-BE49-F238E27FC236}">
                <a16:creationId xmlns:a16="http://schemas.microsoft.com/office/drawing/2014/main" id="{B665AC0D-2EA6-4744-ADCB-4A41F69A70B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64159530"/>
      </p:ext>
    </p:extLst>
  </p:cSld>
  <p:clrMapOvr>
    <a:masterClrMapping/>
  </p:clrMapOvr>
  <mc:AlternateContent xmlns:mc="http://schemas.openxmlformats.org/markup-compatibility/2006" xmlns:p14="http://schemas.microsoft.com/office/powerpoint/2010/main">
    <mc:Choice Requires="p14">
      <p:transition spd="slow" p14:dur="2000" advTm="39460"/>
    </mc:Choice>
    <mc:Fallback xmlns="">
      <p:transition spd="slow" advTm="39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AA085689-791F-4B8F-9F30-12415B97D3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0" name="Picture 29">
            <a:extLst>
              <a:ext uri="{FF2B5EF4-FFF2-40B4-BE49-F238E27FC236}">
                <a16:creationId xmlns:a16="http://schemas.microsoft.com/office/drawing/2014/main" id="{AA3FED7F-6821-47C0-A464-E9278B2412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2" name="Oval 31">
            <a:extLst>
              <a:ext uri="{FF2B5EF4-FFF2-40B4-BE49-F238E27FC236}">
                <a16:creationId xmlns:a16="http://schemas.microsoft.com/office/drawing/2014/main" id="{8F54B2FB-3F54-4350-8D1B-F86D677CA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4" name="Picture 33">
            <a:extLst>
              <a:ext uri="{FF2B5EF4-FFF2-40B4-BE49-F238E27FC236}">
                <a16:creationId xmlns:a16="http://schemas.microsoft.com/office/drawing/2014/main" id="{561B34F5-88E5-4711-BC16-3005C29AD7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6" name="Picture 35">
            <a:extLst>
              <a:ext uri="{FF2B5EF4-FFF2-40B4-BE49-F238E27FC236}">
                <a16:creationId xmlns:a16="http://schemas.microsoft.com/office/drawing/2014/main" id="{4F3661D0-2268-4D3E-88BA-0647BCBE33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38" name="Rectangle 37">
            <a:extLst>
              <a:ext uri="{FF2B5EF4-FFF2-40B4-BE49-F238E27FC236}">
                <a16:creationId xmlns:a16="http://schemas.microsoft.com/office/drawing/2014/main" id="{DDB56DB5-0324-4F79-9AB8-CB18C1DC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C101D5C-7479-4D46-B028-947E39EEA674}"/>
              </a:ext>
            </a:extLst>
          </p:cNvPr>
          <p:cNvSpPr>
            <a:spLocks noGrp="1"/>
          </p:cNvSpPr>
          <p:nvPr>
            <p:ph type="title"/>
          </p:nvPr>
        </p:nvSpPr>
        <p:spPr>
          <a:xfrm>
            <a:off x="4906537" y="1141407"/>
            <a:ext cx="6880302" cy="5865540"/>
          </a:xfrm>
        </p:spPr>
        <p:txBody>
          <a:bodyPr vert="horz" lIns="91440" tIns="45720" rIns="91440" bIns="45720" rtlCol="0" anchor="b">
            <a:normAutofit/>
          </a:bodyPr>
          <a:lstStyle/>
          <a:p>
            <a:pPr>
              <a:lnSpc>
                <a:spcPct val="90000"/>
              </a:lnSpc>
            </a:pPr>
            <a:r>
              <a:rPr lang="en-US" sz="2700" b="1" dirty="0"/>
              <a:t>Are you or anyone on your Special Education team (teachers, paraprofessionals, related service providers) interested in working during ESY or Summer Programs?  </a:t>
            </a:r>
            <a:br>
              <a:rPr lang="en-US" sz="2700" b="1" dirty="0"/>
            </a:br>
            <a:br>
              <a:rPr lang="en-US" sz="2700" b="1" dirty="0"/>
            </a:br>
            <a:r>
              <a:rPr lang="en-US" sz="2700" b="1" dirty="0"/>
              <a:t>M-TH during the month of June</a:t>
            </a:r>
            <a:br>
              <a:rPr lang="en-US" sz="2700" b="1" dirty="0"/>
            </a:br>
            <a:br>
              <a:rPr lang="en-US" sz="2700" b="1" dirty="0"/>
            </a:br>
            <a:r>
              <a:rPr lang="en-US" sz="2700" b="1" dirty="0"/>
              <a:t>8am-12pm</a:t>
            </a:r>
            <a:br>
              <a:rPr lang="en-US" sz="2700" b="1" dirty="0"/>
            </a:br>
            <a:br>
              <a:rPr lang="en-US" sz="2700" b="1" dirty="0"/>
            </a:br>
            <a:r>
              <a:rPr lang="en-US" sz="2700" b="1" dirty="0"/>
              <a:t>Please email names and area/s of interest to Andrea Donnellan </a:t>
            </a:r>
            <a:br>
              <a:rPr lang="en-US" sz="2700" b="1" dirty="0"/>
            </a:br>
            <a:br>
              <a:rPr lang="en-US" sz="2700" b="1" dirty="0"/>
            </a:br>
            <a:r>
              <a:rPr lang="en-US" sz="2700" b="1" dirty="0"/>
              <a:t>THANK YOU! </a:t>
            </a:r>
            <a:br>
              <a:rPr lang="en-US" sz="1800" dirty="0"/>
            </a:br>
            <a:br>
              <a:rPr lang="en-US" sz="1800" dirty="0"/>
            </a:br>
            <a:endParaRPr lang="en-US" sz="1800" dirty="0"/>
          </a:p>
        </p:txBody>
      </p:sp>
      <p:pic>
        <p:nvPicPr>
          <p:cNvPr id="4" name="Picture 3" descr="School desk with books and pencils with chalkboard in background">
            <a:extLst>
              <a:ext uri="{FF2B5EF4-FFF2-40B4-BE49-F238E27FC236}">
                <a16:creationId xmlns:a16="http://schemas.microsoft.com/office/drawing/2014/main" id="{8D0B9047-49D5-49B1-8E78-CEA5D74928CF}"/>
              </a:ext>
            </a:extLst>
          </p:cNvPr>
          <p:cNvPicPr>
            <a:picLocks noChangeAspect="1"/>
          </p:cNvPicPr>
          <p:nvPr/>
        </p:nvPicPr>
        <p:blipFill rotWithShape="1">
          <a:blip r:embed="rId10">
            <a:extLst>
              <a:ext uri="{28A0092B-C50C-407E-A947-70E740481C1C}">
                <a14:useLocalDpi xmlns:a14="http://schemas.microsoft.com/office/drawing/2010/main" val="0"/>
              </a:ext>
            </a:extLst>
          </a:blip>
          <a:srcRect l="48515" r="3809"/>
          <a:stretch/>
        </p:blipFill>
        <p:spPr>
          <a:xfrm>
            <a:off x="607849" y="609601"/>
            <a:ext cx="4027466" cy="5638797"/>
          </a:xfrm>
          <a:prstGeom prst="rect">
            <a:avLst/>
          </a:prstGeom>
          <a:effectLst>
            <a:outerShdw blurRad="50800" dist="38100" dir="5400000" algn="t" rotWithShape="0">
              <a:prstClr val="black">
                <a:alpha val="43000"/>
              </a:prstClr>
            </a:outerShdw>
          </a:effectLst>
        </p:spPr>
      </p:pic>
      <p:pic>
        <p:nvPicPr>
          <p:cNvPr id="5" name="Audio 4">
            <a:hlinkClick r:id="" action="ppaction://media"/>
            <a:extLst>
              <a:ext uri="{FF2B5EF4-FFF2-40B4-BE49-F238E27FC236}">
                <a16:creationId xmlns:a16="http://schemas.microsoft.com/office/drawing/2014/main" id="{7AE966E6-DF57-4493-9594-B4ABA724B11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93785340"/>
      </p:ext>
    </p:extLst>
  </p:cSld>
  <p:clrMapOvr>
    <a:masterClrMapping/>
  </p:clrMapOvr>
  <mc:AlternateContent xmlns:mc="http://schemas.openxmlformats.org/markup-compatibility/2006" xmlns:p14="http://schemas.microsoft.com/office/powerpoint/2010/main">
    <mc:Choice Requires="p14">
      <p:transition spd="slow" p14:dur="2000" advTm="33276"/>
    </mc:Choice>
    <mc:Fallback xmlns="">
      <p:transition spd="slow" advTm="33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777BD-237E-447A-BFAC-946E7D03CC65}"/>
              </a:ext>
            </a:extLst>
          </p:cNvPr>
          <p:cNvSpPr>
            <a:spLocks noGrp="1"/>
          </p:cNvSpPr>
          <p:nvPr>
            <p:ph type="title"/>
          </p:nvPr>
        </p:nvSpPr>
        <p:spPr>
          <a:xfrm>
            <a:off x="69965" y="266864"/>
            <a:ext cx="9404723" cy="1400530"/>
          </a:xfrm>
        </p:spPr>
        <p:txBody>
          <a:bodyPr/>
          <a:lstStyle/>
          <a:p>
            <a:r>
              <a:rPr lang="en-US" dirty="0"/>
              <a:t>QPR’s (Quarterly Progress Reports)</a:t>
            </a:r>
          </a:p>
        </p:txBody>
      </p:sp>
      <p:sp>
        <p:nvSpPr>
          <p:cNvPr id="3" name="Content Placeholder 2">
            <a:extLst>
              <a:ext uri="{FF2B5EF4-FFF2-40B4-BE49-F238E27FC236}">
                <a16:creationId xmlns:a16="http://schemas.microsoft.com/office/drawing/2014/main" id="{60B934A8-BEC1-4838-B0BF-DFF233D749EC}"/>
              </a:ext>
            </a:extLst>
          </p:cNvPr>
          <p:cNvSpPr>
            <a:spLocks noGrp="1"/>
          </p:cNvSpPr>
          <p:nvPr>
            <p:ph idx="1"/>
          </p:nvPr>
        </p:nvSpPr>
        <p:spPr>
          <a:xfrm>
            <a:off x="0" y="1162532"/>
            <a:ext cx="11828477" cy="5085867"/>
          </a:xfrm>
        </p:spPr>
        <p:txBody>
          <a:bodyPr vert="horz" lIns="91440" tIns="45720" rIns="91440" bIns="45720" rtlCol="0" anchor="t">
            <a:normAutofit/>
          </a:bodyPr>
          <a:lstStyle/>
          <a:p>
            <a:r>
              <a:rPr lang="en-US" dirty="0"/>
              <a:t>Locating the guidance document in IEP-PRO</a:t>
            </a:r>
          </a:p>
          <a:p>
            <a:pPr marL="0" indent="0">
              <a:buNone/>
            </a:pPr>
            <a:endParaRPr lang="en-US" dirty="0"/>
          </a:p>
        </p:txBody>
      </p:sp>
      <p:pic>
        <p:nvPicPr>
          <p:cNvPr id="5" name="Picture 4">
            <a:extLst>
              <a:ext uri="{FF2B5EF4-FFF2-40B4-BE49-F238E27FC236}">
                <a16:creationId xmlns:a16="http://schemas.microsoft.com/office/drawing/2014/main" id="{3D730AE2-2803-4469-B14D-B009862DD280}"/>
              </a:ext>
            </a:extLst>
          </p:cNvPr>
          <p:cNvPicPr>
            <a:picLocks noChangeAspect="1"/>
          </p:cNvPicPr>
          <p:nvPr/>
        </p:nvPicPr>
        <p:blipFill>
          <a:blip r:embed="rId5"/>
          <a:stretch>
            <a:fillRect/>
          </a:stretch>
        </p:blipFill>
        <p:spPr>
          <a:xfrm>
            <a:off x="68527" y="1717297"/>
            <a:ext cx="5987165" cy="1616611"/>
          </a:xfrm>
          <a:prstGeom prst="rect">
            <a:avLst/>
          </a:prstGeom>
        </p:spPr>
      </p:pic>
      <p:sp>
        <p:nvSpPr>
          <p:cNvPr id="6" name="Arrow: Up 5">
            <a:extLst>
              <a:ext uri="{FF2B5EF4-FFF2-40B4-BE49-F238E27FC236}">
                <a16:creationId xmlns:a16="http://schemas.microsoft.com/office/drawing/2014/main" id="{CCCF8CCA-2781-4D56-8C58-09C52F6C1C4C}"/>
              </a:ext>
            </a:extLst>
          </p:cNvPr>
          <p:cNvSpPr/>
          <p:nvPr/>
        </p:nvSpPr>
        <p:spPr>
          <a:xfrm>
            <a:off x="4596660" y="1965577"/>
            <a:ext cx="453006" cy="72256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BA2B755-A46D-45FB-B24B-EA814ED88EEC}"/>
              </a:ext>
            </a:extLst>
          </p:cNvPr>
          <p:cNvPicPr>
            <a:picLocks noChangeAspect="1"/>
          </p:cNvPicPr>
          <p:nvPr/>
        </p:nvPicPr>
        <p:blipFill>
          <a:blip r:embed="rId6"/>
          <a:stretch>
            <a:fillRect/>
          </a:stretch>
        </p:blipFill>
        <p:spPr>
          <a:xfrm>
            <a:off x="6244983" y="2353634"/>
            <a:ext cx="5583493" cy="1113782"/>
          </a:xfrm>
          <a:prstGeom prst="rect">
            <a:avLst/>
          </a:prstGeom>
        </p:spPr>
      </p:pic>
      <p:sp>
        <p:nvSpPr>
          <p:cNvPr id="9" name="Arrow: Up 8">
            <a:extLst>
              <a:ext uri="{FF2B5EF4-FFF2-40B4-BE49-F238E27FC236}">
                <a16:creationId xmlns:a16="http://schemas.microsoft.com/office/drawing/2014/main" id="{C9913BFA-8370-4D7D-9AE5-F32377C416D0}"/>
              </a:ext>
            </a:extLst>
          </p:cNvPr>
          <p:cNvSpPr/>
          <p:nvPr/>
        </p:nvSpPr>
        <p:spPr>
          <a:xfrm>
            <a:off x="8455864" y="3162376"/>
            <a:ext cx="580865" cy="77927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pic>
        <p:nvPicPr>
          <p:cNvPr id="11" name="Picture 10">
            <a:extLst>
              <a:ext uri="{FF2B5EF4-FFF2-40B4-BE49-F238E27FC236}">
                <a16:creationId xmlns:a16="http://schemas.microsoft.com/office/drawing/2014/main" id="{6D2AB53E-5A79-4805-9594-AE631F8EFB7D}"/>
              </a:ext>
            </a:extLst>
          </p:cNvPr>
          <p:cNvPicPr>
            <a:picLocks noChangeAspect="1"/>
          </p:cNvPicPr>
          <p:nvPr/>
        </p:nvPicPr>
        <p:blipFill>
          <a:blip r:embed="rId7"/>
          <a:stretch>
            <a:fillRect/>
          </a:stretch>
        </p:blipFill>
        <p:spPr>
          <a:xfrm>
            <a:off x="646110" y="4638907"/>
            <a:ext cx="5133969" cy="664501"/>
          </a:xfrm>
          <a:prstGeom prst="rect">
            <a:avLst/>
          </a:prstGeom>
        </p:spPr>
      </p:pic>
      <p:sp>
        <p:nvSpPr>
          <p:cNvPr id="12" name="Arrow: Left 11">
            <a:extLst>
              <a:ext uri="{FF2B5EF4-FFF2-40B4-BE49-F238E27FC236}">
                <a16:creationId xmlns:a16="http://schemas.microsoft.com/office/drawing/2014/main" id="{8350295A-3523-49C0-89A7-70B2C55D9339}"/>
              </a:ext>
            </a:extLst>
          </p:cNvPr>
          <p:cNvSpPr/>
          <p:nvPr/>
        </p:nvSpPr>
        <p:spPr>
          <a:xfrm>
            <a:off x="4874909" y="4538642"/>
            <a:ext cx="5149352" cy="119110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1AFCA27-71F6-4A2D-A7FD-0693E95902D3}"/>
              </a:ext>
            </a:extLst>
          </p:cNvPr>
          <p:cNvSpPr txBox="1"/>
          <p:nvPr/>
        </p:nvSpPr>
        <p:spPr>
          <a:xfrm>
            <a:off x="5780079" y="4909017"/>
            <a:ext cx="4367549" cy="369332"/>
          </a:xfrm>
          <a:prstGeom prst="rect">
            <a:avLst/>
          </a:prstGeom>
          <a:noFill/>
        </p:spPr>
        <p:txBody>
          <a:bodyPr wrap="square" lIns="91440" tIns="45720" rIns="91440" bIns="45720" rtlCol="0" anchor="t">
            <a:spAutoFit/>
          </a:bodyPr>
          <a:lstStyle/>
          <a:p>
            <a:r>
              <a:rPr lang="en-US" dirty="0"/>
              <a:t>2</a:t>
            </a:r>
            <a:r>
              <a:rPr lang="en-US" baseline="30000" dirty="0"/>
              <a:t>nd</a:t>
            </a:r>
            <a:r>
              <a:rPr lang="en-US" dirty="0"/>
              <a:t> option from the bottom of the list</a:t>
            </a:r>
          </a:p>
        </p:txBody>
      </p:sp>
      <p:sp>
        <p:nvSpPr>
          <p:cNvPr id="4" name="TextBox 3">
            <a:extLst>
              <a:ext uri="{FF2B5EF4-FFF2-40B4-BE49-F238E27FC236}">
                <a16:creationId xmlns:a16="http://schemas.microsoft.com/office/drawing/2014/main" id="{BB5AD673-2CA0-4237-8B97-E9C1D3367688}"/>
              </a:ext>
            </a:extLst>
          </p:cNvPr>
          <p:cNvSpPr txBox="1"/>
          <p:nvPr/>
        </p:nvSpPr>
        <p:spPr>
          <a:xfrm>
            <a:off x="4608910" y="2298245"/>
            <a:ext cx="531998" cy="369332"/>
          </a:xfrm>
          <a:prstGeom prst="rect">
            <a:avLst/>
          </a:prstGeom>
          <a:noFill/>
        </p:spPr>
        <p:txBody>
          <a:bodyPr wrap="square" rtlCol="0">
            <a:spAutoFit/>
          </a:bodyPr>
          <a:lstStyle/>
          <a:p>
            <a:r>
              <a:rPr lang="en-US" dirty="0"/>
              <a:t> 1</a:t>
            </a:r>
          </a:p>
        </p:txBody>
      </p:sp>
      <p:sp>
        <p:nvSpPr>
          <p:cNvPr id="7" name="TextBox 6">
            <a:extLst>
              <a:ext uri="{FF2B5EF4-FFF2-40B4-BE49-F238E27FC236}">
                <a16:creationId xmlns:a16="http://schemas.microsoft.com/office/drawing/2014/main" id="{42F348AC-6D45-4AFC-82B0-7C17D8B5F795}"/>
              </a:ext>
            </a:extLst>
          </p:cNvPr>
          <p:cNvSpPr txBox="1"/>
          <p:nvPr/>
        </p:nvSpPr>
        <p:spPr>
          <a:xfrm>
            <a:off x="5307724" y="4920728"/>
            <a:ext cx="388400" cy="369332"/>
          </a:xfrm>
          <a:prstGeom prst="rect">
            <a:avLst/>
          </a:prstGeom>
          <a:noFill/>
        </p:spPr>
        <p:txBody>
          <a:bodyPr wrap="square" rtlCol="0">
            <a:spAutoFit/>
          </a:bodyPr>
          <a:lstStyle/>
          <a:p>
            <a:r>
              <a:rPr lang="en-US" dirty="0"/>
              <a:t>3</a:t>
            </a:r>
          </a:p>
        </p:txBody>
      </p:sp>
      <p:pic>
        <p:nvPicPr>
          <p:cNvPr id="10" name="Audio 9">
            <a:hlinkClick r:id="" action="ppaction://media"/>
            <a:extLst>
              <a:ext uri="{FF2B5EF4-FFF2-40B4-BE49-F238E27FC236}">
                <a16:creationId xmlns:a16="http://schemas.microsoft.com/office/drawing/2014/main" id="{D41E8C2F-56F0-4740-9514-C229A74276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04499761"/>
      </p:ext>
    </p:extLst>
  </p:cSld>
  <p:clrMapOvr>
    <a:masterClrMapping/>
  </p:clrMapOvr>
  <mc:AlternateContent xmlns:mc="http://schemas.openxmlformats.org/markup-compatibility/2006" xmlns:p14="http://schemas.microsoft.com/office/powerpoint/2010/main">
    <mc:Choice Requires="p14">
      <p:transition spd="slow" p14:dur="2000" advTm="9623"/>
    </mc:Choice>
    <mc:Fallback xmlns="">
      <p:transition spd="slow" advTm="9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D984C5-3E5F-4499-A913-A0FE7B56483A}"/>
              </a:ext>
            </a:extLst>
          </p:cNvPr>
          <p:cNvPicPr>
            <a:picLocks noChangeAspect="1"/>
          </p:cNvPicPr>
          <p:nvPr/>
        </p:nvPicPr>
        <p:blipFill>
          <a:blip r:embed="rId5"/>
          <a:stretch>
            <a:fillRect/>
          </a:stretch>
        </p:blipFill>
        <p:spPr>
          <a:xfrm>
            <a:off x="623887" y="1544527"/>
            <a:ext cx="10944225" cy="4714875"/>
          </a:xfrm>
          <a:prstGeom prst="rect">
            <a:avLst/>
          </a:prstGeom>
        </p:spPr>
      </p:pic>
      <p:pic>
        <p:nvPicPr>
          <p:cNvPr id="2" name="Audio 1">
            <a:hlinkClick r:id="" action="ppaction://media"/>
            <a:extLst>
              <a:ext uri="{FF2B5EF4-FFF2-40B4-BE49-F238E27FC236}">
                <a16:creationId xmlns:a16="http://schemas.microsoft.com/office/drawing/2014/main" id="{DC254FAA-11FD-4073-9E99-FA6E64C653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58769538"/>
      </p:ext>
    </p:extLst>
  </p:cSld>
  <p:clrMapOvr>
    <a:masterClrMapping/>
  </p:clrMapOvr>
  <mc:AlternateContent xmlns:mc="http://schemas.openxmlformats.org/markup-compatibility/2006" xmlns:p14="http://schemas.microsoft.com/office/powerpoint/2010/main">
    <mc:Choice Requires="p14">
      <p:transition spd="slow" p14:dur="2000" advTm="8299"/>
    </mc:Choice>
    <mc:Fallback xmlns="">
      <p:transition spd="slow" advTm="8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DA30E-313F-4B06-8C32-61ECB10733B4}"/>
              </a:ext>
            </a:extLst>
          </p:cNvPr>
          <p:cNvSpPr>
            <a:spLocks noGrp="1"/>
          </p:cNvSpPr>
          <p:nvPr>
            <p:ph type="title"/>
          </p:nvPr>
        </p:nvSpPr>
        <p:spPr/>
        <p:txBody>
          <a:bodyPr/>
          <a:lstStyle/>
          <a:p>
            <a:r>
              <a:rPr lang="en-US" dirty="0"/>
              <a:t>Considerations</a:t>
            </a:r>
          </a:p>
        </p:txBody>
      </p:sp>
      <p:sp>
        <p:nvSpPr>
          <p:cNvPr id="3" name="Content Placeholder 2">
            <a:extLst>
              <a:ext uri="{FF2B5EF4-FFF2-40B4-BE49-F238E27FC236}">
                <a16:creationId xmlns:a16="http://schemas.microsoft.com/office/drawing/2014/main" id="{CF3E11D0-7F81-4E91-88B4-BF72BF856EE6}"/>
              </a:ext>
            </a:extLst>
          </p:cNvPr>
          <p:cNvSpPr>
            <a:spLocks noGrp="1"/>
          </p:cNvSpPr>
          <p:nvPr>
            <p:ph sz="half" idx="1"/>
          </p:nvPr>
        </p:nvSpPr>
        <p:spPr>
          <a:xfrm>
            <a:off x="379142" y="1304693"/>
            <a:ext cx="5120510" cy="4951645"/>
          </a:xfrm>
        </p:spPr>
        <p:txBody>
          <a:bodyPr vert="horz" lIns="91440" tIns="45720" rIns="91440" bIns="45720" rtlCol="0" anchor="t">
            <a:normAutofit/>
          </a:bodyPr>
          <a:lstStyle/>
          <a:p>
            <a:endParaRPr lang="en-US" sz="2000" dirty="0"/>
          </a:p>
          <a:p>
            <a:r>
              <a:rPr lang="en-US" sz="2000" dirty="0"/>
              <a:t>All information reported in QPR’s should be based on data.  Avoid emotions. </a:t>
            </a:r>
          </a:p>
          <a:p>
            <a:pPr marL="0" indent="0">
              <a:buNone/>
            </a:pPr>
            <a:endParaRPr lang="en-US" sz="2000" dirty="0"/>
          </a:p>
          <a:p>
            <a:r>
              <a:rPr lang="en-US" sz="2000" dirty="0"/>
              <a:t>If minimal/inadequate progress is reported, the team should have evidence of reviews based on data and documenting appropriate next steps – (increase service, adjust/maintain goal/outline relevant team discussion/ESY). </a:t>
            </a:r>
            <a:endParaRPr lang="en-US" dirty="0"/>
          </a:p>
          <a:p>
            <a:endParaRPr lang="en-US" dirty="0"/>
          </a:p>
          <a:p>
            <a:pPr marL="0" indent="0">
              <a:buNone/>
            </a:pPr>
            <a:endParaRPr lang="en-US" dirty="0"/>
          </a:p>
        </p:txBody>
      </p:sp>
      <p:sp>
        <p:nvSpPr>
          <p:cNvPr id="4" name="Content Placeholder 3">
            <a:extLst>
              <a:ext uri="{FF2B5EF4-FFF2-40B4-BE49-F238E27FC236}">
                <a16:creationId xmlns:a16="http://schemas.microsoft.com/office/drawing/2014/main" id="{E0814F18-919E-41E2-81E1-EB7BD9854F7F}"/>
              </a:ext>
            </a:extLst>
          </p:cNvPr>
          <p:cNvSpPr>
            <a:spLocks noGrp="1"/>
          </p:cNvSpPr>
          <p:nvPr>
            <p:ph sz="half" idx="2"/>
          </p:nvPr>
        </p:nvSpPr>
        <p:spPr>
          <a:xfrm>
            <a:off x="6100542" y="1632869"/>
            <a:ext cx="5307156" cy="4951644"/>
          </a:xfrm>
        </p:spPr>
        <p:txBody>
          <a:bodyPr vert="horz" lIns="91440" tIns="45720" rIns="91440" bIns="45720" rtlCol="0" anchor="t">
            <a:normAutofit/>
          </a:bodyPr>
          <a:lstStyle/>
          <a:p>
            <a:r>
              <a:rPr lang="en-US" sz="2000" dirty="0"/>
              <a:t>Be sensitive and protect student information.  Do not speculate about lack of progress. Example:  “Student has not attended due to mental health issues and therefore progress cannot be reported.” </a:t>
            </a:r>
          </a:p>
          <a:p>
            <a:r>
              <a:rPr lang="en-US" sz="2000" dirty="0"/>
              <a:t>If the student isn’t attending, the IEP isn’t being implemented, FAPE isn’t being provided, and the IEP team must address.  Do not repeatedly note "insufficient data exists" without documentation of an IEP meeting.  </a:t>
            </a:r>
          </a:p>
          <a:p>
            <a:endParaRPr lang="en-US" dirty="0"/>
          </a:p>
        </p:txBody>
      </p:sp>
      <p:pic>
        <p:nvPicPr>
          <p:cNvPr id="5" name="Audio 4">
            <a:hlinkClick r:id="" action="ppaction://media"/>
            <a:extLst>
              <a:ext uri="{FF2B5EF4-FFF2-40B4-BE49-F238E27FC236}">
                <a16:creationId xmlns:a16="http://schemas.microsoft.com/office/drawing/2014/main" id="{68FC4522-1D3A-493C-9C64-17CC14C635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61916720"/>
      </p:ext>
    </p:extLst>
  </p:cSld>
  <p:clrMapOvr>
    <a:masterClrMapping/>
  </p:clrMapOvr>
  <mc:AlternateContent xmlns:mc="http://schemas.openxmlformats.org/markup-compatibility/2006" xmlns:p14="http://schemas.microsoft.com/office/powerpoint/2010/main">
    <mc:Choice Requires="p14">
      <p:transition spd="slow" p14:dur="2000" advTm="61542"/>
    </mc:Choice>
    <mc:Fallback xmlns="">
      <p:transition spd="slow" advTm="61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BA5EF-DFCB-4C4C-9CB4-D3D56382299D}"/>
              </a:ext>
            </a:extLst>
          </p:cNvPr>
          <p:cNvSpPr>
            <a:spLocks noGrp="1"/>
          </p:cNvSpPr>
          <p:nvPr>
            <p:ph type="title"/>
          </p:nvPr>
        </p:nvSpPr>
        <p:spPr>
          <a:xfrm>
            <a:off x="218869" y="333914"/>
            <a:ext cx="3729239" cy="1444752"/>
          </a:xfrm>
        </p:spPr>
        <p:txBody>
          <a:bodyPr anchor="b">
            <a:normAutofit/>
          </a:bodyPr>
          <a:lstStyle/>
          <a:p>
            <a:r>
              <a:rPr lang="en-US" sz="4000" dirty="0"/>
              <a:t>Reminders</a:t>
            </a:r>
          </a:p>
        </p:txBody>
      </p:sp>
      <p:sp>
        <p:nvSpPr>
          <p:cNvPr id="10" name="Freeform 11">
            <a:extLst>
              <a:ext uri="{FF2B5EF4-FFF2-40B4-BE49-F238E27FC236}">
                <a16:creationId xmlns:a16="http://schemas.microsoft.com/office/drawing/2014/main" id="{2FEA51AE-2D18-46BE-B2CA-B90B13168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2" name="Rectangle 11">
            <a:extLst>
              <a:ext uri="{FF2B5EF4-FFF2-40B4-BE49-F238E27FC236}">
                <a16:creationId xmlns:a16="http://schemas.microsoft.com/office/drawing/2014/main" id="{5E6A537E-C106-45AE-9BBB-3CE559441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a:extLst>
              <a:ext uri="{FF2B5EF4-FFF2-40B4-BE49-F238E27FC236}">
                <a16:creationId xmlns:a16="http://schemas.microsoft.com/office/drawing/2014/main" id="{F918BA52-E4A7-4EEC-898E-C49023767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140466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16" name="Rectangle 15">
            <a:extLst>
              <a:ext uri="{FF2B5EF4-FFF2-40B4-BE49-F238E27FC236}">
                <a16:creationId xmlns:a16="http://schemas.microsoft.com/office/drawing/2014/main" id="{86D3F3B7-282C-4DDC-AD1B-C497F2942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A50F8E6-A3B8-498B-BCB5-9D19B9581642}"/>
              </a:ext>
            </a:extLst>
          </p:cNvPr>
          <p:cNvSpPr>
            <a:spLocks noGrp="1"/>
          </p:cNvSpPr>
          <p:nvPr>
            <p:ph idx="1"/>
          </p:nvPr>
        </p:nvSpPr>
        <p:spPr>
          <a:xfrm>
            <a:off x="73572" y="2322787"/>
            <a:ext cx="4271195" cy="3478924"/>
          </a:xfrm>
        </p:spPr>
        <p:txBody>
          <a:bodyPr vert="horz" lIns="91440" tIns="45720" rIns="91440" bIns="45720" rtlCol="0" anchor="t">
            <a:normAutofit/>
          </a:bodyPr>
          <a:lstStyle/>
          <a:p>
            <a:r>
              <a:rPr lang="en-US" dirty="0"/>
              <a:t>At an annual IEP meeting, progress on goals and services from the previous IEP should be addressed when reviewing section 1.  </a:t>
            </a:r>
          </a:p>
          <a:p>
            <a:endParaRPr lang="en-US" dirty="0"/>
          </a:p>
          <a:p>
            <a:r>
              <a:rPr lang="en-US" sz="2400" dirty="0">
                <a:solidFill>
                  <a:schemeClr val="bg1"/>
                </a:solidFill>
                <a:highlight>
                  <a:srgbClr val="FFFF00"/>
                </a:highlight>
              </a:rPr>
              <a:t>This meets our legal obligation to “review” an IEP at least annually.  </a:t>
            </a:r>
          </a:p>
          <a:p>
            <a:pPr marL="0" indent="0">
              <a:buNone/>
            </a:pPr>
            <a:endParaRPr lang="en-US" dirty="0">
              <a:solidFill>
                <a:schemeClr val="bg1"/>
              </a:solidFill>
              <a:highlight>
                <a:srgbClr val="FFFF00"/>
              </a:highlight>
            </a:endParaRPr>
          </a:p>
        </p:txBody>
      </p:sp>
      <p:pic>
        <p:nvPicPr>
          <p:cNvPr id="5" name="Picture 4">
            <a:extLst>
              <a:ext uri="{FF2B5EF4-FFF2-40B4-BE49-F238E27FC236}">
                <a16:creationId xmlns:a16="http://schemas.microsoft.com/office/drawing/2014/main" id="{32CBC568-D736-4B57-A858-93A400AEA013}"/>
              </a:ext>
            </a:extLst>
          </p:cNvPr>
          <p:cNvPicPr>
            <a:picLocks noChangeAspect="1"/>
          </p:cNvPicPr>
          <p:nvPr/>
        </p:nvPicPr>
        <p:blipFill>
          <a:blip r:embed="rId5"/>
          <a:stretch>
            <a:fillRect/>
          </a:stretch>
        </p:blipFill>
        <p:spPr>
          <a:xfrm>
            <a:off x="4639057" y="1618594"/>
            <a:ext cx="7258654" cy="3415862"/>
          </a:xfrm>
          <a:prstGeom prst="rect">
            <a:avLst/>
          </a:prstGeom>
          <a:effectLst/>
        </p:spPr>
      </p:pic>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384DC9A8-D8E1-4537-8FB2-13B755DB4EB0}"/>
                  </a:ext>
                </a:extLst>
              </p14:cNvPr>
              <p14:cNvContentPartPr/>
              <p14:nvPr/>
            </p14:nvContentPartPr>
            <p14:xfrm>
              <a:off x="4697839" y="2405545"/>
              <a:ext cx="357480" cy="21240"/>
            </p14:xfrm>
          </p:contentPart>
        </mc:Choice>
        <mc:Fallback xmlns="">
          <p:pic>
            <p:nvPicPr>
              <p:cNvPr id="6" name="Ink 5">
                <a:extLst>
                  <a:ext uri="{FF2B5EF4-FFF2-40B4-BE49-F238E27FC236}">
                    <a16:creationId xmlns:a16="http://schemas.microsoft.com/office/drawing/2014/main" id="{384DC9A8-D8E1-4537-8FB2-13B755DB4EB0}"/>
                  </a:ext>
                </a:extLst>
              </p:cNvPr>
              <p:cNvPicPr/>
              <p:nvPr/>
            </p:nvPicPr>
            <p:blipFill>
              <a:blip r:embed="rId7"/>
              <a:stretch>
                <a:fillRect/>
              </a:stretch>
            </p:blipFill>
            <p:spPr>
              <a:xfrm>
                <a:off x="4643839" y="2297905"/>
                <a:ext cx="46512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2789387F-11F5-428D-A7A6-E94A6A73C843}"/>
                  </a:ext>
                </a:extLst>
              </p14:cNvPr>
              <p14:cNvContentPartPr/>
              <p14:nvPr/>
            </p14:nvContentPartPr>
            <p14:xfrm>
              <a:off x="5792239" y="2585185"/>
              <a:ext cx="346320" cy="8640"/>
            </p14:xfrm>
          </p:contentPart>
        </mc:Choice>
        <mc:Fallback xmlns="">
          <p:pic>
            <p:nvPicPr>
              <p:cNvPr id="7" name="Ink 6">
                <a:extLst>
                  <a:ext uri="{FF2B5EF4-FFF2-40B4-BE49-F238E27FC236}">
                    <a16:creationId xmlns:a16="http://schemas.microsoft.com/office/drawing/2014/main" id="{2789387F-11F5-428D-A7A6-E94A6A73C843}"/>
                  </a:ext>
                </a:extLst>
              </p:cNvPr>
              <p:cNvPicPr/>
              <p:nvPr/>
            </p:nvPicPr>
            <p:blipFill>
              <a:blip r:embed="rId9"/>
              <a:stretch>
                <a:fillRect/>
              </a:stretch>
            </p:blipFill>
            <p:spPr>
              <a:xfrm>
                <a:off x="5738239" y="2477185"/>
                <a:ext cx="45396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3851B792-3183-431E-97F4-2A56019481FB}"/>
                  </a:ext>
                </a:extLst>
              </p14:cNvPr>
              <p14:cNvContentPartPr/>
              <p14:nvPr/>
            </p14:nvContentPartPr>
            <p14:xfrm>
              <a:off x="4720159" y="3300145"/>
              <a:ext cx="314640" cy="360"/>
            </p14:xfrm>
          </p:contentPart>
        </mc:Choice>
        <mc:Fallback xmlns="">
          <p:pic>
            <p:nvPicPr>
              <p:cNvPr id="8" name="Ink 7">
                <a:extLst>
                  <a:ext uri="{FF2B5EF4-FFF2-40B4-BE49-F238E27FC236}">
                    <a16:creationId xmlns:a16="http://schemas.microsoft.com/office/drawing/2014/main" id="{3851B792-3183-431E-97F4-2A56019481FB}"/>
                  </a:ext>
                </a:extLst>
              </p:cNvPr>
              <p:cNvPicPr/>
              <p:nvPr/>
            </p:nvPicPr>
            <p:blipFill>
              <a:blip r:embed="rId11"/>
              <a:stretch>
                <a:fillRect/>
              </a:stretch>
            </p:blipFill>
            <p:spPr>
              <a:xfrm>
                <a:off x="4666159" y="3192145"/>
                <a:ext cx="422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3222F417-E066-46E9-9BA3-588020D7931A}"/>
                  </a:ext>
                </a:extLst>
              </p14:cNvPr>
              <p14:cNvContentPartPr/>
              <p14:nvPr/>
            </p14:nvContentPartPr>
            <p14:xfrm>
              <a:off x="6254479" y="3562225"/>
              <a:ext cx="324720" cy="360"/>
            </p14:xfrm>
          </p:contentPart>
        </mc:Choice>
        <mc:Fallback xmlns="">
          <p:pic>
            <p:nvPicPr>
              <p:cNvPr id="9" name="Ink 8">
                <a:extLst>
                  <a:ext uri="{FF2B5EF4-FFF2-40B4-BE49-F238E27FC236}">
                    <a16:creationId xmlns:a16="http://schemas.microsoft.com/office/drawing/2014/main" id="{3222F417-E066-46E9-9BA3-588020D7931A}"/>
                  </a:ext>
                </a:extLst>
              </p:cNvPr>
              <p:cNvPicPr/>
              <p:nvPr/>
            </p:nvPicPr>
            <p:blipFill>
              <a:blip r:embed="rId13"/>
              <a:stretch>
                <a:fillRect/>
              </a:stretch>
            </p:blipFill>
            <p:spPr>
              <a:xfrm>
                <a:off x="6200839" y="3454585"/>
                <a:ext cx="4323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6DF74376-8D43-443C-9176-AA19B46EA9AA}"/>
                  </a:ext>
                </a:extLst>
              </p14:cNvPr>
              <p14:cNvContentPartPr/>
              <p14:nvPr/>
            </p14:nvContentPartPr>
            <p14:xfrm>
              <a:off x="6212359" y="4119505"/>
              <a:ext cx="356760" cy="360"/>
            </p14:xfrm>
          </p:contentPart>
        </mc:Choice>
        <mc:Fallback xmlns="">
          <p:pic>
            <p:nvPicPr>
              <p:cNvPr id="11" name="Ink 10">
                <a:extLst>
                  <a:ext uri="{FF2B5EF4-FFF2-40B4-BE49-F238E27FC236}">
                    <a16:creationId xmlns:a16="http://schemas.microsoft.com/office/drawing/2014/main" id="{6DF74376-8D43-443C-9176-AA19B46EA9AA}"/>
                  </a:ext>
                </a:extLst>
              </p:cNvPr>
              <p:cNvPicPr/>
              <p:nvPr/>
            </p:nvPicPr>
            <p:blipFill>
              <a:blip r:embed="rId15"/>
              <a:stretch>
                <a:fillRect/>
              </a:stretch>
            </p:blipFill>
            <p:spPr>
              <a:xfrm>
                <a:off x="6158719" y="4011505"/>
                <a:ext cx="4644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C5E24315-F2CD-4097-B301-A82C0E76B092}"/>
                  </a:ext>
                </a:extLst>
              </p14:cNvPr>
              <p14:cNvContentPartPr/>
              <p14:nvPr/>
            </p14:nvContentPartPr>
            <p14:xfrm>
              <a:off x="6223519" y="4697305"/>
              <a:ext cx="335160" cy="22680"/>
            </p14:xfrm>
          </p:contentPart>
        </mc:Choice>
        <mc:Fallback xmlns="">
          <p:pic>
            <p:nvPicPr>
              <p:cNvPr id="13" name="Ink 12">
                <a:extLst>
                  <a:ext uri="{FF2B5EF4-FFF2-40B4-BE49-F238E27FC236}">
                    <a16:creationId xmlns:a16="http://schemas.microsoft.com/office/drawing/2014/main" id="{C5E24315-F2CD-4097-B301-A82C0E76B092}"/>
                  </a:ext>
                </a:extLst>
              </p:cNvPr>
              <p:cNvPicPr/>
              <p:nvPr/>
            </p:nvPicPr>
            <p:blipFill>
              <a:blip r:embed="rId17"/>
              <a:stretch>
                <a:fillRect/>
              </a:stretch>
            </p:blipFill>
            <p:spPr>
              <a:xfrm>
                <a:off x="6169519" y="4589665"/>
                <a:ext cx="442800" cy="238320"/>
              </a:xfrm>
              <a:prstGeom prst="rect">
                <a:avLst/>
              </a:prstGeom>
            </p:spPr>
          </p:pic>
        </mc:Fallback>
      </mc:AlternateContent>
      <p:pic>
        <p:nvPicPr>
          <p:cNvPr id="4" name="Audio 3">
            <a:hlinkClick r:id="" action="ppaction://media"/>
            <a:extLst>
              <a:ext uri="{FF2B5EF4-FFF2-40B4-BE49-F238E27FC236}">
                <a16:creationId xmlns:a16="http://schemas.microsoft.com/office/drawing/2014/main" id="{9496890E-01F0-43C8-AC89-EE315A826ACC}"/>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30260620"/>
      </p:ext>
    </p:extLst>
  </p:cSld>
  <p:clrMapOvr>
    <a:masterClrMapping/>
  </p:clrMapOvr>
  <mc:AlternateContent xmlns:mc="http://schemas.openxmlformats.org/markup-compatibility/2006" xmlns:p14="http://schemas.microsoft.com/office/powerpoint/2010/main">
    <mc:Choice Requires="p14">
      <p:transition spd="slow" p14:dur="2000" advTm="19322"/>
    </mc:Choice>
    <mc:Fallback xmlns="">
      <p:transition spd="slow" advTm="19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61DA2-4F34-460E-97A3-4199EAC13249}"/>
              </a:ext>
            </a:extLst>
          </p:cNvPr>
          <p:cNvSpPr>
            <a:spLocks noGrp="1"/>
          </p:cNvSpPr>
          <p:nvPr>
            <p:ph type="title"/>
          </p:nvPr>
        </p:nvSpPr>
        <p:spPr/>
        <p:txBody>
          <a:bodyPr/>
          <a:lstStyle/>
          <a:p>
            <a:r>
              <a:rPr lang="en-US" dirty="0"/>
              <a:t>Also remember</a:t>
            </a:r>
          </a:p>
        </p:txBody>
      </p:sp>
      <p:sp>
        <p:nvSpPr>
          <p:cNvPr id="3" name="Content Placeholder 2">
            <a:extLst>
              <a:ext uri="{FF2B5EF4-FFF2-40B4-BE49-F238E27FC236}">
                <a16:creationId xmlns:a16="http://schemas.microsoft.com/office/drawing/2014/main" id="{C58D1EC5-898C-4E85-AB39-8D77277BF3B6}"/>
              </a:ext>
            </a:extLst>
          </p:cNvPr>
          <p:cNvSpPr>
            <a:spLocks noGrp="1"/>
          </p:cNvSpPr>
          <p:nvPr>
            <p:ph idx="1"/>
          </p:nvPr>
        </p:nvSpPr>
        <p:spPr/>
        <p:txBody>
          <a:bodyPr vert="horz" lIns="91440" tIns="45720" rIns="91440" bIns="45720" rtlCol="0" anchor="t">
            <a:normAutofit/>
          </a:bodyPr>
          <a:lstStyle/>
          <a:p>
            <a:r>
              <a:rPr lang="en-US" dirty="0"/>
              <a:t>Progress Reports are “live” in IEP PRO</a:t>
            </a:r>
          </a:p>
          <a:p>
            <a:r>
              <a:rPr lang="en-US" dirty="0"/>
              <a:t>Parents have immediate access to all information as you enter it. </a:t>
            </a:r>
          </a:p>
          <a:p>
            <a:r>
              <a:rPr lang="en-US" dirty="0"/>
              <a:t>Data should be finalized and entered as close to the end of the quarter as possible in order to accurately reflect performance for a full quarter.  </a:t>
            </a:r>
          </a:p>
        </p:txBody>
      </p:sp>
      <p:pic>
        <p:nvPicPr>
          <p:cNvPr id="4" name="Audio 3">
            <a:hlinkClick r:id="" action="ppaction://media"/>
            <a:extLst>
              <a:ext uri="{FF2B5EF4-FFF2-40B4-BE49-F238E27FC236}">
                <a16:creationId xmlns:a16="http://schemas.microsoft.com/office/drawing/2014/main" id="{4C8878EB-60D0-464B-A93E-AE39A82F39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83604091"/>
      </p:ext>
    </p:extLst>
  </p:cSld>
  <p:clrMapOvr>
    <a:masterClrMapping/>
  </p:clrMapOvr>
  <mc:AlternateContent xmlns:mc="http://schemas.openxmlformats.org/markup-compatibility/2006" xmlns:p14="http://schemas.microsoft.com/office/powerpoint/2010/main">
    <mc:Choice Requires="p14">
      <p:transition spd="slow" p14:dur="2000" advTm="25598"/>
    </mc:Choice>
    <mc:Fallback xmlns="">
      <p:transition spd="slow" advTm="25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2340-1AA4-4330-B72A-25DB9E2B22A1}"/>
              </a:ext>
            </a:extLst>
          </p:cNvPr>
          <p:cNvSpPr>
            <a:spLocks noGrp="1"/>
          </p:cNvSpPr>
          <p:nvPr>
            <p:ph type="title"/>
          </p:nvPr>
        </p:nvSpPr>
        <p:spPr>
          <a:xfrm>
            <a:off x="91370" y="9713"/>
            <a:ext cx="4166510" cy="1622321"/>
          </a:xfrm>
        </p:spPr>
        <p:txBody>
          <a:bodyPr>
            <a:normAutofit/>
          </a:bodyPr>
          <a:lstStyle/>
          <a:p>
            <a:r>
              <a:rPr lang="en-US" dirty="0"/>
              <a:t>Extended School Year</a:t>
            </a:r>
          </a:p>
        </p:txBody>
      </p:sp>
      <p:sp>
        <p:nvSpPr>
          <p:cNvPr id="3" name="Content Placeholder 2">
            <a:extLst>
              <a:ext uri="{FF2B5EF4-FFF2-40B4-BE49-F238E27FC236}">
                <a16:creationId xmlns:a16="http://schemas.microsoft.com/office/drawing/2014/main" id="{2C0AA37B-631D-47EC-A10B-A3174CC26B66}"/>
              </a:ext>
            </a:extLst>
          </p:cNvPr>
          <p:cNvSpPr>
            <a:spLocks noGrp="1"/>
          </p:cNvSpPr>
          <p:nvPr>
            <p:ph idx="1"/>
          </p:nvPr>
        </p:nvSpPr>
        <p:spPr>
          <a:xfrm>
            <a:off x="91370" y="1382752"/>
            <a:ext cx="4921498" cy="4841068"/>
          </a:xfrm>
        </p:spPr>
        <p:txBody>
          <a:bodyPr vert="horz" lIns="91440" tIns="45720" rIns="91440" bIns="45720" rtlCol="0" anchor="t">
            <a:normAutofit/>
          </a:bodyPr>
          <a:lstStyle/>
          <a:p>
            <a:r>
              <a:rPr lang="en-US" dirty="0"/>
              <a:t>Locating current information on the CUSD Special Education webpage:</a:t>
            </a:r>
          </a:p>
          <a:p>
            <a:endParaRPr lang="en-US" dirty="0"/>
          </a:p>
          <a:p>
            <a:pPr marL="0" indent="0">
              <a:buNone/>
            </a:pPr>
            <a:r>
              <a:rPr lang="en-US" sz="2400" b="1" dirty="0">
                <a:solidFill>
                  <a:srgbClr val="92D050"/>
                </a:solidFill>
              </a:rPr>
              <a:t>DEPARTMENTS&gt; SPECIAL EDUCATION/STUDENT SERVICES &gt; STAFF LINKS &gt; LOG IN&gt;EXTENDED SCHOOL YEAR&gt; PROCESSS FOR EXTENDED SCHOOL YEAR.</a:t>
            </a:r>
          </a:p>
        </p:txBody>
      </p:sp>
      <p:sp>
        <p:nvSpPr>
          <p:cNvPr id="10" name="Freeform 31">
            <a:extLst>
              <a:ext uri="{FF2B5EF4-FFF2-40B4-BE49-F238E27FC236}">
                <a16:creationId xmlns:a16="http://schemas.microsoft.com/office/drawing/2014/main" id="{D6CEF2A9-EF08-4FB3-AFFB-C5F77AB6E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12" name="Rectangle 11">
            <a:extLst>
              <a:ext uri="{FF2B5EF4-FFF2-40B4-BE49-F238E27FC236}">
                <a16:creationId xmlns:a16="http://schemas.microsoft.com/office/drawing/2014/main" id="{4109C3C2-C0A8-4559-8462-8007573DF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3992" y="0"/>
            <a:ext cx="60984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5">
            <a:extLst>
              <a:ext uri="{FF2B5EF4-FFF2-40B4-BE49-F238E27FC236}">
                <a16:creationId xmlns:a16="http://schemas.microsoft.com/office/drawing/2014/main" id="{4C535542-B72A-4DE0-BE5A-5EA00508C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45057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16" name="Rectangle 15">
            <a:extLst>
              <a:ext uri="{FF2B5EF4-FFF2-40B4-BE49-F238E27FC236}">
                <a16:creationId xmlns:a16="http://schemas.microsoft.com/office/drawing/2014/main" id="{11DF0705-615B-4CF3-A16F-8C14680D8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9" name="TextBox 8">
            <a:extLst>
              <a:ext uri="{FF2B5EF4-FFF2-40B4-BE49-F238E27FC236}">
                <a16:creationId xmlns:a16="http://schemas.microsoft.com/office/drawing/2014/main" id="{E0CF86EE-0B55-4284-990A-12E91FCE3CDB}"/>
              </a:ext>
            </a:extLst>
          </p:cNvPr>
          <p:cNvSpPr txBox="1"/>
          <p:nvPr/>
        </p:nvSpPr>
        <p:spPr>
          <a:xfrm>
            <a:off x="5813570" y="657922"/>
            <a:ext cx="5661035" cy="8463855"/>
          </a:xfrm>
          <a:prstGeom prst="rect">
            <a:avLst/>
          </a:prstGeom>
          <a:noFill/>
        </p:spPr>
        <p:txBody>
          <a:bodyPr wrap="square" lIns="91440" tIns="45720" rIns="91440" bIns="45720" rtlCol="0" anchor="t">
            <a:spAutoFit/>
          </a:bodyPr>
          <a:lstStyle/>
          <a:p>
            <a:endParaRPr lang="en-US" sz="3200" b="1" dirty="0">
              <a:solidFill>
                <a:schemeClr val="bg1"/>
              </a:solidFill>
              <a:highlight>
                <a:srgbClr val="FFFF00"/>
              </a:highlight>
            </a:endParaRPr>
          </a:p>
          <a:p>
            <a:endParaRPr lang="en-US" sz="3200" b="1" dirty="0">
              <a:solidFill>
                <a:schemeClr val="bg1"/>
              </a:solidFill>
              <a:highlight>
                <a:srgbClr val="FFFF00"/>
              </a:highlight>
            </a:endParaRPr>
          </a:p>
          <a:p>
            <a:r>
              <a:rPr lang="en-US" sz="3200" b="1" dirty="0">
                <a:solidFill>
                  <a:schemeClr val="bg1"/>
                </a:solidFill>
                <a:highlight>
                  <a:srgbClr val="FFFF00"/>
                </a:highlight>
              </a:rPr>
              <a:t>Use the link below for current ESY guidance: </a:t>
            </a:r>
          </a:p>
          <a:p>
            <a:endParaRPr lang="en-US" sz="3200" dirty="0">
              <a:solidFill>
                <a:schemeClr val="bg1"/>
              </a:solidFill>
            </a:endParaRPr>
          </a:p>
          <a:p>
            <a:r>
              <a:rPr lang="en-US" sz="3200" b="1" dirty="0">
                <a:solidFill>
                  <a:schemeClr val="bg1"/>
                </a:solidFill>
                <a:hlinkClick r:id="rId5">
                  <a:extLst>
                    <a:ext uri="{A12FA001-AC4F-418D-AE19-62706E023703}">
                      <ahyp:hlinkClr xmlns:ahyp="http://schemas.microsoft.com/office/drawing/2018/hyperlinkcolor" val="tx"/>
                    </a:ext>
                  </a:extLst>
                </a:hlinkClick>
              </a:rPr>
              <a:t>https://www.cusd80.com/cms/lib/AZ01001175/Centricity/domain/6092/files/extended%20school%20year/ESY.pdf</a:t>
            </a:r>
            <a:endParaRPr lang="en-US" sz="3200" b="1" dirty="0">
              <a:solidFill>
                <a:schemeClr val="bg1"/>
              </a:solidFill>
            </a:endParaRP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endParaRPr lang="en-US" sz="3200" dirty="0">
              <a:solidFill>
                <a:schemeClr val="bg1"/>
              </a:solidFill>
            </a:endParaRPr>
          </a:p>
          <a:p>
            <a:endParaRPr lang="en-US" sz="3200" dirty="0"/>
          </a:p>
        </p:txBody>
      </p:sp>
      <p:pic>
        <p:nvPicPr>
          <p:cNvPr id="4" name="Audio 3">
            <a:hlinkClick r:id="" action="ppaction://media"/>
            <a:extLst>
              <a:ext uri="{FF2B5EF4-FFF2-40B4-BE49-F238E27FC236}">
                <a16:creationId xmlns:a16="http://schemas.microsoft.com/office/drawing/2014/main" id="{E9233504-1060-456A-A0E7-58BD7ABAA5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67327137"/>
      </p:ext>
    </p:extLst>
  </p:cSld>
  <p:clrMapOvr>
    <a:masterClrMapping/>
  </p:clrMapOvr>
  <mc:AlternateContent xmlns:mc="http://schemas.openxmlformats.org/markup-compatibility/2006" xmlns:p14="http://schemas.microsoft.com/office/powerpoint/2010/main">
    <mc:Choice Requires="p14">
      <p:transition spd="slow" p14:dur="2000" advTm="11225"/>
    </mc:Choice>
    <mc:Fallback xmlns="">
      <p:transition spd="slow" advTm="11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6" name="Picture 15">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0" name="Rectangle 19">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53DE430-8F1B-4407-BD39-D30CB456CF8F}"/>
              </a:ext>
            </a:extLst>
          </p:cNvPr>
          <p:cNvSpPr>
            <a:spLocks noGrp="1"/>
          </p:cNvSpPr>
          <p:nvPr>
            <p:ph type="title"/>
          </p:nvPr>
        </p:nvSpPr>
        <p:spPr>
          <a:xfrm>
            <a:off x="144966" y="178420"/>
            <a:ext cx="3892046" cy="1237785"/>
          </a:xfrm>
        </p:spPr>
        <p:txBody>
          <a:bodyPr vert="horz" lIns="91440" tIns="45720" rIns="91440" bIns="45720" rtlCol="0" anchor="b">
            <a:normAutofit/>
          </a:bodyPr>
          <a:lstStyle/>
          <a:p>
            <a:r>
              <a:rPr lang="en-US" sz="3200" dirty="0"/>
              <a:t>How to run an ESY report for your site</a:t>
            </a:r>
          </a:p>
        </p:txBody>
      </p:sp>
      <p:sp>
        <p:nvSpPr>
          <p:cNvPr id="22" name="Freeform 11">
            <a:extLst>
              <a:ext uri="{FF2B5EF4-FFF2-40B4-BE49-F238E27FC236}">
                <a16:creationId xmlns:a16="http://schemas.microsoft.com/office/drawing/2014/main" id="{2FEA51AE-2D18-46BE-B2CA-B90B13168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4" name="Rectangle 23">
            <a:extLst>
              <a:ext uri="{FF2B5EF4-FFF2-40B4-BE49-F238E27FC236}">
                <a16:creationId xmlns:a16="http://schemas.microsoft.com/office/drawing/2014/main" id="{5E6A537E-C106-45AE-9BBB-3CE559441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5">
            <a:extLst>
              <a:ext uri="{FF2B5EF4-FFF2-40B4-BE49-F238E27FC236}">
                <a16:creationId xmlns:a16="http://schemas.microsoft.com/office/drawing/2014/main" id="{F918BA52-E4A7-4EEC-898E-C49023767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1404667" y="2756642"/>
            <a:ext cx="6858000" cy="1344715"/>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28" name="Rectangle 27">
            <a:extLst>
              <a:ext uri="{FF2B5EF4-FFF2-40B4-BE49-F238E27FC236}">
                <a16:creationId xmlns:a16="http://schemas.microsoft.com/office/drawing/2014/main" id="{86D3F3B7-282C-4DDC-AD1B-C497F2942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ED5893B-424A-4B32-894D-9B0E4FFF2783}"/>
              </a:ext>
            </a:extLst>
          </p:cNvPr>
          <p:cNvSpPr>
            <a:spLocks noGrp="1"/>
          </p:cNvSpPr>
          <p:nvPr>
            <p:ph sz="half" idx="1"/>
          </p:nvPr>
        </p:nvSpPr>
        <p:spPr>
          <a:xfrm>
            <a:off x="144966" y="1831487"/>
            <a:ext cx="4037012" cy="4188314"/>
          </a:xfrm>
        </p:spPr>
        <p:txBody>
          <a:bodyPr vert="horz" lIns="91440" tIns="45720" rIns="91440" bIns="45720" rtlCol="0" anchor="t">
            <a:normAutofit/>
          </a:bodyPr>
          <a:lstStyle/>
          <a:p>
            <a:pPr marL="0" indent="0">
              <a:buNone/>
            </a:pPr>
            <a:r>
              <a:rPr lang="en-US" sz="2800" dirty="0"/>
              <a:t>Department Chairs and Service Coordinators should review reports regularly to monitor eligibility for ESY and address clerical errors.  </a:t>
            </a:r>
          </a:p>
          <a:p>
            <a:pPr marL="0" indent="0">
              <a:buNone/>
            </a:pPr>
            <a:endParaRPr lang="en-US" sz="1400" dirty="0"/>
          </a:p>
        </p:txBody>
      </p:sp>
      <p:pic>
        <p:nvPicPr>
          <p:cNvPr id="5" name="Content Placeholder 4">
            <a:extLst>
              <a:ext uri="{FF2B5EF4-FFF2-40B4-BE49-F238E27FC236}">
                <a16:creationId xmlns:a16="http://schemas.microsoft.com/office/drawing/2014/main" id="{14CD2172-E9D9-48D8-A99E-C6173EF421D9}"/>
              </a:ext>
            </a:extLst>
          </p:cNvPr>
          <p:cNvPicPr>
            <a:picLocks noGrp="1" noChangeAspect="1"/>
          </p:cNvPicPr>
          <p:nvPr>
            <p:ph sz="half" idx="2"/>
          </p:nvPr>
        </p:nvPicPr>
        <p:blipFill>
          <a:blip r:embed="rId10"/>
          <a:stretch>
            <a:fillRect/>
          </a:stretch>
        </p:blipFill>
        <p:spPr>
          <a:xfrm>
            <a:off x="4720782" y="2085278"/>
            <a:ext cx="7185868" cy="2425229"/>
          </a:xfrm>
          <a:prstGeom prst="rect">
            <a:avLst/>
          </a:prstGeom>
          <a:effectLst/>
        </p:spPr>
      </p:pic>
      <p:sp>
        <p:nvSpPr>
          <p:cNvPr id="17" name="Arrow: Right 16">
            <a:extLst>
              <a:ext uri="{FF2B5EF4-FFF2-40B4-BE49-F238E27FC236}">
                <a16:creationId xmlns:a16="http://schemas.microsoft.com/office/drawing/2014/main" id="{2F933A21-29EA-4E99-B0D3-F863FABCBE0B}"/>
              </a:ext>
            </a:extLst>
          </p:cNvPr>
          <p:cNvSpPr/>
          <p:nvPr/>
        </p:nvSpPr>
        <p:spPr>
          <a:xfrm>
            <a:off x="9188395" y="2726900"/>
            <a:ext cx="1660634" cy="6936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840835F8-5E4E-4981-9660-C5467510737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63354134"/>
      </p:ext>
    </p:extLst>
  </p:cSld>
  <p:clrMapOvr>
    <a:masterClrMapping/>
  </p:clrMapOvr>
  <mc:AlternateContent xmlns:mc="http://schemas.openxmlformats.org/markup-compatibility/2006" xmlns:p14="http://schemas.microsoft.com/office/powerpoint/2010/main">
    <mc:Choice Requires="p14">
      <p:transition spd="slow" p14:dur="2000" advTm="16310"/>
    </mc:Choice>
    <mc:Fallback xmlns="">
      <p:transition spd="slow" advTm="16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468F23-BDFF-4FBF-BD60-4A5E9F7D7E71}"/>
              </a:ext>
            </a:extLst>
          </p:cNvPr>
          <p:cNvPicPr>
            <a:picLocks noChangeAspect="1"/>
          </p:cNvPicPr>
          <p:nvPr/>
        </p:nvPicPr>
        <p:blipFill>
          <a:blip r:embed="rId5"/>
          <a:stretch>
            <a:fillRect/>
          </a:stretch>
        </p:blipFill>
        <p:spPr>
          <a:xfrm>
            <a:off x="266863" y="422713"/>
            <a:ext cx="9934575" cy="1619250"/>
          </a:xfrm>
          <a:prstGeom prst="rect">
            <a:avLst/>
          </a:prstGeom>
        </p:spPr>
      </p:pic>
      <p:sp>
        <p:nvSpPr>
          <p:cNvPr id="4" name="Arrow: Up 3">
            <a:extLst>
              <a:ext uri="{FF2B5EF4-FFF2-40B4-BE49-F238E27FC236}">
                <a16:creationId xmlns:a16="http://schemas.microsoft.com/office/drawing/2014/main" id="{117CE72A-754A-484B-ABF0-D7E7FAFE6D39}"/>
              </a:ext>
            </a:extLst>
          </p:cNvPr>
          <p:cNvSpPr/>
          <p:nvPr/>
        </p:nvSpPr>
        <p:spPr>
          <a:xfrm>
            <a:off x="2238703" y="1818453"/>
            <a:ext cx="956441" cy="14740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D3A8A51-C29A-45BB-A4AA-9BF4F887454A}"/>
              </a:ext>
            </a:extLst>
          </p:cNvPr>
          <p:cNvPicPr>
            <a:picLocks noChangeAspect="1"/>
          </p:cNvPicPr>
          <p:nvPr/>
        </p:nvPicPr>
        <p:blipFill>
          <a:blip r:embed="rId6"/>
          <a:stretch>
            <a:fillRect/>
          </a:stretch>
        </p:blipFill>
        <p:spPr>
          <a:xfrm>
            <a:off x="2238703" y="4251925"/>
            <a:ext cx="9686925" cy="1428750"/>
          </a:xfrm>
          <a:prstGeom prst="rect">
            <a:avLst/>
          </a:prstGeom>
        </p:spPr>
      </p:pic>
      <p:sp>
        <p:nvSpPr>
          <p:cNvPr id="7" name="Arrow: Up 6">
            <a:extLst>
              <a:ext uri="{FF2B5EF4-FFF2-40B4-BE49-F238E27FC236}">
                <a16:creationId xmlns:a16="http://schemas.microsoft.com/office/drawing/2014/main" id="{3B236705-57BA-4503-8F63-880BE55CF236}"/>
              </a:ext>
            </a:extLst>
          </p:cNvPr>
          <p:cNvSpPr/>
          <p:nvPr/>
        </p:nvSpPr>
        <p:spPr>
          <a:xfrm>
            <a:off x="6246618" y="5383924"/>
            <a:ext cx="956441" cy="125614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B78ADAB5-2893-495D-A470-8CDB79B9AC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86641719"/>
      </p:ext>
    </p:extLst>
  </p:cSld>
  <p:clrMapOvr>
    <a:masterClrMapping/>
  </p:clrMapOvr>
  <mc:AlternateContent xmlns:mc="http://schemas.openxmlformats.org/markup-compatibility/2006" xmlns:p14="http://schemas.microsoft.com/office/powerpoint/2010/main">
    <mc:Choice Requires="p14">
      <p:transition spd="slow" p14:dur="2000" advTm="9437"/>
    </mc:Choice>
    <mc:Fallback xmlns="">
      <p:transition spd="slow" advTm="9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1328</TotalTime>
  <Words>1039</Words>
  <Application>Microsoft Office PowerPoint</Application>
  <PresentationFormat>Widescreen</PresentationFormat>
  <Paragraphs>79</Paragraphs>
  <Slides>15</Slides>
  <Notes>8</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Century Gothic</vt:lpstr>
      <vt:lpstr>Wingdings 3</vt:lpstr>
      <vt:lpstr>Ion</vt:lpstr>
      <vt:lpstr>QUARTERLY PROGRESS REPORTS (QPR)</vt:lpstr>
      <vt:lpstr>QPR’s (Quarterly Progress Reports)</vt:lpstr>
      <vt:lpstr>PowerPoint Presentation</vt:lpstr>
      <vt:lpstr>Considerations</vt:lpstr>
      <vt:lpstr>Reminders</vt:lpstr>
      <vt:lpstr>Also remember</vt:lpstr>
      <vt:lpstr>Extended School Year</vt:lpstr>
      <vt:lpstr>How to run an ESY report for your site</vt:lpstr>
      <vt:lpstr>PowerPoint Presentation</vt:lpstr>
      <vt:lpstr>Summer ESY:  June 2022</vt:lpstr>
      <vt:lpstr>ESY  - June 2022</vt:lpstr>
      <vt:lpstr>Reminders</vt:lpstr>
      <vt:lpstr>Frequency and Duration</vt:lpstr>
      <vt:lpstr>Next Steps:  - Run an ESY report and cross check any students that have been determined eligible  - Adjust IEP meeting dates to ensure the IEP team is meeting before the April 11th ESY determination deadline  - Once ESY programming has been finalized (location, hours, frequency, dates): * contact parent/s to review * draft the final PWN outlining the offer * indicate parent’s denial or acceptance * work with your department chair and the ESY Specialist to finalize all necessary details (as outlined in district ESY information provided on the special education website).  </vt:lpstr>
      <vt:lpstr>Are you or anyone on your Special Education team (teachers, paraprofessionals, related service providers) interested in working during ESY or Summer Programs?    M-TH during the month of June  8am-12pm  Please email names and area/s of interest to Andrea Donnellan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Quarterly Progress Notes and ESY</dc:title>
  <dc:creator>Donnellan, Andrea</dc:creator>
  <cp:lastModifiedBy>ChavezRodriguez, Carlos</cp:lastModifiedBy>
  <cp:revision>270</cp:revision>
  <dcterms:created xsi:type="dcterms:W3CDTF">2022-02-04T18:04:27Z</dcterms:created>
  <dcterms:modified xsi:type="dcterms:W3CDTF">2022-02-09T16:55:10Z</dcterms:modified>
</cp:coreProperties>
</file>