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29"/>
  </p:notesMasterIdLst>
  <p:sldIdLst>
    <p:sldId id="256" r:id="rId5"/>
    <p:sldId id="285" r:id="rId6"/>
    <p:sldId id="309" r:id="rId7"/>
    <p:sldId id="303" r:id="rId8"/>
    <p:sldId id="297" r:id="rId9"/>
    <p:sldId id="298" r:id="rId10"/>
    <p:sldId id="299" r:id="rId11"/>
    <p:sldId id="306" r:id="rId12"/>
    <p:sldId id="307" r:id="rId13"/>
    <p:sldId id="308" r:id="rId14"/>
    <p:sldId id="304" r:id="rId15"/>
    <p:sldId id="291" r:id="rId16"/>
    <p:sldId id="294" r:id="rId17"/>
    <p:sldId id="295" r:id="rId18"/>
    <p:sldId id="305" r:id="rId19"/>
    <p:sldId id="289" r:id="rId20"/>
    <p:sldId id="257" r:id="rId21"/>
    <p:sldId id="280" r:id="rId22"/>
    <p:sldId id="272" r:id="rId23"/>
    <p:sldId id="271" r:id="rId24"/>
    <p:sldId id="282" r:id="rId25"/>
    <p:sldId id="263" r:id="rId26"/>
    <p:sldId id="292" r:id="rId27"/>
    <p:sldId id="264" r:id="rId2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EFDE"/>
    <a:srgbClr val="FDFAF5"/>
    <a:srgbClr val="F5F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6A041F-F90D-4F92-9264-5B7A9BADB917}" v="105" dt="2020-11-16T21:31:45.857"/>
    <p1510:client id="{B2C3F82A-94E1-430D-9523-4F82E264C504}" v="4" dt="2020-12-09T20:31:35.3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108" d="100"/>
          <a:sy n="108"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diagrams/_rels/data3.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a:alpha val="0"/>
      </a:schemeClr>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CB3623-0097-42D1-8E2F-374F53737887}" type="doc">
      <dgm:prSet loTypeId="urn:microsoft.com/office/officeart/2016/7/layout/VerticalDownArrowProcess" loCatId="process" qsTypeId="urn:microsoft.com/office/officeart/2005/8/quickstyle/simple1" qsCatId="simple" csTypeId="urn:microsoft.com/office/officeart/2005/8/colors/accent0_3" csCatId="mainScheme" phldr="1"/>
      <dgm:spPr/>
      <dgm:t>
        <a:bodyPr/>
        <a:lstStyle/>
        <a:p>
          <a:endParaRPr lang="en-US"/>
        </a:p>
      </dgm:t>
    </dgm:pt>
    <dgm:pt modelId="{D8E8DCA0-DC48-4207-BF2B-5B0526E3DA95}">
      <dgm:prSet/>
      <dgm:spPr/>
      <dgm:t>
        <a:bodyPr/>
        <a:lstStyle/>
        <a:p>
          <a:pPr>
            <a:lnSpc>
              <a:spcPct val="100000"/>
            </a:lnSpc>
          </a:pPr>
          <a:r>
            <a:rPr lang="en-US" dirty="0"/>
            <a:t>Stress and anxiety</a:t>
          </a:r>
          <a:r>
            <a:rPr lang="en-US" dirty="0">
              <a:sym typeface="Wingdings" panose="05000000000000000000" pitchFamily="2" charset="2"/>
            </a:rPr>
            <a:t></a:t>
          </a:r>
          <a:r>
            <a:rPr lang="en-US" dirty="0"/>
            <a:t> </a:t>
          </a:r>
          <a:r>
            <a:rPr lang="en-US" i="1" dirty="0"/>
            <a:t>new normal </a:t>
          </a:r>
          <a:r>
            <a:rPr lang="en-US" dirty="0"/>
            <a:t>in schools</a:t>
          </a:r>
        </a:p>
      </dgm:t>
    </dgm:pt>
    <dgm:pt modelId="{365C2486-1247-43B1-A715-0B743DF09C88}" type="parTrans" cxnId="{A65B84A6-FC6D-42CA-A07C-81269687EFEF}">
      <dgm:prSet/>
      <dgm:spPr/>
      <dgm:t>
        <a:bodyPr/>
        <a:lstStyle/>
        <a:p>
          <a:endParaRPr lang="en-US"/>
        </a:p>
      </dgm:t>
    </dgm:pt>
    <dgm:pt modelId="{FA96A9A0-A2B2-4A3C-B60D-5C59F06DAFC0}" type="sibTrans" cxnId="{A65B84A6-FC6D-42CA-A07C-81269687EFEF}">
      <dgm:prSet/>
      <dgm:spPr/>
      <dgm:t>
        <a:bodyPr/>
        <a:lstStyle/>
        <a:p>
          <a:endParaRPr lang="en-US"/>
        </a:p>
      </dgm:t>
    </dgm:pt>
    <dgm:pt modelId="{51E6BAFC-7786-4444-A389-D5BFD133BB0A}">
      <dgm:prSet/>
      <dgm:spPr/>
      <dgm:t>
        <a:bodyPr/>
        <a:lstStyle/>
        <a:p>
          <a:pPr>
            <a:lnSpc>
              <a:spcPct val="100000"/>
            </a:lnSpc>
          </a:pPr>
          <a:r>
            <a:rPr lang="en-US"/>
            <a:t>Affects student’s ability to pay attention</a:t>
          </a:r>
          <a:r>
            <a:rPr lang="en-US">
              <a:sym typeface="Wingdings" panose="05000000000000000000" pitchFamily="2" charset="2"/>
            </a:rPr>
            <a:t></a:t>
          </a:r>
          <a:r>
            <a:rPr lang="en-US"/>
            <a:t> connect with each other</a:t>
          </a:r>
          <a:r>
            <a:rPr lang="en-US">
              <a:sym typeface="Wingdings" panose="05000000000000000000" pitchFamily="2" charset="2"/>
            </a:rPr>
            <a:t></a:t>
          </a:r>
          <a:r>
            <a:rPr lang="en-US"/>
            <a:t> engage in learning</a:t>
          </a:r>
        </a:p>
      </dgm:t>
    </dgm:pt>
    <dgm:pt modelId="{8D140819-6110-4A21-A8D4-B0368709C78B}" type="parTrans" cxnId="{38D8CA3E-52C0-41B4-A9C2-786C0B4ADD42}">
      <dgm:prSet/>
      <dgm:spPr/>
      <dgm:t>
        <a:bodyPr/>
        <a:lstStyle/>
        <a:p>
          <a:endParaRPr lang="en-US"/>
        </a:p>
      </dgm:t>
    </dgm:pt>
    <dgm:pt modelId="{F5D1AE9A-2207-4E84-AD8F-2D4E5B57DCBB}" type="sibTrans" cxnId="{38D8CA3E-52C0-41B4-A9C2-786C0B4ADD42}">
      <dgm:prSet/>
      <dgm:spPr/>
      <dgm:t>
        <a:bodyPr/>
        <a:lstStyle/>
        <a:p>
          <a:endParaRPr lang="en-US"/>
        </a:p>
      </dgm:t>
    </dgm:pt>
    <dgm:pt modelId="{59402038-31BD-45CE-A859-F7D88540B0C8}">
      <dgm:prSet/>
      <dgm:spPr/>
      <dgm:t>
        <a:bodyPr/>
        <a:lstStyle/>
        <a:p>
          <a:pPr>
            <a:lnSpc>
              <a:spcPct val="100000"/>
            </a:lnSpc>
          </a:pPr>
          <a:r>
            <a:rPr lang="en-US" dirty="0"/>
            <a:t>Mindfulness</a:t>
          </a:r>
        </a:p>
      </dgm:t>
    </dgm:pt>
    <dgm:pt modelId="{5DE57351-BFAE-47AF-9EA0-0751720A3F9C}" type="parTrans" cxnId="{4FAA4094-7C2A-40CC-9942-CA9222C85DA2}">
      <dgm:prSet/>
      <dgm:spPr/>
      <dgm:t>
        <a:bodyPr/>
        <a:lstStyle/>
        <a:p>
          <a:endParaRPr lang="en-US"/>
        </a:p>
      </dgm:t>
    </dgm:pt>
    <dgm:pt modelId="{469ECEB4-24EA-4ECA-AAF5-2D895587F623}" type="sibTrans" cxnId="{4FAA4094-7C2A-40CC-9942-CA9222C85DA2}">
      <dgm:prSet/>
      <dgm:spPr/>
      <dgm:t>
        <a:bodyPr/>
        <a:lstStyle/>
        <a:p>
          <a:endParaRPr lang="en-US"/>
        </a:p>
      </dgm:t>
    </dgm:pt>
    <dgm:pt modelId="{F99A4AEE-2AF2-402D-B760-56B05087801D}">
      <dgm:prSet/>
      <dgm:spPr/>
      <dgm:t>
        <a:bodyPr/>
        <a:lstStyle/>
        <a:p>
          <a:r>
            <a:rPr lang="en-US"/>
            <a:t>helps to increase attention and focus and decrease stress and anxiety.</a:t>
          </a:r>
        </a:p>
      </dgm:t>
    </dgm:pt>
    <dgm:pt modelId="{213E8664-FCCE-411A-A084-EF3665C65089}" type="parTrans" cxnId="{EE13308B-0DFC-498E-B6C8-81679EF78B69}">
      <dgm:prSet/>
      <dgm:spPr/>
      <dgm:t>
        <a:bodyPr/>
        <a:lstStyle/>
        <a:p>
          <a:endParaRPr lang="en-US"/>
        </a:p>
      </dgm:t>
    </dgm:pt>
    <dgm:pt modelId="{83488823-0222-486A-A349-22D633628DE2}" type="sibTrans" cxnId="{EE13308B-0DFC-498E-B6C8-81679EF78B69}">
      <dgm:prSet/>
      <dgm:spPr/>
      <dgm:t>
        <a:bodyPr/>
        <a:lstStyle/>
        <a:p>
          <a:endParaRPr lang="en-US"/>
        </a:p>
      </dgm:t>
    </dgm:pt>
    <dgm:pt modelId="{09D45981-D232-4724-85B6-B76D19D0DFFE}" type="pres">
      <dgm:prSet presAssocID="{14CB3623-0097-42D1-8E2F-374F53737887}" presName="Name0" presStyleCnt="0">
        <dgm:presLayoutVars>
          <dgm:dir/>
          <dgm:animLvl val="lvl"/>
          <dgm:resizeHandles val="exact"/>
        </dgm:presLayoutVars>
      </dgm:prSet>
      <dgm:spPr/>
    </dgm:pt>
    <dgm:pt modelId="{53A84112-A8A9-4061-8D24-5C8609C7F104}" type="pres">
      <dgm:prSet presAssocID="{59402038-31BD-45CE-A859-F7D88540B0C8}" presName="boxAndChildren" presStyleCnt="0"/>
      <dgm:spPr/>
    </dgm:pt>
    <dgm:pt modelId="{4CA9584F-7D39-469C-B348-90DB500EFE90}" type="pres">
      <dgm:prSet presAssocID="{59402038-31BD-45CE-A859-F7D88540B0C8}" presName="parentTextBox" presStyleLbl="alignNode1" presStyleIdx="0" presStyleCnt="2"/>
      <dgm:spPr/>
    </dgm:pt>
    <dgm:pt modelId="{3ECE0B2E-41DB-4660-91E4-E5310B3053A8}" type="pres">
      <dgm:prSet presAssocID="{59402038-31BD-45CE-A859-F7D88540B0C8}" presName="descendantBox" presStyleLbl="bgAccFollowNode1" presStyleIdx="0" presStyleCnt="2"/>
      <dgm:spPr/>
    </dgm:pt>
    <dgm:pt modelId="{ED78A9FA-19A6-4565-A98D-6819B0545A6B}" type="pres">
      <dgm:prSet presAssocID="{FA96A9A0-A2B2-4A3C-B60D-5C59F06DAFC0}" presName="sp" presStyleCnt="0"/>
      <dgm:spPr/>
    </dgm:pt>
    <dgm:pt modelId="{4EBA0A6D-4503-458A-8018-B1340999FED1}" type="pres">
      <dgm:prSet presAssocID="{D8E8DCA0-DC48-4207-BF2B-5B0526E3DA95}" presName="arrowAndChildren" presStyleCnt="0"/>
      <dgm:spPr/>
    </dgm:pt>
    <dgm:pt modelId="{FF45D2FA-FB1A-497C-B113-336459BEED81}" type="pres">
      <dgm:prSet presAssocID="{D8E8DCA0-DC48-4207-BF2B-5B0526E3DA95}" presName="parentTextArrow" presStyleLbl="node1" presStyleIdx="0" presStyleCnt="0"/>
      <dgm:spPr/>
    </dgm:pt>
    <dgm:pt modelId="{88402CFF-5C9A-461D-A1BE-CBC53F4D8465}" type="pres">
      <dgm:prSet presAssocID="{D8E8DCA0-DC48-4207-BF2B-5B0526E3DA95}" presName="arrow" presStyleLbl="alignNode1" presStyleIdx="1" presStyleCnt="2"/>
      <dgm:spPr/>
    </dgm:pt>
    <dgm:pt modelId="{D632ABC4-C3BF-42AC-A054-E6E00A493D85}" type="pres">
      <dgm:prSet presAssocID="{D8E8DCA0-DC48-4207-BF2B-5B0526E3DA95}" presName="descendantArrow" presStyleLbl="bgAccFollowNode1" presStyleIdx="1" presStyleCnt="2"/>
      <dgm:spPr/>
    </dgm:pt>
  </dgm:ptLst>
  <dgm:cxnLst>
    <dgm:cxn modelId="{0D0D6904-53CF-40D0-B3E9-68332E99B895}" type="presOf" srcId="{D8E8DCA0-DC48-4207-BF2B-5B0526E3DA95}" destId="{FF45D2FA-FB1A-497C-B113-336459BEED81}" srcOrd="0" destOrd="0" presId="urn:microsoft.com/office/officeart/2016/7/layout/VerticalDownArrowProcess"/>
    <dgm:cxn modelId="{50931134-AB9F-4884-BC24-4AEEB65124C4}" type="presOf" srcId="{14CB3623-0097-42D1-8E2F-374F53737887}" destId="{09D45981-D232-4724-85B6-B76D19D0DFFE}" srcOrd="0" destOrd="0" presId="urn:microsoft.com/office/officeart/2016/7/layout/VerticalDownArrowProcess"/>
    <dgm:cxn modelId="{38D8CA3E-52C0-41B4-A9C2-786C0B4ADD42}" srcId="{D8E8DCA0-DC48-4207-BF2B-5B0526E3DA95}" destId="{51E6BAFC-7786-4444-A389-D5BFD133BB0A}" srcOrd="0" destOrd="0" parTransId="{8D140819-6110-4A21-A8D4-B0368709C78B}" sibTransId="{F5D1AE9A-2207-4E84-AD8F-2D4E5B57DCBB}"/>
    <dgm:cxn modelId="{EE13308B-0DFC-498E-B6C8-81679EF78B69}" srcId="{59402038-31BD-45CE-A859-F7D88540B0C8}" destId="{F99A4AEE-2AF2-402D-B760-56B05087801D}" srcOrd="0" destOrd="0" parTransId="{213E8664-FCCE-411A-A084-EF3665C65089}" sibTransId="{83488823-0222-486A-A349-22D633628DE2}"/>
    <dgm:cxn modelId="{4FAA4094-7C2A-40CC-9942-CA9222C85DA2}" srcId="{14CB3623-0097-42D1-8E2F-374F53737887}" destId="{59402038-31BD-45CE-A859-F7D88540B0C8}" srcOrd="1" destOrd="0" parTransId="{5DE57351-BFAE-47AF-9EA0-0751720A3F9C}" sibTransId="{469ECEB4-24EA-4ECA-AAF5-2D895587F623}"/>
    <dgm:cxn modelId="{427921A5-6712-4E58-842C-C56CC1C67E48}" type="presOf" srcId="{D8E8DCA0-DC48-4207-BF2B-5B0526E3DA95}" destId="{88402CFF-5C9A-461D-A1BE-CBC53F4D8465}" srcOrd="1" destOrd="0" presId="urn:microsoft.com/office/officeart/2016/7/layout/VerticalDownArrowProcess"/>
    <dgm:cxn modelId="{A65B84A6-FC6D-42CA-A07C-81269687EFEF}" srcId="{14CB3623-0097-42D1-8E2F-374F53737887}" destId="{D8E8DCA0-DC48-4207-BF2B-5B0526E3DA95}" srcOrd="0" destOrd="0" parTransId="{365C2486-1247-43B1-A715-0B743DF09C88}" sibTransId="{FA96A9A0-A2B2-4A3C-B60D-5C59F06DAFC0}"/>
    <dgm:cxn modelId="{645806CF-B456-4EDE-AA53-704BCF3DE93C}" type="presOf" srcId="{59402038-31BD-45CE-A859-F7D88540B0C8}" destId="{4CA9584F-7D39-469C-B348-90DB500EFE90}" srcOrd="0" destOrd="0" presId="urn:microsoft.com/office/officeart/2016/7/layout/VerticalDownArrowProcess"/>
    <dgm:cxn modelId="{7A51C2DE-ED7C-4AAA-ACDE-12F9491B853A}" type="presOf" srcId="{51E6BAFC-7786-4444-A389-D5BFD133BB0A}" destId="{D632ABC4-C3BF-42AC-A054-E6E00A493D85}" srcOrd="0" destOrd="0" presId="urn:microsoft.com/office/officeart/2016/7/layout/VerticalDownArrowProcess"/>
    <dgm:cxn modelId="{043DF0F3-1A31-43E7-8943-FAE73BAA73AC}" type="presOf" srcId="{F99A4AEE-2AF2-402D-B760-56B05087801D}" destId="{3ECE0B2E-41DB-4660-91E4-E5310B3053A8}" srcOrd="0" destOrd="0" presId="urn:microsoft.com/office/officeart/2016/7/layout/VerticalDownArrowProcess"/>
    <dgm:cxn modelId="{E2400D7B-658D-4BD3-AD2B-E5F5768FB00D}" type="presParOf" srcId="{09D45981-D232-4724-85B6-B76D19D0DFFE}" destId="{53A84112-A8A9-4061-8D24-5C8609C7F104}" srcOrd="0" destOrd="0" presId="urn:microsoft.com/office/officeart/2016/7/layout/VerticalDownArrowProcess"/>
    <dgm:cxn modelId="{F4BD1B0C-BB0F-4730-81F4-B837D394909F}" type="presParOf" srcId="{53A84112-A8A9-4061-8D24-5C8609C7F104}" destId="{4CA9584F-7D39-469C-B348-90DB500EFE90}" srcOrd="0" destOrd="0" presId="urn:microsoft.com/office/officeart/2016/7/layout/VerticalDownArrowProcess"/>
    <dgm:cxn modelId="{C5BF9645-57D6-403D-A6EA-1FEED12CFFDD}" type="presParOf" srcId="{53A84112-A8A9-4061-8D24-5C8609C7F104}" destId="{3ECE0B2E-41DB-4660-91E4-E5310B3053A8}" srcOrd="1" destOrd="0" presId="urn:microsoft.com/office/officeart/2016/7/layout/VerticalDownArrowProcess"/>
    <dgm:cxn modelId="{69ABCEA8-C344-484F-95B3-EE49900C2A26}" type="presParOf" srcId="{09D45981-D232-4724-85B6-B76D19D0DFFE}" destId="{ED78A9FA-19A6-4565-A98D-6819B0545A6B}" srcOrd="1" destOrd="0" presId="urn:microsoft.com/office/officeart/2016/7/layout/VerticalDownArrowProcess"/>
    <dgm:cxn modelId="{4A6AB512-50B7-40D7-9ADB-20885AF1180C}" type="presParOf" srcId="{09D45981-D232-4724-85B6-B76D19D0DFFE}" destId="{4EBA0A6D-4503-458A-8018-B1340999FED1}" srcOrd="2" destOrd="0" presId="urn:microsoft.com/office/officeart/2016/7/layout/VerticalDownArrowProcess"/>
    <dgm:cxn modelId="{33C8E75B-CC25-4083-B34F-E30F9BD0197D}" type="presParOf" srcId="{4EBA0A6D-4503-458A-8018-B1340999FED1}" destId="{FF45D2FA-FB1A-497C-B113-336459BEED81}" srcOrd="0" destOrd="0" presId="urn:microsoft.com/office/officeart/2016/7/layout/VerticalDownArrowProcess"/>
    <dgm:cxn modelId="{D55F50A9-EE4A-452B-82BC-5AD4A98300EA}" type="presParOf" srcId="{4EBA0A6D-4503-458A-8018-B1340999FED1}" destId="{88402CFF-5C9A-461D-A1BE-CBC53F4D8465}" srcOrd="1" destOrd="0" presId="urn:microsoft.com/office/officeart/2016/7/layout/VerticalDownArrowProcess"/>
    <dgm:cxn modelId="{0E30503B-562B-4C92-ABCF-F08FD2091348}" type="presParOf" srcId="{4EBA0A6D-4503-458A-8018-B1340999FED1}" destId="{D632ABC4-C3BF-42AC-A054-E6E00A493D85}"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014AABE-B3AC-4462-A559-4C492C40DB97}" type="doc">
      <dgm:prSet loTypeId="urn:microsoft.com/office/officeart/2005/8/layout/process4" loCatId="process" qsTypeId="urn:microsoft.com/office/officeart/2005/8/quickstyle/simple1" qsCatId="simple" csTypeId="urn:microsoft.com/office/officeart/2005/8/colors/colorful2" csCatId="colorful" phldr="1"/>
      <dgm:spPr/>
      <dgm:t>
        <a:bodyPr/>
        <a:lstStyle/>
        <a:p>
          <a:endParaRPr lang="en-US"/>
        </a:p>
      </dgm:t>
    </dgm:pt>
    <dgm:pt modelId="{F50D7021-C231-48D5-AED1-0397366836C8}">
      <dgm:prSet custT="1"/>
      <dgm:spPr>
        <a:solidFill>
          <a:schemeClr val="accent5">
            <a:lumMod val="50000"/>
          </a:schemeClr>
        </a:solidFill>
      </dgm:spPr>
      <dgm:t>
        <a:bodyPr/>
        <a:lstStyle/>
        <a:p>
          <a:r>
            <a:rPr lang="en-US" sz="2000" dirty="0"/>
            <a:t>Difficult emotions release chemicals in the brain</a:t>
          </a:r>
          <a:r>
            <a:rPr lang="en-US" sz="2000" dirty="0">
              <a:sym typeface="Wingdings" panose="05000000000000000000" pitchFamily="2" charset="2"/>
            </a:rPr>
            <a:t> </a:t>
          </a:r>
          <a:r>
            <a:rPr lang="en-US" sz="2000" dirty="0"/>
            <a:t>prevents learning</a:t>
          </a:r>
          <a:r>
            <a:rPr lang="en-US" sz="2000" dirty="0">
              <a:sym typeface="Wingdings" panose="05000000000000000000" pitchFamily="2" charset="2"/>
            </a:rPr>
            <a:t></a:t>
          </a:r>
          <a:r>
            <a:rPr lang="en-US" sz="2000" dirty="0"/>
            <a:t> react rather than respond</a:t>
          </a:r>
        </a:p>
      </dgm:t>
    </dgm:pt>
    <dgm:pt modelId="{A1918EBC-52BB-41E2-986E-AE11161E5C21}" type="parTrans" cxnId="{F261181B-A24A-4B6D-8C88-7ED7C41FED19}">
      <dgm:prSet/>
      <dgm:spPr/>
      <dgm:t>
        <a:bodyPr/>
        <a:lstStyle/>
        <a:p>
          <a:endParaRPr lang="en-US"/>
        </a:p>
      </dgm:t>
    </dgm:pt>
    <dgm:pt modelId="{8F1EE1DE-8A77-4F50-9BF9-8267B0D58089}" type="sibTrans" cxnId="{F261181B-A24A-4B6D-8C88-7ED7C41FED19}">
      <dgm:prSet/>
      <dgm:spPr/>
      <dgm:t>
        <a:bodyPr/>
        <a:lstStyle/>
        <a:p>
          <a:endParaRPr lang="en-US"/>
        </a:p>
      </dgm:t>
    </dgm:pt>
    <dgm:pt modelId="{471DB570-D850-4F1D-94DF-B1F6485345DD}">
      <dgm:prSet custT="1"/>
      <dgm:spPr>
        <a:solidFill>
          <a:schemeClr val="accent5">
            <a:lumMod val="75000"/>
          </a:schemeClr>
        </a:solidFill>
      </dgm:spPr>
      <dgm:t>
        <a:bodyPr/>
        <a:lstStyle/>
        <a:p>
          <a:r>
            <a:rPr lang="en-US" sz="2400" dirty="0"/>
            <a:t>Mindfulness </a:t>
          </a:r>
          <a:r>
            <a:rPr lang="en-US" sz="2400" b="1" dirty="0"/>
            <a:t>stops </a:t>
          </a:r>
          <a:r>
            <a:rPr lang="en-US" sz="2400" dirty="0"/>
            <a:t>these chemicals. </a:t>
          </a:r>
        </a:p>
      </dgm:t>
    </dgm:pt>
    <dgm:pt modelId="{8E589D4E-3283-45A7-96B1-B67F683CC666}" type="parTrans" cxnId="{6104B93F-1B06-44E9-B7BF-B1276692DE09}">
      <dgm:prSet/>
      <dgm:spPr/>
      <dgm:t>
        <a:bodyPr/>
        <a:lstStyle/>
        <a:p>
          <a:endParaRPr lang="en-US"/>
        </a:p>
      </dgm:t>
    </dgm:pt>
    <dgm:pt modelId="{37C1C6BB-91AF-44EA-B765-528E6DFCB389}" type="sibTrans" cxnId="{6104B93F-1B06-44E9-B7BF-B1276692DE09}">
      <dgm:prSet/>
      <dgm:spPr/>
      <dgm:t>
        <a:bodyPr/>
        <a:lstStyle/>
        <a:p>
          <a:endParaRPr lang="en-US"/>
        </a:p>
      </dgm:t>
    </dgm:pt>
    <dgm:pt modelId="{8C1B7073-8E1F-4EAA-AD2D-92FC53138F8F}">
      <dgm:prSet custT="1"/>
      <dgm:spPr>
        <a:solidFill>
          <a:schemeClr val="accent5">
            <a:lumMod val="60000"/>
            <a:lumOff val="40000"/>
          </a:schemeClr>
        </a:solidFill>
      </dgm:spPr>
      <dgm:t>
        <a:bodyPr/>
        <a:lstStyle/>
        <a:p>
          <a:r>
            <a:rPr lang="en-US" sz="2400" dirty="0"/>
            <a:t>When you pause and identify emotions and feelings there is a </a:t>
          </a:r>
          <a:r>
            <a:rPr lang="en-US" sz="2400" b="1" dirty="0"/>
            <a:t>physiological shift </a:t>
          </a:r>
          <a:r>
            <a:rPr lang="en-US" sz="2400" dirty="0"/>
            <a:t>towards relaxation</a:t>
          </a:r>
          <a:r>
            <a:rPr lang="en-US" sz="1600" dirty="0"/>
            <a:t>. </a:t>
          </a:r>
        </a:p>
      </dgm:t>
    </dgm:pt>
    <dgm:pt modelId="{83E932EF-8CCD-419B-A66F-42E214CD005A}" type="parTrans" cxnId="{C29A14E4-4CE7-4503-A203-8BB269F72EB0}">
      <dgm:prSet/>
      <dgm:spPr/>
      <dgm:t>
        <a:bodyPr/>
        <a:lstStyle/>
        <a:p>
          <a:endParaRPr lang="en-US"/>
        </a:p>
      </dgm:t>
    </dgm:pt>
    <dgm:pt modelId="{A1E9B8AD-3569-41F6-9A6A-86BD48E9C7FE}" type="sibTrans" cxnId="{C29A14E4-4CE7-4503-A203-8BB269F72EB0}">
      <dgm:prSet/>
      <dgm:spPr/>
      <dgm:t>
        <a:bodyPr/>
        <a:lstStyle/>
        <a:p>
          <a:endParaRPr lang="en-US"/>
        </a:p>
      </dgm:t>
    </dgm:pt>
    <dgm:pt modelId="{1CF79E54-1951-4A15-A58E-713813C49223}">
      <dgm:prSet custT="1"/>
      <dgm:spPr>
        <a:solidFill>
          <a:schemeClr val="accent5">
            <a:lumMod val="50000"/>
          </a:schemeClr>
        </a:solidFill>
      </dgm:spPr>
      <dgm:t>
        <a:bodyPr/>
        <a:lstStyle/>
        <a:p>
          <a:r>
            <a:rPr lang="en-US" sz="1800" dirty="0"/>
            <a:t>Can’t learn in fight/flight/freeze mode. Learning requires access to prefrontal cortex. </a:t>
          </a:r>
        </a:p>
      </dgm:t>
    </dgm:pt>
    <dgm:pt modelId="{8822F32E-310C-4E39-9B4D-8D6A6B4E98E8}" type="parTrans" cxnId="{6974E99B-7EBE-4FD5-85D9-DE4937DEFA40}">
      <dgm:prSet/>
      <dgm:spPr/>
      <dgm:t>
        <a:bodyPr/>
        <a:lstStyle/>
        <a:p>
          <a:endParaRPr lang="en-US"/>
        </a:p>
      </dgm:t>
    </dgm:pt>
    <dgm:pt modelId="{F83E41A0-FCD0-4DE4-86D2-4096B27740A2}" type="sibTrans" cxnId="{6974E99B-7EBE-4FD5-85D9-DE4937DEFA40}">
      <dgm:prSet/>
      <dgm:spPr/>
      <dgm:t>
        <a:bodyPr/>
        <a:lstStyle/>
        <a:p>
          <a:endParaRPr lang="en-US"/>
        </a:p>
      </dgm:t>
    </dgm:pt>
    <dgm:pt modelId="{AA57E655-C5F8-4B2D-BA58-099931D20F8E}">
      <dgm:prSet custT="1"/>
      <dgm:spPr>
        <a:solidFill>
          <a:schemeClr val="accent5">
            <a:lumMod val="60000"/>
            <a:lumOff val="40000"/>
            <a:alpha val="90000"/>
          </a:schemeClr>
        </a:solidFill>
      </dgm:spPr>
      <dgm:t>
        <a:bodyPr/>
        <a:lstStyle/>
        <a:p>
          <a:r>
            <a:rPr lang="en-US" sz="1800" dirty="0"/>
            <a:t>Mindfulness helps re-engage the prefrontal cortex</a:t>
          </a:r>
        </a:p>
      </dgm:t>
    </dgm:pt>
    <dgm:pt modelId="{8756835D-E5C6-4C85-AF03-469C04AE4028}" type="parTrans" cxnId="{4F2E2233-A496-4E1C-B1FA-318F1C0FA5FD}">
      <dgm:prSet/>
      <dgm:spPr/>
      <dgm:t>
        <a:bodyPr/>
        <a:lstStyle/>
        <a:p>
          <a:endParaRPr lang="en-US"/>
        </a:p>
      </dgm:t>
    </dgm:pt>
    <dgm:pt modelId="{038122FE-4A26-49CE-999C-1851631E3D30}" type="sibTrans" cxnId="{4F2E2233-A496-4E1C-B1FA-318F1C0FA5FD}">
      <dgm:prSet/>
      <dgm:spPr/>
      <dgm:t>
        <a:bodyPr/>
        <a:lstStyle/>
        <a:p>
          <a:endParaRPr lang="en-US"/>
        </a:p>
      </dgm:t>
    </dgm:pt>
    <dgm:pt modelId="{2E10E961-C4D5-409D-BC0D-078D43C8F35C}" type="pres">
      <dgm:prSet presAssocID="{E014AABE-B3AC-4462-A559-4C492C40DB97}" presName="Name0" presStyleCnt="0">
        <dgm:presLayoutVars>
          <dgm:dir/>
          <dgm:animLvl val="lvl"/>
          <dgm:resizeHandles val="exact"/>
        </dgm:presLayoutVars>
      </dgm:prSet>
      <dgm:spPr/>
    </dgm:pt>
    <dgm:pt modelId="{3B2507AE-2FCA-4900-A07F-66A0F9543784}" type="pres">
      <dgm:prSet presAssocID="{1CF79E54-1951-4A15-A58E-713813C49223}" presName="boxAndChildren" presStyleCnt="0"/>
      <dgm:spPr/>
    </dgm:pt>
    <dgm:pt modelId="{94CDE49B-AEB1-4916-A76C-C19EA5F37F99}" type="pres">
      <dgm:prSet presAssocID="{1CF79E54-1951-4A15-A58E-713813C49223}" presName="parentTextBox" presStyleLbl="node1" presStyleIdx="0" presStyleCnt="4"/>
      <dgm:spPr/>
    </dgm:pt>
    <dgm:pt modelId="{9599DA3A-BCA6-479C-B757-4F70BCE38E8E}" type="pres">
      <dgm:prSet presAssocID="{1CF79E54-1951-4A15-A58E-713813C49223}" presName="entireBox" presStyleLbl="node1" presStyleIdx="0" presStyleCnt="4" custScaleY="105603" custLinFactNeighborX="-2322"/>
      <dgm:spPr/>
    </dgm:pt>
    <dgm:pt modelId="{F80566EB-0962-49DF-831D-3E6EE4954909}" type="pres">
      <dgm:prSet presAssocID="{1CF79E54-1951-4A15-A58E-713813C49223}" presName="descendantBox" presStyleCnt="0"/>
      <dgm:spPr/>
    </dgm:pt>
    <dgm:pt modelId="{C92DEDD4-0B97-40BC-BFB4-AAC63FBA51DF}" type="pres">
      <dgm:prSet presAssocID="{AA57E655-C5F8-4B2D-BA58-099931D20F8E}" presName="childTextBox" presStyleLbl="fgAccFollowNode1" presStyleIdx="0" presStyleCnt="1">
        <dgm:presLayoutVars>
          <dgm:bulletEnabled val="1"/>
        </dgm:presLayoutVars>
      </dgm:prSet>
      <dgm:spPr/>
    </dgm:pt>
    <dgm:pt modelId="{6BDA04D7-D14E-45E8-A4CA-418F7C51E6EA}" type="pres">
      <dgm:prSet presAssocID="{A1E9B8AD-3569-41F6-9A6A-86BD48E9C7FE}" presName="sp" presStyleCnt="0"/>
      <dgm:spPr/>
    </dgm:pt>
    <dgm:pt modelId="{3EE8CC47-3FF5-48E3-A245-EAE3357CF06F}" type="pres">
      <dgm:prSet presAssocID="{8C1B7073-8E1F-4EAA-AD2D-92FC53138F8F}" presName="arrowAndChildren" presStyleCnt="0"/>
      <dgm:spPr/>
    </dgm:pt>
    <dgm:pt modelId="{5AAF274E-F54E-424F-8D89-243C4FFB6C1F}" type="pres">
      <dgm:prSet presAssocID="{8C1B7073-8E1F-4EAA-AD2D-92FC53138F8F}" presName="parentTextArrow" presStyleLbl="node1" presStyleIdx="1" presStyleCnt="4"/>
      <dgm:spPr/>
    </dgm:pt>
    <dgm:pt modelId="{A06159DB-765A-4861-9D74-F200006D8CFF}" type="pres">
      <dgm:prSet presAssocID="{37C1C6BB-91AF-44EA-B765-528E6DFCB389}" presName="sp" presStyleCnt="0"/>
      <dgm:spPr/>
    </dgm:pt>
    <dgm:pt modelId="{837777B8-66FA-4609-9D01-7DE29E6F8A02}" type="pres">
      <dgm:prSet presAssocID="{471DB570-D850-4F1D-94DF-B1F6485345DD}" presName="arrowAndChildren" presStyleCnt="0"/>
      <dgm:spPr/>
    </dgm:pt>
    <dgm:pt modelId="{616EB591-D42B-4FC9-A020-DDF4E07BC118}" type="pres">
      <dgm:prSet presAssocID="{471DB570-D850-4F1D-94DF-B1F6485345DD}" presName="parentTextArrow" presStyleLbl="node1" presStyleIdx="2" presStyleCnt="4"/>
      <dgm:spPr/>
    </dgm:pt>
    <dgm:pt modelId="{A802D78A-F780-4ADE-9998-A9F6FFF8BB4E}" type="pres">
      <dgm:prSet presAssocID="{8F1EE1DE-8A77-4F50-9BF9-8267B0D58089}" presName="sp" presStyleCnt="0"/>
      <dgm:spPr/>
    </dgm:pt>
    <dgm:pt modelId="{02658AC6-DC62-43CE-9DC8-C067DF6F5EDD}" type="pres">
      <dgm:prSet presAssocID="{F50D7021-C231-48D5-AED1-0397366836C8}" presName="arrowAndChildren" presStyleCnt="0"/>
      <dgm:spPr/>
    </dgm:pt>
    <dgm:pt modelId="{FCE89BAF-521A-4AE4-ACDE-E6A161F2FD7D}" type="pres">
      <dgm:prSet presAssocID="{F50D7021-C231-48D5-AED1-0397366836C8}" presName="parentTextArrow" presStyleLbl="node1" presStyleIdx="3" presStyleCnt="4"/>
      <dgm:spPr/>
    </dgm:pt>
  </dgm:ptLst>
  <dgm:cxnLst>
    <dgm:cxn modelId="{F261181B-A24A-4B6D-8C88-7ED7C41FED19}" srcId="{E014AABE-B3AC-4462-A559-4C492C40DB97}" destId="{F50D7021-C231-48D5-AED1-0397366836C8}" srcOrd="0" destOrd="0" parTransId="{A1918EBC-52BB-41E2-986E-AE11161E5C21}" sibTransId="{8F1EE1DE-8A77-4F50-9BF9-8267B0D58089}"/>
    <dgm:cxn modelId="{4F2E2233-A496-4E1C-B1FA-318F1C0FA5FD}" srcId="{1CF79E54-1951-4A15-A58E-713813C49223}" destId="{AA57E655-C5F8-4B2D-BA58-099931D20F8E}" srcOrd="0" destOrd="0" parTransId="{8756835D-E5C6-4C85-AF03-469C04AE4028}" sibTransId="{038122FE-4A26-49CE-999C-1851631E3D30}"/>
    <dgm:cxn modelId="{3D24033D-6789-4485-9523-469D17483839}" type="presOf" srcId="{F50D7021-C231-48D5-AED1-0397366836C8}" destId="{FCE89BAF-521A-4AE4-ACDE-E6A161F2FD7D}" srcOrd="0" destOrd="0" presId="urn:microsoft.com/office/officeart/2005/8/layout/process4"/>
    <dgm:cxn modelId="{6104B93F-1B06-44E9-B7BF-B1276692DE09}" srcId="{E014AABE-B3AC-4462-A559-4C492C40DB97}" destId="{471DB570-D850-4F1D-94DF-B1F6485345DD}" srcOrd="1" destOrd="0" parTransId="{8E589D4E-3283-45A7-96B1-B67F683CC666}" sibTransId="{37C1C6BB-91AF-44EA-B765-528E6DFCB389}"/>
    <dgm:cxn modelId="{8AD1DB46-CC34-473E-A0C2-88394528D25D}" type="presOf" srcId="{1CF79E54-1951-4A15-A58E-713813C49223}" destId="{9599DA3A-BCA6-479C-B757-4F70BCE38E8E}" srcOrd="1" destOrd="0" presId="urn:microsoft.com/office/officeart/2005/8/layout/process4"/>
    <dgm:cxn modelId="{1BBD2A6A-F6F9-4F02-A844-F9AC4A2827E0}" type="presOf" srcId="{1CF79E54-1951-4A15-A58E-713813C49223}" destId="{94CDE49B-AEB1-4916-A76C-C19EA5F37F99}" srcOrd="0" destOrd="0" presId="urn:microsoft.com/office/officeart/2005/8/layout/process4"/>
    <dgm:cxn modelId="{D4C03C86-4CA6-43B6-957F-F3356F8EF9DF}" type="presOf" srcId="{8C1B7073-8E1F-4EAA-AD2D-92FC53138F8F}" destId="{5AAF274E-F54E-424F-8D89-243C4FFB6C1F}" srcOrd="0" destOrd="0" presId="urn:microsoft.com/office/officeart/2005/8/layout/process4"/>
    <dgm:cxn modelId="{6974E99B-7EBE-4FD5-85D9-DE4937DEFA40}" srcId="{E014AABE-B3AC-4462-A559-4C492C40DB97}" destId="{1CF79E54-1951-4A15-A58E-713813C49223}" srcOrd="3" destOrd="0" parTransId="{8822F32E-310C-4E39-9B4D-8D6A6B4E98E8}" sibTransId="{F83E41A0-FCD0-4DE4-86D2-4096B27740A2}"/>
    <dgm:cxn modelId="{A3537FC8-800D-4D33-8AB9-7D7078D0606C}" type="presOf" srcId="{AA57E655-C5F8-4B2D-BA58-099931D20F8E}" destId="{C92DEDD4-0B97-40BC-BFB4-AAC63FBA51DF}" srcOrd="0" destOrd="0" presId="urn:microsoft.com/office/officeart/2005/8/layout/process4"/>
    <dgm:cxn modelId="{C29A14E4-4CE7-4503-A203-8BB269F72EB0}" srcId="{E014AABE-B3AC-4462-A559-4C492C40DB97}" destId="{8C1B7073-8E1F-4EAA-AD2D-92FC53138F8F}" srcOrd="2" destOrd="0" parTransId="{83E932EF-8CCD-419B-A66F-42E214CD005A}" sibTransId="{A1E9B8AD-3569-41F6-9A6A-86BD48E9C7FE}"/>
    <dgm:cxn modelId="{EACD58F0-6AE9-4C8D-9EF8-ECB127C68CF6}" type="presOf" srcId="{E014AABE-B3AC-4462-A559-4C492C40DB97}" destId="{2E10E961-C4D5-409D-BC0D-078D43C8F35C}" srcOrd="0" destOrd="0" presId="urn:microsoft.com/office/officeart/2005/8/layout/process4"/>
    <dgm:cxn modelId="{1CF36CF2-EB5F-4DB9-80A7-CC82351FD104}" type="presOf" srcId="{471DB570-D850-4F1D-94DF-B1F6485345DD}" destId="{616EB591-D42B-4FC9-A020-DDF4E07BC118}" srcOrd="0" destOrd="0" presId="urn:microsoft.com/office/officeart/2005/8/layout/process4"/>
    <dgm:cxn modelId="{D999B5C0-B4D3-481B-8B21-73B36DC91623}" type="presParOf" srcId="{2E10E961-C4D5-409D-BC0D-078D43C8F35C}" destId="{3B2507AE-2FCA-4900-A07F-66A0F9543784}" srcOrd="0" destOrd="0" presId="urn:microsoft.com/office/officeart/2005/8/layout/process4"/>
    <dgm:cxn modelId="{0111809C-5139-43AC-9796-AAB82322553B}" type="presParOf" srcId="{3B2507AE-2FCA-4900-A07F-66A0F9543784}" destId="{94CDE49B-AEB1-4916-A76C-C19EA5F37F99}" srcOrd="0" destOrd="0" presId="urn:microsoft.com/office/officeart/2005/8/layout/process4"/>
    <dgm:cxn modelId="{859AC02A-B209-4102-9251-B85E715A3C32}" type="presParOf" srcId="{3B2507AE-2FCA-4900-A07F-66A0F9543784}" destId="{9599DA3A-BCA6-479C-B757-4F70BCE38E8E}" srcOrd="1" destOrd="0" presId="urn:microsoft.com/office/officeart/2005/8/layout/process4"/>
    <dgm:cxn modelId="{D2C04DD6-F698-4A14-B9AD-E371535AB557}" type="presParOf" srcId="{3B2507AE-2FCA-4900-A07F-66A0F9543784}" destId="{F80566EB-0962-49DF-831D-3E6EE4954909}" srcOrd="2" destOrd="0" presId="urn:microsoft.com/office/officeart/2005/8/layout/process4"/>
    <dgm:cxn modelId="{3107F2C1-F2DB-4F11-91D6-9517FF7989E2}" type="presParOf" srcId="{F80566EB-0962-49DF-831D-3E6EE4954909}" destId="{C92DEDD4-0B97-40BC-BFB4-AAC63FBA51DF}" srcOrd="0" destOrd="0" presId="urn:microsoft.com/office/officeart/2005/8/layout/process4"/>
    <dgm:cxn modelId="{C3557508-9019-4202-BEEA-DF8E4BF9564D}" type="presParOf" srcId="{2E10E961-C4D5-409D-BC0D-078D43C8F35C}" destId="{6BDA04D7-D14E-45E8-A4CA-418F7C51E6EA}" srcOrd="1" destOrd="0" presId="urn:microsoft.com/office/officeart/2005/8/layout/process4"/>
    <dgm:cxn modelId="{5F137E02-EBEC-419D-B5FF-07DFDDDBD5B8}" type="presParOf" srcId="{2E10E961-C4D5-409D-BC0D-078D43C8F35C}" destId="{3EE8CC47-3FF5-48E3-A245-EAE3357CF06F}" srcOrd="2" destOrd="0" presId="urn:microsoft.com/office/officeart/2005/8/layout/process4"/>
    <dgm:cxn modelId="{E6A35B85-4164-41AF-B149-7C2A6E272351}" type="presParOf" srcId="{3EE8CC47-3FF5-48E3-A245-EAE3357CF06F}" destId="{5AAF274E-F54E-424F-8D89-243C4FFB6C1F}" srcOrd="0" destOrd="0" presId="urn:microsoft.com/office/officeart/2005/8/layout/process4"/>
    <dgm:cxn modelId="{AB1ADF5B-6394-4B16-93B8-F26EC20DE717}" type="presParOf" srcId="{2E10E961-C4D5-409D-BC0D-078D43C8F35C}" destId="{A06159DB-765A-4861-9D74-F200006D8CFF}" srcOrd="3" destOrd="0" presId="urn:microsoft.com/office/officeart/2005/8/layout/process4"/>
    <dgm:cxn modelId="{EE0351F9-A0DC-49F1-A358-0D526FC9BA8E}" type="presParOf" srcId="{2E10E961-C4D5-409D-BC0D-078D43C8F35C}" destId="{837777B8-66FA-4609-9D01-7DE29E6F8A02}" srcOrd="4" destOrd="0" presId="urn:microsoft.com/office/officeart/2005/8/layout/process4"/>
    <dgm:cxn modelId="{1FADCC27-CCBF-4E16-863A-66EB8D519783}" type="presParOf" srcId="{837777B8-66FA-4609-9D01-7DE29E6F8A02}" destId="{616EB591-D42B-4FC9-A020-DDF4E07BC118}" srcOrd="0" destOrd="0" presId="urn:microsoft.com/office/officeart/2005/8/layout/process4"/>
    <dgm:cxn modelId="{B79219A5-4FFB-404D-88B1-CEB23D928D40}" type="presParOf" srcId="{2E10E961-C4D5-409D-BC0D-078D43C8F35C}" destId="{A802D78A-F780-4ADE-9998-A9F6FFF8BB4E}" srcOrd="5" destOrd="0" presId="urn:microsoft.com/office/officeart/2005/8/layout/process4"/>
    <dgm:cxn modelId="{A8662477-350A-4598-A54B-B7A4E12C3106}" type="presParOf" srcId="{2E10E961-C4D5-409D-BC0D-078D43C8F35C}" destId="{02658AC6-DC62-43CE-9DC8-C067DF6F5EDD}" srcOrd="6" destOrd="0" presId="urn:microsoft.com/office/officeart/2005/8/layout/process4"/>
    <dgm:cxn modelId="{9BA8AF3D-27C2-4B2F-8BF1-42531E80C2CD}" type="presParOf" srcId="{02658AC6-DC62-43CE-9DC8-C067DF6F5EDD}" destId="{FCE89BAF-521A-4AE4-ACDE-E6A161F2FD7D}"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C320AB5-57CC-428D-AE03-A228B15B08D5}" type="doc">
      <dgm:prSet loTypeId="urn:microsoft.com/office/officeart/2018/5/layout/CenteredIconLabelDescriptionList" loCatId="icon" qsTypeId="urn:microsoft.com/office/officeart/2005/8/quickstyle/simple1" qsCatId="simple" csTypeId="urn:microsoft.com/office/officeart/2018/5/colors/Iconchunking_neutralbg_accent0_3" csCatId="mainScheme" phldr="1"/>
      <dgm:spPr/>
      <dgm:t>
        <a:bodyPr/>
        <a:lstStyle/>
        <a:p>
          <a:endParaRPr lang="en-US"/>
        </a:p>
      </dgm:t>
    </dgm:pt>
    <dgm:pt modelId="{958A61D0-016D-45F6-AA81-4D6527DB7F39}">
      <dgm:prSet custT="1"/>
      <dgm:spPr/>
      <dgm:t>
        <a:bodyPr/>
        <a:lstStyle/>
        <a:p>
          <a:pPr>
            <a:defRPr b="1"/>
          </a:pPr>
          <a:r>
            <a:rPr lang="en-US" sz="1600" dirty="0"/>
            <a:t>Takes practice like anything else. </a:t>
          </a:r>
        </a:p>
      </dgm:t>
    </dgm:pt>
    <dgm:pt modelId="{0E302129-900E-4449-B963-2CDF590944E6}" type="parTrans" cxnId="{E5B05B1B-FDD5-436C-B4BA-1A2DBC5C5E04}">
      <dgm:prSet/>
      <dgm:spPr/>
      <dgm:t>
        <a:bodyPr/>
        <a:lstStyle/>
        <a:p>
          <a:endParaRPr lang="en-US"/>
        </a:p>
      </dgm:t>
    </dgm:pt>
    <dgm:pt modelId="{2CEB5341-418B-4537-AC68-BA97D298E69F}" type="sibTrans" cxnId="{E5B05B1B-FDD5-436C-B4BA-1A2DBC5C5E04}">
      <dgm:prSet/>
      <dgm:spPr/>
      <dgm:t>
        <a:bodyPr/>
        <a:lstStyle/>
        <a:p>
          <a:endParaRPr lang="en-US"/>
        </a:p>
      </dgm:t>
    </dgm:pt>
    <dgm:pt modelId="{F8E67050-455C-48CB-ADBD-2276AFA4C816}">
      <dgm:prSet custT="1"/>
      <dgm:spPr/>
      <dgm:t>
        <a:bodyPr/>
        <a:lstStyle/>
        <a:p>
          <a:pPr>
            <a:defRPr b="1"/>
          </a:pPr>
          <a:r>
            <a:rPr lang="en-US" sz="1600" dirty="0"/>
            <a:t>Techniques are simple</a:t>
          </a:r>
          <a:r>
            <a:rPr lang="en-US" sz="1400" dirty="0"/>
            <a:t>:</a:t>
          </a:r>
        </a:p>
      </dgm:t>
    </dgm:pt>
    <dgm:pt modelId="{798E5368-4A56-4DB1-BF53-2CABD882D8EF}" type="parTrans" cxnId="{BD6A5C9D-3579-4142-814D-83C92DC05936}">
      <dgm:prSet/>
      <dgm:spPr/>
      <dgm:t>
        <a:bodyPr/>
        <a:lstStyle/>
        <a:p>
          <a:endParaRPr lang="en-US"/>
        </a:p>
      </dgm:t>
    </dgm:pt>
    <dgm:pt modelId="{C6EE4BC9-372C-4841-8597-98744547B46F}" type="sibTrans" cxnId="{BD6A5C9D-3579-4142-814D-83C92DC05936}">
      <dgm:prSet/>
      <dgm:spPr/>
      <dgm:t>
        <a:bodyPr/>
        <a:lstStyle/>
        <a:p>
          <a:endParaRPr lang="en-US"/>
        </a:p>
      </dgm:t>
    </dgm:pt>
    <dgm:pt modelId="{28F1CEF9-4C94-49CD-AA70-24C7BEAB6608}">
      <dgm:prSet custT="1"/>
      <dgm:spPr/>
      <dgm:t>
        <a:bodyPr/>
        <a:lstStyle/>
        <a:p>
          <a:pPr algn="ctr">
            <a:buNone/>
          </a:pPr>
          <a:endParaRPr lang="en-US" sz="1100" dirty="0"/>
        </a:p>
        <a:p>
          <a:pPr algn="ctr">
            <a:buNone/>
          </a:pPr>
          <a:endParaRPr lang="en-US" sz="1100" dirty="0"/>
        </a:p>
        <a:p>
          <a:pPr algn="ctr">
            <a:buFont typeface="Arial" panose="020B0604020202020204" pitchFamily="34" charset="0"/>
            <a:buChar char="•"/>
          </a:pPr>
          <a:r>
            <a:rPr lang="en-US" sz="1400" dirty="0"/>
            <a:t>~ Pause for a  moment and be mindful of sound, breath, movement, thoughts, emotions and other things.</a:t>
          </a:r>
        </a:p>
      </dgm:t>
    </dgm:pt>
    <dgm:pt modelId="{5B7C9073-77EF-4461-B8CC-5B5FF6B1CB3A}" type="parTrans" cxnId="{DE0DCDD5-E034-4A41-9941-78F6DFFCED0D}">
      <dgm:prSet/>
      <dgm:spPr/>
      <dgm:t>
        <a:bodyPr/>
        <a:lstStyle/>
        <a:p>
          <a:endParaRPr lang="en-US"/>
        </a:p>
      </dgm:t>
    </dgm:pt>
    <dgm:pt modelId="{F9F3DC24-3BD2-49AB-A6E0-68A24906649C}" type="sibTrans" cxnId="{DE0DCDD5-E034-4A41-9941-78F6DFFCED0D}">
      <dgm:prSet/>
      <dgm:spPr/>
      <dgm:t>
        <a:bodyPr/>
        <a:lstStyle/>
        <a:p>
          <a:endParaRPr lang="en-US"/>
        </a:p>
      </dgm:t>
    </dgm:pt>
    <dgm:pt modelId="{AA5CEE91-114B-4A18-AA8C-E170BE06EBF6}">
      <dgm:prSet custT="1"/>
      <dgm:spPr/>
      <dgm:t>
        <a:bodyPr/>
        <a:lstStyle/>
        <a:p>
          <a:pPr algn="ctr">
            <a:buNone/>
          </a:pPr>
          <a:r>
            <a:rPr lang="en-US" sz="1400" dirty="0"/>
            <a:t>~ 3-2-4 or 4-5-7 breathing</a:t>
          </a:r>
        </a:p>
      </dgm:t>
    </dgm:pt>
    <dgm:pt modelId="{9DAD2123-7041-4BC8-BBE5-A51701C77387}" type="parTrans" cxnId="{F2DCE147-F723-4B50-B1F6-2AE2DF103BB9}">
      <dgm:prSet/>
      <dgm:spPr/>
      <dgm:t>
        <a:bodyPr/>
        <a:lstStyle/>
        <a:p>
          <a:endParaRPr lang="en-US"/>
        </a:p>
      </dgm:t>
    </dgm:pt>
    <dgm:pt modelId="{08331999-1304-45F7-A38A-E592624393CC}" type="sibTrans" cxnId="{F2DCE147-F723-4B50-B1F6-2AE2DF103BB9}">
      <dgm:prSet/>
      <dgm:spPr/>
      <dgm:t>
        <a:bodyPr/>
        <a:lstStyle/>
        <a:p>
          <a:endParaRPr lang="en-US"/>
        </a:p>
      </dgm:t>
    </dgm:pt>
    <dgm:pt modelId="{D1E451D4-93E2-4D4E-BED0-ED3C46292E05}">
      <dgm:prSet custT="1"/>
      <dgm:spPr/>
      <dgm:t>
        <a:bodyPr/>
        <a:lstStyle/>
        <a:p>
          <a:pPr algn="ctr">
            <a:buNone/>
          </a:pPr>
          <a:r>
            <a:rPr lang="en-US" sz="1400" dirty="0"/>
            <a:t>~ Own rhythm of breathing keeping your mind focused on your breath</a:t>
          </a:r>
        </a:p>
      </dgm:t>
    </dgm:pt>
    <dgm:pt modelId="{765B9EE9-766E-492A-8A32-3677D92A894C}" type="parTrans" cxnId="{B4B92C49-FC0B-45E3-AEC4-2086F8BFC7DC}">
      <dgm:prSet/>
      <dgm:spPr/>
      <dgm:t>
        <a:bodyPr/>
        <a:lstStyle/>
        <a:p>
          <a:endParaRPr lang="en-US"/>
        </a:p>
      </dgm:t>
    </dgm:pt>
    <dgm:pt modelId="{ADFEE03D-63CB-488E-A8AE-9187FEF163F8}" type="sibTrans" cxnId="{B4B92C49-FC0B-45E3-AEC4-2086F8BFC7DC}">
      <dgm:prSet/>
      <dgm:spPr/>
      <dgm:t>
        <a:bodyPr/>
        <a:lstStyle/>
        <a:p>
          <a:endParaRPr lang="en-US"/>
        </a:p>
      </dgm:t>
    </dgm:pt>
    <dgm:pt modelId="{7BEE4649-88DF-4D23-87D0-501E78A350BD}">
      <dgm:prSet custT="1"/>
      <dgm:spPr/>
      <dgm:t>
        <a:bodyPr/>
        <a:lstStyle/>
        <a:p>
          <a:pPr>
            <a:defRPr b="1"/>
          </a:pPr>
          <a:r>
            <a:rPr lang="en-US" sz="1600" dirty="0"/>
            <a:t>Short periods of paying attention on purpose.</a:t>
          </a:r>
        </a:p>
      </dgm:t>
    </dgm:pt>
    <dgm:pt modelId="{C4E7EFC5-FF32-4C4A-A458-DBB727F6243D}" type="parTrans" cxnId="{7DCD38EE-AFCF-4A62-B0ED-85EE741A325D}">
      <dgm:prSet/>
      <dgm:spPr/>
      <dgm:t>
        <a:bodyPr/>
        <a:lstStyle/>
        <a:p>
          <a:endParaRPr lang="en-US"/>
        </a:p>
      </dgm:t>
    </dgm:pt>
    <dgm:pt modelId="{5A4556D3-8C76-4F7B-A871-8B6A477E17F5}" type="sibTrans" cxnId="{7DCD38EE-AFCF-4A62-B0ED-85EE741A325D}">
      <dgm:prSet/>
      <dgm:spPr/>
      <dgm:t>
        <a:bodyPr/>
        <a:lstStyle/>
        <a:p>
          <a:endParaRPr lang="en-US"/>
        </a:p>
      </dgm:t>
    </dgm:pt>
    <dgm:pt modelId="{675FB1F5-1142-4302-A65E-463913A32650}">
      <dgm:prSet custT="1"/>
      <dgm:spPr/>
      <dgm:t>
        <a:bodyPr/>
        <a:lstStyle/>
        <a:p>
          <a:pPr>
            <a:defRPr b="1"/>
          </a:pPr>
          <a:r>
            <a:rPr lang="en-US" sz="1600" dirty="0"/>
            <a:t>If practiced daily, it will help  strengthen and develop your mind just as exercise does for the body.</a:t>
          </a:r>
        </a:p>
      </dgm:t>
    </dgm:pt>
    <dgm:pt modelId="{6DA45A57-C428-4A52-A811-767A4B139252}" type="parTrans" cxnId="{94FCFA0D-D27A-485D-BA74-21BB9AAC4F60}">
      <dgm:prSet/>
      <dgm:spPr/>
      <dgm:t>
        <a:bodyPr/>
        <a:lstStyle/>
        <a:p>
          <a:endParaRPr lang="en-US"/>
        </a:p>
      </dgm:t>
    </dgm:pt>
    <dgm:pt modelId="{05647BD1-B10C-4616-A87A-5D6F0EFFA32C}" type="sibTrans" cxnId="{94FCFA0D-D27A-485D-BA74-21BB9AAC4F60}">
      <dgm:prSet/>
      <dgm:spPr/>
      <dgm:t>
        <a:bodyPr/>
        <a:lstStyle/>
        <a:p>
          <a:endParaRPr lang="en-US"/>
        </a:p>
      </dgm:t>
    </dgm:pt>
    <dgm:pt modelId="{4AF2E2C4-101D-4567-ABF4-52645F2F9529}" type="pres">
      <dgm:prSet presAssocID="{4C320AB5-57CC-428D-AE03-A228B15B08D5}" presName="root" presStyleCnt="0">
        <dgm:presLayoutVars>
          <dgm:dir/>
          <dgm:resizeHandles val="exact"/>
        </dgm:presLayoutVars>
      </dgm:prSet>
      <dgm:spPr/>
    </dgm:pt>
    <dgm:pt modelId="{C904AF85-2FF6-48FB-973C-A57AAE3D4F23}" type="pres">
      <dgm:prSet presAssocID="{958A61D0-016D-45F6-AA81-4D6527DB7F39}" presName="compNode" presStyleCnt="0"/>
      <dgm:spPr/>
    </dgm:pt>
    <dgm:pt modelId="{27E91F78-5C2A-4161-A65E-4F2C01911E47}" type="pres">
      <dgm:prSet presAssocID="{958A61D0-016D-45F6-AA81-4D6527DB7F39}"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Open Hand"/>
        </a:ext>
      </dgm:extLst>
    </dgm:pt>
    <dgm:pt modelId="{AD3324AF-43FE-4EFA-B350-064C08B1F211}" type="pres">
      <dgm:prSet presAssocID="{958A61D0-016D-45F6-AA81-4D6527DB7F39}" presName="iconSpace" presStyleCnt="0"/>
      <dgm:spPr/>
    </dgm:pt>
    <dgm:pt modelId="{E17586C0-0A3E-41BC-AC4F-59A04421063F}" type="pres">
      <dgm:prSet presAssocID="{958A61D0-016D-45F6-AA81-4D6527DB7F39}" presName="parTx" presStyleLbl="revTx" presStyleIdx="0" presStyleCnt="8">
        <dgm:presLayoutVars>
          <dgm:chMax val="0"/>
          <dgm:chPref val="0"/>
        </dgm:presLayoutVars>
      </dgm:prSet>
      <dgm:spPr/>
    </dgm:pt>
    <dgm:pt modelId="{C8167FDC-03DA-4C41-A2A7-5B9720FC76E2}" type="pres">
      <dgm:prSet presAssocID="{958A61D0-016D-45F6-AA81-4D6527DB7F39}" presName="txSpace" presStyleCnt="0"/>
      <dgm:spPr/>
    </dgm:pt>
    <dgm:pt modelId="{DB1A5243-2392-4DD3-B4C6-C337E5E2638E}" type="pres">
      <dgm:prSet presAssocID="{958A61D0-016D-45F6-AA81-4D6527DB7F39}" presName="desTx" presStyleLbl="revTx" presStyleIdx="1" presStyleCnt="8">
        <dgm:presLayoutVars/>
      </dgm:prSet>
      <dgm:spPr/>
    </dgm:pt>
    <dgm:pt modelId="{D77C4256-7ABB-4463-8A64-69D1976D4C8E}" type="pres">
      <dgm:prSet presAssocID="{2CEB5341-418B-4537-AC68-BA97D298E69F}" presName="sibTrans" presStyleCnt="0"/>
      <dgm:spPr/>
    </dgm:pt>
    <dgm:pt modelId="{5948A62C-87AC-4BC4-9827-408200E14726}" type="pres">
      <dgm:prSet presAssocID="{F8E67050-455C-48CB-ADBD-2276AFA4C816}" presName="compNode" presStyleCnt="0"/>
      <dgm:spPr/>
    </dgm:pt>
    <dgm:pt modelId="{353B19C6-59C3-45C4-9904-F2D118DBD916}" type="pres">
      <dgm:prSet presAssocID="{F8E67050-455C-48CB-ADBD-2276AFA4C816}" presName="iconRect" presStyleLbl="node1" presStyleIdx="1" presStyleCnt="4" custLinFactNeighborX="-3665" custLinFactNeighborY="4214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Ear"/>
        </a:ext>
      </dgm:extLst>
    </dgm:pt>
    <dgm:pt modelId="{E828A841-2C1F-4171-9EC0-22A562F65AA3}" type="pres">
      <dgm:prSet presAssocID="{F8E67050-455C-48CB-ADBD-2276AFA4C816}" presName="iconSpace" presStyleCnt="0"/>
      <dgm:spPr/>
    </dgm:pt>
    <dgm:pt modelId="{C6073153-7234-4A58-ADF5-B8CADC748348}" type="pres">
      <dgm:prSet presAssocID="{F8E67050-455C-48CB-ADBD-2276AFA4C816}" presName="parTx" presStyleLbl="revTx" presStyleIdx="2" presStyleCnt="8" custLinFactNeighborX="0" custLinFactNeighborY="35120">
        <dgm:presLayoutVars>
          <dgm:chMax val="0"/>
          <dgm:chPref val="0"/>
        </dgm:presLayoutVars>
      </dgm:prSet>
      <dgm:spPr/>
    </dgm:pt>
    <dgm:pt modelId="{B29B62F9-E8D9-4BFF-A381-5EEEB0113AD7}" type="pres">
      <dgm:prSet presAssocID="{F8E67050-455C-48CB-ADBD-2276AFA4C816}" presName="txSpace" presStyleCnt="0"/>
      <dgm:spPr/>
    </dgm:pt>
    <dgm:pt modelId="{15168489-11A1-4B60-B205-318FA747BE82}" type="pres">
      <dgm:prSet presAssocID="{F8E67050-455C-48CB-ADBD-2276AFA4C816}" presName="desTx" presStyleLbl="revTx" presStyleIdx="3" presStyleCnt="8" custScaleY="375636" custLinFactNeighborX="3204" custLinFactNeighborY="31441">
        <dgm:presLayoutVars/>
      </dgm:prSet>
      <dgm:spPr/>
    </dgm:pt>
    <dgm:pt modelId="{F28F82C1-4756-4853-A384-5F090E1F1148}" type="pres">
      <dgm:prSet presAssocID="{C6EE4BC9-372C-4841-8597-98744547B46F}" presName="sibTrans" presStyleCnt="0"/>
      <dgm:spPr/>
    </dgm:pt>
    <dgm:pt modelId="{92DC0A85-1F39-4E5B-814B-1CFDF997D54E}" type="pres">
      <dgm:prSet presAssocID="{7BEE4649-88DF-4D23-87D0-501E78A350BD}" presName="compNode" presStyleCnt="0"/>
      <dgm:spPr/>
    </dgm:pt>
    <dgm:pt modelId="{285093EA-812B-4EF1-A16B-7EA74CCB58C4}" type="pres">
      <dgm:prSet presAssocID="{7BEE4649-88DF-4D23-87D0-501E78A350BD}"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onfused Person"/>
        </a:ext>
      </dgm:extLst>
    </dgm:pt>
    <dgm:pt modelId="{85D199A4-26CC-446A-A871-470F2EB03429}" type="pres">
      <dgm:prSet presAssocID="{7BEE4649-88DF-4D23-87D0-501E78A350BD}" presName="iconSpace" presStyleCnt="0"/>
      <dgm:spPr/>
    </dgm:pt>
    <dgm:pt modelId="{BFDCD99A-04F3-44E1-9D0A-A0FFE197CD98}" type="pres">
      <dgm:prSet presAssocID="{7BEE4649-88DF-4D23-87D0-501E78A350BD}" presName="parTx" presStyleLbl="revTx" presStyleIdx="4" presStyleCnt="8">
        <dgm:presLayoutVars>
          <dgm:chMax val="0"/>
          <dgm:chPref val="0"/>
        </dgm:presLayoutVars>
      </dgm:prSet>
      <dgm:spPr/>
    </dgm:pt>
    <dgm:pt modelId="{DE512EDD-DA3A-4522-9770-139A4310D241}" type="pres">
      <dgm:prSet presAssocID="{7BEE4649-88DF-4D23-87D0-501E78A350BD}" presName="txSpace" presStyleCnt="0"/>
      <dgm:spPr/>
    </dgm:pt>
    <dgm:pt modelId="{1563BECF-87FA-4C7D-AEA5-DB13C6790782}" type="pres">
      <dgm:prSet presAssocID="{7BEE4649-88DF-4D23-87D0-501E78A350BD}" presName="desTx" presStyleLbl="revTx" presStyleIdx="5" presStyleCnt="8">
        <dgm:presLayoutVars/>
      </dgm:prSet>
      <dgm:spPr/>
    </dgm:pt>
    <dgm:pt modelId="{F91F3D91-1F53-4319-AC35-5740AE3BFAEB}" type="pres">
      <dgm:prSet presAssocID="{5A4556D3-8C76-4F7B-A871-8B6A477E17F5}" presName="sibTrans" presStyleCnt="0"/>
      <dgm:spPr/>
    </dgm:pt>
    <dgm:pt modelId="{DB4F3132-2FEA-4091-9748-834E204516ED}" type="pres">
      <dgm:prSet presAssocID="{675FB1F5-1142-4302-A65E-463913A32650}" presName="compNode" presStyleCnt="0"/>
      <dgm:spPr/>
    </dgm:pt>
    <dgm:pt modelId="{C5E91EF9-4FFF-47FE-9336-B6B4B2C0CBEC}" type="pres">
      <dgm:prSet presAssocID="{675FB1F5-1142-4302-A65E-463913A32650}"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uscle Arm"/>
        </a:ext>
      </dgm:extLst>
    </dgm:pt>
    <dgm:pt modelId="{BB056783-62F3-4CE4-9955-48D5A27CEB2B}" type="pres">
      <dgm:prSet presAssocID="{675FB1F5-1142-4302-A65E-463913A32650}" presName="iconSpace" presStyleCnt="0"/>
      <dgm:spPr/>
    </dgm:pt>
    <dgm:pt modelId="{F57DF5EC-D7F8-44AA-8B63-75B8BAAFDACB}" type="pres">
      <dgm:prSet presAssocID="{675FB1F5-1142-4302-A65E-463913A32650}" presName="parTx" presStyleLbl="revTx" presStyleIdx="6" presStyleCnt="8">
        <dgm:presLayoutVars>
          <dgm:chMax val="0"/>
          <dgm:chPref val="0"/>
        </dgm:presLayoutVars>
      </dgm:prSet>
      <dgm:spPr/>
    </dgm:pt>
    <dgm:pt modelId="{A073DD73-228E-4BDE-BB1C-C9B2A3864FD8}" type="pres">
      <dgm:prSet presAssocID="{675FB1F5-1142-4302-A65E-463913A32650}" presName="txSpace" presStyleCnt="0"/>
      <dgm:spPr/>
    </dgm:pt>
    <dgm:pt modelId="{E888AB24-02D2-4A38-8D96-E84D0C0BC971}" type="pres">
      <dgm:prSet presAssocID="{675FB1F5-1142-4302-A65E-463913A32650}" presName="desTx" presStyleLbl="revTx" presStyleIdx="7" presStyleCnt="8">
        <dgm:presLayoutVars/>
      </dgm:prSet>
      <dgm:spPr/>
    </dgm:pt>
  </dgm:ptLst>
  <dgm:cxnLst>
    <dgm:cxn modelId="{94FCFA0D-D27A-485D-BA74-21BB9AAC4F60}" srcId="{4C320AB5-57CC-428D-AE03-A228B15B08D5}" destId="{675FB1F5-1142-4302-A65E-463913A32650}" srcOrd="3" destOrd="0" parTransId="{6DA45A57-C428-4A52-A811-767A4B139252}" sibTransId="{05647BD1-B10C-4616-A87A-5D6F0EFFA32C}"/>
    <dgm:cxn modelId="{E5B05B1B-FDD5-436C-B4BA-1A2DBC5C5E04}" srcId="{4C320AB5-57CC-428D-AE03-A228B15B08D5}" destId="{958A61D0-016D-45F6-AA81-4D6527DB7F39}" srcOrd="0" destOrd="0" parTransId="{0E302129-900E-4449-B963-2CDF590944E6}" sibTransId="{2CEB5341-418B-4537-AC68-BA97D298E69F}"/>
    <dgm:cxn modelId="{0B018665-2CBF-4E92-B96F-02362C863EDB}" type="presOf" srcId="{675FB1F5-1142-4302-A65E-463913A32650}" destId="{F57DF5EC-D7F8-44AA-8B63-75B8BAAFDACB}" srcOrd="0" destOrd="0" presId="urn:microsoft.com/office/officeart/2018/5/layout/CenteredIconLabelDescriptionList"/>
    <dgm:cxn modelId="{F2DCE147-F723-4B50-B1F6-2AE2DF103BB9}" srcId="{F8E67050-455C-48CB-ADBD-2276AFA4C816}" destId="{AA5CEE91-114B-4A18-AA8C-E170BE06EBF6}" srcOrd="1" destOrd="0" parTransId="{9DAD2123-7041-4BC8-BBE5-A51701C77387}" sibTransId="{08331999-1304-45F7-A38A-E592624393CC}"/>
    <dgm:cxn modelId="{B4B92C49-FC0B-45E3-AEC4-2086F8BFC7DC}" srcId="{F8E67050-455C-48CB-ADBD-2276AFA4C816}" destId="{D1E451D4-93E2-4D4E-BED0-ED3C46292E05}" srcOrd="2" destOrd="0" parTransId="{765B9EE9-766E-492A-8A32-3677D92A894C}" sibTransId="{ADFEE03D-63CB-488E-A8AE-9187FEF163F8}"/>
    <dgm:cxn modelId="{A84B984B-A813-4817-AF65-023D59F797F3}" type="presOf" srcId="{F8E67050-455C-48CB-ADBD-2276AFA4C816}" destId="{C6073153-7234-4A58-ADF5-B8CADC748348}" srcOrd="0" destOrd="0" presId="urn:microsoft.com/office/officeart/2018/5/layout/CenteredIconLabelDescriptionList"/>
    <dgm:cxn modelId="{4022A96C-42C7-40ED-86D3-D40CAE49915B}" type="presOf" srcId="{7BEE4649-88DF-4D23-87D0-501E78A350BD}" destId="{BFDCD99A-04F3-44E1-9D0A-A0FFE197CD98}" srcOrd="0" destOrd="0" presId="urn:microsoft.com/office/officeart/2018/5/layout/CenteredIconLabelDescriptionList"/>
    <dgm:cxn modelId="{19B99675-3FFF-4D15-BB26-BA780084F560}" type="presOf" srcId="{D1E451D4-93E2-4D4E-BED0-ED3C46292E05}" destId="{15168489-11A1-4B60-B205-318FA747BE82}" srcOrd="0" destOrd="2" presId="urn:microsoft.com/office/officeart/2018/5/layout/CenteredIconLabelDescriptionList"/>
    <dgm:cxn modelId="{BD6A5C9D-3579-4142-814D-83C92DC05936}" srcId="{4C320AB5-57CC-428D-AE03-A228B15B08D5}" destId="{F8E67050-455C-48CB-ADBD-2276AFA4C816}" srcOrd="1" destOrd="0" parTransId="{798E5368-4A56-4DB1-BF53-2CABD882D8EF}" sibTransId="{C6EE4BC9-372C-4841-8597-98744547B46F}"/>
    <dgm:cxn modelId="{3E4F57D4-946A-4442-8873-751B256FC4F1}" type="presOf" srcId="{4C320AB5-57CC-428D-AE03-A228B15B08D5}" destId="{4AF2E2C4-101D-4567-ABF4-52645F2F9529}" srcOrd="0" destOrd="0" presId="urn:microsoft.com/office/officeart/2018/5/layout/CenteredIconLabelDescriptionList"/>
    <dgm:cxn modelId="{DE0DCDD5-E034-4A41-9941-78F6DFFCED0D}" srcId="{F8E67050-455C-48CB-ADBD-2276AFA4C816}" destId="{28F1CEF9-4C94-49CD-AA70-24C7BEAB6608}" srcOrd="0" destOrd="0" parTransId="{5B7C9073-77EF-4461-B8CC-5B5FF6B1CB3A}" sibTransId="{F9F3DC24-3BD2-49AB-A6E0-68A24906649C}"/>
    <dgm:cxn modelId="{438607D8-B847-4748-9E5D-A7CE7651FC7C}" type="presOf" srcId="{AA5CEE91-114B-4A18-AA8C-E170BE06EBF6}" destId="{15168489-11A1-4B60-B205-318FA747BE82}" srcOrd="0" destOrd="1" presId="urn:microsoft.com/office/officeart/2018/5/layout/CenteredIconLabelDescriptionList"/>
    <dgm:cxn modelId="{F6AB2EE4-2FD3-4F79-8FAB-955C72E50F22}" type="presOf" srcId="{958A61D0-016D-45F6-AA81-4D6527DB7F39}" destId="{E17586C0-0A3E-41BC-AC4F-59A04421063F}" srcOrd="0" destOrd="0" presId="urn:microsoft.com/office/officeart/2018/5/layout/CenteredIconLabelDescriptionList"/>
    <dgm:cxn modelId="{7DCD38EE-AFCF-4A62-B0ED-85EE741A325D}" srcId="{4C320AB5-57CC-428D-AE03-A228B15B08D5}" destId="{7BEE4649-88DF-4D23-87D0-501E78A350BD}" srcOrd="2" destOrd="0" parTransId="{C4E7EFC5-FF32-4C4A-A458-DBB727F6243D}" sibTransId="{5A4556D3-8C76-4F7B-A871-8B6A477E17F5}"/>
    <dgm:cxn modelId="{FFB0F3F1-EA53-4EEF-A6E8-40334D53D81C}" type="presOf" srcId="{28F1CEF9-4C94-49CD-AA70-24C7BEAB6608}" destId="{15168489-11A1-4B60-B205-318FA747BE82}" srcOrd="0" destOrd="0" presId="urn:microsoft.com/office/officeart/2018/5/layout/CenteredIconLabelDescriptionList"/>
    <dgm:cxn modelId="{CE2212FC-A9D2-4A76-ACB5-2AD18660CB18}" type="presParOf" srcId="{4AF2E2C4-101D-4567-ABF4-52645F2F9529}" destId="{C904AF85-2FF6-48FB-973C-A57AAE3D4F23}" srcOrd="0" destOrd="0" presId="urn:microsoft.com/office/officeart/2018/5/layout/CenteredIconLabelDescriptionList"/>
    <dgm:cxn modelId="{D9A6E9B3-E360-4630-9EA5-AD187CABAEA1}" type="presParOf" srcId="{C904AF85-2FF6-48FB-973C-A57AAE3D4F23}" destId="{27E91F78-5C2A-4161-A65E-4F2C01911E47}" srcOrd="0" destOrd="0" presId="urn:microsoft.com/office/officeart/2018/5/layout/CenteredIconLabelDescriptionList"/>
    <dgm:cxn modelId="{FAA403DB-DF54-4457-861B-F193B0ABF1F6}" type="presParOf" srcId="{C904AF85-2FF6-48FB-973C-A57AAE3D4F23}" destId="{AD3324AF-43FE-4EFA-B350-064C08B1F211}" srcOrd="1" destOrd="0" presId="urn:microsoft.com/office/officeart/2018/5/layout/CenteredIconLabelDescriptionList"/>
    <dgm:cxn modelId="{A8E380D6-F5F9-497C-ADDE-766167290EA0}" type="presParOf" srcId="{C904AF85-2FF6-48FB-973C-A57AAE3D4F23}" destId="{E17586C0-0A3E-41BC-AC4F-59A04421063F}" srcOrd="2" destOrd="0" presId="urn:microsoft.com/office/officeart/2018/5/layout/CenteredIconLabelDescriptionList"/>
    <dgm:cxn modelId="{9A7E999A-E9AA-4AA8-8C6D-5A90A11321CE}" type="presParOf" srcId="{C904AF85-2FF6-48FB-973C-A57AAE3D4F23}" destId="{C8167FDC-03DA-4C41-A2A7-5B9720FC76E2}" srcOrd="3" destOrd="0" presId="urn:microsoft.com/office/officeart/2018/5/layout/CenteredIconLabelDescriptionList"/>
    <dgm:cxn modelId="{AE545CF0-27D3-4D8A-967E-99A2F58C8F7F}" type="presParOf" srcId="{C904AF85-2FF6-48FB-973C-A57AAE3D4F23}" destId="{DB1A5243-2392-4DD3-B4C6-C337E5E2638E}" srcOrd="4" destOrd="0" presId="urn:microsoft.com/office/officeart/2018/5/layout/CenteredIconLabelDescriptionList"/>
    <dgm:cxn modelId="{25255AAE-D506-42E0-AAFB-88D0A9E990BB}" type="presParOf" srcId="{4AF2E2C4-101D-4567-ABF4-52645F2F9529}" destId="{D77C4256-7ABB-4463-8A64-69D1976D4C8E}" srcOrd="1" destOrd="0" presId="urn:microsoft.com/office/officeart/2018/5/layout/CenteredIconLabelDescriptionList"/>
    <dgm:cxn modelId="{EC6DF586-E05A-4846-9E35-12E33CBBF4EB}" type="presParOf" srcId="{4AF2E2C4-101D-4567-ABF4-52645F2F9529}" destId="{5948A62C-87AC-4BC4-9827-408200E14726}" srcOrd="2" destOrd="0" presId="urn:microsoft.com/office/officeart/2018/5/layout/CenteredIconLabelDescriptionList"/>
    <dgm:cxn modelId="{B9004484-3D7D-4385-B43B-F6A83027E567}" type="presParOf" srcId="{5948A62C-87AC-4BC4-9827-408200E14726}" destId="{353B19C6-59C3-45C4-9904-F2D118DBD916}" srcOrd="0" destOrd="0" presId="urn:microsoft.com/office/officeart/2018/5/layout/CenteredIconLabelDescriptionList"/>
    <dgm:cxn modelId="{077EB7BB-714B-4D74-83C6-1E99E7B4D797}" type="presParOf" srcId="{5948A62C-87AC-4BC4-9827-408200E14726}" destId="{E828A841-2C1F-4171-9EC0-22A562F65AA3}" srcOrd="1" destOrd="0" presId="urn:microsoft.com/office/officeart/2018/5/layout/CenteredIconLabelDescriptionList"/>
    <dgm:cxn modelId="{16B3D8E1-C46A-49F1-90A9-889C5C3509FB}" type="presParOf" srcId="{5948A62C-87AC-4BC4-9827-408200E14726}" destId="{C6073153-7234-4A58-ADF5-B8CADC748348}" srcOrd="2" destOrd="0" presId="urn:microsoft.com/office/officeart/2018/5/layout/CenteredIconLabelDescriptionList"/>
    <dgm:cxn modelId="{B5E31956-4F2D-4505-8D46-8CAEE4852484}" type="presParOf" srcId="{5948A62C-87AC-4BC4-9827-408200E14726}" destId="{B29B62F9-E8D9-4BFF-A381-5EEEB0113AD7}" srcOrd="3" destOrd="0" presId="urn:microsoft.com/office/officeart/2018/5/layout/CenteredIconLabelDescriptionList"/>
    <dgm:cxn modelId="{B53E98FF-2B44-47F6-AF14-0636F288050F}" type="presParOf" srcId="{5948A62C-87AC-4BC4-9827-408200E14726}" destId="{15168489-11A1-4B60-B205-318FA747BE82}" srcOrd="4" destOrd="0" presId="urn:microsoft.com/office/officeart/2018/5/layout/CenteredIconLabelDescriptionList"/>
    <dgm:cxn modelId="{5A8E6A3C-25EC-4561-A97C-3C81A0BC3420}" type="presParOf" srcId="{4AF2E2C4-101D-4567-ABF4-52645F2F9529}" destId="{F28F82C1-4756-4853-A384-5F090E1F1148}" srcOrd="3" destOrd="0" presId="urn:microsoft.com/office/officeart/2018/5/layout/CenteredIconLabelDescriptionList"/>
    <dgm:cxn modelId="{7B96B6D8-CCCD-4929-BFD8-3FB925299016}" type="presParOf" srcId="{4AF2E2C4-101D-4567-ABF4-52645F2F9529}" destId="{92DC0A85-1F39-4E5B-814B-1CFDF997D54E}" srcOrd="4" destOrd="0" presId="urn:microsoft.com/office/officeart/2018/5/layout/CenteredIconLabelDescriptionList"/>
    <dgm:cxn modelId="{A8EEE2C0-5AED-4FEF-8A28-E446A23E80B5}" type="presParOf" srcId="{92DC0A85-1F39-4E5B-814B-1CFDF997D54E}" destId="{285093EA-812B-4EF1-A16B-7EA74CCB58C4}" srcOrd="0" destOrd="0" presId="urn:microsoft.com/office/officeart/2018/5/layout/CenteredIconLabelDescriptionList"/>
    <dgm:cxn modelId="{7352F692-1940-4CDA-A7B3-8005D04648B1}" type="presParOf" srcId="{92DC0A85-1F39-4E5B-814B-1CFDF997D54E}" destId="{85D199A4-26CC-446A-A871-470F2EB03429}" srcOrd="1" destOrd="0" presId="urn:microsoft.com/office/officeart/2018/5/layout/CenteredIconLabelDescriptionList"/>
    <dgm:cxn modelId="{4CA4210B-224F-4143-B458-A44EE4F67ED5}" type="presParOf" srcId="{92DC0A85-1F39-4E5B-814B-1CFDF997D54E}" destId="{BFDCD99A-04F3-44E1-9D0A-A0FFE197CD98}" srcOrd="2" destOrd="0" presId="urn:microsoft.com/office/officeart/2018/5/layout/CenteredIconLabelDescriptionList"/>
    <dgm:cxn modelId="{2CEEDDA4-17A1-4F88-9959-C51D47E2E215}" type="presParOf" srcId="{92DC0A85-1F39-4E5B-814B-1CFDF997D54E}" destId="{DE512EDD-DA3A-4522-9770-139A4310D241}" srcOrd="3" destOrd="0" presId="urn:microsoft.com/office/officeart/2018/5/layout/CenteredIconLabelDescriptionList"/>
    <dgm:cxn modelId="{E0B39761-10CA-4B85-91A9-91910A331FF3}" type="presParOf" srcId="{92DC0A85-1F39-4E5B-814B-1CFDF997D54E}" destId="{1563BECF-87FA-4C7D-AEA5-DB13C6790782}" srcOrd="4" destOrd="0" presId="urn:microsoft.com/office/officeart/2018/5/layout/CenteredIconLabelDescriptionList"/>
    <dgm:cxn modelId="{4E1538F0-81E6-4B6C-A338-54ED3B259420}" type="presParOf" srcId="{4AF2E2C4-101D-4567-ABF4-52645F2F9529}" destId="{F91F3D91-1F53-4319-AC35-5740AE3BFAEB}" srcOrd="5" destOrd="0" presId="urn:microsoft.com/office/officeart/2018/5/layout/CenteredIconLabelDescriptionList"/>
    <dgm:cxn modelId="{771F1F7C-6120-42DC-AB07-1A41DB0DD65F}" type="presParOf" srcId="{4AF2E2C4-101D-4567-ABF4-52645F2F9529}" destId="{DB4F3132-2FEA-4091-9748-834E204516ED}" srcOrd="6" destOrd="0" presId="urn:microsoft.com/office/officeart/2018/5/layout/CenteredIconLabelDescriptionList"/>
    <dgm:cxn modelId="{D0FBE0C6-3440-482E-8E2F-AF1B4024C58C}" type="presParOf" srcId="{DB4F3132-2FEA-4091-9748-834E204516ED}" destId="{C5E91EF9-4FFF-47FE-9336-B6B4B2C0CBEC}" srcOrd="0" destOrd="0" presId="urn:microsoft.com/office/officeart/2018/5/layout/CenteredIconLabelDescriptionList"/>
    <dgm:cxn modelId="{31C8F9FE-A05C-4D51-A347-0D4E6469D7AF}" type="presParOf" srcId="{DB4F3132-2FEA-4091-9748-834E204516ED}" destId="{BB056783-62F3-4CE4-9955-48D5A27CEB2B}" srcOrd="1" destOrd="0" presId="urn:microsoft.com/office/officeart/2018/5/layout/CenteredIconLabelDescriptionList"/>
    <dgm:cxn modelId="{55C46A36-82A7-499B-B004-A16AFA05D1A8}" type="presParOf" srcId="{DB4F3132-2FEA-4091-9748-834E204516ED}" destId="{F57DF5EC-D7F8-44AA-8B63-75B8BAAFDACB}" srcOrd="2" destOrd="0" presId="urn:microsoft.com/office/officeart/2018/5/layout/CenteredIconLabelDescriptionList"/>
    <dgm:cxn modelId="{176212BB-0E08-46AC-9288-17B6CDC7B810}" type="presParOf" srcId="{DB4F3132-2FEA-4091-9748-834E204516ED}" destId="{A073DD73-228E-4BDE-BB1C-C9B2A3864FD8}" srcOrd="3" destOrd="0" presId="urn:microsoft.com/office/officeart/2018/5/layout/CenteredIconLabelDescriptionList"/>
    <dgm:cxn modelId="{3A80F9EA-2ECD-4ACD-B63F-96972CD98AF9}" type="presParOf" srcId="{DB4F3132-2FEA-4091-9748-834E204516ED}" destId="{E888AB24-02D2-4A38-8D96-E84D0C0BC971}" srcOrd="4" destOrd="0" presId="urn:microsoft.com/office/officeart/2018/5/layout/Centered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9E4F631-CEFF-453E-A42E-83C20DDC7BF5}" type="doc">
      <dgm:prSet loTypeId="urn:microsoft.com/office/officeart/2005/8/layout/default" loCatId="list" qsTypeId="urn:microsoft.com/office/officeart/2005/8/quickstyle/simple1" qsCatId="simple" csTypeId="urn:microsoft.com/office/officeart/2005/8/colors/accent5_2" csCatId="accent5" phldr="1"/>
      <dgm:spPr/>
      <dgm:t>
        <a:bodyPr/>
        <a:lstStyle/>
        <a:p>
          <a:endParaRPr lang="en-US"/>
        </a:p>
      </dgm:t>
    </dgm:pt>
    <dgm:pt modelId="{A92143E8-206E-4FAA-A124-4808B7FCF661}">
      <dgm:prSet/>
      <dgm:spPr/>
      <dgm:t>
        <a:bodyPr/>
        <a:lstStyle/>
        <a:p>
          <a:r>
            <a:rPr lang="en-US" dirty="0"/>
            <a:t>Ruminating and regret is about the </a:t>
          </a:r>
          <a:r>
            <a:rPr lang="en-US" u="sng" dirty="0"/>
            <a:t>past</a:t>
          </a:r>
          <a:r>
            <a:rPr lang="en-US" u="none" dirty="0"/>
            <a:t>- Rumination leads to Depression.</a:t>
          </a:r>
        </a:p>
      </dgm:t>
    </dgm:pt>
    <dgm:pt modelId="{16DC2AE3-F405-42B1-AFE2-F5320328B78C}" type="parTrans" cxnId="{4A5DD82D-5143-466E-ACB5-5ABE2B45B581}">
      <dgm:prSet/>
      <dgm:spPr/>
      <dgm:t>
        <a:bodyPr/>
        <a:lstStyle/>
        <a:p>
          <a:endParaRPr lang="en-US"/>
        </a:p>
      </dgm:t>
    </dgm:pt>
    <dgm:pt modelId="{D94CC4FA-1202-42E7-82FD-1369AA827FF5}" type="sibTrans" cxnId="{4A5DD82D-5143-466E-ACB5-5ABE2B45B581}">
      <dgm:prSet/>
      <dgm:spPr/>
      <dgm:t>
        <a:bodyPr/>
        <a:lstStyle/>
        <a:p>
          <a:endParaRPr lang="en-US"/>
        </a:p>
      </dgm:t>
    </dgm:pt>
    <dgm:pt modelId="{B418F8DC-2C65-443A-BA42-B79B9BEF980B}">
      <dgm:prSet/>
      <dgm:spPr/>
      <dgm:t>
        <a:bodyPr/>
        <a:lstStyle/>
        <a:p>
          <a:r>
            <a:rPr lang="en-US" dirty="0"/>
            <a:t>Worry is about the </a:t>
          </a:r>
          <a:r>
            <a:rPr lang="en-US" u="sng" dirty="0"/>
            <a:t>future</a:t>
          </a:r>
          <a:r>
            <a:rPr lang="en-US" u="none" dirty="0"/>
            <a:t>. Leads to anxiety.</a:t>
          </a:r>
        </a:p>
      </dgm:t>
    </dgm:pt>
    <dgm:pt modelId="{5937359D-4E05-4187-A1D6-F9157D5A6F22}" type="parTrans" cxnId="{AEFDE3B0-5879-4663-AE67-2265F5387189}">
      <dgm:prSet/>
      <dgm:spPr/>
      <dgm:t>
        <a:bodyPr/>
        <a:lstStyle/>
        <a:p>
          <a:endParaRPr lang="en-US"/>
        </a:p>
      </dgm:t>
    </dgm:pt>
    <dgm:pt modelId="{A80948AD-247D-4D28-8CF4-A3525649C3C4}" type="sibTrans" cxnId="{AEFDE3B0-5879-4663-AE67-2265F5387189}">
      <dgm:prSet/>
      <dgm:spPr/>
      <dgm:t>
        <a:bodyPr/>
        <a:lstStyle/>
        <a:p>
          <a:endParaRPr lang="en-US"/>
        </a:p>
      </dgm:t>
    </dgm:pt>
    <dgm:pt modelId="{07094EE9-E036-429A-AD9D-D1A189B7360F}">
      <dgm:prSet/>
      <dgm:spPr/>
      <dgm:t>
        <a:bodyPr/>
        <a:lstStyle/>
        <a:p>
          <a:r>
            <a:rPr lang="en-US" dirty="0"/>
            <a:t>Free from worry and rumination/regret is the</a:t>
          </a:r>
          <a:r>
            <a:rPr lang="en-US" u="sng" dirty="0"/>
            <a:t> present</a:t>
          </a:r>
          <a:r>
            <a:rPr lang="en-US" dirty="0"/>
            <a:t>- stay in the present moment as much as possible</a:t>
          </a:r>
        </a:p>
      </dgm:t>
    </dgm:pt>
    <dgm:pt modelId="{3BD5F342-C2E1-4554-983E-4EC37EFCC5C3}" type="parTrans" cxnId="{B17FD00C-9E28-4D8B-9DF0-A362AE94A5CF}">
      <dgm:prSet/>
      <dgm:spPr/>
      <dgm:t>
        <a:bodyPr/>
        <a:lstStyle/>
        <a:p>
          <a:endParaRPr lang="en-US"/>
        </a:p>
      </dgm:t>
    </dgm:pt>
    <dgm:pt modelId="{F3CF9FA6-8515-416C-BDE0-137A67A553AC}" type="sibTrans" cxnId="{B17FD00C-9E28-4D8B-9DF0-A362AE94A5CF}">
      <dgm:prSet/>
      <dgm:spPr/>
      <dgm:t>
        <a:bodyPr/>
        <a:lstStyle/>
        <a:p>
          <a:endParaRPr lang="en-US"/>
        </a:p>
      </dgm:t>
    </dgm:pt>
    <dgm:pt modelId="{6F8E458C-5353-4399-832A-38BA12CECB82}" type="pres">
      <dgm:prSet presAssocID="{49E4F631-CEFF-453E-A42E-83C20DDC7BF5}" presName="diagram" presStyleCnt="0">
        <dgm:presLayoutVars>
          <dgm:dir/>
          <dgm:resizeHandles val="exact"/>
        </dgm:presLayoutVars>
      </dgm:prSet>
      <dgm:spPr/>
    </dgm:pt>
    <dgm:pt modelId="{61C1544B-3C68-4C34-857F-8D45257BC960}" type="pres">
      <dgm:prSet presAssocID="{A92143E8-206E-4FAA-A124-4808B7FCF661}" presName="node" presStyleLbl="node1" presStyleIdx="0" presStyleCnt="3">
        <dgm:presLayoutVars>
          <dgm:bulletEnabled val="1"/>
        </dgm:presLayoutVars>
      </dgm:prSet>
      <dgm:spPr/>
    </dgm:pt>
    <dgm:pt modelId="{E63023BD-EBCE-4F9A-BDB4-B6C61D7945E2}" type="pres">
      <dgm:prSet presAssocID="{D94CC4FA-1202-42E7-82FD-1369AA827FF5}" presName="sibTrans" presStyleCnt="0"/>
      <dgm:spPr/>
    </dgm:pt>
    <dgm:pt modelId="{AF91C9AA-C47C-47FF-981A-3EE1D0AC340C}" type="pres">
      <dgm:prSet presAssocID="{B418F8DC-2C65-443A-BA42-B79B9BEF980B}" presName="node" presStyleLbl="node1" presStyleIdx="1" presStyleCnt="3">
        <dgm:presLayoutVars>
          <dgm:bulletEnabled val="1"/>
        </dgm:presLayoutVars>
      </dgm:prSet>
      <dgm:spPr/>
    </dgm:pt>
    <dgm:pt modelId="{829380CF-6C40-4F47-9653-6B9B1B5FE579}" type="pres">
      <dgm:prSet presAssocID="{A80948AD-247D-4D28-8CF4-A3525649C3C4}" presName="sibTrans" presStyleCnt="0"/>
      <dgm:spPr/>
    </dgm:pt>
    <dgm:pt modelId="{F324C2D8-05DB-4D59-AB61-6D7B91D1731E}" type="pres">
      <dgm:prSet presAssocID="{07094EE9-E036-429A-AD9D-D1A189B7360F}" presName="node" presStyleLbl="node1" presStyleIdx="2" presStyleCnt="3">
        <dgm:presLayoutVars>
          <dgm:bulletEnabled val="1"/>
        </dgm:presLayoutVars>
      </dgm:prSet>
      <dgm:spPr/>
    </dgm:pt>
  </dgm:ptLst>
  <dgm:cxnLst>
    <dgm:cxn modelId="{B17FD00C-9E28-4D8B-9DF0-A362AE94A5CF}" srcId="{49E4F631-CEFF-453E-A42E-83C20DDC7BF5}" destId="{07094EE9-E036-429A-AD9D-D1A189B7360F}" srcOrd="2" destOrd="0" parTransId="{3BD5F342-C2E1-4554-983E-4EC37EFCC5C3}" sibTransId="{F3CF9FA6-8515-416C-BDE0-137A67A553AC}"/>
    <dgm:cxn modelId="{BC16AB2C-DFE9-4AB7-9145-897DDD863CBB}" type="presOf" srcId="{07094EE9-E036-429A-AD9D-D1A189B7360F}" destId="{F324C2D8-05DB-4D59-AB61-6D7B91D1731E}" srcOrd="0" destOrd="0" presId="urn:microsoft.com/office/officeart/2005/8/layout/default"/>
    <dgm:cxn modelId="{4A5DD82D-5143-466E-ACB5-5ABE2B45B581}" srcId="{49E4F631-CEFF-453E-A42E-83C20DDC7BF5}" destId="{A92143E8-206E-4FAA-A124-4808B7FCF661}" srcOrd="0" destOrd="0" parTransId="{16DC2AE3-F405-42B1-AFE2-F5320328B78C}" sibTransId="{D94CC4FA-1202-42E7-82FD-1369AA827FF5}"/>
    <dgm:cxn modelId="{D9F22260-8811-4142-B55C-20E7650B28F3}" type="presOf" srcId="{A92143E8-206E-4FAA-A124-4808B7FCF661}" destId="{61C1544B-3C68-4C34-857F-8D45257BC960}" srcOrd="0" destOrd="0" presId="urn:microsoft.com/office/officeart/2005/8/layout/default"/>
    <dgm:cxn modelId="{6F35CA45-69C9-4C8B-BC2A-2FFCADE6864A}" type="presOf" srcId="{B418F8DC-2C65-443A-BA42-B79B9BEF980B}" destId="{AF91C9AA-C47C-47FF-981A-3EE1D0AC340C}" srcOrd="0" destOrd="0" presId="urn:microsoft.com/office/officeart/2005/8/layout/default"/>
    <dgm:cxn modelId="{54C3346A-4689-4D50-B392-ECB2ADAD881F}" type="presOf" srcId="{49E4F631-CEFF-453E-A42E-83C20DDC7BF5}" destId="{6F8E458C-5353-4399-832A-38BA12CECB82}" srcOrd="0" destOrd="0" presId="urn:microsoft.com/office/officeart/2005/8/layout/default"/>
    <dgm:cxn modelId="{AEFDE3B0-5879-4663-AE67-2265F5387189}" srcId="{49E4F631-CEFF-453E-A42E-83C20DDC7BF5}" destId="{B418F8DC-2C65-443A-BA42-B79B9BEF980B}" srcOrd="1" destOrd="0" parTransId="{5937359D-4E05-4187-A1D6-F9157D5A6F22}" sibTransId="{A80948AD-247D-4D28-8CF4-A3525649C3C4}"/>
    <dgm:cxn modelId="{0322DBC7-CEE0-4183-8B02-FBFB1C40FF31}" type="presParOf" srcId="{6F8E458C-5353-4399-832A-38BA12CECB82}" destId="{61C1544B-3C68-4C34-857F-8D45257BC960}" srcOrd="0" destOrd="0" presId="urn:microsoft.com/office/officeart/2005/8/layout/default"/>
    <dgm:cxn modelId="{4300B6B9-9A0F-428C-989F-B2DB0880B77C}" type="presParOf" srcId="{6F8E458C-5353-4399-832A-38BA12CECB82}" destId="{E63023BD-EBCE-4F9A-BDB4-B6C61D7945E2}" srcOrd="1" destOrd="0" presId="urn:microsoft.com/office/officeart/2005/8/layout/default"/>
    <dgm:cxn modelId="{3BCFB8EF-D496-4B8E-B5B0-034C15CB1C79}" type="presParOf" srcId="{6F8E458C-5353-4399-832A-38BA12CECB82}" destId="{AF91C9AA-C47C-47FF-981A-3EE1D0AC340C}" srcOrd="2" destOrd="0" presId="urn:microsoft.com/office/officeart/2005/8/layout/default"/>
    <dgm:cxn modelId="{AD8C03DC-81B0-4D9F-8D30-60923109C484}" type="presParOf" srcId="{6F8E458C-5353-4399-832A-38BA12CECB82}" destId="{829380CF-6C40-4F47-9653-6B9B1B5FE579}" srcOrd="3" destOrd="0" presId="urn:microsoft.com/office/officeart/2005/8/layout/default"/>
    <dgm:cxn modelId="{61FC0979-E303-442B-BE35-C13FFA232378}" type="presParOf" srcId="{6F8E458C-5353-4399-832A-38BA12CECB82}" destId="{F324C2D8-05DB-4D59-AB61-6D7B91D1731E}"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A9584F-7D39-469C-B348-90DB500EFE90}">
      <dsp:nvSpPr>
        <dsp:cNvPr id="0" name=""/>
        <dsp:cNvSpPr/>
      </dsp:nvSpPr>
      <dsp:spPr>
        <a:xfrm>
          <a:off x="0" y="3366521"/>
          <a:ext cx="1626576" cy="2208802"/>
        </a:xfrm>
        <a:prstGeom prst="rect">
          <a:avLst/>
        </a:prstGeom>
        <a:solidFill>
          <a:schemeClr val="dk2">
            <a:hueOff val="0"/>
            <a:satOff val="0"/>
            <a:lumOff val="0"/>
            <a:alphaOff val="0"/>
          </a:schemeClr>
        </a:solidFill>
        <a:ln w="34925" cap="flat" cmpd="sng" algn="in">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5682" tIns="149352" rIns="115682" bIns="149352" numCol="1" spcCol="1270" anchor="ctr" anchorCtr="0">
          <a:noAutofit/>
        </a:bodyPr>
        <a:lstStyle/>
        <a:p>
          <a:pPr marL="0" lvl="0" indent="0" algn="ctr" defTabSz="933450">
            <a:lnSpc>
              <a:spcPct val="100000"/>
            </a:lnSpc>
            <a:spcBef>
              <a:spcPct val="0"/>
            </a:spcBef>
            <a:spcAft>
              <a:spcPct val="35000"/>
            </a:spcAft>
            <a:buNone/>
          </a:pPr>
          <a:r>
            <a:rPr lang="en-US" sz="2100" kern="1200" dirty="0"/>
            <a:t>Mindfulness</a:t>
          </a:r>
        </a:p>
      </dsp:txBody>
      <dsp:txXfrm>
        <a:off x="0" y="3366521"/>
        <a:ext cx="1626576" cy="2208802"/>
      </dsp:txXfrm>
    </dsp:sp>
    <dsp:sp modelId="{3ECE0B2E-41DB-4660-91E4-E5310B3053A8}">
      <dsp:nvSpPr>
        <dsp:cNvPr id="0" name=""/>
        <dsp:cNvSpPr/>
      </dsp:nvSpPr>
      <dsp:spPr>
        <a:xfrm>
          <a:off x="1626575" y="3366521"/>
          <a:ext cx="4879728" cy="2208802"/>
        </a:xfrm>
        <a:prstGeom prst="rect">
          <a:avLst/>
        </a:prstGeom>
        <a:solidFill>
          <a:schemeClr val="dk2">
            <a:alpha val="90000"/>
            <a:tint val="40000"/>
            <a:hueOff val="0"/>
            <a:satOff val="0"/>
            <a:lumOff val="0"/>
            <a:alphaOff val="0"/>
          </a:schemeClr>
        </a:solidFill>
        <a:ln w="34925" cap="flat" cmpd="sng" algn="in">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8984" tIns="266700" rIns="98984" bIns="266700" numCol="1" spcCol="1270" anchor="ctr" anchorCtr="0">
          <a:noAutofit/>
        </a:bodyPr>
        <a:lstStyle/>
        <a:p>
          <a:pPr marL="0" lvl="0" indent="0" algn="l" defTabSz="933450">
            <a:lnSpc>
              <a:spcPct val="90000"/>
            </a:lnSpc>
            <a:spcBef>
              <a:spcPct val="0"/>
            </a:spcBef>
            <a:spcAft>
              <a:spcPct val="35000"/>
            </a:spcAft>
            <a:buNone/>
          </a:pPr>
          <a:r>
            <a:rPr lang="en-US" sz="2100" kern="1200"/>
            <a:t>helps to increase attention and focus and decrease stress and anxiety.</a:t>
          </a:r>
        </a:p>
      </dsp:txBody>
      <dsp:txXfrm>
        <a:off x="1626575" y="3366521"/>
        <a:ext cx="4879728" cy="2208802"/>
      </dsp:txXfrm>
    </dsp:sp>
    <dsp:sp modelId="{88402CFF-5C9A-461D-A1BE-CBC53F4D8465}">
      <dsp:nvSpPr>
        <dsp:cNvPr id="0" name=""/>
        <dsp:cNvSpPr/>
      </dsp:nvSpPr>
      <dsp:spPr>
        <a:xfrm rot="10800000">
          <a:off x="0" y="2515"/>
          <a:ext cx="1626576" cy="3397138"/>
        </a:xfrm>
        <a:prstGeom prst="upArrowCallout">
          <a:avLst>
            <a:gd name="adj1" fmla="val 5000"/>
            <a:gd name="adj2" fmla="val 10000"/>
            <a:gd name="adj3" fmla="val 15000"/>
            <a:gd name="adj4" fmla="val 64977"/>
          </a:avLst>
        </a:prstGeom>
        <a:solidFill>
          <a:schemeClr val="dk2">
            <a:hueOff val="0"/>
            <a:satOff val="0"/>
            <a:lumOff val="0"/>
            <a:alphaOff val="0"/>
          </a:schemeClr>
        </a:solidFill>
        <a:ln w="34925" cap="flat" cmpd="sng" algn="in">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5682" tIns="149352" rIns="115682" bIns="149352" numCol="1" spcCol="1270" anchor="ctr" anchorCtr="0">
          <a:noAutofit/>
        </a:bodyPr>
        <a:lstStyle/>
        <a:p>
          <a:pPr marL="0" lvl="0" indent="0" algn="ctr" defTabSz="933450">
            <a:lnSpc>
              <a:spcPct val="100000"/>
            </a:lnSpc>
            <a:spcBef>
              <a:spcPct val="0"/>
            </a:spcBef>
            <a:spcAft>
              <a:spcPct val="35000"/>
            </a:spcAft>
            <a:buNone/>
          </a:pPr>
          <a:r>
            <a:rPr lang="en-US" sz="2100" kern="1200" dirty="0"/>
            <a:t>Stress and anxiety</a:t>
          </a:r>
          <a:r>
            <a:rPr lang="en-US" sz="2100" kern="1200" dirty="0">
              <a:sym typeface="Wingdings" panose="05000000000000000000" pitchFamily="2" charset="2"/>
            </a:rPr>
            <a:t></a:t>
          </a:r>
          <a:r>
            <a:rPr lang="en-US" sz="2100" kern="1200" dirty="0"/>
            <a:t> </a:t>
          </a:r>
          <a:r>
            <a:rPr lang="en-US" sz="2100" i="1" kern="1200" dirty="0"/>
            <a:t>new normal </a:t>
          </a:r>
          <a:r>
            <a:rPr lang="en-US" sz="2100" kern="1200" dirty="0"/>
            <a:t>in schools</a:t>
          </a:r>
        </a:p>
      </dsp:txBody>
      <dsp:txXfrm rot="-10800000">
        <a:off x="0" y="2515"/>
        <a:ext cx="1626576" cy="2208140"/>
      </dsp:txXfrm>
    </dsp:sp>
    <dsp:sp modelId="{D632ABC4-C3BF-42AC-A054-E6E00A493D85}">
      <dsp:nvSpPr>
        <dsp:cNvPr id="0" name=""/>
        <dsp:cNvSpPr/>
      </dsp:nvSpPr>
      <dsp:spPr>
        <a:xfrm>
          <a:off x="1626575" y="2515"/>
          <a:ext cx="4879728" cy="2208140"/>
        </a:xfrm>
        <a:prstGeom prst="rect">
          <a:avLst/>
        </a:prstGeom>
        <a:solidFill>
          <a:schemeClr val="dk2">
            <a:alpha val="90000"/>
            <a:tint val="40000"/>
            <a:hueOff val="0"/>
            <a:satOff val="0"/>
            <a:lumOff val="0"/>
            <a:alphaOff val="0"/>
          </a:schemeClr>
        </a:solidFill>
        <a:ln w="34925" cap="flat" cmpd="sng" algn="in">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8984" tIns="266700" rIns="98984" bIns="266700" numCol="1" spcCol="1270" anchor="ctr" anchorCtr="0">
          <a:noAutofit/>
        </a:bodyPr>
        <a:lstStyle/>
        <a:p>
          <a:pPr marL="0" lvl="0" indent="0" algn="l" defTabSz="933450">
            <a:lnSpc>
              <a:spcPct val="100000"/>
            </a:lnSpc>
            <a:spcBef>
              <a:spcPct val="0"/>
            </a:spcBef>
            <a:spcAft>
              <a:spcPct val="35000"/>
            </a:spcAft>
            <a:buNone/>
          </a:pPr>
          <a:r>
            <a:rPr lang="en-US" sz="2100" kern="1200"/>
            <a:t>Affects student’s ability to pay attention</a:t>
          </a:r>
          <a:r>
            <a:rPr lang="en-US" sz="2100" kern="1200">
              <a:sym typeface="Wingdings" panose="05000000000000000000" pitchFamily="2" charset="2"/>
            </a:rPr>
            <a:t></a:t>
          </a:r>
          <a:r>
            <a:rPr lang="en-US" sz="2100" kern="1200"/>
            <a:t> connect with each other</a:t>
          </a:r>
          <a:r>
            <a:rPr lang="en-US" sz="2100" kern="1200">
              <a:sym typeface="Wingdings" panose="05000000000000000000" pitchFamily="2" charset="2"/>
            </a:rPr>
            <a:t></a:t>
          </a:r>
          <a:r>
            <a:rPr lang="en-US" sz="2100" kern="1200"/>
            <a:t> engage in learning</a:t>
          </a:r>
        </a:p>
      </dsp:txBody>
      <dsp:txXfrm>
        <a:off x="1626575" y="2515"/>
        <a:ext cx="4879728" cy="22081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99DA3A-BCA6-479C-B757-4F70BCE38E8E}">
      <dsp:nvSpPr>
        <dsp:cNvPr id="0" name=""/>
        <dsp:cNvSpPr/>
      </dsp:nvSpPr>
      <dsp:spPr>
        <a:xfrm>
          <a:off x="0" y="5025363"/>
          <a:ext cx="7000240" cy="1161338"/>
        </a:xfrm>
        <a:prstGeom prst="rect">
          <a:avLst/>
        </a:prstGeom>
        <a:solidFill>
          <a:schemeClr val="accent5">
            <a:lumMod val="50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Can’t learn in fight/flight/freeze mode. Learning requires access to prefrontal cortex. </a:t>
          </a:r>
        </a:p>
      </dsp:txBody>
      <dsp:txXfrm>
        <a:off x="0" y="5025363"/>
        <a:ext cx="7000240" cy="627122"/>
      </dsp:txXfrm>
    </dsp:sp>
    <dsp:sp modelId="{C92DEDD4-0B97-40BC-BFB4-AAC63FBA51DF}">
      <dsp:nvSpPr>
        <dsp:cNvPr id="0" name=""/>
        <dsp:cNvSpPr/>
      </dsp:nvSpPr>
      <dsp:spPr>
        <a:xfrm>
          <a:off x="0" y="5628026"/>
          <a:ext cx="7000240" cy="505871"/>
        </a:xfrm>
        <a:prstGeom prst="rect">
          <a:avLst/>
        </a:prstGeom>
        <a:solidFill>
          <a:schemeClr val="accent5">
            <a:lumMod val="60000"/>
            <a:lumOff val="40000"/>
            <a:alpha val="90000"/>
          </a:schemeClr>
        </a:solidFill>
        <a:ln w="34925" cap="flat" cmpd="sng" algn="in">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kern="1200" dirty="0"/>
            <a:t>Mindfulness helps re-engage the prefrontal cortex</a:t>
          </a:r>
        </a:p>
      </dsp:txBody>
      <dsp:txXfrm>
        <a:off x="0" y="5628026"/>
        <a:ext cx="7000240" cy="505871"/>
      </dsp:txXfrm>
    </dsp:sp>
    <dsp:sp modelId="{5AAF274E-F54E-424F-8D89-243C4FFB6C1F}">
      <dsp:nvSpPr>
        <dsp:cNvPr id="0" name=""/>
        <dsp:cNvSpPr/>
      </dsp:nvSpPr>
      <dsp:spPr>
        <a:xfrm rot="10800000">
          <a:off x="0" y="3350488"/>
          <a:ext cx="7000240" cy="1691370"/>
        </a:xfrm>
        <a:prstGeom prst="upArrowCallout">
          <a:avLst/>
        </a:prstGeom>
        <a:solidFill>
          <a:schemeClr val="accent5">
            <a:lumMod val="60000"/>
            <a:lumOff val="40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When you pause and identify emotions and feelings there is a </a:t>
          </a:r>
          <a:r>
            <a:rPr lang="en-US" sz="2400" b="1" kern="1200" dirty="0"/>
            <a:t>physiological shift </a:t>
          </a:r>
          <a:r>
            <a:rPr lang="en-US" sz="2400" kern="1200" dirty="0"/>
            <a:t>towards relaxation</a:t>
          </a:r>
          <a:r>
            <a:rPr lang="en-US" sz="1600" kern="1200" dirty="0"/>
            <a:t>. </a:t>
          </a:r>
        </a:p>
      </dsp:txBody>
      <dsp:txXfrm rot="10800000">
        <a:off x="0" y="3350488"/>
        <a:ext cx="7000240" cy="1099001"/>
      </dsp:txXfrm>
    </dsp:sp>
    <dsp:sp modelId="{616EB591-D42B-4FC9-A020-DDF4E07BC118}">
      <dsp:nvSpPr>
        <dsp:cNvPr id="0" name=""/>
        <dsp:cNvSpPr/>
      </dsp:nvSpPr>
      <dsp:spPr>
        <a:xfrm rot="10800000">
          <a:off x="0" y="1675613"/>
          <a:ext cx="7000240" cy="1691370"/>
        </a:xfrm>
        <a:prstGeom prst="upArrowCallout">
          <a:avLst/>
        </a:prstGeom>
        <a:solidFill>
          <a:schemeClr val="accent5">
            <a:lumMod val="75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Mindfulness </a:t>
          </a:r>
          <a:r>
            <a:rPr lang="en-US" sz="2400" b="1" kern="1200" dirty="0"/>
            <a:t>stops </a:t>
          </a:r>
          <a:r>
            <a:rPr lang="en-US" sz="2400" kern="1200" dirty="0"/>
            <a:t>these chemicals. </a:t>
          </a:r>
        </a:p>
      </dsp:txBody>
      <dsp:txXfrm rot="10800000">
        <a:off x="0" y="1675613"/>
        <a:ext cx="7000240" cy="1099001"/>
      </dsp:txXfrm>
    </dsp:sp>
    <dsp:sp modelId="{FCE89BAF-521A-4AE4-ACDE-E6A161F2FD7D}">
      <dsp:nvSpPr>
        <dsp:cNvPr id="0" name=""/>
        <dsp:cNvSpPr/>
      </dsp:nvSpPr>
      <dsp:spPr>
        <a:xfrm rot="10800000">
          <a:off x="0" y="738"/>
          <a:ext cx="7000240" cy="1691370"/>
        </a:xfrm>
        <a:prstGeom prst="upArrowCallout">
          <a:avLst/>
        </a:prstGeom>
        <a:solidFill>
          <a:schemeClr val="accent5">
            <a:lumMod val="50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Difficult emotions release chemicals in the brain</a:t>
          </a:r>
          <a:r>
            <a:rPr lang="en-US" sz="2000" kern="1200" dirty="0">
              <a:sym typeface="Wingdings" panose="05000000000000000000" pitchFamily="2" charset="2"/>
            </a:rPr>
            <a:t> </a:t>
          </a:r>
          <a:r>
            <a:rPr lang="en-US" sz="2000" kern="1200" dirty="0"/>
            <a:t>prevents learning</a:t>
          </a:r>
          <a:r>
            <a:rPr lang="en-US" sz="2000" kern="1200" dirty="0">
              <a:sym typeface="Wingdings" panose="05000000000000000000" pitchFamily="2" charset="2"/>
            </a:rPr>
            <a:t></a:t>
          </a:r>
          <a:r>
            <a:rPr lang="en-US" sz="2000" kern="1200" dirty="0"/>
            <a:t> react rather than respond</a:t>
          </a:r>
        </a:p>
      </dsp:txBody>
      <dsp:txXfrm rot="10800000">
        <a:off x="0" y="738"/>
        <a:ext cx="7000240" cy="109900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E91F78-5C2A-4161-A65E-4F2C01911E47}">
      <dsp:nvSpPr>
        <dsp:cNvPr id="0" name=""/>
        <dsp:cNvSpPr/>
      </dsp:nvSpPr>
      <dsp:spPr>
        <a:xfrm>
          <a:off x="722776" y="1371424"/>
          <a:ext cx="767787" cy="76778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E17586C0-0A3E-41BC-AC4F-59A04421063F}">
      <dsp:nvSpPr>
        <dsp:cNvPr id="0" name=""/>
        <dsp:cNvSpPr/>
      </dsp:nvSpPr>
      <dsp:spPr>
        <a:xfrm>
          <a:off x="9831" y="2235709"/>
          <a:ext cx="2193677" cy="1056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b="1"/>
          </a:pPr>
          <a:r>
            <a:rPr lang="en-US" sz="1600" kern="1200" dirty="0"/>
            <a:t>Takes practice like anything else. </a:t>
          </a:r>
        </a:p>
      </dsp:txBody>
      <dsp:txXfrm>
        <a:off x="9831" y="2235709"/>
        <a:ext cx="2193677" cy="1056055"/>
      </dsp:txXfrm>
    </dsp:sp>
    <dsp:sp modelId="{DB1A5243-2392-4DD3-B4C6-C337E5E2638E}">
      <dsp:nvSpPr>
        <dsp:cNvPr id="0" name=""/>
        <dsp:cNvSpPr/>
      </dsp:nvSpPr>
      <dsp:spPr>
        <a:xfrm>
          <a:off x="9831" y="3336648"/>
          <a:ext cx="2193677" cy="278924"/>
        </a:xfrm>
        <a:prstGeom prst="rect">
          <a:avLst/>
        </a:prstGeom>
        <a:noFill/>
        <a:ln>
          <a:noFill/>
        </a:ln>
        <a:effectLst/>
      </dsp:spPr>
      <dsp:style>
        <a:lnRef idx="0">
          <a:scrgbClr r="0" g="0" b="0"/>
        </a:lnRef>
        <a:fillRef idx="0">
          <a:scrgbClr r="0" g="0" b="0"/>
        </a:fillRef>
        <a:effectRef idx="0">
          <a:scrgbClr r="0" g="0" b="0"/>
        </a:effectRef>
        <a:fontRef idx="minor"/>
      </dsp:style>
    </dsp:sp>
    <dsp:sp modelId="{353B19C6-59C3-45C4-9904-F2D118DBD916}">
      <dsp:nvSpPr>
        <dsp:cNvPr id="0" name=""/>
        <dsp:cNvSpPr/>
      </dsp:nvSpPr>
      <dsp:spPr>
        <a:xfrm>
          <a:off x="3272209" y="1395494"/>
          <a:ext cx="767787" cy="76778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C6073153-7234-4A58-ADF5-B8CADC748348}">
      <dsp:nvSpPr>
        <dsp:cNvPr id="0" name=""/>
        <dsp:cNvSpPr/>
      </dsp:nvSpPr>
      <dsp:spPr>
        <a:xfrm>
          <a:off x="2587403" y="2307106"/>
          <a:ext cx="2193677" cy="1056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b="1"/>
          </a:pPr>
          <a:r>
            <a:rPr lang="en-US" sz="1600" kern="1200" dirty="0"/>
            <a:t>Techniques are simple</a:t>
          </a:r>
          <a:r>
            <a:rPr lang="en-US" sz="1400" kern="1200" dirty="0"/>
            <a:t>:</a:t>
          </a:r>
        </a:p>
      </dsp:txBody>
      <dsp:txXfrm>
        <a:off x="2587403" y="2307106"/>
        <a:ext cx="2193677" cy="1056055"/>
      </dsp:txXfrm>
    </dsp:sp>
    <dsp:sp modelId="{15168489-11A1-4B60-B205-318FA747BE82}">
      <dsp:nvSpPr>
        <dsp:cNvPr id="0" name=""/>
        <dsp:cNvSpPr/>
      </dsp:nvSpPr>
      <dsp:spPr>
        <a:xfrm>
          <a:off x="2657688" y="2561794"/>
          <a:ext cx="2193677" cy="1476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endParaRPr lang="en-US" sz="1100" kern="1200" dirty="0"/>
        </a:p>
        <a:p>
          <a:pPr marL="0" lvl="0" indent="0" algn="ctr" defTabSz="488950">
            <a:lnSpc>
              <a:spcPct val="90000"/>
            </a:lnSpc>
            <a:spcBef>
              <a:spcPct val="0"/>
            </a:spcBef>
            <a:spcAft>
              <a:spcPct val="35000"/>
            </a:spcAft>
            <a:buNone/>
          </a:pPr>
          <a:endParaRPr lang="en-US" sz="1100" kern="1200" dirty="0"/>
        </a:p>
        <a:p>
          <a:pPr marL="0" lvl="0" indent="0" algn="ctr" defTabSz="488950">
            <a:lnSpc>
              <a:spcPct val="90000"/>
            </a:lnSpc>
            <a:spcBef>
              <a:spcPct val="0"/>
            </a:spcBef>
            <a:spcAft>
              <a:spcPct val="35000"/>
            </a:spcAft>
            <a:buFont typeface="Arial" panose="020B0604020202020204" pitchFamily="34" charset="0"/>
            <a:buNone/>
          </a:pPr>
          <a:r>
            <a:rPr lang="en-US" sz="1400" kern="1200" dirty="0"/>
            <a:t>~ Pause for a  moment and be mindful of sound, breath, movement, thoughts, emotions and other things.</a:t>
          </a:r>
        </a:p>
        <a:p>
          <a:pPr marL="0" lvl="0" indent="0" algn="ctr" defTabSz="622300">
            <a:lnSpc>
              <a:spcPct val="90000"/>
            </a:lnSpc>
            <a:spcBef>
              <a:spcPct val="0"/>
            </a:spcBef>
            <a:spcAft>
              <a:spcPct val="35000"/>
            </a:spcAft>
            <a:buNone/>
          </a:pPr>
          <a:r>
            <a:rPr lang="en-US" sz="1400" kern="1200" dirty="0"/>
            <a:t>~ 3-2-4 or 4-5-7 breathing</a:t>
          </a:r>
        </a:p>
        <a:p>
          <a:pPr marL="0" lvl="0" indent="0" algn="ctr" defTabSz="622300">
            <a:lnSpc>
              <a:spcPct val="90000"/>
            </a:lnSpc>
            <a:spcBef>
              <a:spcPct val="0"/>
            </a:spcBef>
            <a:spcAft>
              <a:spcPct val="35000"/>
            </a:spcAft>
            <a:buNone/>
          </a:pPr>
          <a:r>
            <a:rPr lang="en-US" sz="1400" kern="1200" dirty="0"/>
            <a:t>~ Own rhythm of breathing keeping your mind focused on your breath</a:t>
          </a:r>
        </a:p>
      </dsp:txBody>
      <dsp:txXfrm>
        <a:off x="2657688" y="2561794"/>
        <a:ext cx="2193677" cy="1476885"/>
      </dsp:txXfrm>
    </dsp:sp>
    <dsp:sp modelId="{285093EA-812B-4EF1-A16B-7EA74CCB58C4}">
      <dsp:nvSpPr>
        <dsp:cNvPr id="0" name=""/>
        <dsp:cNvSpPr/>
      </dsp:nvSpPr>
      <dsp:spPr>
        <a:xfrm>
          <a:off x="5877920" y="1371424"/>
          <a:ext cx="767787" cy="76778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BFDCD99A-04F3-44E1-9D0A-A0FFE197CD98}">
      <dsp:nvSpPr>
        <dsp:cNvPr id="0" name=""/>
        <dsp:cNvSpPr/>
      </dsp:nvSpPr>
      <dsp:spPr>
        <a:xfrm>
          <a:off x="5164974" y="2235709"/>
          <a:ext cx="2193677" cy="1056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b="1"/>
          </a:pPr>
          <a:r>
            <a:rPr lang="en-US" sz="1600" kern="1200" dirty="0"/>
            <a:t>Short periods of paying attention on purpose.</a:t>
          </a:r>
        </a:p>
      </dsp:txBody>
      <dsp:txXfrm>
        <a:off x="5164974" y="2235709"/>
        <a:ext cx="2193677" cy="1056055"/>
      </dsp:txXfrm>
    </dsp:sp>
    <dsp:sp modelId="{1563BECF-87FA-4C7D-AEA5-DB13C6790782}">
      <dsp:nvSpPr>
        <dsp:cNvPr id="0" name=""/>
        <dsp:cNvSpPr/>
      </dsp:nvSpPr>
      <dsp:spPr>
        <a:xfrm>
          <a:off x="5164974" y="3336648"/>
          <a:ext cx="2193677" cy="278924"/>
        </a:xfrm>
        <a:prstGeom prst="rect">
          <a:avLst/>
        </a:prstGeom>
        <a:noFill/>
        <a:ln>
          <a:noFill/>
        </a:ln>
        <a:effectLst/>
      </dsp:spPr>
      <dsp:style>
        <a:lnRef idx="0">
          <a:scrgbClr r="0" g="0" b="0"/>
        </a:lnRef>
        <a:fillRef idx="0">
          <a:scrgbClr r="0" g="0" b="0"/>
        </a:fillRef>
        <a:effectRef idx="0">
          <a:scrgbClr r="0" g="0" b="0"/>
        </a:effectRef>
        <a:fontRef idx="minor"/>
      </dsp:style>
    </dsp:sp>
    <dsp:sp modelId="{C5E91EF9-4FFF-47FE-9336-B6B4B2C0CBEC}">
      <dsp:nvSpPr>
        <dsp:cNvPr id="0" name=""/>
        <dsp:cNvSpPr/>
      </dsp:nvSpPr>
      <dsp:spPr>
        <a:xfrm>
          <a:off x="8455491" y="1371424"/>
          <a:ext cx="767787" cy="76778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F57DF5EC-D7F8-44AA-8B63-75B8BAAFDACB}">
      <dsp:nvSpPr>
        <dsp:cNvPr id="0" name=""/>
        <dsp:cNvSpPr/>
      </dsp:nvSpPr>
      <dsp:spPr>
        <a:xfrm>
          <a:off x="7742546" y="2235709"/>
          <a:ext cx="2193677" cy="1056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b="1"/>
          </a:pPr>
          <a:r>
            <a:rPr lang="en-US" sz="1600" kern="1200" dirty="0"/>
            <a:t>If practiced daily, it will help  strengthen and develop your mind just as exercise does for the body.</a:t>
          </a:r>
        </a:p>
      </dsp:txBody>
      <dsp:txXfrm>
        <a:off x="7742546" y="2235709"/>
        <a:ext cx="2193677" cy="1056055"/>
      </dsp:txXfrm>
    </dsp:sp>
    <dsp:sp modelId="{E888AB24-02D2-4A38-8D96-E84D0C0BC971}">
      <dsp:nvSpPr>
        <dsp:cNvPr id="0" name=""/>
        <dsp:cNvSpPr/>
      </dsp:nvSpPr>
      <dsp:spPr>
        <a:xfrm>
          <a:off x="7742546" y="3336648"/>
          <a:ext cx="2193677" cy="278924"/>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C1544B-3C68-4C34-857F-8D45257BC960}">
      <dsp:nvSpPr>
        <dsp:cNvPr id="0" name=""/>
        <dsp:cNvSpPr/>
      </dsp:nvSpPr>
      <dsp:spPr>
        <a:xfrm>
          <a:off x="0" y="858257"/>
          <a:ext cx="3108142" cy="1864885"/>
        </a:xfrm>
        <a:prstGeom prst="rect">
          <a:avLst/>
        </a:prstGeom>
        <a:solidFill>
          <a:schemeClr val="accent5">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Ruminating and regret is about the </a:t>
          </a:r>
          <a:r>
            <a:rPr lang="en-US" sz="2500" u="sng" kern="1200" dirty="0"/>
            <a:t>past</a:t>
          </a:r>
          <a:r>
            <a:rPr lang="en-US" sz="2500" u="none" kern="1200" dirty="0"/>
            <a:t>- Rumination leads to Depression.</a:t>
          </a:r>
        </a:p>
      </dsp:txBody>
      <dsp:txXfrm>
        <a:off x="0" y="858257"/>
        <a:ext cx="3108142" cy="1864885"/>
      </dsp:txXfrm>
    </dsp:sp>
    <dsp:sp modelId="{AF91C9AA-C47C-47FF-981A-3EE1D0AC340C}">
      <dsp:nvSpPr>
        <dsp:cNvPr id="0" name=""/>
        <dsp:cNvSpPr/>
      </dsp:nvSpPr>
      <dsp:spPr>
        <a:xfrm>
          <a:off x="3418956" y="858257"/>
          <a:ext cx="3108142" cy="1864885"/>
        </a:xfrm>
        <a:prstGeom prst="rect">
          <a:avLst/>
        </a:prstGeom>
        <a:solidFill>
          <a:schemeClr val="accent5">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Worry is about the </a:t>
          </a:r>
          <a:r>
            <a:rPr lang="en-US" sz="2500" u="sng" kern="1200" dirty="0"/>
            <a:t>future</a:t>
          </a:r>
          <a:r>
            <a:rPr lang="en-US" sz="2500" u="none" kern="1200" dirty="0"/>
            <a:t>. Leads to anxiety.</a:t>
          </a:r>
        </a:p>
      </dsp:txBody>
      <dsp:txXfrm>
        <a:off x="3418956" y="858257"/>
        <a:ext cx="3108142" cy="1864885"/>
      </dsp:txXfrm>
    </dsp:sp>
    <dsp:sp modelId="{F324C2D8-05DB-4D59-AB61-6D7B91D1731E}">
      <dsp:nvSpPr>
        <dsp:cNvPr id="0" name=""/>
        <dsp:cNvSpPr/>
      </dsp:nvSpPr>
      <dsp:spPr>
        <a:xfrm>
          <a:off x="6837913" y="858257"/>
          <a:ext cx="3108142" cy="1864885"/>
        </a:xfrm>
        <a:prstGeom prst="rect">
          <a:avLst/>
        </a:prstGeom>
        <a:solidFill>
          <a:schemeClr val="accent5">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Free from worry and rumination/regret is the</a:t>
          </a:r>
          <a:r>
            <a:rPr lang="en-US" sz="2500" u="sng" kern="1200" dirty="0"/>
            <a:t> present</a:t>
          </a:r>
          <a:r>
            <a:rPr lang="en-US" sz="2500" kern="1200" dirty="0"/>
            <a:t>- stay in the present moment as much as possible</a:t>
          </a:r>
        </a:p>
      </dsp:txBody>
      <dsp:txXfrm>
        <a:off x="6837913" y="858257"/>
        <a:ext cx="3108142" cy="1864885"/>
      </dsp:txXfrm>
    </dsp:sp>
  </dsp:spTree>
</dsp:drawing>
</file>

<file path=ppt/diagrams/layout1.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02939D44-90CD-400C-B60F-3F57792FD270}" type="datetimeFigureOut">
              <a:rPr lang="en-US" smtClean="0"/>
              <a:t>12/9/2020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78CFE74A-0657-4519-9B05-D8E2C3059D31}" type="slidenum">
              <a:rPr lang="en-US" smtClean="0"/>
              <a:t>‹#›</a:t>
            </a:fld>
            <a:endParaRPr lang="en-US"/>
          </a:p>
        </p:txBody>
      </p:sp>
    </p:spTree>
    <p:extLst>
      <p:ext uri="{BB962C8B-B14F-4D97-AF65-F5344CB8AC3E}">
        <p14:creationId xmlns:p14="http://schemas.microsoft.com/office/powerpoint/2010/main" val="1577449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Frist we must acknowledge that our mental and physical health are connected- Whole Health Matters</a:t>
            </a:r>
          </a:p>
          <a:p>
            <a:r>
              <a:rPr lang="en-US" dirty="0"/>
              <a:t>When your hungry what do you do?</a:t>
            </a:r>
          </a:p>
          <a:p>
            <a:r>
              <a:rPr lang="en-US" dirty="0"/>
              <a:t>When your thirsty what do you do?</a:t>
            </a:r>
          </a:p>
          <a:p>
            <a:r>
              <a:rPr lang="en-US" dirty="0"/>
              <a:t>When you sick what do you do?</a:t>
            </a:r>
          </a:p>
          <a:p>
            <a:r>
              <a:rPr lang="en-US" dirty="0"/>
              <a:t>When you struggling mentally or emotionally what do you do? Sometimes were not as quick to know what to do. Seeking help for our mental health is just as important as meeting our basic needs like drinking and eating. </a:t>
            </a:r>
          </a:p>
          <a:p>
            <a:r>
              <a:rPr lang="en-US" dirty="0"/>
              <a:t>When our mental health is suffering it is likely going to impact our physical health and vice vera. We must take care of our mind and body. </a:t>
            </a:r>
          </a:p>
        </p:txBody>
      </p:sp>
      <p:sp>
        <p:nvSpPr>
          <p:cNvPr id="4" name="Slide Number Placeholder 3"/>
          <p:cNvSpPr>
            <a:spLocks noGrp="1"/>
          </p:cNvSpPr>
          <p:nvPr>
            <p:ph type="sldNum" sz="quarter" idx="5"/>
          </p:nvPr>
        </p:nvSpPr>
        <p:spPr/>
        <p:txBody>
          <a:bodyPr/>
          <a:lstStyle/>
          <a:p>
            <a:fld id="{78CFE74A-0657-4519-9B05-D8E2C3059D31}" type="slidenum">
              <a:rPr lang="en-US" smtClean="0"/>
              <a:t>2</a:t>
            </a:fld>
            <a:endParaRPr lang="en-US"/>
          </a:p>
        </p:txBody>
      </p:sp>
    </p:spTree>
    <p:extLst>
      <p:ext uri="{BB962C8B-B14F-4D97-AF65-F5344CB8AC3E}">
        <p14:creationId xmlns:p14="http://schemas.microsoft.com/office/powerpoint/2010/main" val="482300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order to break the cycle of depression we must understand that we have the power to change the way we view situations, react to situations and how we allow situations or others to make us feel. </a:t>
            </a:r>
          </a:p>
          <a:p>
            <a:r>
              <a:rPr lang="en-US" dirty="0"/>
              <a:t>Often times its human nature to wrap our self worth up in what other say, do, or think about us. But reality is if you're looking to others for approval and to make you feel good you will likely be let down. Everyone has their own struggles and its not uncommon for others to project their pain, hurt and struggles on to you, which means unkind words and behavior isn’t about you it’s a projection of how they feel about themselves. The person you need approval and love from is yourself. Know your own worth and capabilities despite what others say and do. </a:t>
            </a:r>
          </a:p>
          <a:p>
            <a:r>
              <a:rPr lang="en-US" dirty="0"/>
              <a:t>Sometimes situations and things happen to us that are hard and upsetting and it is ok to not be ok. Allow yourself to feel upset and hurt just don’t stay stuck there. </a:t>
            </a:r>
          </a:p>
        </p:txBody>
      </p:sp>
      <p:sp>
        <p:nvSpPr>
          <p:cNvPr id="4" name="Slide Number Placeholder 3"/>
          <p:cNvSpPr>
            <a:spLocks noGrp="1"/>
          </p:cNvSpPr>
          <p:nvPr>
            <p:ph type="sldNum" sz="quarter" idx="5"/>
          </p:nvPr>
        </p:nvSpPr>
        <p:spPr/>
        <p:txBody>
          <a:bodyPr/>
          <a:lstStyle/>
          <a:p>
            <a:fld id="{78CFE74A-0657-4519-9B05-D8E2C3059D31}" type="slidenum">
              <a:rPr lang="en-US" smtClean="0"/>
              <a:t>5</a:t>
            </a:fld>
            <a:endParaRPr lang="en-US"/>
          </a:p>
        </p:txBody>
      </p:sp>
    </p:spTree>
    <p:extLst>
      <p:ext uri="{BB962C8B-B14F-4D97-AF65-F5344CB8AC3E}">
        <p14:creationId xmlns:p14="http://schemas.microsoft.com/office/powerpoint/2010/main" val="35120686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an example of how you can switch your thinking based on things that trigger you and lead you to feel bad about yourself. Use this record sheet to identify your triggers, what automatic thoughts come with it and replace it with a new more positive thought. </a:t>
            </a:r>
          </a:p>
        </p:txBody>
      </p:sp>
      <p:sp>
        <p:nvSpPr>
          <p:cNvPr id="4" name="Slide Number Placeholder 3"/>
          <p:cNvSpPr>
            <a:spLocks noGrp="1"/>
          </p:cNvSpPr>
          <p:nvPr>
            <p:ph type="sldNum" sz="quarter" idx="5"/>
          </p:nvPr>
        </p:nvSpPr>
        <p:spPr/>
        <p:txBody>
          <a:bodyPr/>
          <a:lstStyle/>
          <a:p>
            <a:fld id="{78CFE74A-0657-4519-9B05-D8E2C3059D31}" type="slidenum">
              <a:rPr lang="en-US" smtClean="0"/>
              <a:t>6</a:t>
            </a:fld>
            <a:endParaRPr lang="en-US"/>
          </a:p>
        </p:txBody>
      </p:sp>
    </p:spTree>
    <p:extLst>
      <p:ext uri="{BB962C8B-B14F-4D97-AF65-F5344CB8AC3E}">
        <p14:creationId xmlns:p14="http://schemas.microsoft.com/office/powerpoint/2010/main" val="19573100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a:t>Paying attention to our experience in a way that allows us to respond rather than react.</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a:t>Ability to pause and take a moment to be present and sit with our feelings, good or bad.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a:t>Can be mindful of anything in our experience.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a:t>Bring mindful attention to our daily activities like walking, eating, etc.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Why Mindfulness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Spend a lot of time developing intelligence in school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dirty="0"/>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dirty="0"/>
          </a:p>
        </p:txBody>
      </p:sp>
      <p:sp>
        <p:nvSpPr>
          <p:cNvPr id="4" name="Slide Number Placeholder 3"/>
          <p:cNvSpPr>
            <a:spLocks noGrp="1"/>
          </p:cNvSpPr>
          <p:nvPr>
            <p:ph type="sldNum" sz="quarter" idx="5"/>
          </p:nvPr>
        </p:nvSpPr>
        <p:spPr/>
        <p:txBody>
          <a:bodyPr/>
          <a:lstStyle/>
          <a:p>
            <a:fld id="{78CFE74A-0657-4519-9B05-D8E2C3059D31}" type="slidenum">
              <a:rPr lang="en-US" smtClean="0"/>
              <a:t>17</a:t>
            </a:fld>
            <a:endParaRPr lang="en-US"/>
          </a:p>
        </p:txBody>
      </p:sp>
    </p:spTree>
    <p:extLst>
      <p:ext uri="{BB962C8B-B14F-4D97-AF65-F5344CB8AC3E}">
        <p14:creationId xmlns:p14="http://schemas.microsoft.com/office/powerpoint/2010/main" val="28197353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Our mind is perhaps our most powerful asset. When we develop and strengthen our mind we increase our ability to:</a:t>
            </a:r>
          </a:p>
          <a:p>
            <a:endParaRPr lang="en-US" dirty="0"/>
          </a:p>
        </p:txBody>
      </p:sp>
      <p:sp>
        <p:nvSpPr>
          <p:cNvPr id="4" name="Slide Number Placeholder 3"/>
          <p:cNvSpPr>
            <a:spLocks noGrp="1"/>
          </p:cNvSpPr>
          <p:nvPr>
            <p:ph type="sldNum" sz="quarter" idx="5"/>
          </p:nvPr>
        </p:nvSpPr>
        <p:spPr/>
        <p:txBody>
          <a:bodyPr/>
          <a:lstStyle/>
          <a:p>
            <a:fld id="{78CFE74A-0657-4519-9B05-D8E2C3059D31}" type="slidenum">
              <a:rPr lang="en-US" smtClean="0"/>
              <a:t>18</a:t>
            </a:fld>
            <a:endParaRPr lang="en-US"/>
          </a:p>
        </p:txBody>
      </p:sp>
    </p:spTree>
    <p:extLst>
      <p:ext uri="{BB962C8B-B14F-4D97-AF65-F5344CB8AC3E}">
        <p14:creationId xmlns:p14="http://schemas.microsoft.com/office/powerpoint/2010/main" val="20642188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a situation happens or we have thoughts our amygdala fires which creates a feeling or emotion. With mindfulness when we take a moment to pause and sit with that thought or situation that just happened good or bad we engage our prefrontal cortex which allows us to think more clearly, rationally and logically. </a:t>
            </a:r>
          </a:p>
        </p:txBody>
      </p:sp>
      <p:sp>
        <p:nvSpPr>
          <p:cNvPr id="4" name="Slide Number Placeholder 3"/>
          <p:cNvSpPr>
            <a:spLocks noGrp="1"/>
          </p:cNvSpPr>
          <p:nvPr>
            <p:ph type="sldNum" sz="quarter" idx="5"/>
          </p:nvPr>
        </p:nvSpPr>
        <p:spPr/>
        <p:txBody>
          <a:bodyPr/>
          <a:lstStyle/>
          <a:p>
            <a:fld id="{78CFE74A-0657-4519-9B05-D8E2C3059D31}" type="slidenum">
              <a:rPr lang="en-US" smtClean="0"/>
              <a:t>19</a:t>
            </a:fld>
            <a:endParaRPr lang="en-US"/>
          </a:p>
        </p:txBody>
      </p:sp>
    </p:spTree>
    <p:extLst>
      <p:ext uri="{BB962C8B-B14F-4D97-AF65-F5344CB8AC3E}">
        <p14:creationId xmlns:p14="http://schemas.microsoft.com/office/powerpoint/2010/main" val="4381746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Difficult emotions (anger, worry and stress) release chemicals in the brain--can prevent students from learning--- can make us react, say or do things we didn’t want to.</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Can’t absorb information in fight/flight/freeze states. Learning requires receptivity-  access prefrontal cortex.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Mindfulness helps re-engage the prefrontal cortex (able to think, act, problem solve). </a:t>
            </a:r>
          </a:p>
          <a:p>
            <a:endParaRPr lang="en-US" dirty="0"/>
          </a:p>
        </p:txBody>
      </p:sp>
      <p:sp>
        <p:nvSpPr>
          <p:cNvPr id="4" name="Slide Number Placeholder 3"/>
          <p:cNvSpPr>
            <a:spLocks noGrp="1"/>
          </p:cNvSpPr>
          <p:nvPr>
            <p:ph type="sldNum" sz="quarter" idx="5"/>
          </p:nvPr>
        </p:nvSpPr>
        <p:spPr/>
        <p:txBody>
          <a:bodyPr/>
          <a:lstStyle/>
          <a:p>
            <a:fld id="{78CFE74A-0657-4519-9B05-D8E2C3059D31}" type="slidenum">
              <a:rPr lang="en-US" smtClean="0"/>
              <a:t>20</a:t>
            </a:fld>
            <a:endParaRPr lang="en-US"/>
          </a:p>
        </p:txBody>
      </p:sp>
    </p:spTree>
    <p:extLst>
      <p:ext uri="{BB962C8B-B14F-4D97-AF65-F5344CB8AC3E}">
        <p14:creationId xmlns:p14="http://schemas.microsoft.com/office/powerpoint/2010/main" val="2161376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mindfulness to work, it has to be something that you practice like anything else.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Techniques to mindfulness are quite simple. </a:t>
            </a:r>
          </a:p>
          <a:p>
            <a:endParaRPr lang="en-US" dirty="0"/>
          </a:p>
        </p:txBody>
      </p:sp>
      <p:sp>
        <p:nvSpPr>
          <p:cNvPr id="4" name="Slide Number Placeholder 3"/>
          <p:cNvSpPr>
            <a:spLocks noGrp="1"/>
          </p:cNvSpPr>
          <p:nvPr>
            <p:ph type="sldNum" sz="quarter" idx="5"/>
          </p:nvPr>
        </p:nvSpPr>
        <p:spPr/>
        <p:txBody>
          <a:bodyPr/>
          <a:lstStyle/>
          <a:p>
            <a:fld id="{78CFE74A-0657-4519-9B05-D8E2C3059D31}" type="slidenum">
              <a:rPr lang="en-US" smtClean="0"/>
              <a:t>22</a:t>
            </a:fld>
            <a:endParaRPr lang="en-US"/>
          </a:p>
        </p:txBody>
      </p:sp>
    </p:spTree>
    <p:extLst>
      <p:ext uri="{BB962C8B-B14F-4D97-AF65-F5344CB8AC3E}">
        <p14:creationId xmlns:p14="http://schemas.microsoft.com/office/powerpoint/2010/main" val="1001761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08BF01B-6837-4EC8-8586-3D71A09DFE18}" type="datetimeFigureOut">
              <a:rPr lang="en-US" smtClean="0"/>
              <a:t>12/9/2020</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A09B9BCE-B48F-436C-99A3-0D3C303433EB}"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72396256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8BF01B-6837-4EC8-8586-3D71A09DFE18}"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9B9BCE-B48F-436C-99A3-0D3C303433EB}" type="slidenum">
              <a:rPr lang="en-US" smtClean="0"/>
              <a:t>‹#›</a:t>
            </a:fld>
            <a:endParaRPr lang="en-US"/>
          </a:p>
        </p:txBody>
      </p:sp>
    </p:spTree>
    <p:extLst>
      <p:ext uri="{BB962C8B-B14F-4D97-AF65-F5344CB8AC3E}">
        <p14:creationId xmlns:p14="http://schemas.microsoft.com/office/powerpoint/2010/main" val="1074009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8BF01B-6837-4EC8-8586-3D71A09DFE18}"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9B9BCE-B48F-436C-99A3-0D3C303433EB}" type="slidenum">
              <a:rPr lang="en-US" smtClean="0"/>
              <a:t>‹#›</a:t>
            </a:fld>
            <a:endParaRPr lang="en-US"/>
          </a:p>
        </p:txBody>
      </p:sp>
    </p:spTree>
    <p:extLst>
      <p:ext uri="{BB962C8B-B14F-4D97-AF65-F5344CB8AC3E}">
        <p14:creationId xmlns:p14="http://schemas.microsoft.com/office/powerpoint/2010/main" val="2299899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8BF01B-6837-4EC8-8586-3D71A09DFE18}"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9B9BCE-B48F-436C-99A3-0D3C303433EB}" type="slidenum">
              <a:rPr lang="en-US" smtClean="0"/>
              <a:t>‹#›</a:t>
            </a:fld>
            <a:endParaRPr lang="en-US"/>
          </a:p>
        </p:txBody>
      </p:sp>
    </p:spTree>
    <p:extLst>
      <p:ext uri="{BB962C8B-B14F-4D97-AF65-F5344CB8AC3E}">
        <p14:creationId xmlns:p14="http://schemas.microsoft.com/office/powerpoint/2010/main" val="1325141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08BF01B-6837-4EC8-8586-3D71A09DFE18}" type="datetimeFigureOut">
              <a:rPr lang="en-US" smtClean="0"/>
              <a:t>12/9/2020</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A09B9BCE-B48F-436C-99A3-0D3C303433EB}"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06936113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08BF01B-6837-4EC8-8586-3D71A09DFE18}" type="datetimeFigureOut">
              <a:rPr lang="en-US" smtClean="0"/>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9B9BCE-B48F-436C-99A3-0D3C303433EB}" type="slidenum">
              <a:rPr lang="en-US" smtClean="0"/>
              <a:t>‹#›</a:t>
            </a:fld>
            <a:endParaRPr lang="en-US"/>
          </a:p>
        </p:txBody>
      </p:sp>
    </p:spTree>
    <p:extLst>
      <p:ext uri="{BB962C8B-B14F-4D97-AF65-F5344CB8AC3E}">
        <p14:creationId xmlns:p14="http://schemas.microsoft.com/office/powerpoint/2010/main" val="1758054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08BF01B-6837-4EC8-8586-3D71A09DFE18}" type="datetimeFigureOut">
              <a:rPr lang="en-US" smtClean="0"/>
              <a:t>12/9/2020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9B9BCE-B48F-436C-99A3-0D3C303433EB}" type="slidenum">
              <a:rPr lang="en-US" smtClean="0"/>
              <a:t>‹#›</a:t>
            </a:fld>
            <a:endParaRPr lang="en-US"/>
          </a:p>
        </p:txBody>
      </p:sp>
    </p:spTree>
    <p:extLst>
      <p:ext uri="{BB962C8B-B14F-4D97-AF65-F5344CB8AC3E}">
        <p14:creationId xmlns:p14="http://schemas.microsoft.com/office/powerpoint/2010/main" val="383826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08BF01B-6837-4EC8-8586-3D71A09DFE18}" type="datetimeFigureOut">
              <a:rPr lang="en-US" smtClean="0"/>
              <a:t>12/9/2020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9B9BCE-B48F-436C-99A3-0D3C303433EB}" type="slidenum">
              <a:rPr lang="en-US" smtClean="0"/>
              <a:t>‹#›</a:t>
            </a:fld>
            <a:endParaRPr lang="en-US"/>
          </a:p>
        </p:txBody>
      </p:sp>
    </p:spTree>
    <p:extLst>
      <p:ext uri="{BB962C8B-B14F-4D97-AF65-F5344CB8AC3E}">
        <p14:creationId xmlns:p14="http://schemas.microsoft.com/office/powerpoint/2010/main" val="4108137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8BF01B-6837-4EC8-8586-3D71A09DFE18}" type="datetimeFigureOut">
              <a:rPr lang="en-US" smtClean="0"/>
              <a:t>12/9/2020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9B9BCE-B48F-436C-99A3-0D3C303433EB}" type="slidenum">
              <a:rPr lang="en-US" smtClean="0"/>
              <a:t>‹#›</a:t>
            </a:fld>
            <a:endParaRPr lang="en-US"/>
          </a:p>
        </p:txBody>
      </p:sp>
    </p:spTree>
    <p:extLst>
      <p:ext uri="{BB962C8B-B14F-4D97-AF65-F5344CB8AC3E}">
        <p14:creationId xmlns:p14="http://schemas.microsoft.com/office/powerpoint/2010/main" val="3643848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08BF01B-6837-4EC8-8586-3D71A09DFE18}" type="datetimeFigureOut">
              <a:rPr lang="en-US" smtClean="0"/>
              <a:t>12/9/2020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A09B9BCE-B48F-436C-99A3-0D3C303433EB}"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51017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08BF01B-6837-4EC8-8586-3D71A09DFE18}" type="datetimeFigureOut">
              <a:rPr lang="en-US" smtClean="0"/>
              <a:t>12/9/2020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A09B9BCE-B48F-436C-99A3-0D3C303433EB}"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35377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08BF01B-6837-4EC8-8586-3D71A09DFE18}" type="datetimeFigureOut">
              <a:rPr lang="en-US" smtClean="0"/>
              <a:t>12/9/2020</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A09B9BCE-B48F-436C-99A3-0D3C303433EB}"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9852447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4.jpg"/></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2.xml"/><Relationship Id="rId1" Type="http://schemas.openxmlformats.org/officeDocument/2006/relationships/video" Target="https://www.youtube.com/embed/BM2CP7A3HKk" TargetMode="Externa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6113CB76-5DE9-45ED-BDCF-E41F4C059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056649" y="2948713"/>
            <a:ext cx="5766951" cy="3254321"/>
          </a:xfrm>
        </p:spPr>
        <p:txBody>
          <a:bodyPr>
            <a:normAutofit fontScale="90000"/>
          </a:bodyPr>
          <a:lstStyle/>
          <a:p>
            <a:pPr algn="l"/>
            <a:r>
              <a:rPr lang="en-US" sz="6000" dirty="0"/>
              <a:t>How to support your Mental Health</a:t>
            </a:r>
            <a:br>
              <a:rPr lang="en-US" sz="6000" dirty="0"/>
            </a:br>
            <a:br>
              <a:rPr lang="en-US" sz="6500" dirty="0"/>
            </a:br>
            <a:endParaRPr lang="en-US" sz="6500" dirty="0"/>
          </a:p>
        </p:txBody>
      </p:sp>
      <p:grpSp>
        <p:nvGrpSpPr>
          <p:cNvPr id="137" name="Group 136">
            <a:extLst>
              <a:ext uri="{FF2B5EF4-FFF2-40B4-BE49-F238E27FC236}">
                <a16:creationId xmlns:a16="http://schemas.microsoft.com/office/drawing/2014/main" id="{F6AE25D8-8EF9-4A70-AE28-DD9B8A02AB6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4721739" cy="5349671"/>
            <a:chOff x="752858" y="744469"/>
            <a:chExt cx="4721739" cy="5349671"/>
          </a:xfrm>
        </p:grpSpPr>
        <p:sp>
          <p:nvSpPr>
            <p:cNvPr id="138" name="Freeform 6">
              <a:extLst>
                <a:ext uri="{FF2B5EF4-FFF2-40B4-BE49-F238E27FC236}">
                  <a16:creationId xmlns:a16="http://schemas.microsoft.com/office/drawing/2014/main" id="{47BE8E0A-23D8-49BB-8A56-66C0106176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199584"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39" name="Freeform 6">
              <a:extLst>
                <a:ext uri="{FF2B5EF4-FFF2-40B4-BE49-F238E27FC236}">
                  <a16:creationId xmlns:a16="http://schemas.microsoft.com/office/drawing/2014/main" id="{F4F0FDAA-96B4-4AC1-8E4C-25B545A166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pic>
        <p:nvPicPr>
          <p:cNvPr id="2050" name="Picture 2" descr="How to share and watch videos on Twitter">
            <a:extLst>
              <a:ext uri="{FF2B5EF4-FFF2-40B4-BE49-F238E27FC236}">
                <a16:creationId xmlns:a16="http://schemas.microsoft.com/office/drawing/2014/main" id="{F602FD60-33C7-401A-A96B-8B0D69838B4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318066" y="1290219"/>
            <a:ext cx="1438914" cy="1438914"/>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 Instagram Graph Plugin - Showcase - Bubble Forum">
            <a:extLst>
              <a:ext uri="{FF2B5EF4-FFF2-40B4-BE49-F238E27FC236}">
                <a16:creationId xmlns:a16="http://schemas.microsoft.com/office/drawing/2014/main" id="{1BC6705D-47D4-4DA6-91D8-9F6B24283BD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236956" y="3124566"/>
            <a:ext cx="1660298" cy="166029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C43EB40-A578-4D39-9511-36D08FCC6A22}"/>
              </a:ext>
            </a:extLst>
          </p:cNvPr>
          <p:cNvSpPr txBox="1"/>
          <p:nvPr/>
        </p:nvSpPr>
        <p:spPr>
          <a:xfrm>
            <a:off x="2897254" y="2433935"/>
            <a:ext cx="4694212" cy="907941"/>
          </a:xfrm>
          <a:prstGeom prst="rect">
            <a:avLst/>
          </a:prstGeom>
          <a:noFill/>
        </p:spPr>
        <p:txBody>
          <a:bodyPr wrap="square" rtlCol="0">
            <a:spAutoFit/>
          </a:bodyPr>
          <a:lstStyle/>
          <a:p>
            <a:pPr>
              <a:spcAft>
                <a:spcPts val="600"/>
              </a:spcAft>
            </a:pPr>
            <a:r>
              <a:rPr lang="en-US" sz="2400" b="1" dirty="0"/>
              <a:t>@pumasmatter </a:t>
            </a:r>
          </a:p>
          <a:p>
            <a:pPr>
              <a:spcAft>
                <a:spcPts val="600"/>
              </a:spcAft>
            </a:pPr>
            <a:r>
              <a:rPr lang="en-US" sz="2400" b="1" dirty="0"/>
              <a:t>#YouMatter</a:t>
            </a:r>
          </a:p>
        </p:txBody>
      </p:sp>
    </p:spTree>
    <p:extLst>
      <p:ext uri="{BB962C8B-B14F-4D97-AF65-F5344CB8AC3E}">
        <p14:creationId xmlns:p14="http://schemas.microsoft.com/office/powerpoint/2010/main" val="3613012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F6531-08D7-4346-BB89-D9ADBC759F5D}"/>
              </a:ext>
            </a:extLst>
          </p:cNvPr>
          <p:cNvSpPr>
            <a:spLocks noGrp="1"/>
          </p:cNvSpPr>
          <p:nvPr>
            <p:ph type="title"/>
          </p:nvPr>
        </p:nvSpPr>
        <p:spPr/>
        <p:txBody>
          <a:bodyPr/>
          <a:lstStyle/>
          <a:p>
            <a:r>
              <a:rPr lang="en-US" dirty="0"/>
              <a:t>Ideas for coping continued</a:t>
            </a:r>
          </a:p>
        </p:txBody>
      </p:sp>
      <p:sp>
        <p:nvSpPr>
          <p:cNvPr id="3" name="Content Placeholder 2">
            <a:extLst>
              <a:ext uri="{FF2B5EF4-FFF2-40B4-BE49-F238E27FC236}">
                <a16:creationId xmlns:a16="http://schemas.microsoft.com/office/drawing/2014/main" id="{D916A545-1C72-4F72-8BBC-82705186618F}"/>
              </a:ext>
            </a:extLst>
          </p:cNvPr>
          <p:cNvSpPr>
            <a:spLocks noGrp="1"/>
          </p:cNvSpPr>
          <p:nvPr>
            <p:ph idx="1"/>
          </p:nvPr>
        </p:nvSpPr>
        <p:spPr>
          <a:xfrm>
            <a:off x="1371600" y="1955409"/>
            <a:ext cx="9601200" cy="3911991"/>
          </a:xfrm>
        </p:spPr>
        <p:txBody>
          <a:bodyPr>
            <a:normAutofit/>
          </a:bodyPr>
          <a:lstStyle/>
          <a:p>
            <a:pPr marL="0" marR="0" indent="0">
              <a:lnSpc>
                <a:spcPct val="107000"/>
              </a:lnSpc>
              <a:spcBef>
                <a:spcPts val="0"/>
              </a:spcBef>
              <a:spcAft>
                <a:spcPts val="0"/>
              </a:spcAft>
              <a:buNone/>
            </a:pPr>
            <a:r>
              <a:rPr lang="en-US" sz="1800" b="1" u="sng" dirty="0">
                <a:effectLst/>
                <a:latin typeface="Calibri" panose="020F0502020204030204" pitchFamily="34" charset="0"/>
                <a:ea typeface="Calibri" panose="020F0502020204030204" pitchFamily="34" charset="0"/>
                <a:cs typeface="Times New Roman" panose="02020603050405020304" pitchFamily="18" charset="0"/>
              </a:rPr>
              <a:t>Because you feel disconnected/numb</a:t>
            </a: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Talk to friends or loved ones</a:t>
            </a: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Take a COLD shower</a:t>
            </a: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 Hold ice in bend of your leg or arm</a:t>
            </a: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 Chew something strong like chili, lemon, or peppermints</a:t>
            </a: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Snap a rubber band on your wrist for brief periods of time</a:t>
            </a: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Focus deeply on a piece of chocolate as you eat it                                                                </a:t>
            </a: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~Talk to a therapist or counselor</a:t>
            </a:r>
          </a:p>
          <a:p>
            <a:pPr marL="0" marR="0" indent="0">
              <a:lnSpc>
                <a:spcPct val="107000"/>
              </a:lnSpc>
              <a:spcBef>
                <a:spcPts val="0"/>
              </a:spcBef>
              <a:spcAft>
                <a:spcPts val="0"/>
              </a:spcAft>
              <a:buNone/>
            </a:pPr>
            <a:r>
              <a:rPr lang="en-US" sz="1800" i="1"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Blow up a balloon and pop it</a:t>
            </a:r>
            <a:r>
              <a:rPr lang="en-US" sz="1800" i="1"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 Connect online with help forums                 </a:t>
            </a: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 Concentrate on things that made you happy in the past</a:t>
            </a:r>
          </a:p>
          <a:p>
            <a:pPr marL="0" marR="0" indent="0">
              <a:lnSpc>
                <a:spcPct val="107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78624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25A18-0C0B-4BA8-9A2C-5BF89A091886}"/>
              </a:ext>
            </a:extLst>
          </p:cNvPr>
          <p:cNvSpPr>
            <a:spLocks noGrp="1"/>
          </p:cNvSpPr>
          <p:nvPr>
            <p:ph type="title"/>
          </p:nvPr>
        </p:nvSpPr>
        <p:spPr>
          <a:xfrm>
            <a:off x="765025" y="1363591"/>
            <a:ext cx="9612971" cy="2852737"/>
          </a:xfrm>
        </p:spPr>
        <p:txBody>
          <a:bodyPr/>
          <a:lstStyle/>
          <a:p>
            <a:r>
              <a:rPr lang="en-US" dirty="0"/>
              <a:t>Anxiety</a:t>
            </a:r>
          </a:p>
        </p:txBody>
      </p:sp>
    </p:spTree>
    <p:extLst>
      <p:ext uri="{BB962C8B-B14F-4D97-AF65-F5344CB8AC3E}">
        <p14:creationId xmlns:p14="http://schemas.microsoft.com/office/powerpoint/2010/main" val="2876124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93D97C6-63EF-4CA6-B01D-25E2772DC9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Questions">
            <a:extLst>
              <a:ext uri="{FF2B5EF4-FFF2-40B4-BE49-F238E27FC236}">
                <a16:creationId xmlns:a16="http://schemas.microsoft.com/office/drawing/2014/main" id="{2435F6F7-75D6-407E-B33C-3B760470BDE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4276" y="1881930"/>
            <a:ext cx="3093388" cy="3093388"/>
          </a:xfrm>
          <a:prstGeom prst="rect">
            <a:avLst/>
          </a:prstGeom>
        </p:spPr>
      </p:pic>
      <p:sp>
        <p:nvSpPr>
          <p:cNvPr id="12" name="Rectangle 11">
            <a:extLst>
              <a:ext uri="{FF2B5EF4-FFF2-40B4-BE49-F238E27FC236}">
                <a16:creationId xmlns:a16="http://schemas.microsoft.com/office/drawing/2014/main" id="{5DA4A40B-EDCE-42FC-B189-AEFB4F82E8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7354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ECA4D62C-6BF4-42F7-B9C7-34FFADB3AC1B}"/>
              </a:ext>
            </a:extLst>
          </p:cNvPr>
          <p:cNvSpPr>
            <a:spLocks noGrp="1"/>
          </p:cNvSpPr>
          <p:nvPr>
            <p:ph idx="1"/>
          </p:nvPr>
        </p:nvSpPr>
        <p:spPr>
          <a:xfrm>
            <a:off x="5100824" y="591126"/>
            <a:ext cx="6176776" cy="6266874"/>
          </a:xfrm>
          <a:solidFill>
            <a:schemeClr val="bg2"/>
          </a:solidFill>
        </p:spPr>
        <p:txBody>
          <a:bodyPr>
            <a:normAutofit fontScale="92500"/>
          </a:bodyPr>
          <a:lstStyle/>
          <a:p>
            <a:pPr marL="0" marR="0">
              <a:spcBef>
                <a:spcPts val="0"/>
              </a:spcBef>
              <a:spcAft>
                <a:spcPts val="800"/>
              </a:spcAft>
            </a:pPr>
            <a:r>
              <a:rPr lang="en-US" sz="1800" dirty="0">
                <a:effectLst/>
                <a:ea typeface="Calibri" panose="020F0502020204030204" pitchFamily="34" charset="0"/>
                <a:cs typeface="Times New Roman" panose="02020603050405020304" pitchFamily="18" charset="0"/>
              </a:rPr>
              <a:t>92% of what you worry about is a waste of time and energy</a:t>
            </a:r>
            <a:r>
              <a:rPr lang="en-US" sz="1800" dirty="0">
                <a:ea typeface="Calibri" panose="020F0502020204030204" pitchFamily="34" charset="0"/>
                <a:cs typeface="Times New Roman" panose="02020603050405020304" pitchFamily="18" charset="0"/>
              </a:rPr>
              <a:t>. </a:t>
            </a:r>
            <a:r>
              <a:rPr lang="en-US" sz="1800" dirty="0">
                <a:effectLst/>
                <a:ea typeface="Calibri" panose="020F0502020204030204" pitchFamily="34" charset="0"/>
                <a:cs typeface="Times New Roman" panose="02020603050405020304" pitchFamily="18" charset="0"/>
              </a:rPr>
              <a:t>Meaning it won't change the outcome of a situation or change what already happened (only 8% of our worry is legitimate). </a:t>
            </a:r>
          </a:p>
          <a:p>
            <a:pPr marL="0" marR="0">
              <a:spcBef>
                <a:spcPts val="0"/>
              </a:spcBef>
              <a:spcAft>
                <a:spcPts val="800"/>
              </a:spcAft>
            </a:pPr>
            <a:r>
              <a:rPr lang="en-US" sz="1800" dirty="0">
                <a:effectLst/>
                <a:ea typeface="Calibri" panose="020F0502020204030204" pitchFamily="34" charset="0"/>
                <a:cs typeface="Times New Roman" panose="02020603050405020304" pitchFamily="18" charset="0"/>
              </a:rPr>
              <a:t>Furthermore 40% of what you worry about will never even happen and 30% of what we worry about has already happened.</a:t>
            </a:r>
          </a:p>
          <a:p>
            <a:pPr marL="0" marR="0">
              <a:spcBef>
                <a:spcPts val="0"/>
              </a:spcBef>
              <a:spcAft>
                <a:spcPts val="800"/>
              </a:spcAft>
            </a:pPr>
            <a:r>
              <a:rPr lang="en-US" sz="1800" dirty="0">
                <a:effectLst/>
                <a:ea typeface="Calibri" panose="020F0502020204030204" pitchFamily="34" charset="0"/>
                <a:cs typeface="Times New Roman" panose="02020603050405020304" pitchFamily="18" charset="0"/>
              </a:rPr>
              <a:t>Worry is something that consumes us but doesn’t do a whole lot of good. </a:t>
            </a:r>
          </a:p>
          <a:p>
            <a:pPr marL="0" marR="0">
              <a:spcBef>
                <a:spcPts val="0"/>
              </a:spcBef>
              <a:spcAft>
                <a:spcPts val="800"/>
              </a:spcAft>
            </a:pPr>
            <a:r>
              <a:rPr lang="en-US" sz="1800" dirty="0">
                <a:effectLst/>
                <a:ea typeface="Calibri" panose="020F0502020204030204" pitchFamily="34" charset="0"/>
                <a:cs typeface="Times New Roman" panose="02020603050405020304" pitchFamily="18" charset="0"/>
              </a:rPr>
              <a:t>So Here is one thing you can to do take control of your worry instead of the worry controlling you. </a:t>
            </a:r>
          </a:p>
          <a:p>
            <a:pPr marL="530352" lvl="1">
              <a:spcBef>
                <a:spcPts val="0"/>
              </a:spcBef>
              <a:spcAft>
                <a:spcPts val="800"/>
              </a:spcAft>
            </a:pPr>
            <a:r>
              <a:rPr lang="en-US" sz="1800" b="0" i="0" u="none" strike="noStrike" dirty="0">
                <a:solidFill>
                  <a:srgbClr val="000000"/>
                </a:solidFill>
                <a:effectLst/>
              </a:rPr>
              <a:t>Postpone worry:</a:t>
            </a:r>
          </a:p>
          <a:p>
            <a:pPr marL="603504" lvl="2" indent="0">
              <a:spcBef>
                <a:spcPts val="0"/>
              </a:spcBef>
              <a:spcAft>
                <a:spcPts val="800"/>
              </a:spcAft>
              <a:buNone/>
            </a:pPr>
            <a:r>
              <a:rPr lang="en-US" sz="1600" b="0" i="0" u="none" strike="noStrike" dirty="0">
                <a:solidFill>
                  <a:srgbClr val="000000"/>
                </a:solidFill>
                <a:effectLst/>
              </a:rPr>
              <a:t>	1.  Make a decision to postpone worry</a:t>
            </a:r>
          </a:p>
          <a:p>
            <a:pPr marL="603504" lvl="2" indent="0">
              <a:spcBef>
                <a:spcPts val="0"/>
              </a:spcBef>
              <a:spcAft>
                <a:spcPts val="800"/>
              </a:spcAft>
              <a:buNone/>
            </a:pPr>
            <a:r>
              <a:rPr lang="en-US" sz="1600" dirty="0">
                <a:solidFill>
                  <a:srgbClr val="000000"/>
                </a:solidFill>
              </a:rPr>
              <a:t>	</a:t>
            </a:r>
            <a:r>
              <a:rPr lang="en-US" sz="1800" b="0" i="0" u="none" strike="noStrike" dirty="0">
                <a:solidFill>
                  <a:srgbClr val="000000"/>
                </a:solidFill>
                <a:effectLst/>
              </a:rPr>
              <a:t>2.  Decide on a time to problem solve</a:t>
            </a:r>
            <a:endParaRPr lang="en-US" sz="1600" dirty="0"/>
          </a:p>
          <a:p>
            <a:pPr marL="603504" lvl="2" indent="0">
              <a:spcBef>
                <a:spcPts val="0"/>
              </a:spcBef>
              <a:spcAft>
                <a:spcPts val="800"/>
              </a:spcAft>
              <a:buNone/>
            </a:pPr>
            <a:r>
              <a:rPr lang="en-US" sz="1600" b="0" i="0" u="none" strike="noStrike" dirty="0">
                <a:solidFill>
                  <a:srgbClr val="000000"/>
                </a:solidFill>
                <a:effectLst/>
              </a:rPr>
              <a:t>	</a:t>
            </a:r>
            <a:r>
              <a:rPr lang="en-US" sz="1800" b="0" i="0" u="none" strike="noStrike" dirty="0">
                <a:solidFill>
                  <a:srgbClr val="000000"/>
                </a:solidFill>
                <a:effectLst/>
              </a:rPr>
              <a:t>3.  Use a coping strategy or two</a:t>
            </a:r>
            <a:endParaRPr lang="en-US" sz="1600" dirty="0"/>
          </a:p>
          <a:p>
            <a:pPr marL="603504" lvl="2" indent="0">
              <a:spcBef>
                <a:spcPts val="0"/>
              </a:spcBef>
              <a:spcAft>
                <a:spcPts val="800"/>
              </a:spcAft>
              <a:buNone/>
            </a:pPr>
            <a:r>
              <a:rPr lang="en-US" sz="1600" b="0" i="0" u="none" strike="noStrike" dirty="0">
                <a:solidFill>
                  <a:srgbClr val="000000"/>
                </a:solidFill>
                <a:effectLst/>
              </a:rPr>
              <a:t>	</a:t>
            </a:r>
            <a:r>
              <a:rPr lang="en-US" sz="1800" b="0" i="0" u="none" strike="noStrike" dirty="0">
                <a:solidFill>
                  <a:srgbClr val="000000"/>
                </a:solidFill>
                <a:effectLst/>
              </a:rPr>
              <a:t>4.  Follow through with problem solving at that time </a:t>
            </a:r>
            <a:endParaRPr lang="en-US" sz="1800" dirty="0">
              <a:effectLst/>
              <a:ea typeface="Calibri" panose="020F0502020204030204" pitchFamily="34" charset="0"/>
              <a:cs typeface="Times New Roman" panose="02020603050405020304" pitchFamily="18" charset="0"/>
            </a:endParaRPr>
          </a:p>
          <a:p>
            <a:pPr marL="530352" lvl="1">
              <a:spcBef>
                <a:spcPts val="0"/>
              </a:spcBef>
              <a:spcAft>
                <a:spcPts val="800"/>
              </a:spcAft>
            </a:pPr>
            <a:r>
              <a:rPr lang="en-US" sz="1800" dirty="0">
                <a:effectLst/>
                <a:ea typeface="Calibri" panose="020F0502020204030204" pitchFamily="34" charset="0"/>
                <a:cs typeface="Times New Roman" panose="02020603050405020304" pitchFamily="18" charset="0"/>
              </a:rPr>
              <a:t>Schedule “worry time”. Each day schedule 15 or so minutes to worry. If you begin to worry and it is not “worry time”. Make note of it and save it for “worry time”. </a:t>
            </a:r>
          </a:p>
          <a:p>
            <a:pPr marL="530352" lvl="1">
              <a:spcBef>
                <a:spcPts val="0"/>
              </a:spcBef>
              <a:spcAft>
                <a:spcPts val="800"/>
              </a:spcAft>
            </a:pPr>
            <a:r>
              <a:rPr lang="en-US" sz="1800" dirty="0">
                <a:effectLst/>
                <a:ea typeface="Calibri" panose="020F0502020204030204" pitchFamily="34" charset="0"/>
                <a:cs typeface="Times New Roman" panose="02020603050405020304" pitchFamily="18" charset="0"/>
              </a:rPr>
              <a:t>This allows you to stay more focused and productive. You may also find that with time the worry that you had earlier that morning isn’t a problem anymore as the day went on. </a:t>
            </a:r>
          </a:p>
          <a:p>
            <a:endParaRPr lang="en-US" sz="1400" dirty="0"/>
          </a:p>
        </p:txBody>
      </p:sp>
      <p:sp>
        <p:nvSpPr>
          <p:cNvPr id="4" name="TextBox 3">
            <a:extLst>
              <a:ext uri="{FF2B5EF4-FFF2-40B4-BE49-F238E27FC236}">
                <a16:creationId xmlns:a16="http://schemas.microsoft.com/office/drawing/2014/main" id="{BE6A1688-413F-4E7E-A5FE-95BEF46B7C85}"/>
              </a:ext>
            </a:extLst>
          </p:cNvPr>
          <p:cNvSpPr txBox="1"/>
          <p:nvPr/>
        </p:nvSpPr>
        <p:spPr>
          <a:xfrm>
            <a:off x="914400" y="591126"/>
            <a:ext cx="2299854" cy="1200329"/>
          </a:xfrm>
          <a:prstGeom prst="rect">
            <a:avLst/>
          </a:prstGeom>
          <a:noFill/>
        </p:spPr>
        <p:txBody>
          <a:bodyPr wrap="square" rtlCol="0">
            <a:spAutoFit/>
          </a:bodyPr>
          <a:lstStyle/>
          <a:p>
            <a:r>
              <a:rPr lang="en-US" sz="3600" dirty="0"/>
              <a:t>Did you know?</a:t>
            </a:r>
          </a:p>
        </p:txBody>
      </p:sp>
    </p:spTree>
    <p:extLst>
      <p:ext uri="{BB962C8B-B14F-4D97-AF65-F5344CB8AC3E}">
        <p14:creationId xmlns:p14="http://schemas.microsoft.com/office/powerpoint/2010/main" val="3535932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FD79A-5705-4900-84AF-4511F9327B3B}"/>
              </a:ext>
            </a:extLst>
          </p:cNvPr>
          <p:cNvSpPr>
            <a:spLocks noGrp="1"/>
          </p:cNvSpPr>
          <p:nvPr>
            <p:ph type="title"/>
          </p:nvPr>
        </p:nvSpPr>
        <p:spPr/>
        <p:txBody>
          <a:bodyPr/>
          <a:lstStyle/>
          <a:p>
            <a:r>
              <a:rPr lang="en-US" dirty="0"/>
              <a:t>Ways to cope with anxiety</a:t>
            </a:r>
          </a:p>
        </p:txBody>
      </p:sp>
      <p:sp>
        <p:nvSpPr>
          <p:cNvPr id="3" name="Content Placeholder 2">
            <a:extLst>
              <a:ext uri="{FF2B5EF4-FFF2-40B4-BE49-F238E27FC236}">
                <a16:creationId xmlns:a16="http://schemas.microsoft.com/office/drawing/2014/main" id="{D34BA012-CFE8-407C-B3A8-21884A2F20AF}"/>
              </a:ext>
            </a:extLst>
          </p:cNvPr>
          <p:cNvSpPr>
            <a:spLocks noGrp="1"/>
          </p:cNvSpPr>
          <p:nvPr>
            <p:ph sz="half" idx="1"/>
          </p:nvPr>
        </p:nvSpPr>
        <p:spPr>
          <a:xfrm>
            <a:off x="1371600" y="2285999"/>
            <a:ext cx="4447786" cy="3581401"/>
          </a:xfrm>
        </p:spPr>
        <p:txBody>
          <a:bodyPr>
            <a:normAutofit/>
          </a:bodyPr>
          <a:lstStyle/>
          <a:p>
            <a:r>
              <a:rPr lang="en-US" dirty="0"/>
              <a:t>Grounding Techniques</a:t>
            </a:r>
          </a:p>
          <a:p>
            <a:r>
              <a:rPr lang="en-US" dirty="0"/>
              <a:t>Deep Breathing</a:t>
            </a:r>
          </a:p>
          <a:p>
            <a:r>
              <a:rPr lang="en-US" dirty="0"/>
              <a:t>Practice Mindfulness</a:t>
            </a:r>
          </a:p>
          <a:p>
            <a:r>
              <a:rPr lang="en-US" dirty="0"/>
              <a:t>Progressive Muscle Relaxation</a:t>
            </a:r>
          </a:p>
          <a:p>
            <a:r>
              <a:rPr lang="en-US" dirty="0"/>
              <a:t>Challenging Irrational Thoughts</a:t>
            </a:r>
          </a:p>
          <a:p>
            <a:r>
              <a:rPr lang="en-US" dirty="0"/>
              <a:t>Guided Imagery</a:t>
            </a:r>
          </a:p>
        </p:txBody>
      </p:sp>
      <p:sp>
        <p:nvSpPr>
          <p:cNvPr id="4" name="Content Placeholder 3">
            <a:extLst>
              <a:ext uri="{FF2B5EF4-FFF2-40B4-BE49-F238E27FC236}">
                <a16:creationId xmlns:a16="http://schemas.microsoft.com/office/drawing/2014/main" id="{3274A91E-2E2A-4410-A62F-1FC8D75470C5}"/>
              </a:ext>
            </a:extLst>
          </p:cNvPr>
          <p:cNvSpPr>
            <a:spLocks noGrp="1"/>
          </p:cNvSpPr>
          <p:nvPr>
            <p:ph sz="half" idx="2"/>
          </p:nvPr>
        </p:nvSpPr>
        <p:spPr/>
        <p:txBody>
          <a:bodyPr>
            <a:normAutofit/>
          </a:bodyPr>
          <a:lstStyle/>
          <a:p>
            <a:r>
              <a:rPr lang="en-US" dirty="0"/>
              <a:t>Use a coping technique/skill that works for you. Everyone is different with what helps and calms them (refer to coping ideas from previous slides). </a:t>
            </a:r>
          </a:p>
          <a:p>
            <a:r>
              <a:rPr lang="en-US" dirty="0"/>
              <a:t>Use positive self talk/coping thoughts to get through difficult or distressing situations. </a:t>
            </a:r>
          </a:p>
          <a:p>
            <a:r>
              <a:rPr lang="en-US" dirty="0"/>
              <a:t>Circle of control (see next slide)</a:t>
            </a:r>
          </a:p>
          <a:p>
            <a:endParaRPr lang="en-US" dirty="0"/>
          </a:p>
        </p:txBody>
      </p:sp>
      <p:sp>
        <p:nvSpPr>
          <p:cNvPr id="5" name="TextBox 4">
            <a:extLst>
              <a:ext uri="{FF2B5EF4-FFF2-40B4-BE49-F238E27FC236}">
                <a16:creationId xmlns:a16="http://schemas.microsoft.com/office/drawing/2014/main" id="{299AB127-4819-4C08-B35C-C5B693E3CCB0}"/>
              </a:ext>
            </a:extLst>
          </p:cNvPr>
          <p:cNvSpPr txBox="1"/>
          <p:nvPr/>
        </p:nvSpPr>
        <p:spPr>
          <a:xfrm>
            <a:off x="1505244" y="1547446"/>
            <a:ext cx="6289414" cy="369332"/>
          </a:xfrm>
          <a:prstGeom prst="rect">
            <a:avLst/>
          </a:prstGeom>
          <a:noFill/>
        </p:spPr>
        <p:txBody>
          <a:bodyPr wrap="none" rtlCol="0">
            <a:spAutoFit/>
          </a:bodyPr>
          <a:lstStyle/>
          <a:p>
            <a:r>
              <a:rPr lang="en-US" dirty="0"/>
              <a:t>**Refer to worksheets on how to do the below ideas for coping</a:t>
            </a:r>
          </a:p>
        </p:txBody>
      </p:sp>
    </p:spTree>
    <p:extLst>
      <p:ext uri="{BB962C8B-B14F-4D97-AF65-F5344CB8AC3E}">
        <p14:creationId xmlns:p14="http://schemas.microsoft.com/office/powerpoint/2010/main" val="26440218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793B903-AB42-42A0-AE97-93D366679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CE3D39C-55E4-47FF-B5A9-F081456560CE}"/>
              </a:ext>
            </a:extLst>
          </p:cNvPr>
          <p:cNvSpPr>
            <a:spLocks noGrp="1"/>
          </p:cNvSpPr>
          <p:nvPr>
            <p:ph type="title"/>
          </p:nvPr>
        </p:nvSpPr>
        <p:spPr>
          <a:xfrm>
            <a:off x="1115194" y="109025"/>
            <a:ext cx="5127172" cy="1485900"/>
          </a:xfrm>
        </p:spPr>
        <p:txBody>
          <a:bodyPr vert="horz" lIns="91440" tIns="45720" rIns="91440" bIns="45720" rtlCol="0" anchor="t">
            <a:normAutofit/>
          </a:bodyPr>
          <a:lstStyle/>
          <a:p>
            <a:r>
              <a:rPr lang="en-US" dirty="0"/>
              <a:t>Circle of control</a:t>
            </a:r>
          </a:p>
        </p:txBody>
      </p:sp>
      <p:sp>
        <p:nvSpPr>
          <p:cNvPr id="13" name="Rectangle 12">
            <a:extLst>
              <a:ext uri="{FF2B5EF4-FFF2-40B4-BE49-F238E27FC236}">
                <a16:creationId xmlns:a16="http://schemas.microsoft.com/office/drawing/2014/main" id="{A67E2D8A-19BE-48A0-889C-CCAC02348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6" name="Content Placeholder 5" descr="Diagram&#10;&#10;Description automatically generated">
            <a:extLst>
              <a:ext uri="{FF2B5EF4-FFF2-40B4-BE49-F238E27FC236}">
                <a16:creationId xmlns:a16="http://schemas.microsoft.com/office/drawing/2014/main" id="{14444FA6-4E53-40C2-B924-30BE289383F2}"/>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023562" y="733351"/>
            <a:ext cx="5071256" cy="5071256"/>
          </a:xfrm>
          <a:prstGeom prst="rect">
            <a:avLst/>
          </a:prstGeom>
        </p:spPr>
      </p:pic>
      <p:sp>
        <p:nvSpPr>
          <p:cNvPr id="3" name="Content Placeholder 2">
            <a:extLst>
              <a:ext uri="{FF2B5EF4-FFF2-40B4-BE49-F238E27FC236}">
                <a16:creationId xmlns:a16="http://schemas.microsoft.com/office/drawing/2014/main" id="{D362F322-D48B-45F4-8EE9-B97E0CEBC51E}"/>
              </a:ext>
            </a:extLst>
          </p:cNvPr>
          <p:cNvSpPr>
            <a:spLocks noGrp="1"/>
          </p:cNvSpPr>
          <p:nvPr>
            <p:ph sz="half" idx="1"/>
          </p:nvPr>
        </p:nvSpPr>
        <p:spPr>
          <a:xfrm>
            <a:off x="6411685" y="596119"/>
            <a:ext cx="5127172" cy="5665762"/>
          </a:xfrm>
        </p:spPr>
        <p:txBody>
          <a:bodyPr vert="horz" lIns="91440" tIns="45720" rIns="91440" bIns="45720" rtlCol="0">
            <a:noAutofit/>
          </a:bodyPr>
          <a:lstStyle/>
          <a:p>
            <a:r>
              <a:rPr lang="en-US" sz="1600" b="0" i="0" u="none" strike="noStrike" dirty="0">
                <a:solidFill>
                  <a:srgbClr val="000000"/>
                </a:solidFill>
                <a:effectLst/>
              </a:rPr>
              <a:t>Try doing a circle of control </a:t>
            </a:r>
          </a:p>
          <a:p>
            <a:pPr lvl="1"/>
            <a:r>
              <a:rPr lang="en-US" sz="1600" b="0" i="0" u="none" strike="noStrike" dirty="0">
                <a:solidFill>
                  <a:srgbClr val="000000"/>
                </a:solidFill>
                <a:effectLst/>
              </a:rPr>
              <a:t>On the inner circle you write the things you can control and on the outer circle you write the things you can’t control. </a:t>
            </a:r>
          </a:p>
          <a:p>
            <a:pPr lvl="1"/>
            <a:r>
              <a:rPr lang="en-US" sz="1600" b="0" i="0" u="none" strike="noStrike" dirty="0">
                <a:solidFill>
                  <a:srgbClr val="000000"/>
                </a:solidFill>
                <a:effectLst/>
              </a:rPr>
              <a:t>This is a visual activity that can help you recognize where to focus your energy (focus on what you can control rather than things you can’t and try not to dwell on the things you can’t control). </a:t>
            </a:r>
          </a:p>
          <a:p>
            <a:pPr lvl="1"/>
            <a:r>
              <a:rPr lang="en-US" sz="1600" b="0" i="0" u="none" strike="noStrike" dirty="0">
                <a:solidFill>
                  <a:srgbClr val="000000"/>
                </a:solidFill>
                <a:effectLst/>
              </a:rPr>
              <a:t>You can take it a step further with the things you can’t control and write what you can do to feel more comfortable with those things that are ultimately out of your control (example: wear a mask, keep my distance, wash my hands if COVID is a worry).</a:t>
            </a:r>
            <a:endParaRPr lang="en-US" sz="1600" dirty="0">
              <a:solidFill>
                <a:srgbClr val="000000"/>
              </a:solidFill>
            </a:endParaRPr>
          </a:p>
          <a:p>
            <a:r>
              <a:rPr lang="en-US" sz="1600" b="1" i="0" u="none" strike="noStrike" dirty="0">
                <a:solidFill>
                  <a:srgbClr val="000000"/>
                </a:solidFill>
                <a:effectLst/>
              </a:rPr>
              <a:t>NOTE: </a:t>
            </a:r>
            <a:r>
              <a:rPr lang="en-US" sz="1600" b="0" i="0" u="none" strike="noStrike" dirty="0">
                <a:solidFill>
                  <a:srgbClr val="000000"/>
                </a:solidFill>
                <a:effectLst/>
              </a:rPr>
              <a:t>We can’t control our thoughts. Random thoughts pop in our head all day long. Where stress, anxiety and depression come from is our reaction to those thoughts or how we allow others to make us feel about ourselves. With practice we can control how we allow those thoughts and others to affect us. So, we don’ have control of our thoughts (or what others say and do) but we do have control of our </a:t>
            </a:r>
            <a:r>
              <a:rPr lang="en-US" sz="1600" dirty="0">
                <a:solidFill>
                  <a:srgbClr val="000000"/>
                </a:solidFill>
              </a:rPr>
              <a:t>feelings, emotions and reactions. </a:t>
            </a:r>
            <a:endParaRPr lang="en-US" sz="1600" dirty="0"/>
          </a:p>
        </p:txBody>
      </p:sp>
    </p:spTree>
    <p:extLst>
      <p:ext uri="{BB962C8B-B14F-4D97-AF65-F5344CB8AC3E}">
        <p14:creationId xmlns:p14="http://schemas.microsoft.com/office/powerpoint/2010/main" val="4019270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00451-CD93-4C12-80EA-C745090C4F48}"/>
              </a:ext>
            </a:extLst>
          </p:cNvPr>
          <p:cNvSpPr>
            <a:spLocks noGrp="1"/>
          </p:cNvSpPr>
          <p:nvPr>
            <p:ph type="title"/>
          </p:nvPr>
        </p:nvSpPr>
        <p:spPr/>
        <p:txBody>
          <a:bodyPr/>
          <a:lstStyle/>
          <a:p>
            <a:r>
              <a:rPr lang="en-US" dirty="0"/>
              <a:t>Mindfulness</a:t>
            </a:r>
          </a:p>
        </p:txBody>
      </p:sp>
    </p:spTree>
    <p:extLst>
      <p:ext uri="{BB962C8B-B14F-4D97-AF65-F5344CB8AC3E}">
        <p14:creationId xmlns:p14="http://schemas.microsoft.com/office/powerpoint/2010/main" val="20405213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6" name="Rectangle 29">
            <a:extLst>
              <a:ext uri="{FF2B5EF4-FFF2-40B4-BE49-F238E27FC236}">
                <a16:creationId xmlns:a16="http://schemas.microsoft.com/office/drawing/2014/main" id="{30BC9609-A8AF-411F-A9E0-C3B93C8945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0080" y="639704"/>
            <a:ext cx="3299579" cy="5577840"/>
          </a:xfrm>
        </p:spPr>
        <p:txBody>
          <a:bodyPr anchor="ctr">
            <a:normAutofit/>
          </a:bodyPr>
          <a:lstStyle/>
          <a:p>
            <a:pPr algn="ctr"/>
            <a:r>
              <a:rPr lang="en-US"/>
              <a:t>The Need</a:t>
            </a:r>
          </a:p>
        </p:txBody>
      </p:sp>
      <p:graphicFrame>
        <p:nvGraphicFramePr>
          <p:cNvPr id="25" name="Content Placeholder 2">
            <a:extLst>
              <a:ext uri="{FF2B5EF4-FFF2-40B4-BE49-F238E27FC236}">
                <a16:creationId xmlns:a16="http://schemas.microsoft.com/office/drawing/2014/main" id="{EF589403-C190-49BB-943C-D3B662B2E002}"/>
              </a:ext>
            </a:extLst>
          </p:cNvPr>
          <p:cNvGraphicFramePr>
            <a:graphicFrameLocks noGrp="1"/>
          </p:cNvGraphicFramePr>
          <p:nvPr>
            <p:ph idx="1"/>
            <p:extLst>
              <p:ext uri="{D42A27DB-BD31-4B8C-83A1-F6EECF244321}">
                <p14:modId xmlns:p14="http://schemas.microsoft.com/office/powerpoint/2010/main" val="3374511152"/>
              </p:ext>
            </p:extLst>
          </p:nvPr>
        </p:nvGraphicFramePr>
        <p:xfrm>
          <a:off x="4901472" y="639705"/>
          <a:ext cx="6506304" cy="5577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6374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28998" y="440097"/>
            <a:ext cx="5157787" cy="823912"/>
          </a:xfrm>
        </p:spPr>
        <p:txBody>
          <a:bodyPr/>
          <a:lstStyle/>
          <a:p>
            <a:r>
              <a:rPr lang="en-US" dirty="0"/>
              <a:t>What is Mindfulness?	</a:t>
            </a:r>
          </a:p>
        </p:txBody>
      </p:sp>
      <p:sp>
        <p:nvSpPr>
          <p:cNvPr id="6" name="Content Placeholder 5"/>
          <p:cNvSpPr>
            <a:spLocks noGrp="1"/>
          </p:cNvSpPr>
          <p:nvPr>
            <p:ph sz="quarter" idx="4"/>
          </p:nvPr>
        </p:nvSpPr>
        <p:spPr>
          <a:xfrm>
            <a:off x="6186785" y="1463040"/>
            <a:ext cx="5183188" cy="5588000"/>
          </a:xfrm>
        </p:spPr>
        <p:txBody>
          <a:bodyPr>
            <a:noAutofit/>
          </a:bodyPr>
          <a:lstStyle/>
          <a:p>
            <a:r>
              <a:rPr lang="en-US" dirty="0"/>
              <a:t>We spend years developing intelligence in school</a:t>
            </a:r>
          </a:p>
          <a:p>
            <a:pPr marL="0" indent="0">
              <a:buNone/>
            </a:pPr>
            <a:endParaRPr lang="en-US" dirty="0"/>
          </a:p>
          <a:p>
            <a:r>
              <a:rPr lang="en-US" dirty="0"/>
              <a:t>Strengthen our bodies through sports and exercise </a:t>
            </a:r>
          </a:p>
          <a:p>
            <a:pPr marL="0" indent="0">
              <a:buNone/>
            </a:pPr>
            <a:endParaRPr lang="en-US" dirty="0"/>
          </a:p>
          <a:p>
            <a:r>
              <a:rPr lang="en-US" dirty="0"/>
              <a:t>Practice things of interest (musical instruments, dance, etc.) </a:t>
            </a:r>
          </a:p>
          <a:p>
            <a:pPr lvl="1"/>
            <a:r>
              <a:rPr lang="en-US" dirty="0"/>
              <a:t>All to improve and develop our skill set </a:t>
            </a:r>
          </a:p>
          <a:p>
            <a:endParaRPr lang="en-US" dirty="0"/>
          </a:p>
          <a:p>
            <a:r>
              <a:rPr lang="en-US" dirty="0"/>
              <a:t>Must do the same for our mind. </a:t>
            </a:r>
            <a:r>
              <a:rPr lang="en-US" b="1" dirty="0"/>
              <a:t>Must exercise our mind in order to strengthen it.</a:t>
            </a:r>
          </a:p>
        </p:txBody>
      </p:sp>
      <p:sp>
        <p:nvSpPr>
          <p:cNvPr id="4" name="Content Placeholder 3"/>
          <p:cNvSpPr>
            <a:spLocks noGrp="1"/>
          </p:cNvSpPr>
          <p:nvPr>
            <p:ph sz="half" idx="2"/>
          </p:nvPr>
        </p:nvSpPr>
        <p:spPr>
          <a:xfrm>
            <a:off x="854373" y="1596703"/>
            <a:ext cx="5157787" cy="5098021"/>
          </a:xfrm>
        </p:spPr>
        <p:txBody>
          <a:bodyPr>
            <a:normAutofit/>
          </a:bodyPr>
          <a:lstStyle/>
          <a:p>
            <a:endParaRPr lang="en-US" b="1" dirty="0"/>
          </a:p>
          <a:p>
            <a:r>
              <a:rPr lang="en-US" b="1" dirty="0"/>
              <a:t>Rationally respond </a:t>
            </a:r>
            <a:r>
              <a:rPr lang="en-US" dirty="0"/>
              <a:t>to a situation rather than </a:t>
            </a:r>
            <a:r>
              <a:rPr lang="en-US" b="1" dirty="0"/>
              <a:t>react on emotion.</a:t>
            </a:r>
          </a:p>
          <a:p>
            <a:pPr marL="0" indent="0">
              <a:buNone/>
            </a:pPr>
            <a:endParaRPr lang="en-US" dirty="0"/>
          </a:p>
          <a:p>
            <a:r>
              <a:rPr lang="en-US" dirty="0"/>
              <a:t>Ability to </a:t>
            </a:r>
            <a:r>
              <a:rPr lang="en-US" b="1" dirty="0"/>
              <a:t>pause</a:t>
            </a:r>
            <a:r>
              <a:rPr lang="en-US" dirty="0"/>
              <a:t> </a:t>
            </a:r>
            <a:r>
              <a:rPr lang="en-US" dirty="0">
                <a:sym typeface="Wingdings" panose="05000000000000000000" pitchFamily="2" charset="2"/>
              </a:rPr>
              <a:t> </a:t>
            </a:r>
            <a:r>
              <a:rPr lang="en-US" b="1" dirty="0">
                <a:sym typeface="Wingdings" panose="05000000000000000000" pitchFamily="2" charset="2"/>
              </a:rPr>
              <a:t>Be </a:t>
            </a:r>
            <a:r>
              <a:rPr lang="en-US" b="1" dirty="0"/>
              <a:t>present</a:t>
            </a:r>
            <a:r>
              <a:rPr lang="en-US" dirty="0"/>
              <a:t>/sit with our feelings, good or bad. </a:t>
            </a:r>
          </a:p>
          <a:p>
            <a:pPr marL="0" indent="0">
              <a:buNone/>
            </a:pPr>
            <a:endParaRPr lang="en-US" dirty="0"/>
          </a:p>
          <a:p>
            <a:r>
              <a:rPr lang="en-US" dirty="0"/>
              <a:t>Mindful of </a:t>
            </a:r>
            <a:r>
              <a:rPr lang="en-US" b="1" dirty="0"/>
              <a:t>anything </a:t>
            </a:r>
            <a:r>
              <a:rPr lang="en-US" dirty="0"/>
              <a:t>in our experience.</a:t>
            </a:r>
          </a:p>
          <a:p>
            <a:pPr lvl="1"/>
            <a:r>
              <a:rPr lang="en-US" dirty="0"/>
              <a:t>Walking, Driving, Eating, etc. </a:t>
            </a:r>
          </a:p>
        </p:txBody>
      </p:sp>
      <p:sp>
        <p:nvSpPr>
          <p:cNvPr id="5" name="Text Placeholder 4"/>
          <p:cNvSpPr>
            <a:spLocks noGrp="1"/>
          </p:cNvSpPr>
          <p:nvPr>
            <p:ph type="body" sz="quarter" idx="3"/>
          </p:nvPr>
        </p:nvSpPr>
        <p:spPr>
          <a:xfrm>
            <a:off x="6378114" y="416996"/>
            <a:ext cx="5183188" cy="823912"/>
          </a:xfrm>
        </p:spPr>
        <p:txBody>
          <a:bodyPr/>
          <a:lstStyle/>
          <a:p>
            <a:r>
              <a:rPr lang="en-US" dirty="0"/>
              <a:t>Why Mindfulness?</a:t>
            </a:r>
          </a:p>
        </p:txBody>
      </p:sp>
    </p:spTree>
    <p:extLst>
      <p:ext uri="{BB962C8B-B14F-4D97-AF65-F5344CB8AC3E}">
        <p14:creationId xmlns:p14="http://schemas.microsoft.com/office/powerpoint/2010/main" val="37838752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299692"/>
            <a:ext cx="3855720" cy="2157884"/>
          </a:xfrm>
        </p:spPr>
        <p:txBody>
          <a:bodyPr/>
          <a:lstStyle/>
          <a:p>
            <a:r>
              <a:rPr lang="en-US" dirty="0"/>
              <a:t>Relevance</a:t>
            </a:r>
          </a:p>
        </p:txBody>
      </p:sp>
      <p:sp>
        <p:nvSpPr>
          <p:cNvPr id="3" name="Content Placeholder 2"/>
          <p:cNvSpPr>
            <a:spLocks noGrp="1"/>
          </p:cNvSpPr>
          <p:nvPr>
            <p:ph idx="1"/>
          </p:nvPr>
        </p:nvSpPr>
        <p:spPr/>
        <p:txBody>
          <a:bodyPr>
            <a:normAutofit fontScale="70000" lnSpcReduction="20000"/>
          </a:bodyPr>
          <a:lstStyle/>
          <a:p>
            <a:r>
              <a:rPr lang="en-US" sz="3400" dirty="0"/>
              <a:t>Our mind </a:t>
            </a:r>
            <a:r>
              <a:rPr lang="en-US" sz="3400" dirty="0">
                <a:sym typeface="Wingdings" panose="05000000000000000000" pitchFamily="2" charset="2"/>
              </a:rPr>
              <a:t></a:t>
            </a:r>
            <a:r>
              <a:rPr lang="en-US" sz="3400" dirty="0"/>
              <a:t>our most powerful asset. </a:t>
            </a:r>
          </a:p>
          <a:p>
            <a:endParaRPr lang="en-US" sz="3400" dirty="0"/>
          </a:p>
          <a:p>
            <a:r>
              <a:rPr lang="en-US" sz="3400" dirty="0"/>
              <a:t>When we develop and strengthen our mind </a:t>
            </a:r>
            <a:r>
              <a:rPr lang="en-US" sz="3400" dirty="0">
                <a:sym typeface="Wingdings" panose="05000000000000000000" pitchFamily="2" charset="2"/>
              </a:rPr>
              <a:t> </a:t>
            </a:r>
            <a:r>
              <a:rPr lang="en-US" sz="3400" dirty="0"/>
              <a:t>increase our ability to:</a:t>
            </a:r>
          </a:p>
          <a:p>
            <a:pPr marL="0" indent="0">
              <a:buNone/>
            </a:pPr>
            <a:endParaRPr lang="en-US" sz="3400" dirty="0"/>
          </a:p>
          <a:p>
            <a:pPr lvl="1"/>
            <a:r>
              <a:rPr lang="en-US" sz="3400" dirty="0"/>
              <a:t>Focus</a:t>
            </a:r>
          </a:p>
          <a:p>
            <a:pPr marL="530352" lvl="1" indent="0">
              <a:buNone/>
            </a:pPr>
            <a:endParaRPr lang="en-US" sz="3400" dirty="0"/>
          </a:p>
          <a:p>
            <a:pPr lvl="1"/>
            <a:r>
              <a:rPr lang="en-US" sz="3400" dirty="0"/>
              <a:t>Recognize and manage our emotions</a:t>
            </a:r>
          </a:p>
          <a:p>
            <a:pPr marL="530352" lvl="1" indent="0">
              <a:buNone/>
            </a:pPr>
            <a:endParaRPr lang="en-US" sz="3400" dirty="0"/>
          </a:p>
          <a:p>
            <a:pPr lvl="1"/>
            <a:r>
              <a:rPr lang="en-US" sz="3400" dirty="0"/>
              <a:t>Make better decisions</a:t>
            </a:r>
          </a:p>
          <a:p>
            <a:pPr marL="530352" lvl="1" indent="0">
              <a:buNone/>
            </a:pPr>
            <a:endParaRPr lang="en-US" sz="3400" dirty="0"/>
          </a:p>
          <a:p>
            <a:pPr lvl="1"/>
            <a:r>
              <a:rPr lang="en-US" sz="3400" dirty="0"/>
              <a:t>Empathize in our relationships</a:t>
            </a:r>
          </a:p>
          <a:p>
            <a:endParaRPr lang="en-US" dirty="0"/>
          </a:p>
        </p:txBody>
      </p:sp>
      <p:sp>
        <p:nvSpPr>
          <p:cNvPr id="4" name="Content Placeholder 3"/>
          <p:cNvSpPr>
            <a:spLocks noGrp="1"/>
          </p:cNvSpPr>
          <p:nvPr>
            <p:ph type="body" sz="half" idx="2"/>
          </p:nvPr>
        </p:nvSpPr>
        <p:spPr>
          <a:xfrm>
            <a:off x="723900" y="1378633"/>
            <a:ext cx="3855720" cy="5175250"/>
          </a:xfrm>
        </p:spPr>
        <p:txBody>
          <a:bodyPr>
            <a:normAutofit fontScale="62500" lnSpcReduction="20000"/>
          </a:bodyPr>
          <a:lstStyle/>
          <a:p>
            <a:pPr marL="0" indent="0">
              <a:buNone/>
            </a:pPr>
            <a:r>
              <a:rPr lang="en-US" sz="3100" dirty="0"/>
              <a:t>Have you ever…</a:t>
            </a:r>
          </a:p>
          <a:p>
            <a:pPr marL="0" indent="0">
              <a:buNone/>
            </a:pPr>
            <a:endParaRPr lang="en-US" sz="3100" dirty="0"/>
          </a:p>
          <a:p>
            <a:pPr lvl="1"/>
            <a:r>
              <a:rPr lang="en-US" sz="3100" dirty="0"/>
              <a:t>Said something you wish you could take back</a:t>
            </a:r>
          </a:p>
          <a:p>
            <a:pPr marL="457200" lvl="1" indent="0">
              <a:buNone/>
            </a:pPr>
            <a:endParaRPr lang="en-US" sz="3100" dirty="0"/>
          </a:p>
          <a:p>
            <a:pPr lvl="1"/>
            <a:r>
              <a:rPr lang="en-US" sz="3100" dirty="0"/>
              <a:t>Done something you later regretted</a:t>
            </a:r>
          </a:p>
          <a:p>
            <a:pPr marL="457200" lvl="1" indent="0">
              <a:buNone/>
            </a:pPr>
            <a:endParaRPr lang="en-US" sz="3100" dirty="0"/>
          </a:p>
          <a:p>
            <a:pPr lvl="1"/>
            <a:r>
              <a:rPr lang="en-US" sz="3100" dirty="0"/>
              <a:t>Felt angry or out of control</a:t>
            </a:r>
          </a:p>
          <a:p>
            <a:pPr marL="457200" lvl="1" indent="0">
              <a:buNone/>
            </a:pPr>
            <a:endParaRPr lang="en-US" sz="3100" dirty="0"/>
          </a:p>
          <a:p>
            <a:pPr lvl="1"/>
            <a:r>
              <a:rPr lang="en-US" sz="3100" dirty="0"/>
              <a:t>Anxious or nervous for an exam, performance, or game.</a:t>
            </a:r>
          </a:p>
          <a:p>
            <a:pPr marL="457200" lvl="1" indent="0">
              <a:buNone/>
            </a:pPr>
            <a:endParaRPr lang="en-US" sz="3100" dirty="0"/>
          </a:p>
          <a:p>
            <a:pPr lvl="1"/>
            <a:r>
              <a:rPr lang="en-US" sz="3100" dirty="0"/>
              <a:t>Had troubling falling asleep  because your mind won’t stop</a:t>
            </a:r>
          </a:p>
          <a:p>
            <a:endParaRPr lang="en-US" dirty="0"/>
          </a:p>
        </p:txBody>
      </p:sp>
    </p:spTree>
    <p:extLst>
      <p:ext uri="{BB962C8B-B14F-4D97-AF65-F5344CB8AC3E}">
        <p14:creationId xmlns:p14="http://schemas.microsoft.com/office/powerpoint/2010/main" val="8216381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A6EC888-B85F-410F-B430-06583E94B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69805AF4-7989-43AB-9A60-14E3F851FB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C4F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0036B63-B0EC-4AF3-95D3-2E2DCA25F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Image result for mindfulness and the brain"/>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524000" y="800100"/>
            <a:ext cx="9144001" cy="525780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021970" y="5983962"/>
            <a:ext cx="8377743" cy="369332"/>
          </a:xfrm>
          <a:prstGeom prst="rect">
            <a:avLst/>
          </a:prstGeom>
          <a:noFill/>
        </p:spPr>
        <p:txBody>
          <a:bodyPr wrap="none" rtlCol="0">
            <a:spAutoFit/>
          </a:bodyPr>
          <a:lstStyle/>
          <a:p>
            <a:r>
              <a:rPr lang="en-US" dirty="0"/>
              <a:t>Mindfulness creates space…replacing impulsive reactions with thoughtful responses.</a:t>
            </a:r>
          </a:p>
        </p:txBody>
      </p:sp>
    </p:spTree>
    <p:extLst>
      <p:ext uri="{BB962C8B-B14F-4D97-AF65-F5344CB8AC3E}">
        <p14:creationId xmlns:p14="http://schemas.microsoft.com/office/powerpoint/2010/main" val="2907145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0E880B70-9045-4B1E-A61A-E849BE8C83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75" name="Rectangle 74">
            <a:extLst>
              <a:ext uri="{FF2B5EF4-FFF2-40B4-BE49-F238E27FC236}">
                <a16:creationId xmlns:a16="http://schemas.microsoft.com/office/drawing/2014/main" id="{8E2B8A2D-F46F-4DA5-8AFF-BC57461C28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1035F6-AD38-4EF7-8BD8-CA086677BEDB}"/>
              </a:ext>
            </a:extLst>
          </p:cNvPr>
          <p:cNvSpPr>
            <a:spLocks noGrp="1"/>
          </p:cNvSpPr>
          <p:nvPr>
            <p:ph type="title"/>
          </p:nvPr>
        </p:nvSpPr>
        <p:spPr>
          <a:xfrm>
            <a:off x="784743" y="685800"/>
            <a:ext cx="5793475" cy="1485900"/>
          </a:xfrm>
        </p:spPr>
        <p:txBody>
          <a:bodyPr vert="horz" lIns="91440" tIns="45720" rIns="91440" bIns="45720" rtlCol="0" anchor="t">
            <a:normAutofit/>
          </a:bodyPr>
          <a:lstStyle/>
          <a:p>
            <a:r>
              <a:rPr lang="en-US" dirty="0"/>
              <a:t>Whole Health Matters</a:t>
            </a:r>
          </a:p>
        </p:txBody>
      </p:sp>
      <p:sp>
        <p:nvSpPr>
          <p:cNvPr id="3" name="Content Placeholder 2">
            <a:extLst>
              <a:ext uri="{FF2B5EF4-FFF2-40B4-BE49-F238E27FC236}">
                <a16:creationId xmlns:a16="http://schemas.microsoft.com/office/drawing/2014/main" id="{54FBDA38-C3B3-4422-B5A0-43A96D889D95}"/>
              </a:ext>
            </a:extLst>
          </p:cNvPr>
          <p:cNvSpPr>
            <a:spLocks noGrp="1"/>
          </p:cNvSpPr>
          <p:nvPr>
            <p:ph sz="half" idx="1"/>
          </p:nvPr>
        </p:nvSpPr>
        <p:spPr>
          <a:xfrm>
            <a:off x="784743" y="1519311"/>
            <a:ext cx="5793475" cy="5219114"/>
          </a:xfrm>
        </p:spPr>
        <p:txBody>
          <a:bodyPr vert="horz" lIns="91440" tIns="45720" rIns="91440" bIns="45720" rtlCol="0">
            <a:normAutofit/>
          </a:bodyPr>
          <a:lstStyle/>
          <a:p>
            <a:endParaRPr lang="en-US" sz="2400" dirty="0"/>
          </a:p>
          <a:p>
            <a:r>
              <a:rPr lang="en-US" sz="2400" dirty="0"/>
              <a:t>When hungry ______</a:t>
            </a:r>
          </a:p>
          <a:p>
            <a:r>
              <a:rPr lang="en-US" sz="2400" dirty="0"/>
              <a:t>When thirsty ______</a:t>
            </a:r>
          </a:p>
          <a:p>
            <a:r>
              <a:rPr lang="en-US" sz="2400" dirty="0"/>
              <a:t>When sick _____</a:t>
            </a:r>
          </a:p>
          <a:p>
            <a:r>
              <a:rPr lang="en-US" sz="2400" dirty="0"/>
              <a:t>When struggling mentally or emotionally (sad, anxious, angry, etc.)  _________</a:t>
            </a:r>
          </a:p>
          <a:p>
            <a:pPr marL="0" indent="0">
              <a:buNone/>
            </a:pPr>
            <a:r>
              <a:rPr lang="en-US" sz="1600" dirty="0"/>
              <a:t>***Meeting mental health needs is just as important as meeting basic needs</a:t>
            </a:r>
          </a:p>
          <a:p>
            <a:pPr marL="0" indent="0">
              <a:buNone/>
            </a:pPr>
            <a:endParaRPr lang="en-US" sz="1200" dirty="0"/>
          </a:p>
          <a:p>
            <a:r>
              <a:rPr lang="en-US" sz="2400" dirty="0"/>
              <a:t>Were one body- physical and mental health are connected</a:t>
            </a:r>
          </a:p>
        </p:txBody>
      </p:sp>
      <p:sp>
        <p:nvSpPr>
          <p:cNvPr id="77" name="Rectangle 76">
            <a:extLst>
              <a:ext uri="{FF2B5EF4-FFF2-40B4-BE49-F238E27FC236}">
                <a16:creationId xmlns:a16="http://schemas.microsoft.com/office/drawing/2014/main" id="{292BAD85-00E4-4D0A-993C-8372E78E1A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28" name="Picture 4" descr="Image result for whole health">
            <a:extLst>
              <a:ext uri="{FF2B5EF4-FFF2-40B4-BE49-F238E27FC236}">
                <a16:creationId xmlns:a16="http://schemas.microsoft.com/office/drawing/2014/main" id="{85C047F4-BACD-4A54-8BC8-7DA3ADA3F32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8037090" y="746441"/>
            <a:ext cx="3730079" cy="2499152"/>
          </a:xfrm>
          <a:prstGeom prst="rect">
            <a:avLst/>
          </a:prstGeom>
          <a:noFill/>
          <a:ln>
            <a:noFill/>
          </a:ln>
          <a:effectLst/>
          <a:extLst>
            <a:ext uri="{909E8E84-426E-40DD-AFC4-6F175D3DCCD1}">
              <a14:hiddenFill xmlns:a14="http://schemas.microsoft.com/office/drawing/2010/main">
                <a:solidFill>
                  <a:srgbClr val="FFFFFF"/>
                </a:solidFill>
              </a14:hiddenFill>
            </a:ext>
          </a:extLst>
        </p:spPr>
      </p:pic>
      <p:pic>
        <p:nvPicPr>
          <p:cNvPr id="5" name="Content Placeholder 4"/>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8037090" y="3617070"/>
            <a:ext cx="3730079" cy="2489827"/>
          </a:xfrm>
          <a:prstGeom prst="rect">
            <a:avLst/>
          </a:prstGeom>
          <a:ln>
            <a:noFill/>
          </a:ln>
          <a:effectLst/>
        </p:spPr>
      </p:pic>
    </p:spTree>
    <p:extLst>
      <p:ext uri="{BB962C8B-B14F-4D97-AF65-F5344CB8AC3E}">
        <p14:creationId xmlns:p14="http://schemas.microsoft.com/office/powerpoint/2010/main" val="11754857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0BC9609-A8AF-411F-A9E0-C3B93C8945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0080" y="639704"/>
            <a:ext cx="3596640" cy="5577840"/>
          </a:xfrm>
        </p:spPr>
        <p:txBody>
          <a:bodyPr anchor="ctr">
            <a:normAutofit/>
          </a:bodyPr>
          <a:lstStyle/>
          <a:p>
            <a:pPr algn="ctr"/>
            <a:r>
              <a:rPr lang="en-US" dirty="0"/>
              <a:t>Mindfulness and the Brain</a:t>
            </a:r>
          </a:p>
        </p:txBody>
      </p:sp>
      <p:graphicFrame>
        <p:nvGraphicFramePr>
          <p:cNvPr id="5" name="Content Placeholder 2">
            <a:extLst>
              <a:ext uri="{FF2B5EF4-FFF2-40B4-BE49-F238E27FC236}">
                <a16:creationId xmlns:a16="http://schemas.microsoft.com/office/drawing/2014/main" id="{71A935CE-0FB0-4666-BF81-F3B0E792CD09}"/>
              </a:ext>
            </a:extLst>
          </p:cNvPr>
          <p:cNvGraphicFramePr>
            <a:graphicFrameLocks noGrp="1"/>
          </p:cNvGraphicFramePr>
          <p:nvPr>
            <p:ph idx="1"/>
            <p:extLst>
              <p:ext uri="{D42A27DB-BD31-4B8C-83A1-F6EECF244321}">
                <p14:modId xmlns:p14="http://schemas.microsoft.com/office/powerpoint/2010/main" val="2390404636"/>
              </p:ext>
            </p:extLst>
          </p:nvPr>
        </p:nvGraphicFramePr>
        <p:xfrm>
          <a:off x="4714240" y="447040"/>
          <a:ext cx="7000240" cy="61874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523010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4534" y="215282"/>
            <a:ext cx="9601200" cy="1485900"/>
          </a:xfrm>
        </p:spPr>
        <p:txBody>
          <a:bodyPr/>
          <a:lstStyle/>
          <a:p>
            <a:r>
              <a:rPr lang="en-US" dirty="0"/>
              <a:t>Dispelling myths of Mindfulness thought meditation</a:t>
            </a:r>
          </a:p>
        </p:txBody>
      </p:sp>
      <p:pic>
        <p:nvPicPr>
          <p:cNvPr id="4" name="BM2CP7A3HKk"/>
          <p:cNvPicPr>
            <a:picLocks noGrp="1" noRot="1" noChangeAspect="1"/>
          </p:cNvPicPr>
          <p:nvPr>
            <p:ph idx="1"/>
            <a:videoFile r:link="rId1"/>
          </p:nvPr>
        </p:nvPicPr>
        <p:blipFill>
          <a:blip r:embed="rId3"/>
          <a:stretch>
            <a:fillRect/>
          </a:stretch>
        </p:blipFill>
        <p:spPr>
          <a:xfrm>
            <a:off x="2053046" y="1486715"/>
            <a:ext cx="8384176" cy="4716098"/>
          </a:xfrm>
          <a:prstGeom prst="rect">
            <a:avLst/>
          </a:prstGeom>
        </p:spPr>
      </p:pic>
    </p:spTree>
    <p:extLst>
      <p:ext uri="{BB962C8B-B14F-4D97-AF65-F5344CB8AC3E}">
        <p14:creationId xmlns:p14="http://schemas.microsoft.com/office/powerpoint/2010/main" val="28251538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1E1665A6-74DB-4F44-A6EF-F01205E871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3467" y="685800"/>
            <a:ext cx="10905066" cy="1485900"/>
          </a:xfrm>
          <a:noFill/>
        </p:spPr>
        <p:txBody>
          <a:bodyPr>
            <a:normAutofit/>
          </a:bodyPr>
          <a:lstStyle/>
          <a:p>
            <a:pPr algn="ctr"/>
            <a:r>
              <a:rPr lang="en-US"/>
              <a:t>How Mindfulness Works</a:t>
            </a:r>
          </a:p>
        </p:txBody>
      </p:sp>
      <p:graphicFrame>
        <p:nvGraphicFramePr>
          <p:cNvPr id="25" name="Content Placeholder 2">
            <a:extLst>
              <a:ext uri="{FF2B5EF4-FFF2-40B4-BE49-F238E27FC236}">
                <a16:creationId xmlns:a16="http://schemas.microsoft.com/office/drawing/2014/main" id="{38068152-68AC-4A59-8C74-FF03630BB3A2}"/>
              </a:ext>
            </a:extLst>
          </p:cNvPr>
          <p:cNvGraphicFramePr>
            <a:graphicFrameLocks noGrp="1"/>
          </p:cNvGraphicFramePr>
          <p:nvPr>
            <p:ph idx="1"/>
            <p:extLst>
              <p:ext uri="{D42A27DB-BD31-4B8C-83A1-F6EECF244321}">
                <p14:modId xmlns:p14="http://schemas.microsoft.com/office/powerpoint/2010/main" val="3164711564"/>
              </p:ext>
            </p:extLst>
          </p:nvPr>
        </p:nvGraphicFramePr>
        <p:xfrm>
          <a:off x="1122972" y="1720655"/>
          <a:ext cx="9946056" cy="49869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277171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4" name="Rectangle 31">
            <a:extLst>
              <a:ext uri="{FF2B5EF4-FFF2-40B4-BE49-F238E27FC236}">
                <a16:creationId xmlns:a16="http://schemas.microsoft.com/office/drawing/2014/main" id="{1E1665A6-74DB-4F44-A6EF-F01205E871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16E308E-4B9D-464E-A2F4-47FBA35D2CC7}"/>
              </a:ext>
            </a:extLst>
          </p:cNvPr>
          <p:cNvSpPr>
            <a:spLocks noGrp="1"/>
          </p:cNvSpPr>
          <p:nvPr>
            <p:ph type="title"/>
          </p:nvPr>
        </p:nvSpPr>
        <p:spPr>
          <a:xfrm>
            <a:off x="643467" y="685800"/>
            <a:ext cx="10905066" cy="1485900"/>
          </a:xfrm>
          <a:noFill/>
        </p:spPr>
        <p:txBody>
          <a:bodyPr>
            <a:normAutofit/>
          </a:bodyPr>
          <a:lstStyle/>
          <a:p>
            <a:pPr algn="ctr"/>
            <a:r>
              <a:rPr lang="en-US" b="1" u="sng">
                <a:effectLst/>
                <a:latin typeface="Times New Roman" panose="02020603050405020304" pitchFamily="18" charset="0"/>
                <a:ea typeface="Calibri" panose="020F0502020204030204" pitchFamily="34" charset="0"/>
                <a:cs typeface="Times New Roman" panose="02020603050405020304" pitchFamily="18" charset="0"/>
              </a:rPr>
              <a:t>Something to keep in mind:</a:t>
            </a:r>
            <a:br>
              <a:rPr lang="en-US">
                <a:effectLst/>
                <a:latin typeface="Calibri" panose="020F0502020204030204" pitchFamily="34" charset="0"/>
                <a:ea typeface="Calibri" panose="020F0502020204030204" pitchFamily="34" charset="0"/>
                <a:cs typeface="Times New Roman" panose="02020603050405020304" pitchFamily="18" charset="0"/>
              </a:rPr>
            </a:br>
            <a:endParaRPr lang="en-US"/>
          </a:p>
        </p:txBody>
      </p:sp>
      <p:graphicFrame>
        <p:nvGraphicFramePr>
          <p:cNvPr id="27" name="Content Placeholder 2">
            <a:extLst>
              <a:ext uri="{FF2B5EF4-FFF2-40B4-BE49-F238E27FC236}">
                <a16:creationId xmlns:a16="http://schemas.microsoft.com/office/drawing/2014/main" id="{E69AA0D9-C6C2-4415-A7B9-8A0B8587109B}"/>
              </a:ext>
            </a:extLst>
          </p:cNvPr>
          <p:cNvGraphicFramePr>
            <a:graphicFrameLocks noGrp="1"/>
          </p:cNvGraphicFramePr>
          <p:nvPr>
            <p:ph idx="1"/>
            <p:extLst>
              <p:ext uri="{D42A27DB-BD31-4B8C-83A1-F6EECF244321}">
                <p14:modId xmlns:p14="http://schemas.microsoft.com/office/powerpoint/2010/main" val="2445126008"/>
              </p:ext>
            </p:extLst>
          </p:nvPr>
        </p:nvGraphicFramePr>
        <p:xfrm>
          <a:off x="1122972" y="2286000"/>
          <a:ext cx="9946056"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8971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961D8973-EAA9-459A-AF59-BBB4233D6C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72201" y="199585"/>
            <a:ext cx="5793475" cy="1485900"/>
          </a:xfrm>
        </p:spPr>
        <p:txBody>
          <a:bodyPr>
            <a:normAutofit/>
          </a:bodyPr>
          <a:lstStyle/>
          <a:p>
            <a:r>
              <a:rPr lang="en-US" dirty="0"/>
              <a:t>Mindful Minute</a:t>
            </a:r>
          </a:p>
        </p:txBody>
      </p:sp>
      <p:sp>
        <p:nvSpPr>
          <p:cNvPr id="3" name="Content Placeholder 2"/>
          <p:cNvSpPr>
            <a:spLocks noGrp="1"/>
          </p:cNvSpPr>
          <p:nvPr>
            <p:ph idx="1"/>
          </p:nvPr>
        </p:nvSpPr>
        <p:spPr>
          <a:xfrm>
            <a:off x="672201" y="998805"/>
            <a:ext cx="5793475" cy="5915465"/>
          </a:xfrm>
        </p:spPr>
        <p:txBody>
          <a:bodyPr>
            <a:normAutofit lnSpcReduction="10000"/>
          </a:bodyPr>
          <a:lstStyle/>
          <a:p>
            <a:r>
              <a:rPr lang="en-US" sz="1400" dirty="0"/>
              <a:t>Face Forward</a:t>
            </a:r>
          </a:p>
          <a:p>
            <a:r>
              <a:rPr lang="en-US" sz="1400" dirty="0"/>
              <a:t>Sit in upright relaxed position</a:t>
            </a:r>
          </a:p>
          <a:p>
            <a:r>
              <a:rPr lang="en-US" sz="1400" dirty="0"/>
              <a:t>Let your body relax/sink into chair</a:t>
            </a:r>
          </a:p>
          <a:p>
            <a:r>
              <a:rPr lang="en-US" sz="1400" dirty="0"/>
              <a:t>Close your eyes</a:t>
            </a:r>
          </a:p>
          <a:p>
            <a:r>
              <a:rPr lang="en-US" sz="1400" dirty="0"/>
              <a:t>Get in touch with your body. Feel your back against the chair, your feet on the ground, your hands by your side or in your lap</a:t>
            </a:r>
          </a:p>
          <a:p>
            <a:r>
              <a:rPr lang="en-US" sz="1400" dirty="0"/>
              <a:t>Take a couple deep breaths in and out</a:t>
            </a:r>
          </a:p>
          <a:p>
            <a:r>
              <a:rPr lang="en-US" sz="1400" dirty="0"/>
              <a:t>Continue to breath in and out at your own pace</a:t>
            </a:r>
          </a:p>
          <a:p>
            <a:r>
              <a:rPr lang="en-US" sz="1400" dirty="0"/>
              <a:t>Notice the sounds around you</a:t>
            </a:r>
          </a:p>
          <a:p>
            <a:r>
              <a:rPr lang="en-US" sz="1400" dirty="0"/>
              <a:t>If there are thoughts entering your mind it is ok just imagine them flowing through like a stream of water. </a:t>
            </a:r>
          </a:p>
          <a:p>
            <a:r>
              <a:rPr lang="en-US" sz="1400" dirty="0"/>
              <a:t>Don’t wish them away just sit with them. You can use anchor words like “thinking” or “wandering” to acknowledge them and then bring your attention back to your breathing</a:t>
            </a:r>
          </a:p>
          <a:p>
            <a:r>
              <a:rPr lang="en-US" sz="1400" dirty="0"/>
              <a:t>Feel your stress/tension exiting your body with every exhale and imagine a sense of peace with every inhale</a:t>
            </a:r>
          </a:p>
          <a:p>
            <a:r>
              <a:rPr lang="en-US" sz="1400" dirty="0"/>
              <a:t>Going to turn off my voice for a few so you can sit quiet for a moment. Continue to focus on your breathing</a:t>
            </a:r>
          </a:p>
          <a:p>
            <a:r>
              <a:rPr lang="en-US" sz="1400" dirty="0"/>
              <a:t>You may open your eyes and slowly bring your attention back to the room</a:t>
            </a:r>
          </a:p>
          <a:p>
            <a:endParaRPr lang="en-US" sz="700" dirty="0"/>
          </a:p>
        </p:txBody>
      </p:sp>
      <p:sp>
        <p:nvSpPr>
          <p:cNvPr id="25" name="Rectangle 24">
            <a:extLst>
              <a:ext uri="{FF2B5EF4-FFF2-40B4-BE49-F238E27FC236}">
                <a16:creationId xmlns:a16="http://schemas.microsoft.com/office/drawing/2014/main" id="{FBEA8A33-C0D0-416D-8359-724B8828C7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40618" r="14806" b="-1"/>
          <a:stretch/>
        </p:blipFill>
        <p:spPr>
          <a:xfrm>
            <a:off x="7612260" y="10"/>
            <a:ext cx="4579739" cy="6857990"/>
          </a:xfrm>
          <a:prstGeom prst="rect">
            <a:avLst/>
          </a:prstGeom>
        </p:spPr>
      </p:pic>
    </p:spTree>
    <p:extLst>
      <p:ext uri="{BB962C8B-B14F-4D97-AF65-F5344CB8AC3E}">
        <p14:creationId xmlns:p14="http://schemas.microsoft.com/office/powerpoint/2010/main" val="3932860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32812C54-7AEF-4ABB-826E-221F51CB0F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319A8B-757F-4477-9A8F-969BAFC80C67}"/>
              </a:ext>
            </a:extLst>
          </p:cNvPr>
          <p:cNvSpPr>
            <a:spLocks noGrp="1"/>
          </p:cNvSpPr>
          <p:nvPr>
            <p:ph type="title"/>
          </p:nvPr>
        </p:nvSpPr>
        <p:spPr>
          <a:xfrm>
            <a:off x="3363864" y="685800"/>
            <a:ext cx="7705164" cy="1485900"/>
          </a:xfrm>
        </p:spPr>
        <p:txBody>
          <a:bodyPr>
            <a:normAutofit/>
          </a:bodyPr>
          <a:lstStyle/>
          <a:p>
            <a:r>
              <a:rPr lang="en-US" dirty="0"/>
              <a:t>Depression and Anxiety</a:t>
            </a:r>
          </a:p>
        </p:txBody>
      </p:sp>
      <p:sp>
        <p:nvSpPr>
          <p:cNvPr id="15" name="Rectangle 9">
            <a:extLst>
              <a:ext uri="{FF2B5EF4-FFF2-40B4-BE49-F238E27FC236}">
                <a16:creationId xmlns:a16="http://schemas.microsoft.com/office/drawing/2014/main" id="{891F40E4-8A76-44CF-91EC-9073673526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6"/>
            <a:ext cx="304441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1">
            <a:extLst>
              <a:ext uri="{FF2B5EF4-FFF2-40B4-BE49-F238E27FC236}">
                <a16:creationId xmlns:a16="http://schemas.microsoft.com/office/drawing/2014/main" id="{72171013-D973-4187-9CF2-EE098EEF81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81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8E22C0F3-C62E-4FE7-A165-3C809AA73569}"/>
              </a:ext>
            </a:extLst>
          </p:cNvPr>
          <p:cNvSpPr>
            <a:spLocks noGrp="1"/>
          </p:cNvSpPr>
          <p:nvPr>
            <p:ph idx="1"/>
          </p:nvPr>
        </p:nvSpPr>
        <p:spPr>
          <a:xfrm>
            <a:off x="3363864" y="1716258"/>
            <a:ext cx="7705164" cy="5141742"/>
          </a:xfrm>
        </p:spPr>
        <p:txBody>
          <a:bodyPr>
            <a:normAutofit/>
          </a:bodyPr>
          <a:lstStyle/>
          <a:p>
            <a:r>
              <a:rPr lang="en-US" sz="1800" dirty="0"/>
              <a:t>Mental health challenges are common. Depression and Anxiety are amongst the most common mental health struggles among youth and adults. </a:t>
            </a:r>
          </a:p>
          <a:p>
            <a:pPr marL="0" indent="0">
              <a:buNone/>
            </a:pPr>
            <a:endParaRPr lang="en-US" sz="1800" dirty="0"/>
          </a:p>
          <a:p>
            <a:r>
              <a:rPr lang="en-US" sz="1800" dirty="0"/>
              <a:t>The good news is there is </a:t>
            </a:r>
            <a:r>
              <a:rPr lang="en-US" sz="1800" b="1" dirty="0"/>
              <a:t>HOPE.</a:t>
            </a:r>
          </a:p>
          <a:p>
            <a:pPr marL="0" indent="0">
              <a:buNone/>
            </a:pPr>
            <a:endParaRPr lang="en-US" sz="1800" dirty="0"/>
          </a:p>
          <a:p>
            <a:r>
              <a:rPr lang="en-US" sz="1800" dirty="0"/>
              <a:t>Depression and anxiety are treatable. Sometimes medication is necessary but often we have the power within us to learn how to cope with life’s challenges and change our thought patterns which effect our feelings and emotions to overcome our mental health struggles.</a:t>
            </a:r>
          </a:p>
          <a:p>
            <a:endParaRPr lang="en-US" sz="1800" dirty="0"/>
          </a:p>
          <a:p>
            <a:r>
              <a:rPr lang="en-US" sz="1800" dirty="0"/>
              <a:t>Always keep in mind life is eb and flow and most things are temporary just because you may be struggling now doesn’t mean you’ll struggle forever. </a:t>
            </a:r>
          </a:p>
        </p:txBody>
      </p:sp>
    </p:spTree>
    <p:extLst>
      <p:ext uri="{BB962C8B-B14F-4D97-AF65-F5344CB8AC3E}">
        <p14:creationId xmlns:p14="http://schemas.microsoft.com/office/powerpoint/2010/main" val="3732449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794D6-93AC-49AE-AD3A-8AF14B53CCE3}"/>
              </a:ext>
            </a:extLst>
          </p:cNvPr>
          <p:cNvSpPr>
            <a:spLocks noGrp="1"/>
          </p:cNvSpPr>
          <p:nvPr>
            <p:ph type="title"/>
          </p:nvPr>
        </p:nvSpPr>
        <p:spPr/>
        <p:txBody>
          <a:bodyPr/>
          <a:lstStyle/>
          <a:p>
            <a:r>
              <a:rPr lang="en-US" dirty="0"/>
              <a:t>Depression</a:t>
            </a:r>
          </a:p>
        </p:txBody>
      </p:sp>
    </p:spTree>
    <p:extLst>
      <p:ext uri="{BB962C8B-B14F-4D97-AF65-F5344CB8AC3E}">
        <p14:creationId xmlns:p14="http://schemas.microsoft.com/office/powerpoint/2010/main" val="957834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F329F81C-43AD-414B-B545-BB5D4B5081E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4479" y="269823"/>
            <a:ext cx="11333798" cy="64307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8460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Automatic Thoughts (Worksheet) | Therapist Aid | Therapy worksheets, Cbt  worksheets, Cognitive behavioral therapy">
            <a:extLst>
              <a:ext uri="{FF2B5EF4-FFF2-40B4-BE49-F238E27FC236}">
                <a16:creationId xmlns:a16="http://schemas.microsoft.com/office/drawing/2014/main" id="{5A76FCD6-0D46-4B80-B3CF-2A71A943F7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22563" y="0"/>
            <a:ext cx="7183437"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9746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19C46-F84E-4B12-946B-AF9ACAE72467}"/>
              </a:ext>
            </a:extLst>
          </p:cNvPr>
          <p:cNvSpPr>
            <a:spLocks noGrp="1"/>
          </p:cNvSpPr>
          <p:nvPr>
            <p:ph type="title"/>
          </p:nvPr>
        </p:nvSpPr>
        <p:spPr/>
        <p:txBody>
          <a:bodyPr/>
          <a:lstStyle/>
          <a:p>
            <a:r>
              <a:rPr lang="en-US" dirty="0"/>
              <a:t>Coping- Doing things differently</a:t>
            </a:r>
          </a:p>
        </p:txBody>
      </p:sp>
      <p:sp>
        <p:nvSpPr>
          <p:cNvPr id="3" name="Content Placeholder 2">
            <a:extLst>
              <a:ext uri="{FF2B5EF4-FFF2-40B4-BE49-F238E27FC236}">
                <a16:creationId xmlns:a16="http://schemas.microsoft.com/office/drawing/2014/main" id="{64F9EE33-48D6-47ED-8387-B3AC5F510AFF}"/>
              </a:ext>
            </a:extLst>
          </p:cNvPr>
          <p:cNvSpPr>
            <a:spLocks noGrp="1"/>
          </p:cNvSpPr>
          <p:nvPr>
            <p:ph sz="half" idx="1"/>
          </p:nvPr>
        </p:nvSpPr>
        <p:spPr>
          <a:xfrm>
            <a:off x="1371211" y="2025748"/>
            <a:ext cx="4447786" cy="4452426"/>
          </a:xfrm>
        </p:spPr>
        <p:txBody>
          <a:bodyPr>
            <a:normAutofit fontScale="85000" lnSpcReduction="20000"/>
          </a:bodyPr>
          <a:lstStyle/>
          <a:p>
            <a:r>
              <a:rPr lang="en-US" dirty="0"/>
              <a:t>Do something different (to what you normally do)</a:t>
            </a:r>
          </a:p>
          <a:p>
            <a:r>
              <a:rPr lang="en-US" dirty="0"/>
              <a:t>Consider what demands you can reduce and ask others for help</a:t>
            </a:r>
          </a:p>
          <a:p>
            <a:r>
              <a:rPr lang="en-US" dirty="0"/>
              <a:t>Practice Mindfulness and meditation</a:t>
            </a:r>
          </a:p>
          <a:p>
            <a:r>
              <a:rPr lang="en-US" dirty="0"/>
              <a:t>Focus your attention fully on another activity</a:t>
            </a:r>
          </a:p>
          <a:p>
            <a:r>
              <a:rPr lang="en-US" dirty="0"/>
              <a:t>Relaxation techniques (listen to music, grounding techniques, progressive muscle relaxation, take a bath etc.)</a:t>
            </a:r>
          </a:p>
          <a:p>
            <a:r>
              <a:rPr lang="en-US" dirty="0"/>
              <a:t>Spend time with others (friends, family)</a:t>
            </a:r>
          </a:p>
          <a:p>
            <a:r>
              <a:rPr lang="en-US" dirty="0"/>
              <a:t>Journal, draw and/or color</a:t>
            </a:r>
          </a:p>
          <a:p>
            <a:r>
              <a:rPr lang="en-US" dirty="0"/>
              <a:t>Communicate your needs- others have to know how to help you. Set boundaries when needed.</a:t>
            </a:r>
          </a:p>
          <a:p>
            <a:r>
              <a:rPr lang="en-US" dirty="0"/>
              <a:t>Doing something active- Exercise</a:t>
            </a:r>
          </a:p>
          <a:p>
            <a:pPr marL="0" indent="0">
              <a:buNone/>
            </a:pPr>
            <a:endParaRPr lang="en-US" dirty="0"/>
          </a:p>
          <a:p>
            <a:endParaRPr lang="en-US" dirty="0"/>
          </a:p>
        </p:txBody>
      </p:sp>
      <p:sp>
        <p:nvSpPr>
          <p:cNvPr id="4" name="Content Placeholder 3">
            <a:extLst>
              <a:ext uri="{FF2B5EF4-FFF2-40B4-BE49-F238E27FC236}">
                <a16:creationId xmlns:a16="http://schemas.microsoft.com/office/drawing/2014/main" id="{A04C3D9E-38E1-4A7C-89E4-9BB702821897}"/>
              </a:ext>
            </a:extLst>
          </p:cNvPr>
          <p:cNvSpPr>
            <a:spLocks noGrp="1"/>
          </p:cNvSpPr>
          <p:nvPr>
            <p:ph sz="half" idx="2"/>
          </p:nvPr>
        </p:nvSpPr>
        <p:spPr>
          <a:xfrm>
            <a:off x="6525014" y="1895622"/>
            <a:ext cx="4447786" cy="4712677"/>
          </a:xfrm>
        </p:spPr>
        <p:txBody>
          <a:bodyPr>
            <a:normAutofit fontScale="85000" lnSpcReduction="20000"/>
          </a:bodyPr>
          <a:lstStyle/>
          <a:p>
            <a:r>
              <a:rPr lang="en-US" dirty="0"/>
              <a:t>Set time away from your phone and screen and get outside. Fresh air is super helpful in balancing our mood.</a:t>
            </a:r>
          </a:p>
          <a:p>
            <a:r>
              <a:rPr lang="en-US" dirty="0"/>
              <a:t>Engage in a hobby or other interest- if you don’t have one start trying news things and see what you like. </a:t>
            </a:r>
          </a:p>
          <a:p>
            <a:r>
              <a:rPr lang="en-US" dirty="0"/>
              <a:t>Limit your responsibilities (its ok to say no)</a:t>
            </a:r>
          </a:p>
          <a:p>
            <a:r>
              <a:rPr lang="en-US" dirty="0"/>
              <a:t>Right down your thoughts and feelings, get them out of your head. </a:t>
            </a:r>
          </a:p>
          <a:p>
            <a:r>
              <a:rPr lang="en-US" dirty="0"/>
              <a:t>Just take one step at a time (don’t plan too far ahead)</a:t>
            </a:r>
          </a:p>
          <a:p>
            <a:r>
              <a:rPr lang="en-US" dirty="0"/>
              <a:t>Positive self talk- encourage yourself, tell yourself I can do this-I’ve done this before this too will pass. Find a positive coping statement that works for you. </a:t>
            </a:r>
          </a:p>
          <a:p>
            <a:r>
              <a:rPr lang="en-US" dirty="0"/>
              <a:t>Talk to someone (friend, family, therapist)</a:t>
            </a:r>
          </a:p>
          <a:p>
            <a:r>
              <a:rPr lang="en-US" dirty="0"/>
              <a:t>Eat a balanced diet, drink less caffeine and more water</a:t>
            </a:r>
          </a:p>
          <a:p>
            <a:endParaRPr lang="en-US" dirty="0"/>
          </a:p>
        </p:txBody>
      </p:sp>
    </p:spTree>
    <p:extLst>
      <p:ext uri="{BB962C8B-B14F-4D97-AF65-F5344CB8AC3E}">
        <p14:creationId xmlns:p14="http://schemas.microsoft.com/office/powerpoint/2010/main" val="1286937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0FDBA-4CC2-4E2B-A03E-DC44D9415CCB}"/>
              </a:ext>
            </a:extLst>
          </p:cNvPr>
          <p:cNvSpPr>
            <a:spLocks noGrp="1"/>
          </p:cNvSpPr>
          <p:nvPr>
            <p:ph type="title"/>
          </p:nvPr>
        </p:nvSpPr>
        <p:spPr/>
        <p:txBody>
          <a:bodyPr/>
          <a:lstStyle/>
          <a:p>
            <a:r>
              <a:rPr lang="en-US" dirty="0"/>
              <a:t>Ideas for coping continued</a:t>
            </a:r>
          </a:p>
        </p:txBody>
      </p:sp>
      <p:sp>
        <p:nvSpPr>
          <p:cNvPr id="3" name="Content Placeholder 2">
            <a:extLst>
              <a:ext uri="{FF2B5EF4-FFF2-40B4-BE49-F238E27FC236}">
                <a16:creationId xmlns:a16="http://schemas.microsoft.com/office/drawing/2014/main" id="{AA7AB7A3-97E4-4E5B-8C50-2F37AAC57F1D}"/>
              </a:ext>
            </a:extLst>
          </p:cNvPr>
          <p:cNvSpPr>
            <a:spLocks noGrp="1"/>
          </p:cNvSpPr>
          <p:nvPr>
            <p:ph sz="half" idx="1"/>
          </p:nvPr>
        </p:nvSpPr>
        <p:spPr/>
        <p:txBody>
          <a:bodyPr>
            <a:normAutofit/>
          </a:bodyPr>
          <a:lstStyle/>
          <a:p>
            <a:pPr marL="0" marR="0" indent="0">
              <a:lnSpc>
                <a:spcPct val="107000"/>
              </a:lnSpc>
              <a:spcBef>
                <a:spcPts val="0"/>
              </a:spcBef>
              <a:spcAft>
                <a:spcPts val="0"/>
              </a:spcAft>
              <a:buNone/>
            </a:pPr>
            <a:r>
              <a:rPr lang="en-US" sz="2000" b="1" u="sng" dirty="0">
                <a:effectLst/>
                <a:latin typeface="Calibri" panose="020F0502020204030204" pitchFamily="34" charset="0"/>
                <a:ea typeface="Calibri" panose="020F0502020204030204" pitchFamily="34" charset="0"/>
                <a:cs typeface="Times New Roman" panose="02020603050405020304" pitchFamily="18" charset="0"/>
              </a:rPr>
              <a:t>To express intense emotions:</a:t>
            </a:r>
          </a:p>
          <a:p>
            <a:pPr marL="0" marR="0" indent="0">
              <a:lnSpc>
                <a:spcPct val="107000"/>
              </a:lnSpc>
              <a:spcBef>
                <a:spcPts val="0"/>
              </a:spcBef>
              <a:spcAft>
                <a:spcPts val="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 Draw/paint/color          </a:t>
            </a:r>
          </a:p>
          <a:p>
            <a:pPr marL="0" marR="0" indent="0">
              <a:lnSpc>
                <a:spcPct val="107000"/>
              </a:lnSpc>
              <a:spcBef>
                <a:spcPts val="0"/>
              </a:spcBef>
              <a:spcAft>
                <a:spcPts val="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 Start a journal/blog/vlog                                      </a:t>
            </a:r>
          </a:p>
          <a:p>
            <a:pPr marL="0" marR="0" indent="0">
              <a:lnSpc>
                <a:spcPct val="107000"/>
              </a:lnSpc>
              <a:spcBef>
                <a:spcPts val="0"/>
              </a:spcBef>
              <a:spcAft>
                <a:spcPts val="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 Write a story or poetry                                         </a:t>
            </a:r>
          </a:p>
          <a:p>
            <a:pPr marL="0" marR="0" indent="0">
              <a:lnSpc>
                <a:spcPct val="107000"/>
              </a:lnSpc>
              <a:spcBef>
                <a:spcPts val="0"/>
              </a:spcBef>
              <a:spcAft>
                <a:spcPts val="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 Compose music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 Play a musical instrument                                       </a:t>
            </a:r>
          </a:p>
          <a:p>
            <a:pPr marL="0" marR="0" indent="0">
              <a:lnSpc>
                <a:spcPct val="107000"/>
              </a:lnSpc>
              <a:spcBef>
                <a:spcPts val="0"/>
              </a:spcBef>
              <a:spcAft>
                <a:spcPts val="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 Doodle on paper	 	              </a:t>
            </a:r>
          </a:p>
          <a:p>
            <a:pPr marL="0" marR="0" indent="0">
              <a:lnSpc>
                <a:spcPct val="107000"/>
              </a:lnSpc>
              <a:spcBef>
                <a:spcPts val="0"/>
              </a:spcBef>
              <a:spcAft>
                <a:spcPts val="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 Sing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 Talk to yourself	                                                    </a:t>
            </a:r>
          </a:p>
          <a:p>
            <a:pPr marL="0" marR="0" indent="0">
              <a:lnSpc>
                <a:spcPct val="107000"/>
              </a:lnSpc>
              <a:spcBef>
                <a:spcPts val="0"/>
              </a:spcBef>
              <a:spcAft>
                <a:spcPts val="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 Build/craft something                                                                                              </a:t>
            </a:r>
          </a:p>
          <a:p>
            <a:endParaRPr lang="en-US" dirty="0"/>
          </a:p>
        </p:txBody>
      </p:sp>
      <p:sp>
        <p:nvSpPr>
          <p:cNvPr id="4" name="Content Placeholder 3">
            <a:extLst>
              <a:ext uri="{FF2B5EF4-FFF2-40B4-BE49-F238E27FC236}">
                <a16:creationId xmlns:a16="http://schemas.microsoft.com/office/drawing/2014/main" id="{F3D410A3-8EF4-4092-BD33-CA1DD5D1409B}"/>
              </a:ext>
            </a:extLst>
          </p:cNvPr>
          <p:cNvSpPr>
            <a:spLocks noGrp="1"/>
          </p:cNvSpPr>
          <p:nvPr>
            <p:ph sz="half" idx="2"/>
          </p:nvPr>
        </p:nvSpPr>
        <p:spPr/>
        <p:txBody>
          <a:bodyPr>
            <a:normAutofit/>
          </a:bodyPr>
          <a:lstStyle/>
          <a:p>
            <a:pPr marL="0" marR="0" indent="0">
              <a:lnSpc>
                <a:spcPct val="107000"/>
              </a:lnSpc>
              <a:spcBef>
                <a:spcPts val="0"/>
              </a:spcBef>
              <a:spcAft>
                <a:spcPts val="0"/>
              </a:spcAft>
              <a:buNone/>
            </a:pPr>
            <a:r>
              <a:rPr lang="en-US" sz="2000" b="1" i="1" u="sng" dirty="0">
                <a:effectLst/>
                <a:latin typeface="Calibri" panose="020F0502020204030204" pitchFamily="34" charset="0"/>
                <a:ea typeface="Calibri" panose="020F0502020204030204" pitchFamily="34" charset="0"/>
                <a:cs typeface="Times New Roman" panose="02020603050405020304" pitchFamily="18" charset="0"/>
              </a:rPr>
              <a:t>To release tension or vent anger:</a:t>
            </a:r>
            <a:r>
              <a:rPr lang="en-US" sz="2000" b="1" i="1" dirty="0">
                <a:effectLst/>
                <a:latin typeface="Calibri" panose="020F0502020204030204" pitchFamily="34" charset="0"/>
                <a:ea typeface="Calibri" panose="020F0502020204030204" pitchFamily="34" charset="0"/>
                <a:cs typeface="Times New Roman" panose="02020603050405020304" pitchFamily="18" charset="0"/>
              </a:rPr>
              <a:t>             </a:t>
            </a:r>
            <a:endParaRPr lang="en-US" b="1" i="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 Punch a cushion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 Throw Socks   	                                                         ~ Use a stress ball or fidget tool                                       </a:t>
            </a:r>
          </a:p>
          <a:p>
            <a:pPr marL="0" marR="0" indent="0">
              <a:lnSpc>
                <a:spcPct val="107000"/>
              </a:lnSpc>
              <a:spcBef>
                <a:spcPts val="0"/>
              </a:spcBef>
              <a:spcAft>
                <a:spcPts val="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 Make noise/scream as load as you can</a:t>
            </a:r>
          </a:p>
          <a:p>
            <a:pPr marL="0" marR="0" indent="0">
              <a:lnSpc>
                <a:spcPct val="107000"/>
              </a:lnSpc>
              <a:spcBef>
                <a:spcPts val="0"/>
              </a:spcBef>
              <a:spcAft>
                <a:spcPts val="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 Squeeze clay, putty or playdoh</a:t>
            </a:r>
          </a:p>
          <a:p>
            <a:pPr marL="0" marR="0" indent="0">
              <a:lnSpc>
                <a:spcPct val="107000"/>
              </a:lnSpc>
              <a:spcBef>
                <a:spcPts val="0"/>
              </a:spcBef>
              <a:spcAft>
                <a:spcPts val="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 Stomp your feet</a:t>
            </a:r>
          </a:p>
          <a:p>
            <a:pPr marL="0" marR="0" indent="0">
              <a:lnSpc>
                <a:spcPct val="107000"/>
              </a:lnSpc>
              <a:spcBef>
                <a:spcPts val="0"/>
              </a:spcBef>
              <a:spcAft>
                <a:spcPts val="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 Clean something</a:t>
            </a:r>
          </a:p>
          <a:p>
            <a:pPr marL="0" marR="0" indent="0">
              <a:lnSpc>
                <a:spcPct val="107000"/>
              </a:lnSpc>
              <a:spcBef>
                <a:spcPts val="0"/>
              </a:spcBef>
              <a:spcAft>
                <a:spcPts val="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 Tear up paper</a:t>
            </a:r>
          </a:p>
          <a:p>
            <a:pPr marL="0" marR="0" indent="0">
              <a:lnSpc>
                <a:spcPct val="107000"/>
              </a:lnSpc>
              <a:spcBef>
                <a:spcPts val="0"/>
              </a:spcBef>
              <a:spcAft>
                <a:spcPts val="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 Draw slash lines on paper</a:t>
            </a:r>
          </a:p>
          <a:p>
            <a:endParaRPr lang="en-US" dirty="0"/>
          </a:p>
        </p:txBody>
      </p:sp>
    </p:spTree>
    <p:extLst>
      <p:ext uri="{BB962C8B-B14F-4D97-AF65-F5344CB8AC3E}">
        <p14:creationId xmlns:p14="http://schemas.microsoft.com/office/powerpoint/2010/main" val="2293923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0E97D-0921-43D3-A752-DECA2F65923E}"/>
              </a:ext>
            </a:extLst>
          </p:cNvPr>
          <p:cNvSpPr>
            <a:spLocks noGrp="1"/>
          </p:cNvSpPr>
          <p:nvPr>
            <p:ph type="title"/>
          </p:nvPr>
        </p:nvSpPr>
        <p:spPr/>
        <p:txBody>
          <a:bodyPr/>
          <a:lstStyle/>
          <a:p>
            <a:r>
              <a:rPr lang="en-US" dirty="0"/>
              <a:t>Ideas for coping continued</a:t>
            </a:r>
          </a:p>
        </p:txBody>
      </p:sp>
      <p:sp>
        <p:nvSpPr>
          <p:cNvPr id="3" name="Content Placeholder 2">
            <a:extLst>
              <a:ext uri="{FF2B5EF4-FFF2-40B4-BE49-F238E27FC236}">
                <a16:creationId xmlns:a16="http://schemas.microsoft.com/office/drawing/2014/main" id="{4298A8CD-1936-4746-BDA3-3A752BE2EC0E}"/>
              </a:ext>
            </a:extLst>
          </p:cNvPr>
          <p:cNvSpPr>
            <a:spLocks noGrp="1"/>
          </p:cNvSpPr>
          <p:nvPr>
            <p:ph idx="1"/>
          </p:nvPr>
        </p:nvSpPr>
        <p:spPr>
          <a:xfrm>
            <a:off x="1371600" y="2286000"/>
            <a:ext cx="9601200" cy="4572000"/>
          </a:xfrm>
        </p:spPr>
        <p:txBody>
          <a:bodyPr>
            <a:normAutofit lnSpcReduction="10000"/>
          </a:bodyPr>
          <a:lstStyle/>
          <a:p>
            <a:pPr marL="0" marR="0" indent="0">
              <a:lnSpc>
                <a:spcPct val="107000"/>
              </a:lnSpc>
              <a:spcBef>
                <a:spcPts val="0"/>
              </a:spcBef>
              <a:spcAft>
                <a:spcPts val="800"/>
              </a:spcAft>
              <a:buNone/>
            </a:pPr>
            <a:r>
              <a:rPr lang="en-US" sz="1800" b="1" i="1" u="sng" dirty="0">
                <a:effectLst/>
                <a:latin typeface="Calibri" panose="020F0502020204030204" pitchFamily="34" charset="0"/>
                <a:ea typeface="Calibri" panose="020F0502020204030204" pitchFamily="34" charset="0"/>
                <a:cs typeface="Times New Roman" panose="02020603050405020304" pitchFamily="18" charset="0"/>
              </a:rPr>
              <a:t>To calm or sooth yourself:</a:t>
            </a:r>
            <a:r>
              <a:rPr lang="en-US" sz="1800" b="1" i="1" dirty="0">
                <a:effectLst/>
                <a:latin typeface="Calibri" panose="020F0502020204030204" pitchFamily="34" charset="0"/>
                <a:ea typeface="Calibri" panose="020F0502020204030204" pitchFamily="34" charset="0"/>
                <a:cs typeface="Times New Roman" panose="02020603050405020304" pitchFamily="18" charset="0"/>
              </a:rPr>
              <a:t>		          </a:t>
            </a:r>
            <a:r>
              <a:rPr lang="en-US" sz="1800" b="1" i="1" u="sng" dirty="0">
                <a:effectLst/>
                <a:latin typeface="Calibri" panose="020F0502020204030204" pitchFamily="34" charset="0"/>
                <a:ea typeface="Calibri" panose="020F0502020204030204" pitchFamily="34" charset="0"/>
                <a:cs typeface="Times New Roman" panose="02020603050405020304" pitchFamily="18" charset="0"/>
              </a:rPr>
              <a:t>Things that inspire you or to focus on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Take a hot shower or warm bath                 	   ~ Cook/bake</a:t>
            </a: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Pet or cuddle your dog/cat/animal                         ~ Listen to music</a:t>
            </a: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Wrap yourself in a blanket                                       ~ Read a new book</a:t>
            </a: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Massage your neck, hands, or feet                         ~ Watch a YouTube personality that </a:t>
            </a: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Listen to calming music                                                 inspires you                                       </a:t>
            </a: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Hug something soft                                                   ~ Memorize a song</a:t>
            </a: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Paint your nails                                                           ~ Eat your favorite foods</a:t>
            </a: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Watch a favorite movie                                            ~ Think about someone else- perform one </a:t>
            </a: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Read a book                                                                    act of kindness</a:t>
            </a: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Go for a walk or drive                                               ~ Volunteer somewhere</a:t>
            </a: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Sit in a café and people watch                                ~ Search online for and practice positive</a:t>
            </a: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Count ceiling tiles or lights                                          affirmations</a:t>
            </a:r>
          </a:p>
          <a:p>
            <a:pPr marL="0" marR="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Mediate/practice mindfulness					      </a:t>
            </a:r>
          </a:p>
          <a:p>
            <a:pPr marL="0" marR="0" indent="0" algn="ctr">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3114585741"/>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B89BE51566A934A8948DEA72607170E" ma:contentTypeVersion="8" ma:contentTypeDescription="Create a new document." ma:contentTypeScope="" ma:versionID="dc0e2f87fee1ebdbc3162d7abe9ab332">
  <xsd:schema xmlns:xsd="http://www.w3.org/2001/XMLSchema" xmlns:xs="http://www.w3.org/2001/XMLSchema" xmlns:p="http://schemas.microsoft.com/office/2006/metadata/properties" xmlns:ns3="7bfc064d-57ac-4e2d-8ca9-604cf46e5004" targetNamespace="http://schemas.microsoft.com/office/2006/metadata/properties" ma:root="true" ma:fieldsID="7e88546abf3a2e251653dcbcba6f57cd" ns3:_="">
    <xsd:import namespace="7bfc064d-57ac-4e2d-8ca9-604cf46e5004"/>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fc064d-57ac-4e2d-8ca9-604cf46e500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FD3CAC8-F564-499C-AADC-F2FD23E602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fc064d-57ac-4e2d-8ca9-604cf46e50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B85FA61-DF86-4E4A-924A-71056C576236}">
  <ds:schemaRefs>
    <ds:schemaRef ds:uri="http://schemas.microsoft.com/sharepoint/v3/contenttype/forms"/>
  </ds:schemaRefs>
</ds:datastoreItem>
</file>

<file path=customXml/itemProps3.xml><?xml version="1.0" encoding="utf-8"?>
<ds:datastoreItem xmlns:ds="http://schemas.openxmlformats.org/officeDocument/2006/customXml" ds:itemID="{1169A683-D06D-4087-9FB7-D40EBF07389D}">
  <ds:schemaRefs>
    <ds:schemaRef ds:uri="7bfc064d-57ac-4e2d-8ca9-604cf46e5004"/>
    <ds:schemaRef ds:uri="http://schemas.openxmlformats.org/package/2006/metadata/core-properties"/>
    <ds:schemaRef ds:uri="http://purl.org/dc/dcmitype/"/>
    <ds:schemaRef ds:uri="http://schemas.microsoft.com/office/2006/documentManagement/types"/>
    <ds:schemaRef ds:uri="http://schemas.microsoft.com/office/2006/metadata/properties"/>
    <ds:schemaRef ds:uri="http://schemas.microsoft.com/office/infopath/2007/PartnerControls"/>
    <ds:schemaRef ds:uri="http://www.w3.org/XML/1998/namespace"/>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14</TotalTime>
  <Words>2511</Words>
  <Application>Microsoft Office PowerPoint</Application>
  <PresentationFormat>Widescreen</PresentationFormat>
  <Paragraphs>234</Paragraphs>
  <Slides>24</Slides>
  <Notes>8</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Franklin Gothic Book</vt:lpstr>
      <vt:lpstr>Times New Roman</vt:lpstr>
      <vt:lpstr>Wingdings</vt:lpstr>
      <vt:lpstr>Crop</vt:lpstr>
      <vt:lpstr>How to support your Mental Health  </vt:lpstr>
      <vt:lpstr>Whole Health Matters</vt:lpstr>
      <vt:lpstr>Depression and Anxiety</vt:lpstr>
      <vt:lpstr>Depression</vt:lpstr>
      <vt:lpstr>PowerPoint Presentation</vt:lpstr>
      <vt:lpstr>PowerPoint Presentation</vt:lpstr>
      <vt:lpstr>Coping- Doing things differently</vt:lpstr>
      <vt:lpstr>Ideas for coping continued</vt:lpstr>
      <vt:lpstr>Ideas for coping continued</vt:lpstr>
      <vt:lpstr>Ideas for coping continued</vt:lpstr>
      <vt:lpstr>Anxiety</vt:lpstr>
      <vt:lpstr>PowerPoint Presentation</vt:lpstr>
      <vt:lpstr>Ways to cope with anxiety</vt:lpstr>
      <vt:lpstr>Circle of control</vt:lpstr>
      <vt:lpstr>Mindfulness</vt:lpstr>
      <vt:lpstr>The Need</vt:lpstr>
      <vt:lpstr>PowerPoint Presentation</vt:lpstr>
      <vt:lpstr>Relevance</vt:lpstr>
      <vt:lpstr>PowerPoint Presentation</vt:lpstr>
      <vt:lpstr>Mindfulness and the Brain</vt:lpstr>
      <vt:lpstr>Dispelling myths of Mindfulness thought meditation</vt:lpstr>
      <vt:lpstr>How Mindfulness Works</vt:lpstr>
      <vt:lpstr>Something to keep in mind: </vt:lpstr>
      <vt:lpstr>Mindful Minute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support your Mental Health</dc:title>
  <dc:creator>Matt Taylor</dc:creator>
  <cp:lastModifiedBy>Taylor, LindsayP</cp:lastModifiedBy>
  <cp:revision>3</cp:revision>
  <dcterms:created xsi:type="dcterms:W3CDTF">2020-11-17T03:31:01Z</dcterms:created>
  <dcterms:modified xsi:type="dcterms:W3CDTF">2020-12-09T20:31:35Z</dcterms:modified>
</cp:coreProperties>
</file>