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41"/>
  </p:notesMasterIdLst>
  <p:sldIdLst>
    <p:sldId id="401" r:id="rId5"/>
    <p:sldId id="403" r:id="rId6"/>
    <p:sldId id="412" r:id="rId7"/>
    <p:sldId id="415" r:id="rId8"/>
    <p:sldId id="413" r:id="rId9"/>
    <p:sldId id="414" r:id="rId10"/>
    <p:sldId id="404" r:id="rId11"/>
    <p:sldId id="416" r:id="rId12"/>
    <p:sldId id="405" r:id="rId13"/>
    <p:sldId id="430" r:id="rId14"/>
    <p:sldId id="429" r:id="rId15"/>
    <p:sldId id="431" r:id="rId16"/>
    <p:sldId id="417" r:id="rId17"/>
    <p:sldId id="418" r:id="rId18"/>
    <p:sldId id="433" r:id="rId19"/>
    <p:sldId id="432" r:id="rId20"/>
    <p:sldId id="434" r:id="rId21"/>
    <p:sldId id="419" r:id="rId22"/>
    <p:sldId id="420" r:id="rId23"/>
    <p:sldId id="421" r:id="rId24"/>
    <p:sldId id="422" r:id="rId25"/>
    <p:sldId id="435" r:id="rId26"/>
    <p:sldId id="436" r:id="rId27"/>
    <p:sldId id="441" r:id="rId28"/>
    <p:sldId id="423" r:id="rId29"/>
    <p:sldId id="424" r:id="rId30"/>
    <p:sldId id="437" r:id="rId31"/>
    <p:sldId id="438" r:id="rId32"/>
    <p:sldId id="425" r:id="rId33"/>
    <p:sldId id="426" r:id="rId34"/>
    <p:sldId id="439" r:id="rId35"/>
    <p:sldId id="440" r:id="rId36"/>
    <p:sldId id="427" r:id="rId37"/>
    <p:sldId id="428" r:id="rId38"/>
    <p:sldId id="321" r:id="rId39"/>
    <p:sldId id="41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2A93F-4EAD-448F-8163-4E9C700F7EE1}" v="7" dt="2023-09-18T17:31:02.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48" autoAdjust="0"/>
  </p:normalViewPr>
  <p:slideViewPr>
    <p:cSldViewPr snapToGrid="0">
      <p:cViewPr varScale="1">
        <p:scale>
          <a:sx n="73" d="100"/>
          <a:sy n="73" d="100"/>
        </p:scale>
        <p:origin x="1008" y="78"/>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9:13.1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0 110,'2006'0,"-1971"-2,0-1,42-10,-36 5,43-2,471 7,-285 6,-212-4,1-1,87-17,-68 9,1 3,156 8,-91 2,2876-4,-2971-1,75-14,-75 8,72-2,2020 9,-990 3,960-2,-2089 2,1 0,-1 1,26 8,-22-5,47 5,-40-10,-3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31.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1,'10118'0,"-9877"18,-46-1,-14 2,37 0,39-1,13 0,183 2,-245-5,225-13,-194-5,3012 3,-3228-1,0-2,-1 0,1-2,-1 0,0-1,22-10,6-2,54-5,-32 8,-47 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34.0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0 143,'2305'0,"-2242"-2,67-13,38-2,-82 9,138-29,-172 27,254-31,-202 30,-74 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53.1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0,'1790'0,"-1759"0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59.0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1,'12668'0,"-12635"1,1 3,35 7,37 4,420-9,-290-8,440 2,-616 2,71 14,44 2,786-17,-463-3,-320 2,-148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9:01.7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51,'1039'0,"-1011"-1,-1-2,47-11,-45 8,1 1,32-2,2 0,-41-1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53:43.72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0 1,'7228'0,"-7197"0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9:16.4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1,'3757'0,"-3726"0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9:31.4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1,'4832'0,"-4776"3,69 11,4 2,8 3,-87-10,77 3,966-11,-513-3,1199 2,-1748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9:36.9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75,'34'-2,"0"-1,0-2,-1-2,34-10,-29 6,1 2,63-6,547 9,-346 10,9822-4,-10108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7:58.7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1,'9810'0,"-9779"0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03.0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39,'3071'0,"-2798"-18,-21-1,958 17,-582 5,415-3,-1013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14.6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1,'515'22,"-288"-7,354 35,264 8,1963-60,-2773 0,1-1,40-10,-37 6,60-4,-29 10,-39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20.4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0 111,'6776'0,"-6535"-19,-2 0,736 21,-948-4,0-1,46-10,-44 6,1 2,35-1,212-16,-113 8,244 11,-197 6,5311-3,-5492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6:48:25.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1,'3184'0,"-3153"0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60B616-BCB2-4E7C-BAA6-B90DF21B9EDF}" type="datetimeFigureOut">
              <a:rPr lang="en-US" smtClean="0"/>
              <a:t>9/18/2023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PWN should paint a picture of the outcome of the meeting/offer being made by the district.  </a:t>
            </a:r>
          </a:p>
        </p:txBody>
      </p:sp>
      <p:sp>
        <p:nvSpPr>
          <p:cNvPr id="4" name="Slide Number Placeholder 3"/>
          <p:cNvSpPr>
            <a:spLocks noGrp="1"/>
          </p:cNvSpPr>
          <p:nvPr>
            <p:ph type="sldNum" sz="quarter" idx="5"/>
          </p:nvPr>
        </p:nvSpPr>
        <p:spPr/>
        <p:txBody>
          <a:bodyPr/>
          <a:lstStyle/>
          <a:p>
            <a:fld id="{0D0EDF81-139F-488C-872B-4720FBA6BF98}" type="slidenum">
              <a:rPr lang="en-US" smtClean="0"/>
              <a:t>1</a:t>
            </a:fld>
            <a:endParaRPr lang="en-US" dirty="0"/>
          </a:p>
        </p:txBody>
      </p:sp>
    </p:spTree>
    <p:extLst>
      <p:ext uri="{BB962C8B-B14F-4D97-AF65-F5344CB8AC3E}">
        <p14:creationId xmlns:p14="http://schemas.microsoft.com/office/powerpoint/2010/main" val="317728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these Proposed statements</a:t>
            </a:r>
          </a:p>
        </p:txBody>
      </p:sp>
      <p:sp>
        <p:nvSpPr>
          <p:cNvPr id="4" name="Slide Number Placeholder 3"/>
          <p:cNvSpPr>
            <a:spLocks noGrp="1"/>
          </p:cNvSpPr>
          <p:nvPr>
            <p:ph type="sldNum" sz="quarter" idx="5"/>
          </p:nvPr>
        </p:nvSpPr>
        <p:spPr/>
        <p:txBody>
          <a:bodyPr/>
          <a:lstStyle/>
          <a:p>
            <a:fld id="{0D0EDF81-139F-488C-872B-4720FBA6BF98}" type="slidenum">
              <a:rPr lang="en-US" smtClean="0"/>
              <a:t>11</a:t>
            </a:fld>
            <a:endParaRPr lang="en-US" dirty="0"/>
          </a:p>
        </p:txBody>
      </p:sp>
    </p:spTree>
    <p:extLst>
      <p:ext uri="{BB962C8B-B14F-4D97-AF65-F5344CB8AC3E}">
        <p14:creationId xmlns:p14="http://schemas.microsoft.com/office/powerpoint/2010/main" val="81993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each table work together to create a few items that would belong in this portion of the PWN.</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14</a:t>
            </a:fld>
            <a:endParaRPr lang="en-US" dirty="0"/>
          </a:p>
        </p:txBody>
      </p:sp>
    </p:spTree>
    <p:extLst>
      <p:ext uri="{BB962C8B-B14F-4D97-AF65-F5344CB8AC3E}">
        <p14:creationId xmlns:p14="http://schemas.microsoft.com/office/powerpoint/2010/main" val="75244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are actual statements taken from PWNs that have been issued to parents.</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15</a:t>
            </a:fld>
            <a:endParaRPr lang="en-US" dirty="0"/>
          </a:p>
        </p:txBody>
      </p:sp>
    </p:spTree>
    <p:extLst>
      <p:ext uri="{BB962C8B-B14F-4D97-AF65-F5344CB8AC3E}">
        <p14:creationId xmlns:p14="http://schemas.microsoft.com/office/powerpoint/2010/main" val="17909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each table work together to create a few items that would belong in this portion of the PWN.</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19</a:t>
            </a:fld>
            <a:endParaRPr lang="en-US" dirty="0"/>
          </a:p>
        </p:txBody>
      </p:sp>
    </p:spTree>
    <p:extLst>
      <p:ext uri="{BB962C8B-B14F-4D97-AF65-F5344CB8AC3E}">
        <p14:creationId xmlns:p14="http://schemas.microsoft.com/office/powerpoint/2010/main" val="278590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20</a:t>
            </a:fld>
            <a:endParaRPr lang="en-US" dirty="0"/>
          </a:p>
        </p:txBody>
      </p:sp>
    </p:spTree>
    <p:extLst>
      <p:ext uri="{BB962C8B-B14F-4D97-AF65-F5344CB8AC3E}">
        <p14:creationId xmlns:p14="http://schemas.microsoft.com/office/powerpoint/2010/main" val="348747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each table work together to create a few items that would belong in this portion of the PWN.</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21</a:t>
            </a:fld>
            <a:endParaRPr lang="en-US" dirty="0"/>
          </a:p>
        </p:txBody>
      </p:sp>
    </p:spTree>
    <p:extLst>
      <p:ext uri="{BB962C8B-B14F-4D97-AF65-F5344CB8AC3E}">
        <p14:creationId xmlns:p14="http://schemas.microsoft.com/office/powerpoint/2010/main" val="369933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are actual statements taken from PWNs that have been issued to parents.</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22</a:t>
            </a:fld>
            <a:endParaRPr lang="en-US" dirty="0"/>
          </a:p>
        </p:txBody>
      </p:sp>
    </p:spTree>
    <p:extLst>
      <p:ext uri="{BB962C8B-B14F-4D97-AF65-F5344CB8AC3E}">
        <p14:creationId xmlns:p14="http://schemas.microsoft.com/office/powerpoint/2010/main" val="45396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each table work together to create a few items that would belong in this portion of the PWN.</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26</a:t>
            </a:fld>
            <a:endParaRPr lang="en-US" dirty="0"/>
          </a:p>
        </p:txBody>
      </p:sp>
    </p:spTree>
    <p:extLst>
      <p:ext uri="{BB962C8B-B14F-4D97-AF65-F5344CB8AC3E}">
        <p14:creationId xmlns:p14="http://schemas.microsoft.com/office/powerpoint/2010/main" val="52906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are actual statements taken from PWNs that have been issued to parents.</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27</a:t>
            </a:fld>
            <a:endParaRPr lang="en-US" dirty="0"/>
          </a:p>
        </p:txBody>
      </p:sp>
    </p:spTree>
    <p:extLst>
      <p:ext uri="{BB962C8B-B14F-4D97-AF65-F5344CB8AC3E}">
        <p14:creationId xmlns:p14="http://schemas.microsoft.com/office/powerpoint/2010/main" val="78137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each table work together to create a few items that would belong in this portion of the PWN.</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30</a:t>
            </a:fld>
            <a:endParaRPr lang="en-US" dirty="0"/>
          </a:p>
        </p:txBody>
      </p:sp>
    </p:spTree>
    <p:extLst>
      <p:ext uri="{BB962C8B-B14F-4D97-AF65-F5344CB8AC3E}">
        <p14:creationId xmlns:p14="http://schemas.microsoft.com/office/powerpoint/2010/main" val="11111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agenda:  Ask participants to think of when a PWN is required and write that time on a post it.  They can use as many post its as they need/want. </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2</a:t>
            </a:fld>
            <a:endParaRPr lang="en-US" dirty="0"/>
          </a:p>
        </p:txBody>
      </p:sp>
    </p:spTree>
    <p:extLst>
      <p:ext uri="{BB962C8B-B14F-4D97-AF65-F5344CB8AC3E}">
        <p14:creationId xmlns:p14="http://schemas.microsoft.com/office/powerpoint/2010/main" val="1231824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are actual statements taken from PWNs that have been issued to parents.</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31</a:t>
            </a:fld>
            <a:endParaRPr lang="en-US" dirty="0"/>
          </a:p>
        </p:txBody>
      </p:sp>
    </p:spTree>
    <p:extLst>
      <p:ext uri="{BB962C8B-B14F-4D97-AF65-F5344CB8AC3E}">
        <p14:creationId xmlns:p14="http://schemas.microsoft.com/office/powerpoint/2010/main" val="94451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post its to determine if there are times that a PWN is not required.  Discuss relevance, importance, or irrelevance of those times.</a:t>
            </a:r>
          </a:p>
        </p:txBody>
      </p:sp>
      <p:sp>
        <p:nvSpPr>
          <p:cNvPr id="4" name="Slide Number Placeholder 3"/>
          <p:cNvSpPr>
            <a:spLocks noGrp="1"/>
          </p:cNvSpPr>
          <p:nvPr>
            <p:ph type="sldNum" sz="quarter" idx="5"/>
          </p:nvPr>
        </p:nvSpPr>
        <p:spPr/>
        <p:txBody>
          <a:bodyPr/>
          <a:lstStyle/>
          <a:p>
            <a:fld id="{0D0EDF81-139F-488C-872B-4720FBA6BF98}" type="slidenum">
              <a:rPr lang="en-US" smtClean="0"/>
              <a:t>3</a:t>
            </a:fld>
            <a:endParaRPr lang="en-US" dirty="0"/>
          </a:p>
        </p:txBody>
      </p:sp>
    </p:spTree>
    <p:extLst>
      <p:ext uri="{BB962C8B-B14F-4D97-AF65-F5344CB8AC3E}">
        <p14:creationId xmlns:p14="http://schemas.microsoft.com/office/powerpoint/2010/main" val="230543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 PWN required when a student is screened? No. Screenings are required for preschool, kindergarten, or for newly enrolled school aged children without appropriate records of screening, evaluation, or progress in school. </a:t>
            </a:r>
          </a:p>
          <a:p>
            <a:r>
              <a:rPr lang="en-US" dirty="0"/>
              <a:t>Is a PWN required when a student is referred for intervention? No. Any student can be referred for an intervention team, or to receive intervention(s) (child study team, teacher assistance team, etc.). </a:t>
            </a:r>
          </a:p>
          <a:p>
            <a:r>
              <a:rPr lang="en-US" dirty="0"/>
              <a:t>Is a PWN required when a parent requests an initial evaluation? Yes. This referral constitutes identification, as described in IDEA. </a:t>
            </a:r>
          </a:p>
        </p:txBody>
      </p:sp>
      <p:sp>
        <p:nvSpPr>
          <p:cNvPr id="4" name="Slide Number Placeholder 3"/>
          <p:cNvSpPr>
            <a:spLocks noGrp="1"/>
          </p:cNvSpPr>
          <p:nvPr>
            <p:ph type="sldNum" sz="quarter" idx="5"/>
          </p:nvPr>
        </p:nvSpPr>
        <p:spPr/>
        <p:txBody>
          <a:bodyPr/>
          <a:lstStyle/>
          <a:p>
            <a:fld id="{0D0EDF81-139F-488C-872B-4720FBA6BF98}" type="slidenum">
              <a:rPr lang="en-US" smtClean="0"/>
              <a:t>4</a:t>
            </a:fld>
            <a:endParaRPr lang="en-US" dirty="0"/>
          </a:p>
        </p:txBody>
      </p:sp>
    </p:spTree>
    <p:extLst>
      <p:ext uri="{BB962C8B-B14F-4D97-AF65-F5344CB8AC3E}">
        <p14:creationId xmlns:p14="http://schemas.microsoft.com/office/powerpoint/2010/main" val="161848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5</a:t>
            </a:fld>
            <a:endParaRPr lang="en-US" dirty="0"/>
          </a:p>
        </p:txBody>
      </p:sp>
    </p:spTree>
    <p:extLst>
      <p:ext uri="{BB962C8B-B14F-4D97-AF65-F5344CB8AC3E}">
        <p14:creationId xmlns:p14="http://schemas.microsoft.com/office/powerpoint/2010/main" val="254493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PWN provides a record for the child, parent, and school of the decisions that have been made, the basis for those decisions, and the actions that will or will not be taken as a result of those decisions. The PWN should be part of the student’s special education record and may be used as a reference document in circumstances such as subsequent staff or parent meetings, as a clarification and reminder to all parties of commitments made or by dispute resolution staff. </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6</a:t>
            </a:fld>
            <a:endParaRPr lang="en-US" dirty="0"/>
          </a:p>
        </p:txBody>
      </p:sp>
    </p:spTree>
    <p:extLst>
      <p:ext uri="{BB962C8B-B14F-4D97-AF65-F5344CB8AC3E}">
        <p14:creationId xmlns:p14="http://schemas.microsoft.com/office/powerpoint/2010/main" val="288224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why and when to send a PWN, let’s talk about WHAT goes in it.  </a:t>
            </a:r>
          </a:p>
          <a:p>
            <a:r>
              <a:rPr lang="en-US" dirty="0"/>
              <a:t>Talk about the resources available:  Az-TAS, ADE Guidance and Examples in PRO</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7</a:t>
            </a:fld>
            <a:endParaRPr lang="en-US" dirty="0"/>
          </a:p>
        </p:txBody>
      </p:sp>
    </p:spTree>
    <p:extLst>
      <p:ext uri="{BB962C8B-B14F-4D97-AF65-F5344CB8AC3E}">
        <p14:creationId xmlns:p14="http://schemas.microsoft.com/office/powerpoint/2010/main" val="200459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each table work together to create a few items that would belong in this portion of the PWN.</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9</a:t>
            </a:fld>
            <a:endParaRPr lang="en-US" dirty="0"/>
          </a:p>
        </p:txBody>
      </p:sp>
    </p:spTree>
    <p:extLst>
      <p:ext uri="{BB962C8B-B14F-4D97-AF65-F5344CB8AC3E}">
        <p14:creationId xmlns:p14="http://schemas.microsoft.com/office/powerpoint/2010/main" val="226805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are actual statements taken from PWNs that have been issued to parents.</a:t>
            </a:r>
          </a:p>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10</a:t>
            </a:fld>
            <a:endParaRPr lang="en-US" dirty="0"/>
          </a:p>
        </p:txBody>
      </p:sp>
    </p:spTree>
    <p:extLst>
      <p:ext uri="{BB962C8B-B14F-4D97-AF65-F5344CB8AC3E}">
        <p14:creationId xmlns:p14="http://schemas.microsoft.com/office/powerpoint/2010/main" val="39326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pngall.com/tips-pn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9.xml"/><Relationship Id="rId18" Type="http://schemas.openxmlformats.org/officeDocument/2006/relationships/image" Target="../media/image35.png"/><Relationship Id="rId3" Type="http://schemas.openxmlformats.org/officeDocument/2006/relationships/image" Target="../media/image21.png"/><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32.png"/><Relationship Id="rId17" Type="http://schemas.openxmlformats.org/officeDocument/2006/relationships/customXml" Target="../ink/ink11.xml"/><Relationship Id="rId2" Type="http://schemas.openxmlformats.org/officeDocument/2006/relationships/notesSlide" Target="../notesSlides/notesSlide14.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customXml" Target="../ink/ink8.xml"/><Relationship Id="rId24" Type="http://schemas.openxmlformats.org/officeDocument/2006/relationships/image" Target="../media/image38.png"/><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10" Type="http://schemas.openxmlformats.org/officeDocument/2006/relationships/image" Target="../media/image31.png"/><Relationship Id="rId19" Type="http://schemas.openxmlformats.org/officeDocument/2006/relationships/customXml" Target="../ink/ink12.xml"/><Relationship Id="rId4" Type="http://schemas.openxmlformats.org/officeDocument/2006/relationships/image" Target="../media/image20.png"/><Relationship Id="rId9" Type="http://schemas.openxmlformats.org/officeDocument/2006/relationships/customXml" Target="../ink/ink7.xml"/><Relationship Id="rId14" Type="http://schemas.openxmlformats.org/officeDocument/2006/relationships/image" Target="../media/image33.png"/><Relationship Id="rId22"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customXml" Target="../ink/ink1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sites.ed.gov/idea/regs/b/e/300.503" TargetMode="External"/><Relationship Id="rId2" Type="http://schemas.openxmlformats.org/officeDocument/2006/relationships/hyperlink" Target="https://sites.ed.gov/idea/regs/c/e/303.421" TargetMode="External"/><Relationship Id="rId1" Type="http://schemas.openxmlformats.org/officeDocument/2006/relationships/slideLayout" Target="../slideLayouts/slideLayout5.xml"/><Relationship Id="rId5" Type="http://schemas.openxmlformats.org/officeDocument/2006/relationships/hyperlink" Target="https://www.azed.gov/sites/default/files/2020/06/2020-2021%20PWN%20Final%20.pdf?id=5edfc69c03e2b31438e90031" TargetMode="External"/><Relationship Id="rId4" Type="http://schemas.openxmlformats.org/officeDocument/2006/relationships/hyperlink" Target="https://www.azed.gov/sites/default/files/2023/06/2023-2024%20Guide%20Steps.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ixabay.com/fr/sondage-ic%C3%B4ne-enqu%C3%AAte-sur-l-ic%C3%B4ne-2316468/"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ed surface and a brush stroking the orange paint">
            <a:extLst>
              <a:ext uri="{FF2B5EF4-FFF2-40B4-BE49-F238E27FC236}">
                <a16:creationId xmlns:a16="http://schemas.microsoft.com/office/drawing/2014/main" id="{9B2C4A0D-B57E-832F-665B-496B38605BD0}"/>
              </a:ext>
            </a:extLst>
          </p:cNvPr>
          <p:cNvPicPr>
            <a:picLocks noChangeAspect="1"/>
          </p:cNvPicPr>
          <p:nvPr/>
        </p:nvPicPr>
        <p:blipFill rotWithShape="1">
          <a:blip r:embed="rId3"/>
          <a:srcRect l="12395" r="2537"/>
          <a:stretch/>
        </p:blipFill>
        <p:spPr>
          <a:xfrm>
            <a:off x="644652" y="1177655"/>
            <a:ext cx="5794248" cy="4546489"/>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a:noFill/>
        </p:spPr>
      </p:pic>
      <p:sp>
        <p:nvSpPr>
          <p:cNvPr id="2" name="Title 1">
            <a:extLst>
              <a:ext uri="{FF2B5EF4-FFF2-40B4-BE49-F238E27FC236}">
                <a16:creationId xmlns:a16="http://schemas.microsoft.com/office/drawing/2014/main" id="{B138CF5B-E8DE-48F3-9581-51BBEC47AE73}"/>
              </a:ext>
            </a:extLst>
          </p:cNvPr>
          <p:cNvSpPr>
            <a:spLocks noGrp="1"/>
          </p:cNvSpPr>
          <p:nvPr>
            <p:ph type="title"/>
          </p:nvPr>
        </p:nvSpPr>
        <p:spPr>
          <a:xfrm>
            <a:off x="5528056" y="3170428"/>
            <a:ext cx="6108192" cy="1463040"/>
          </a:xfrm>
        </p:spPr>
        <p:txBody>
          <a:bodyPr anchor="b">
            <a:normAutofit/>
          </a:bodyPr>
          <a:lstStyle/>
          <a:p>
            <a:r>
              <a:rPr lang="en-US" dirty="0"/>
              <a:t>Prior Written Notice (PWN)</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5256276" y="4633468"/>
            <a:ext cx="6291072" cy="649224"/>
          </a:xfrm>
        </p:spPr>
        <p:txBody>
          <a:bodyPr>
            <a:normAutofit fontScale="70000" lnSpcReduction="20000"/>
          </a:bodyPr>
          <a:lstStyle/>
          <a:p>
            <a:r>
              <a:rPr lang="en-US" dirty="0"/>
              <a:t>Painting a Picture</a:t>
            </a:r>
          </a:p>
          <a:p>
            <a:r>
              <a:rPr lang="en-US"/>
              <a:t>2023-2024 </a:t>
            </a:r>
            <a:endParaRPr lang="en-US" dirty="0"/>
          </a:p>
        </p:txBody>
      </p:sp>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C3-4FAE-E125-1B31-D9CB48A5B574}"/>
              </a:ext>
            </a:extLst>
          </p:cNvPr>
          <p:cNvSpPr>
            <a:spLocks noGrp="1"/>
          </p:cNvSpPr>
          <p:nvPr>
            <p:ph type="ctrTitle"/>
          </p:nvPr>
        </p:nvSpPr>
        <p:spPr>
          <a:xfrm>
            <a:off x="932688" y="1673352"/>
            <a:ext cx="4991594" cy="3511296"/>
          </a:xfrm>
        </p:spPr>
        <p:txBody>
          <a:bodyPr/>
          <a:lstStyle/>
          <a:p>
            <a:pPr algn="ctr"/>
            <a:r>
              <a:rPr lang="en-US" dirty="0"/>
              <a:t>Example</a:t>
            </a:r>
            <a:br>
              <a:rPr lang="en-US" dirty="0"/>
            </a:br>
            <a:r>
              <a:rPr lang="en-US" dirty="0"/>
              <a:t>or</a:t>
            </a:r>
            <a:br>
              <a:rPr lang="en-US" dirty="0"/>
            </a:br>
            <a:r>
              <a:rPr lang="en-US" dirty="0"/>
              <a:t>Non-Example</a:t>
            </a:r>
          </a:p>
        </p:txBody>
      </p:sp>
      <p:sp>
        <p:nvSpPr>
          <p:cNvPr id="3" name="Subtitle 2">
            <a:extLst>
              <a:ext uri="{FF2B5EF4-FFF2-40B4-BE49-F238E27FC236}">
                <a16:creationId xmlns:a16="http://schemas.microsoft.com/office/drawing/2014/main" id="{6F51B2D3-4B12-795A-382A-ECA7209D70EA}"/>
              </a:ext>
            </a:extLst>
          </p:cNvPr>
          <p:cNvSpPr>
            <a:spLocks noGrp="1"/>
          </p:cNvSpPr>
          <p:nvPr>
            <p:ph type="subTitle" idx="1"/>
          </p:nvPr>
        </p:nvSpPr>
        <p:spPr/>
        <p:txBody>
          <a:bodyPr/>
          <a:lstStyle/>
          <a:p>
            <a:r>
              <a:rPr lang="en-US" dirty="0"/>
              <a:t>Let’s EXAMINE some statements</a:t>
            </a:r>
          </a:p>
        </p:txBody>
      </p:sp>
    </p:spTree>
    <p:extLst>
      <p:ext uri="{BB962C8B-B14F-4D97-AF65-F5344CB8AC3E}">
        <p14:creationId xmlns:p14="http://schemas.microsoft.com/office/powerpoint/2010/main" val="161047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a:xfrm>
            <a:off x="838200" y="202455"/>
            <a:ext cx="10515600" cy="1325563"/>
          </a:xfrm>
        </p:spPr>
        <p:txBody>
          <a:bodyPr/>
          <a:lstStyle/>
          <a:p>
            <a:r>
              <a:rPr lang="en-US" dirty="0"/>
              <a:t>Description of the action proposed</a:t>
            </a:r>
          </a:p>
        </p:txBody>
      </p:sp>
      <p:sp>
        <p:nvSpPr>
          <p:cNvPr id="3" name="Content Placeholder 2">
            <a:extLst>
              <a:ext uri="{FF2B5EF4-FFF2-40B4-BE49-F238E27FC236}">
                <a16:creationId xmlns:a16="http://schemas.microsoft.com/office/drawing/2014/main" id="{E2C2EC19-FD46-AA5A-5A07-929182F87082}"/>
              </a:ext>
            </a:extLst>
          </p:cNvPr>
          <p:cNvSpPr>
            <a:spLocks noGrp="1"/>
          </p:cNvSpPr>
          <p:nvPr>
            <p:ph sz="half" idx="1"/>
          </p:nvPr>
        </p:nvSpPr>
        <p:spPr/>
        <p:txBody>
          <a:bodyPr>
            <a:normAutofit fontScale="70000" lnSpcReduction="20000"/>
          </a:bodyPr>
          <a:lstStyle/>
          <a:p>
            <a:pPr marL="0" indent="0">
              <a:buNone/>
            </a:pPr>
            <a:r>
              <a:rPr lang="en-US" dirty="0"/>
              <a:t>At STUDENT's initial Individualized Education Program (IEP) meeting on 8/3/2023, the team created and proposed the attached IEP. The team developed an IEP verifying information and providing input in the Student Data, IEP Team Members, Present Level of Academic Achievement and Functional Performance, Considerations, Student Goals and Performance Objectives and Progress Reports, Accommodations, Assessment, Services and Environment, and Medicaid Services / DSC sections.</a:t>
            </a:r>
          </a:p>
        </p:txBody>
      </p:sp>
      <p:sp>
        <p:nvSpPr>
          <p:cNvPr id="4" name="Content Placeholder 3">
            <a:extLst>
              <a:ext uri="{FF2B5EF4-FFF2-40B4-BE49-F238E27FC236}">
                <a16:creationId xmlns:a16="http://schemas.microsoft.com/office/drawing/2014/main" id="{3313A78D-04F0-8DAA-A7EE-5016416CD384}"/>
              </a:ext>
            </a:extLst>
          </p:cNvPr>
          <p:cNvSpPr>
            <a:spLocks noGrp="1"/>
          </p:cNvSpPr>
          <p:nvPr>
            <p:ph sz="half" idx="2"/>
          </p:nvPr>
        </p:nvSpPr>
        <p:spPr/>
        <p:txBody>
          <a:bodyPr>
            <a:normAutofit fontScale="70000" lnSpcReduction="20000"/>
          </a:bodyPr>
          <a:lstStyle/>
          <a:p>
            <a:pPr marL="514350" indent="-514350">
              <a:buFont typeface="+mj-lt"/>
              <a:buAutoNum type="arabicPeriod"/>
            </a:pPr>
            <a:r>
              <a:rPr lang="en-US" dirty="0"/>
              <a:t>The team reviewed in an effort to provide FAPE in accordance with IDEA. Specialized services will be provided in the areas of: Reading, Writing, Math Calculation, Interpersonal/Social Skills, Occupational Therapy and Communication. STUDENT requires transportation 2x a day.</a:t>
            </a:r>
          </a:p>
          <a:p>
            <a:pPr marL="514350" indent="-514350">
              <a:buFont typeface="+mj-lt"/>
              <a:buAutoNum type="arabicPeriod"/>
            </a:pPr>
            <a:r>
              <a:rPr lang="en-US" dirty="0"/>
              <a:t>Accommodations will be provided in all academic areas.</a:t>
            </a:r>
          </a:p>
          <a:p>
            <a:pPr marL="514350" indent="-514350">
              <a:buFont typeface="+mj-lt"/>
              <a:buAutoNum type="arabicPeriod"/>
            </a:pPr>
            <a:r>
              <a:rPr lang="en-US" dirty="0"/>
              <a:t>Continuing speech therapy services for 120 minutes a month.</a:t>
            </a:r>
          </a:p>
          <a:p>
            <a:endParaRPr lang="en-US" dirty="0"/>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11</a:t>
            </a:fld>
            <a:endParaRPr lang="en-US" dirty="0"/>
          </a:p>
        </p:txBody>
      </p:sp>
      <p:cxnSp>
        <p:nvCxnSpPr>
          <p:cNvPr id="5" name="Straight Connector 4">
            <a:extLst>
              <a:ext uri="{FF2B5EF4-FFF2-40B4-BE49-F238E27FC236}">
                <a16:creationId xmlns:a16="http://schemas.microsoft.com/office/drawing/2014/main" id="{EED1E192-311B-15BF-8A04-3B96735D868D}"/>
              </a:ext>
            </a:extLst>
          </p:cNvPr>
          <p:cNvCxnSpPr>
            <a:cxnSpLocks/>
          </p:cNvCxnSpPr>
          <p:nvPr/>
        </p:nvCxnSpPr>
        <p:spPr>
          <a:xfrm flipV="1">
            <a:off x="6042991" y="1852654"/>
            <a:ext cx="0" cy="39915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57F710D-0567-6FE0-56F5-5BA524E627AB}"/>
              </a:ext>
            </a:extLst>
          </p:cNvPr>
          <p:cNvSpPr/>
          <p:nvPr/>
        </p:nvSpPr>
        <p:spPr>
          <a:xfrm>
            <a:off x="1483504" y="1204853"/>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1</a:t>
            </a:r>
          </a:p>
        </p:txBody>
      </p:sp>
      <p:sp>
        <p:nvSpPr>
          <p:cNvPr id="8" name="Rectangle 7">
            <a:extLst>
              <a:ext uri="{FF2B5EF4-FFF2-40B4-BE49-F238E27FC236}">
                <a16:creationId xmlns:a16="http://schemas.microsoft.com/office/drawing/2014/main" id="{A5D9A4C1-5D22-B44F-1FDE-7ADB2BEA68D4}"/>
              </a:ext>
            </a:extLst>
          </p:cNvPr>
          <p:cNvSpPr/>
          <p:nvPr/>
        </p:nvSpPr>
        <p:spPr>
          <a:xfrm>
            <a:off x="6787024" y="1273274"/>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2</a:t>
            </a:r>
          </a:p>
        </p:txBody>
      </p:sp>
    </p:spTree>
    <p:extLst>
      <p:ext uri="{BB962C8B-B14F-4D97-AF65-F5344CB8AC3E}">
        <p14:creationId xmlns:p14="http://schemas.microsoft.com/office/powerpoint/2010/main" val="257871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a:xfrm>
            <a:off x="838200" y="136525"/>
            <a:ext cx="10515600" cy="1325563"/>
          </a:xfrm>
        </p:spPr>
        <p:txBody>
          <a:bodyPr/>
          <a:lstStyle/>
          <a:p>
            <a:r>
              <a:rPr lang="en-US" dirty="0"/>
              <a:t>Description of the action proposed</a:t>
            </a:r>
          </a:p>
        </p:txBody>
      </p:sp>
      <p:sp>
        <p:nvSpPr>
          <p:cNvPr id="3" name="Content Placeholder 2">
            <a:extLst>
              <a:ext uri="{FF2B5EF4-FFF2-40B4-BE49-F238E27FC236}">
                <a16:creationId xmlns:a16="http://schemas.microsoft.com/office/drawing/2014/main" id="{E2C2EC19-FD46-AA5A-5A07-929182F87082}"/>
              </a:ext>
            </a:extLst>
          </p:cNvPr>
          <p:cNvSpPr>
            <a:spLocks noGrp="1"/>
          </p:cNvSpPr>
          <p:nvPr>
            <p:ph sz="half" idx="1"/>
          </p:nvPr>
        </p:nvSpPr>
        <p:spPr/>
        <p:txBody>
          <a:bodyPr>
            <a:normAutofit fontScale="62500" lnSpcReduction="20000"/>
          </a:bodyPr>
          <a:lstStyle/>
          <a:p>
            <a:pPr marL="0" indent="0">
              <a:buNone/>
            </a:pPr>
            <a:r>
              <a:rPr lang="en-US" dirty="0"/>
              <a:t>An annual IEP meeting was held for STUDENT on 04/07/2023 via virtually.</a:t>
            </a:r>
          </a:p>
          <a:p>
            <a:pPr marL="0" indent="0">
              <a:buNone/>
            </a:pPr>
            <a:r>
              <a:rPr lang="en-US" dirty="0"/>
              <a:t>IEP team proposed that services continue to be provided to STUDENT, as they remain eligible for special education services under Specific Learning Disability in the areas of Reading Fluency, Reading Comprehension, Math Calculation, and Math Problem-Solving.</a:t>
            </a:r>
          </a:p>
          <a:p>
            <a:pPr marL="514350" indent="-514350">
              <a:buFont typeface="+mj-lt"/>
              <a:buAutoNum type="arabicPeriod"/>
            </a:pPr>
            <a:r>
              <a:rPr lang="en-US" dirty="0"/>
              <a:t>IEP team proposed new goals for Reading Fluency, Reading Comprehension, Math Calculation, and Math Problem-Solving.</a:t>
            </a:r>
          </a:p>
          <a:p>
            <a:pPr marL="514350" indent="-514350">
              <a:buFont typeface="+mj-lt"/>
              <a:buAutoNum type="arabicPeriod"/>
            </a:pPr>
            <a:r>
              <a:rPr lang="en-US" dirty="0"/>
              <a:t>IEP team proposed changes and additions to STUDENT's accommodations.</a:t>
            </a:r>
          </a:p>
          <a:p>
            <a:pPr marL="0" indent="0">
              <a:buNone/>
            </a:pPr>
            <a:endParaRPr lang="en-US" dirty="0"/>
          </a:p>
        </p:txBody>
      </p:sp>
      <p:sp>
        <p:nvSpPr>
          <p:cNvPr id="4" name="Content Placeholder 3">
            <a:extLst>
              <a:ext uri="{FF2B5EF4-FFF2-40B4-BE49-F238E27FC236}">
                <a16:creationId xmlns:a16="http://schemas.microsoft.com/office/drawing/2014/main" id="{BEBE1F4F-04A8-4A22-6B3C-B8C6563883D5}"/>
              </a:ext>
            </a:extLst>
          </p:cNvPr>
          <p:cNvSpPr>
            <a:spLocks noGrp="1"/>
          </p:cNvSpPr>
          <p:nvPr>
            <p:ph sz="half" idx="2"/>
          </p:nvPr>
        </p:nvSpPr>
        <p:spPr/>
        <p:txBody>
          <a:bodyPr>
            <a:normAutofit fontScale="62500" lnSpcReduction="20000"/>
          </a:bodyPr>
          <a:lstStyle/>
          <a:p>
            <a:pPr marL="0" indent="0">
              <a:buNone/>
            </a:pPr>
            <a:r>
              <a:rPr lang="en-US" b="0" i="0" dirty="0">
                <a:solidFill>
                  <a:srgbClr val="000000"/>
                </a:solidFill>
                <a:effectLst/>
                <a:latin typeface="Century Gothic" panose="020B0502020202020204" pitchFamily="34" charset="0"/>
              </a:rPr>
              <a:t>The team proposes to implement the IEP developed on 08/28/2023 as written.</a:t>
            </a:r>
            <a:endParaRPr lang="en-US"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12</a:t>
            </a:fld>
            <a:endParaRPr lang="en-US" dirty="0"/>
          </a:p>
        </p:txBody>
      </p:sp>
      <p:cxnSp>
        <p:nvCxnSpPr>
          <p:cNvPr id="5" name="Straight Connector 4">
            <a:extLst>
              <a:ext uri="{FF2B5EF4-FFF2-40B4-BE49-F238E27FC236}">
                <a16:creationId xmlns:a16="http://schemas.microsoft.com/office/drawing/2014/main" id="{0C1343C7-30DD-ED76-FC5D-727C4889AC97}"/>
              </a:ext>
            </a:extLst>
          </p:cNvPr>
          <p:cNvCxnSpPr>
            <a:cxnSpLocks/>
          </p:cNvCxnSpPr>
          <p:nvPr/>
        </p:nvCxnSpPr>
        <p:spPr>
          <a:xfrm flipV="1">
            <a:off x="6042991" y="1852654"/>
            <a:ext cx="0" cy="39915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AC6A80A-F90C-7675-EB91-71E96E1CBF1E}"/>
              </a:ext>
            </a:extLst>
          </p:cNvPr>
          <p:cNvSpPr/>
          <p:nvPr/>
        </p:nvSpPr>
        <p:spPr>
          <a:xfrm>
            <a:off x="1483504" y="1230177"/>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3</a:t>
            </a:r>
          </a:p>
        </p:txBody>
      </p:sp>
      <p:sp>
        <p:nvSpPr>
          <p:cNvPr id="8" name="Rectangle 7">
            <a:extLst>
              <a:ext uri="{FF2B5EF4-FFF2-40B4-BE49-F238E27FC236}">
                <a16:creationId xmlns:a16="http://schemas.microsoft.com/office/drawing/2014/main" id="{44F7788F-31E8-4C92-3D88-8782C2D251A3}"/>
              </a:ext>
            </a:extLst>
          </p:cNvPr>
          <p:cNvSpPr/>
          <p:nvPr/>
        </p:nvSpPr>
        <p:spPr>
          <a:xfrm>
            <a:off x="7064392" y="1273274"/>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4</a:t>
            </a:r>
          </a:p>
        </p:txBody>
      </p:sp>
    </p:spTree>
    <p:extLst>
      <p:ext uri="{BB962C8B-B14F-4D97-AF65-F5344CB8AC3E}">
        <p14:creationId xmlns:p14="http://schemas.microsoft.com/office/powerpoint/2010/main" val="152977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BD5-5EA9-5019-B151-E839FCE3B89B}"/>
              </a:ext>
            </a:extLst>
          </p:cNvPr>
          <p:cNvSpPr>
            <a:spLocks noGrp="1"/>
          </p:cNvSpPr>
          <p:nvPr>
            <p:ph type="title"/>
          </p:nvPr>
        </p:nvSpPr>
        <p:spPr/>
        <p:txBody>
          <a:bodyPr/>
          <a:lstStyle/>
          <a:p>
            <a:r>
              <a:rPr lang="en-US" dirty="0"/>
              <a:t>Explanation of why the agency proposes or refuses to take this action</a:t>
            </a:r>
          </a:p>
        </p:txBody>
      </p:sp>
      <p:sp>
        <p:nvSpPr>
          <p:cNvPr id="4" name="Content Placeholder 3">
            <a:extLst>
              <a:ext uri="{FF2B5EF4-FFF2-40B4-BE49-F238E27FC236}">
                <a16:creationId xmlns:a16="http://schemas.microsoft.com/office/drawing/2014/main" id="{E4611B04-C349-42D4-EB8E-B2C4D214D7DF}"/>
              </a:ext>
            </a:extLst>
          </p:cNvPr>
          <p:cNvSpPr>
            <a:spLocks noGrp="1"/>
          </p:cNvSpPr>
          <p:nvPr>
            <p:ph sz="half" idx="2"/>
          </p:nvPr>
        </p:nvSpPr>
        <p:spPr>
          <a:xfrm>
            <a:off x="6774286" y="1790164"/>
            <a:ext cx="4726548" cy="4382036"/>
          </a:xfrm>
        </p:spPr>
        <p:txBody>
          <a:bodyPr>
            <a:normAutofit fontScale="92500"/>
          </a:bodyPr>
          <a:lstStyle/>
          <a:p>
            <a:r>
              <a:rPr lang="en-US" dirty="0">
                <a:solidFill>
                  <a:schemeClr val="accent4">
                    <a:lumMod val="75000"/>
                  </a:schemeClr>
                </a:solidFill>
              </a:rPr>
              <a:t>Must be highly individualized and detailed</a:t>
            </a:r>
          </a:p>
          <a:p>
            <a:r>
              <a:rPr lang="en-US" dirty="0">
                <a:solidFill>
                  <a:schemeClr val="accent4">
                    <a:lumMod val="75000"/>
                  </a:schemeClr>
                </a:solidFill>
              </a:rPr>
              <a:t>Reasons must be directly related to the actions described</a:t>
            </a:r>
          </a:p>
          <a:p>
            <a:r>
              <a:rPr lang="en-US" dirty="0">
                <a:solidFill>
                  <a:schemeClr val="accent4">
                    <a:lumMod val="75000"/>
                  </a:schemeClr>
                </a:solidFill>
              </a:rPr>
              <a:t>If you are numbering items in one section, ensure that they correspond to the numbers here as well</a:t>
            </a:r>
          </a:p>
        </p:txBody>
      </p:sp>
      <p:sp>
        <p:nvSpPr>
          <p:cNvPr id="7" name="Slide Number Placeholder 6">
            <a:extLst>
              <a:ext uri="{FF2B5EF4-FFF2-40B4-BE49-F238E27FC236}">
                <a16:creationId xmlns:a16="http://schemas.microsoft.com/office/drawing/2014/main" id="{A497CB92-B707-8ACA-8009-216B95F780F4}"/>
              </a:ext>
            </a:extLst>
          </p:cNvPr>
          <p:cNvSpPr>
            <a:spLocks noGrp="1"/>
          </p:cNvSpPr>
          <p:nvPr>
            <p:ph type="sldNum" sz="quarter" idx="12"/>
          </p:nvPr>
        </p:nvSpPr>
        <p:spPr/>
        <p:txBody>
          <a:bodyPr/>
          <a:lstStyle/>
          <a:p>
            <a:fld id="{B9713C8C-8E70-45D5-AE59-23E60168254E}" type="slidenum">
              <a:rPr lang="en-US" smtClean="0"/>
              <a:t>13</a:t>
            </a:fld>
            <a:endParaRPr lang="en-US" dirty="0"/>
          </a:p>
        </p:txBody>
      </p:sp>
      <p:pic>
        <p:nvPicPr>
          <p:cNvPr id="8" name="Picture 7">
            <a:extLst>
              <a:ext uri="{FF2B5EF4-FFF2-40B4-BE49-F238E27FC236}">
                <a16:creationId xmlns:a16="http://schemas.microsoft.com/office/drawing/2014/main" id="{5E745E14-8B98-674E-8C35-99EAE7E92B27}"/>
              </a:ext>
            </a:extLst>
          </p:cNvPr>
          <p:cNvPicPr>
            <a:picLocks noChangeAspect="1"/>
          </p:cNvPicPr>
          <p:nvPr/>
        </p:nvPicPr>
        <p:blipFill rotWithShape="1">
          <a:blip r:embed="rId2"/>
          <a:srcRect b="9358"/>
          <a:stretch/>
        </p:blipFill>
        <p:spPr>
          <a:xfrm>
            <a:off x="838200" y="2134050"/>
            <a:ext cx="5438152" cy="1118058"/>
          </a:xfrm>
          <a:prstGeom prst="rect">
            <a:avLst/>
          </a:prstGeom>
        </p:spPr>
      </p:pic>
      <p:pic>
        <p:nvPicPr>
          <p:cNvPr id="12" name="Picture 11">
            <a:extLst>
              <a:ext uri="{FF2B5EF4-FFF2-40B4-BE49-F238E27FC236}">
                <a16:creationId xmlns:a16="http://schemas.microsoft.com/office/drawing/2014/main" id="{3109BA25-5E2A-E0A0-EC0C-E96FC06C8A29}"/>
              </a:ext>
            </a:extLst>
          </p:cNvPr>
          <p:cNvPicPr>
            <a:picLocks noChangeAspect="1"/>
          </p:cNvPicPr>
          <p:nvPr/>
        </p:nvPicPr>
        <p:blipFill>
          <a:blip r:embed="rId3"/>
          <a:stretch>
            <a:fillRect/>
          </a:stretch>
        </p:blipFill>
        <p:spPr>
          <a:xfrm>
            <a:off x="691166" y="3281038"/>
            <a:ext cx="5783697" cy="1984498"/>
          </a:xfrm>
          <a:prstGeom prst="rect">
            <a:avLst/>
          </a:prstGeom>
        </p:spPr>
      </p:pic>
    </p:spTree>
    <p:extLst>
      <p:ext uri="{BB962C8B-B14F-4D97-AF65-F5344CB8AC3E}">
        <p14:creationId xmlns:p14="http://schemas.microsoft.com/office/powerpoint/2010/main" val="327240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chor="ctr" anchorCtr="0">
            <a:normAutofit/>
          </a:bodyPr>
          <a:lstStyle/>
          <a:p>
            <a:r>
              <a:rPr lang="en-US" sz="4800" dirty="0"/>
              <a:t>Time for Practice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14</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p:txBody>
          <a:bodyPr/>
          <a:lstStyle/>
          <a:p>
            <a:r>
              <a:rPr lang="en-US" dirty="0">
                <a:solidFill>
                  <a:srgbClr val="FFFFFF"/>
                </a:solidFill>
              </a:rPr>
              <a:t>Explanation of why the agency proposes or refuses to take this action</a:t>
            </a:r>
          </a:p>
        </p:txBody>
      </p:sp>
    </p:spTree>
    <p:extLst>
      <p:ext uri="{BB962C8B-B14F-4D97-AF65-F5344CB8AC3E}">
        <p14:creationId xmlns:p14="http://schemas.microsoft.com/office/powerpoint/2010/main" val="140727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C3-4FAE-E125-1B31-D9CB48A5B574}"/>
              </a:ext>
            </a:extLst>
          </p:cNvPr>
          <p:cNvSpPr>
            <a:spLocks noGrp="1"/>
          </p:cNvSpPr>
          <p:nvPr>
            <p:ph type="ctrTitle"/>
          </p:nvPr>
        </p:nvSpPr>
        <p:spPr>
          <a:xfrm>
            <a:off x="932688" y="1673352"/>
            <a:ext cx="4991594" cy="3511296"/>
          </a:xfrm>
        </p:spPr>
        <p:txBody>
          <a:bodyPr/>
          <a:lstStyle/>
          <a:p>
            <a:pPr algn="ctr"/>
            <a:r>
              <a:rPr lang="en-US" dirty="0"/>
              <a:t>Example</a:t>
            </a:r>
            <a:br>
              <a:rPr lang="en-US" dirty="0"/>
            </a:br>
            <a:r>
              <a:rPr lang="en-US" dirty="0"/>
              <a:t>or</a:t>
            </a:r>
            <a:br>
              <a:rPr lang="en-US" dirty="0"/>
            </a:br>
            <a:r>
              <a:rPr lang="en-US" dirty="0"/>
              <a:t>Non-Example</a:t>
            </a:r>
          </a:p>
        </p:txBody>
      </p:sp>
      <p:sp>
        <p:nvSpPr>
          <p:cNvPr id="3" name="Subtitle 2">
            <a:extLst>
              <a:ext uri="{FF2B5EF4-FFF2-40B4-BE49-F238E27FC236}">
                <a16:creationId xmlns:a16="http://schemas.microsoft.com/office/drawing/2014/main" id="{6F51B2D3-4B12-795A-382A-ECA7209D70EA}"/>
              </a:ext>
            </a:extLst>
          </p:cNvPr>
          <p:cNvSpPr>
            <a:spLocks noGrp="1"/>
          </p:cNvSpPr>
          <p:nvPr>
            <p:ph type="subTitle" idx="1"/>
          </p:nvPr>
        </p:nvSpPr>
        <p:spPr/>
        <p:txBody>
          <a:bodyPr/>
          <a:lstStyle/>
          <a:p>
            <a:r>
              <a:rPr lang="en-US" dirty="0"/>
              <a:t>Let’s EXAMINE some statements</a:t>
            </a:r>
          </a:p>
        </p:txBody>
      </p:sp>
    </p:spTree>
    <p:extLst>
      <p:ext uri="{BB962C8B-B14F-4D97-AF65-F5344CB8AC3E}">
        <p14:creationId xmlns:p14="http://schemas.microsoft.com/office/powerpoint/2010/main" val="416163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p:txBody>
          <a:bodyPr/>
          <a:lstStyle/>
          <a:p>
            <a:r>
              <a:rPr lang="en-US" dirty="0"/>
              <a:t>Explanation of why the agency proposes or refuses to take this action</a:t>
            </a:r>
          </a:p>
        </p:txBody>
      </p:sp>
      <p:sp>
        <p:nvSpPr>
          <p:cNvPr id="3" name="Content Placeholder 2">
            <a:extLst>
              <a:ext uri="{FF2B5EF4-FFF2-40B4-BE49-F238E27FC236}">
                <a16:creationId xmlns:a16="http://schemas.microsoft.com/office/drawing/2014/main" id="{E2C2EC19-FD46-AA5A-5A07-929182F87082}"/>
              </a:ext>
            </a:extLst>
          </p:cNvPr>
          <p:cNvSpPr>
            <a:spLocks noGrp="1"/>
          </p:cNvSpPr>
          <p:nvPr>
            <p:ph idx="1"/>
          </p:nvPr>
        </p:nvSpPr>
        <p:spPr>
          <a:xfrm>
            <a:off x="6215270" y="2369774"/>
            <a:ext cx="5138530" cy="4344671"/>
          </a:xfrm>
        </p:spPr>
        <p:txBody>
          <a:bodyPr>
            <a:normAutofit/>
          </a:bodyPr>
          <a:lstStyle/>
          <a:p>
            <a:pPr marL="0" indent="0">
              <a:buNone/>
            </a:pPr>
            <a:r>
              <a:rPr lang="en-US" sz="1800" dirty="0"/>
              <a:t>Under IDEA law, </a:t>
            </a:r>
            <a:r>
              <a:rPr lang="en-US" sz="1800" dirty="0" err="1"/>
              <a:t>STUDENT's</a:t>
            </a:r>
            <a:r>
              <a:rPr lang="en-US" sz="1800" dirty="0"/>
              <a:t> IEP has been reviewed and services have been adjusted according to her present level of performance.</a:t>
            </a:r>
          </a:p>
          <a:p>
            <a:pPr marL="514350" indent="-514350">
              <a:buFont typeface="+mj-lt"/>
              <a:buAutoNum type="arabicPeriod"/>
            </a:pPr>
            <a:r>
              <a:rPr lang="en-US" sz="1800" dirty="0"/>
              <a:t>IEP team proposed and agreed on new goals for Reading Fluency, Reading Comprehension, Math Calculation, and Math Problem-Solving</a:t>
            </a:r>
          </a:p>
          <a:p>
            <a:pPr marL="514350" indent="-514350">
              <a:buFont typeface="+mj-lt"/>
              <a:buAutoNum type="arabicPeriod"/>
            </a:pPr>
            <a:r>
              <a:rPr lang="en-US" sz="1800" dirty="0"/>
              <a:t>IEP team proposed and agreed on </a:t>
            </a:r>
            <a:r>
              <a:rPr lang="en-US" sz="1800" dirty="0" err="1"/>
              <a:t>STUDENT's</a:t>
            </a:r>
            <a:r>
              <a:rPr lang="en-US" sz="1800" dirty="0"/>
              <a:t> current accommodations as she continues to struggles to need support in her academics with low test scores, struggling with understanding concepts, and missing assignments.</a:t>
            </a:r>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16</a:t>
            </a:fld>
            <a:endParaRPr lang="en-US" dirty="0"/>
          </a:p>
        </p:txBody>
      </p:sp>
      <p:cxnSp>
        <p:nvCxnSpPr>
          <p:cNvPr id="4" name="Straight Connector 3">
            <a:extLst>
              <a:ext uri="{FF2B5EF4-FFF2-40B4-BE49-F238E27FC236}">
                <a16:creationId xmlns:a16="http://schemas.microsoft.com/office/drawing/2014/main" id="{CDC0F583-BAAD-29E8-A413-E2223BD74082}"/>
              </a:ext>
            </a:extLst>
          </p:cNvPr>
          <p:cNvCxnSpPr>
            <a:cxnSpLocks/>
          </p:cNvCxnSpPr>
          <p:nvPr/>
        </p:nvCxnSpPr>
        <p:spPr>
          <a:xfrm flipV="1">
            <a:off x="6042991" y="1852654"/>
            <a:ext cx="0" cy="39915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EBD2C3-FEFB-3A85-1AFE-FD524D0F1205}"/>
              </a:ext>
            </a:extLst>
          </p:cNvPr>
          <p:cNvSpPr txBox="1"/>
          <p:nvPr/>
        </p:nvSpPr>
        <p:spPr>
          <a:xfrm>
            <a:off x="838200" y="2417270"/>
            <a:ext cx="4767461" cy="2862322"/>
          </a:xfrm>
          <a:prstGeom prst="rect">
            <a:avLst/>
          </a:prstGeom>
          <a:noFill/>
        </p:spPr>
        <p:txBody>
          <a:bodyPr wrap="square">
            <a:spAutoFit/>
          </a:bodyPr>
          <a:lstStyle/>
          <a:p>
            <a:r>
              <a:rPr lang="en-US" dirty="0"/>
              <a:t>STUDENT qualified for special education and related services in the areas of motor/physical, adaptive, and communication skills, after a multidisciplinary team evaluation. She is in need of these services to help her be more successful in the classroom and on campus. Her disability impedes her success as a student and as a peer member of her class.</a:t>
            </a:r>
          </a:p>
        </p:txBody>
      </p:sp>
      <p:sp>
        <p:nvSpPr>
          <p:cNvPr id="8" name="Rectangle 7">
            <a:extLst>
              <a:ext uri="{FF2B5EF4-FFF2-40B4-BE49-F238E27FC236}">
                <a16:creationId xmlns:a16="http://schemas.microsoft.com/office/drawing/2014/main" id="{22E6902E-00A4-C54C-914E-F43336881CE1}"/>
              </a:ext>
            </a:extLst>
          </p:cNvPr>
          <p:cNvSpPr/>
          <p:nvPr/>
        </p:nvSpPr>
        <p:spPr>
          <a:xfrm>
            <a:off x="1398354" y="1690688"/>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1</a:t>
            </a:r>
          </a:p>
        </p:txBody>
      </p:sp>
      <p:sp>
        <p:nvSpPr>
          <p:cNvPr id="9" name="Rectangle 8">
            <a:extLst>
              <a:ext uri="{FF2B5EF4-FFF2-40B4-BE49-F238E27FC236}">
                <a16:creationId xmlns:a16="http://schemas.microsoft.com/office/drawing/2014/main" id="{C74A9DF5-9F98-9300-A71E-6E3103D0C1A4}"/>
              </a:ext>
            </a:extLst>
          </p:cNvPr>
          <p:cNvSpPr/>
          <p:nvPr/>
        </p:nvSpPr>
        <p:spPr>
          <a:xfrm>
            <a:off x="6787024" y="1690687"/>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2</a:t>
            </a:r>
          </a:p>
        </p:txBody>
      </p:sp>
    </p:spTree>
    <p:extLst>
      <p:ext uri="{BB962C8B-B14F-4D97-AF65-F5344CB8AC3E}">
        <p14:creationId xmlns:p14="http://schemas.microsoft.com/office/powerpoint/2010/main" val="100434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p:txBody>
          <a:bodyPr/>
          <a:lstStyle/>
          <a:p>
            <a:r>
              <a:rPr lang="en-US" dirty="0"/>
              <a:t>Explanation of why the agency proposes or refuses to take this action</a:t>
            </a:r>
          </a:p>
        </p:txBody>
      </p:sp>
      <p:sp>
        <p:nvSpPr>
          <p:cNvPr id="3" name="Content Placeholder 2">
            <a:extLst>
              <a:ext uri="{FF2B5EF4-FFF2-40B4-BE49-F238E27FC236}">
                <a16:creationId xmlns:a16="http://schemas.microsoft.com/office/drawing/2014/main" id="{E2C2EC19-FD46-AA5A-5A07-929182F87082}"/>
              </a:ext>
            </a:extLst>
          </p:cNvPr>
          <p:cNvSpPr>
            <a:spLocks noGrp="1"/>
          </p:cNvSpPr>
          <p:nvPr>
            <p:ph idx="1"/>
          </p:nvPr>
        </p:nvSpPr>
        <p:spPr>
          <a:xfrm>
            <a:off x="838200" y="2378392"/>
            <a:ext cx="4687956" cy="4160520"/>
          </a:xfrm>
        </p:spPr>
        <p:txBody>
          <a:bodyPr>
            <a:normAutofit fontScale="92500" lnSpcReduction="10000"/>
          </a:bodyPr>
          <a:lstStyle/>
          <a:p>
            <a:pPr marL="514350" indent="-514350">
              <a:buFont typeface="+mj-lt"/>
              <a:buAutoNum type="arabicPeriod"/>
            </a:pPr>
            <a:r>
              <a:rPr lang="en-US" sz="1800" dirty="0"/>
              <a:t>The team reviewed and revised STUDENT's previous goals according to his current present levels and grade level standards. STUDENT will continue to work on improving his reading skills.</a:t>
            </a:r>
          </a:p>
          <a:p>
            <a:pPr marL="514350" indent="-514350">
              <a:buFont typeface="+mj-lt"/>
              <a:buAutoNum type="arabicPeriod"/>
            </a:pPr>
            <a:r>
              <a:rPr lang="en-US" sz="1800" dirty="0"/>
              <a:t>The team reviewed and revised STUDENT's previous accommodations to reflect current supports in his general education class in order to service his disability needs.</a:t>
            </a:r>
          </a:p>
          <a:p>
            <a:pPr marL="514350" indent="-514350">
              <a:buFont typeface="+mj-lt"/>
              <a:buAutoNum type="arabicPeriod"/>
            </a:pPr>
            <a:r>
              <a:rPr lang="en-US" sz="1800" dirty="0"/>
              <a:t>The team reviewed and revised STUDENT's previous service times to align with supports in place to provide specially designed instruction to service his disability needs.</a:t>
            </a:r>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17</a:t>
            </a:fld>
            <a:endParaRPr lang="en-US" dirty="0"/>
          </a:p>
        </p:txBody>
      </p:sp>
      <p:cxnSp>
        <p:nvCxnSpPr>
          <p:cNvPr id="7" name="Straight Connector 6">
            <a:extLst>
              <a:ext uri="{FF2B5EF4-FFF2-40B4-BE49-F238E27FC236}">
                <a16:creationId xmlns:a16="http://schemas.microsoft.com/office/drawing/2014/main" id="{2A053946-0069-16CC-D9C1-0A2A60388341}"/>
              </a:ext>
            </a:extLst>
          </p:cNvPr>
          <p:cNvCxnSpPr>
            <a:cxnSpLocks/>
          </p:cNvCxnSpPr>
          <p:nvPr/>
        </p:nvCxnSpPr>
        <p:spPr>
          <a:xfrm>
            <a:off x="6096000" y="1737342"/>
            <a:ext cx="0" cy="44348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06AC325-6DBE-6750-9A60-FD46A7720F62}"/>
              </a:ext>
            </a:extLst>
          </p:cNvPr>
          <p:cNvSpPr txBox="1">
            <a:spLocks/>
          </p:cNvSpPr>
          <p:nvPr/>
        </p:nvSpPr>
        <p:spPr>
          <a:xfrm>
            <a:off x="6665844" y="2378392"/>
            <a:ext cx="4687956" cy="4160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team met to develop an IEP for STUDENT.  The team discussed present levels, developed goals, and determined that her needs are best met in a Private Day School setting.</a:t>
            </a:r>
          </a:p>
          <a:p>
            <a:pPr marL="0" indent="0">
              <a:buNone/>
            </a:pPr>
            <a:r>
              <a:rPr lang="en-US" sz="1800" dirty="0"/>
              <a:t>OR</a:t>
            </a:r>
          </a:p>
          <a:p>
            <a:pPr marL="0" indent="0">
              <a:buNone/>
            </a:pPr>
            <a:r>
              <a:rPr lang="en-US" sz="1800" dirty="0"/>
              <a:t>STUDENT’S IEP was due for annual review.  The team met to review present levels and progress toward goals.  New goals were discussed, and service times were adjusted to meet their needs.</a:t>
            </a:r>
          </a:p>
        </p:txBody>
      </p:sp>
      <p:sp>
        <p:nvSpPr>
          <p:cNvPr id="8" name="Rectangle 7">
            <a:extLst>
              <a:ext uri="{FF2B5EF4-FFF2-40B4-BE49-F238E27FC236}">
                <a16:creationId xmlns:a16="http://schemas.microsoft.com/office/drawing/2014/main" id="{FDDEF9D3-E0FB-C69B-E9AC-903560B9B75B}"/>
              </a:ext>
            </a:extLst>
          </p:cNvPr>
          <p:cNvSpPr/>
          <p:nvPr/>
        </p:nvSpPr>
        <p:spPr>
          <a:xfrm>
            <a:off x="1529224" y="1549497"/>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3</a:t>
            </a:r>
          </a:p>
        </p:txBody>
      </p:sp>
      <p:sp>
        <p:nvSpPr>
          <p:cNvPr id="9" name="Rectangle 8">
            <a:extLst>
              <a:ext uri="{FF2B5EF4-FFF2-40B4-BE49-F238E27FC236}">
                <a16:creationId xmlns:a16="http://schemas.microsoft.com/office/drawing/2014/main" id="{879C49FD-C7D6-6DF5-6858-811C1B4C1916}"/>
              </a:ext>
            </a:extLst>
          </p:cNvPr>
          <p:cNvSpPr/>
          <p:nvPr/>
        </p:nvSpPr>
        <p:spPr>
          <a:xfrm>
            <a:off x="7015625" y="1549497"/>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4</a:t>
            </a:r>
          </a:p>
        </p:txBody>
      </p:sp>
    </p:spTree>
    <p:extLst>
      <p:ext uri="{BB962C8B-B14F-4D97-AF65-F5344CB8AC3E}">
        <p14:creationId xmlns:p14="http://schemas.microsoft.com/office/powerpoint/2010/main" val="236002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BD5-5EA9-5019-B151-E839FCE3B89B}"/>
              </a:ext>
            </a:extLst>
          </p:cNvPr>
          <p:cNvSpPr>
            <a:spLocks noGrp="1"/>
          </p:cNvSpPr>
          <p:nvPr>
            <p:ph type="title"/>
          </p:nvPr>
        </p:nvSpPr>
        <p:spPr/>
        <p:txBody>
          <a:bodyPr/>
          <a:lstStyle/>
          <a:p>
            <a:r>
              <a:rPr lang="en-US" dirty="0"/>
              <a:t>Description of any options the agency considered</a:t>
            </a:r>
          </a:p>
        </p:txBody>
      </p:sp>
      <p:sp>
        <p:nvSpPr>
          <p:cNvPr id="4" name="Content Placeholder 3">
            <a:extLst>
              <a:ext uri="{FF2B5EF4-FFF2-40B4-BE49-F238E27FC236}">
                <a16:creationId xmlns:a16="http://schemas.microsoft.com/office/drawing/2014/main" id="{E4611B04-C349-42D4-EB8E-B2C4D214D7DF}"/>
              </a:ext>
            </a:extLst>
          </p:cNvPr>
          <p:cNvSpPr>
            <a:spLocks noGrp="1"/>
          </p:cNvSpPr>
          <p:nvPr>
            <p:ph sz="half" idx="2"/>
          </p:nvPr>
        </p:nvSpPr>
        <p:spPr>
          <a:xfrm>
            <a:off x="811898" y="1724066"/>
            <a:ext cx="5081908" cy="4481511"/>
          </a:xfrm>
        </p:spPr>
        <p:txBody>
          <a:bodyPr>
            <a:normAutofit lnSpcReduction="10000"/>
          </a:bodyPr>
          <a:lstStyle/>
          <a:p>
            <a:pPr>
              <a:defRPr/>
            </a:pPr>
            <a:r>
              <a:rPr lang="en-US" dirty="0">
                <a:solidFill>
                  <a:schemeClr val="accent1">
                    <a:lumMod val="75000"/>
                  </a:schemeClr>
                </a:solidFill>
              </a:rPr>
              <a:t>These are options outside of those listed in the first section</a:t>
            </a:r>
          </a:p>
          <a:p>
            <a:pPr>
              <a:defRPr/>
            </a:pPr>
            <a:r>
              <a:rPr lang="en-US" dirty="0">
                <a:solidFill>
                  <a:schemeClr val="accent1">
                    <a:lumMod val="75000"/>
                  </a:schemeClr>
                </a:solidFill>
              </a:rPr>
              <a:t>Should </a:t>
            </a:r>
            <a:r>
              <a:rPr lang="en-US" b="1" dirty="0">
                <a:solidFill>
                  <a:schemeClr val="accent1">
                    <a:lumMod val="75000"/>
                  </a:schemeClr>
                </a:solidFill>
              </a:rPr>
              <a:t>not</a:t>
            </a:r>
            <a:r>
              <a:rPr lang="en-US" dirty="0">
                <a:solidFill>
                  <a:schemeClr val="accent1">
                    <a:lumMod val="75000"/>
                  </a:schemeClr>
                </a:solidFill>
              </a:rPr>
              <a:t> simply reflect the opposite of what is listed in Description of Action Proposed</a:t>
            </a:r>
          </a:p>
          <a:p>
            <a:pPr>
              <a:defRPr/>
            </a:pPr>
            <a:r>
              <a:rPr lang="en-US" dirty="0">
                <a:solidFill>
                  <a:schemeClr val="accent1">
                    <a:lumMod val="75000"/>
                  </a:schemeClr>
                </a:solidFill>
              </a:rPr>
              <a:t>Items discussed at the meeting leads to options considered</a:t>
            </a:r>
          </a:p>
          <a:p>
            <a:pPr>
              <a:defRPr/>
            </a:pPr>
            <a:endParaRPr lang="en-US" dirty="0">
              <a:solidFill>
                <a:schemeClr val="accent1">
                  <a:lumMod val="75000"/>
                </a:schemeClr>
              </a:solidFill>
            </a:endParaRPr>
          </a:p>
        </p:txBody>
      </p:sp>
      <p:sp>
        <p:nvSpPr>
          <p:cNvPr id="7" name="Slide Number Placeholder 6">
            <a:extLst>
              <a:ext uri="{FF2B5EF4-FFF2-40B4-BE49-F238E27FC236}">
                <a16:creationId xmlns:a16="http://schemas.microsoft.com/office/drawing/2014/main" id="{A497CB92-B707-8ACA-8009-216B95F780F4}"/>
              </a:ext>
            </a:extLst>
          </p:cNvPr>
          <p:cNvSpPr>
            <a:spLocks noGrp="1"/>
          </p:cNvSpPr>
          <p:nvPr>
            <p:ph type="sldNum" sz="quarter" idx="12"/>
          </p:nvPr>
        </p:nvSpPr>
        <p:spPr/>
        <p:txBody>
          <a:bodyPr/>
          <a:lstStyle/>
          <a:p>
            <a:fld id="{B9713C8C-8E70-45D5-AE59-23E60168254E}" type="slidenum">
              <a:rPr lang="en-US" smtClean="0"/>
              <a:t>18</a:t>
            </a:fld>
            <a:endParaRPr lang="en-US" dirty="0"/>
          </a:p>
        </p:txBody>
      </p:sp>
      <p:pic>
        <p:nvPicPr>
          <p:cNvPr id="9" name="Picture 8">
            <a:extLst>
              <a:ext uri="{FF2B5EF4-FFF2-40B4-BE49-F238E27FC236}">
                <a16:creationId xmlns:a16="http://schemas.microsoft.com/office/drawing/2014/main" id="{3D2357CF-A2F0-466F-A68D-72F9DC2A9AB7}"/>
              </a:ext>
            </a:extLst>
          </p:cNvPr>
          <p:cNvPicPr>
            <a:picLocks noChangeAspect="1"/>
          </p:cNvPicPr>
          <p:nvPr/>
        </p:nvPicPr>
        <p:blipFill>
          <a:blip r:embed="rId2"/>
          <a:stretch>
            <a:fillRect/>
          </a:stretch>
        </p:blipFill>
        <p:spPr>
          <a:xfrm>
            <a:off x="6298195" y="1724066"/>
            <a:ext cx="5479568" cy="1146887"/>
          </a:xfrm>
          <a:prstGeom prst="rect">
            <a:avLst/>
          </a:prstGeom>
        </p:spPr>
      </p:pic>
      <p:pic>
        <p:nvPicPr>
          <p:cNvPr id="12" name="Picture 11">
            <a:extLst>
              <a:ext uri="{FF2B5EF4-FFF2-40B4-BE49-F238E27FC236}">
                <a16:creationId xmlns:a16="http://schemas.microsoft.com/office/drawing/2014/main" id="{AFC67933-80EE-706F-D2D4-AA8D0F36C0E1}"/>
              </a:ext>
            </a:extLst>
          </p:cNvPr>
          <p:cNvPicPr>
            <a:picLocks noChangeAspect="1"/>
          </p:cNvPicPr>
          <p:nvPr/>
        </p:nvPicPr>
        <p:blipFill>
          <a:blip r:embed="rId3"/>
          <a:stretch>
            <a:fillRect/>
          </a:stretch>
        </p:blipFill>
        <p:spPr>
          <a:xfrm>
            <a:off x="6298195" y="2904331"/>
            <a:ext cx="5629787" cy="2427523"/>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486CB546-ADF3-CCD5-9A6C-ECDFC0356B10}"/>
                  </a:ext>
                </a:extLst>
              </p14:cNvPr>
              <p14:cNvContentPartPr/>
              <p14:nvPr/>
            </p14:nvContentPartPr>
            <p14:xfrm>
              <a:off x="6606725" y="2986814"/>
              <a:ext cx="4660560" cy="39600"/>
            </p14:xfrm>
          </p:contentPart>
        </mc:Choice>
        <mc:Fallback xmlns="">
          <p:pic>
            <p:nvPicPr>
              <p:cNvPr id="13" name="Ink 12">
                <a:extLst>
                  <a:ext uri="{FF2B5EF4-FFF2-40B4-BE49-F238E27FC236}">
                    <a16:creationId xmlns:a16="http://schemas.microsoft.com/office/drawing/2014/main" id="{486CB546-ADF3-CCD5-9A6C-ECDFC0356B10}"/>
                  </a:ext>
                </a:extLst>
              </p:cNvPr>
              <p:cNvPicPr/>
              <p:nvPr/>
            </p:nvPicPr>
            <p:blipFill>
              <a:blip r:embed="rId5"/>
              <a:stretch>
                <a:fillRect/>
              </a:stretch>
            </p:blipFill>
            <p:spPr>
              <a:xfrm>
                <a:off x="6552725" y="2879174"/>
                <a:ext cx="4768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44CB3688-7852-9FD9-D1A4-1305234C7B1A}"/>
                  </a:ext>
                </a:extLst>
              </p14:cNvPr>
              <p14:cNvContentPartPr/>
              <p14:nvPr/>
            </p14:nvContentPartPr>
            <p14:xfrm>
              <a:off x="6619325" y="3180494"/>
              <a:ext cx="1364040" cy="360"/>
            </p14:xfrm>
          </p:contentPart>
        </mc:Choice>
        <mc:Fallback xmlns="">
          <p:pic>
            <p:nvPicPr>
              <p:cNvPr id="14" name="Ink 13">
                <a:extLst>
                  <a:ext uri="{FF2B5EF4-FFF2-40B4-BE49-F238E27FC236}">
                    <a16:creationId xmlns:a16="http://schemas.microsoft.com/office/drawing/2014/main" id="{44CB3688-7852-9FD9-D1A4-1305234C7B1A}"/>
                  </a:ext>
                </a:extLst>
              </p:cNvPr>
              <p:cNvPicPr/>
              <p:nvPr/>
            </p:nvPicPr>
            <p:blipFill>
              <a:blip r:embed="rId7"/>
              <a:stretch>
                <a:fillRect/>
              </a:stretch>
            </p:blipFill>
            <p:spPr>
              <a:xfrm>
                <a:off x="6565685" y="3072854"/>
                <a:ext cx="1471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D0350C1E-CD37-FB5B-1B5B-365CFC81AD3F}"/>
                  </a:ext>
                </a:extLst>
              </p14:cNvPr>
              <p14:cNvContentPartPr/>
              <p14:nvPr/>
            </p14:nvContentPartPr>
            <p14:xfrm>
              <a:off x="6580805" y="3876014"/>
              <a:ext cx="3218400" cy="27000"/>
            </p14:xfrm>
          </p:contentPart>
        </mc:Choice>
        <mc:Fallback xmlns="">
          <p:pic>
            <p:nvPicPr>
              <p:cNvPr id="16" name="Ink 15">
                <a:extLst>
                  <a:ext uri="{FF2B5EF4-FFF2-40B4-BE49-F238E27FC236}">
                    <a16:creationId xmlns:a16="http://schemas.microsoft.com/office/drawing/2014/main" id="{D0350C1E-CD37-FB5B-1B5B-365CFC81AD3F}"/>
                  </a:ext>
                </a:extLst>
              </p:cNvPr>
              <p:cNvPicPr/>
              <p:nvPr/>
            </p:nvPicPr>
            <p:blipFill>
              <a:blip r:embed="rId9"/>
              <a:stretch>
                <a:fillRect/>
              </a:stretch>
            </p:blipFill>
            <p:spPr>
              <a:xfrm>
                <a:off x="6527165" y="3768374"/>
                <a:ext cx="3326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4E58E2D6-110F-95E0-EEDD-FFF9BC3F78A9}"/>
                  </a:ext>
                </a:extLst>
              </p14:cNvPr>
              <p14:cNvContentPartPr/>
              <p14:nvPr/>
            </p14:nvContentPartPr>
            <p14:xfrm>
              <a:off x="6606725" y="4274174"/>
              <a:ext cx="4131000" cy="27360"/>
            </p14:xfrm>
          </p:contentPart>
        </mc:Choice>
        <mc:Fallback xmlns="">
          <p:pic>
            <p:nvPicPr>
              <p:cNvPr id="17" name="Ink 16">
                <a:extLst>
                  <a:ext uri="{FF2B5EF4-FFF2-40B4-BE49-F238E27FC236}">
                    <a16:creationId xmlns:a16="http://schemas.microsoft.com/office/drawing/2014/main" id="{4E58E2D6-110F-95E0-EEDD-FFF9BC3F78A9}"/>
                  </a:ext>
                </a:extLst>
              </p:cNvPr>
              <p:cNvPicPr/>
              <p:nvPr/>
            </p:nvPicPr>
            <p:blipFill>
              <a:blip r:embed="rId11"/>
              <a:stretch>
                <a:fillRect/>
              </a:stretch>
            </p:blipFill>
            <p:spPr>
              <a:xfrm>
                <a:off x="6552725" y="4166174"/>
                <a:ext cx="4238640" cy="243000"/>
              </a:xfrm>
              <a:prstGeom prst="rect">
                <a:avLst/>
              </a:prstGeom>
            </p:spPr>
          </p:pic>
        </mc:Fallback>
      </mc:AlternateContent>
    </p:spTree>
    <p:extLst>
      <p:ext uri="{BB962C8B-B14F-4D97-AF65-F5344CB8AC3E}">
        <p14:creationId xmlns:p14="http://schemas.microsoft.com/office/powerpoint/2010/main" val="104766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chor="ctr" anchorCtr="0">
            <a:normAutofit/>
          </a:bodyPr>
          <a:lstStyle/>
          <a:p>
            <a:r>
              <a:rPr lang="en-US" sz="4800" dirty="0"/>
              <a:t>Time for Practice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19</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p:txBody>
          <a:bodyPr/>
          <a:lstStyle/>
          <a:p>
            <a:r>
              <a:rPr lang="en-US" dirty="0"/>
              <a:t>Description of any options the agency considered</a:t>
            </a:r>
            <a:endParaRPr lang="en-US" dirty="0">
              <a:solidFill>
                <a:srgbClr val="FFFFFF"/>
              </a:solidFill>
            </a:endParaRPr>
          </a:p>
        </p:txBody>
      </p:sp>
    </p:spTree>
    <p:extLst>
      <p:ext uri="{BB962C8B-B14F-4D97-AF65-F5344CB8AC3E}">
        <p14:creationId xmlns:p14="http://schemas.microsoft.com/office/powerpoint/2010/main" val="188165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p:txBody>
          <a:bodyPr>
            <a:normAutofit/>
          </a:bodyPr>
          <a:lstStyle/>
          <a:p>
            <a:r>
              <a:rPr lang="en-US" sz="5400" dirty="0"/>
              <a:t>Agenda</a:t>
            </a:r>
          </a:p>
        </p:txBody>
      </p:sp>
      <p:pic>
        <p:nvPicPr>
          <p:cNvPr id="15" name="Picture Placeholder 14">
            <a:extLst>
              <a:ext uri="{FF2B5EF4-FFF2-40B4-BE49-F238E27FC236}">
                <a16:creationId xmlns:a16="http://schemas.microsoft.com/office/drawing/2014/main" id="{949D770F-0604-41BE-87F0-65B08CC353C6}"/>
              </a:ext>
            </a:extLst>
          </p:cNvPr>
          <p:cNvPicPr>
            <a:picLocks noGrp="1" noChangeAspect="1"/>
          </p:cNvPicPr>
          <p:nvPr>
            <p:ph type="pic" sz="quarter" idx="15"/>
          </p:nvPr>
        </p:nvPicPr>
        <p:blipFill rotWithShape="1">
          <a:blip r:embed="rId3">
            <a:extLst>
              <a:ext uri="{837473B0-CC2E-450A-ABE3-18F120FF3D39}">
                <a1611:picAttrSrcUrl xmlns:a1611="http://schemas.microsoft.com/office/drawing/2016/11/main" r:id="rId4"/>
              </a:ext>
            </a:extLst>
          </a:blip>
          <a:srcRect l="-20883" t="9313" r="-9965" b="14608"/>
          <a:stretch/>
        </p:blipFill>
        <p:spPr>
          <a:xfrm>
            <a:off x="7813080" y="3694372"/>
            <a:ext cx="4378567" cy="3163628"/>
          </a:xfrm>
          <a:solidFill>
            <a:schemeClr val="accent6">
              <a:lumMod val="20000"/>
              <a:lumOff val="80000"/>
            </a:schemeClr>
          </a:solidFill>
          <a:ln>
            <a:noFill/>
          </a:ln>
        </p:spPr>
      </p:pic>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p:txBody>
          <a:bodyPr>
            <a:normAutofit/>
          </a:bodyPr>
          <a:lstStyle/>
          <a:p>
            <a:r>
              <a:rPr lang="en-US" sz="2800" dirty="0"/>
              <a:t>Regulations</a:t>
            </a:r>
          </a:p>
          <a:p>
            <a:r>
              <a:rPr lang="en-US" sz="2800" dirty="0"/>
              <a:t>Components </a:t>
            </a:r>
          </a:p>
          <a:p>
            <a:r>
              <a:rPr lang="en-US" sz="2800" dirty="0"/>
              <a:t>Tips</a:t>
            </a:r>
          </a:p>
          <a:p>
            <a:r>
              <a:rPr lang="en-US" sz="2800" dirty="0"/>
              <a:t>Questions/Discussion</a:t>
            </a:r>
          </a:p>
          <a:p>
            <a:endParaRPr lang="en-US" sz="2800" dirty="0"/>
          </a:p>
        </p:txBody>
      </p:sp>
      <p:pic>
        <p:nvPicPr>
          <p:cNvPr id="21" name="Picture Placeholder 20">
            <a:extLst>
              <a:ext uri="{FF2B5EF4-FFF2-40B4-BE49-F238E27FC236}">
                <a16:creationId xmlns:a16="http://schemas.microsoft.com/office/drawing/2014/main" id="{0E967252-C863-B0B1-3788-48A3839A0CEA}"/>
              </a:ext>
            </a:extLst>
          </p:cNvPr>
          <p:cNvPicPr>
            <a:picLocks noGrp="1" noChangeAspect="1"/>
          </p:cNvPicPr>
          <p:nvPr>
            <p:ph type="pic" sz="quarter" idx="16"/>
          </p:nvPr>
        </p:nvPicPr>
        <p:blipFill rotWithShape="1">
          <a:blip r:embed="rId5"/>
          <a:srcRect l="-7" r="16165" b="361"/>
          <a:stretch/>
        </p:blipFill>
        <p:spPr>
          <a:xfrm>
            <a:off x="7963365" y="0"/>
            <a:ext cx="4228635" cy="3694372"/>
          </a:xfrm>
        </p:spPr>
      </p:pic>
    </p:spTree>
    <p:extLst>
      <p:ext uri="{BB962C8B-B14F-4D97-AF65-F5344CB8AC3E}">
        <p14:creationId xmlns:p14="http://schemas.microsoft.com/office/powerpoint/2010/main" val="191294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BD5-5EA9-5019-B151-E839FCE3B89B}"/>
              </a:ext>
            </a:extLst>
          </p:cNvPr>
          <p:cNvSpPr>
            <a:spLocks noGrp="1"/>
          </p:cNvSpPr>
          <p:nvPr>
            <p:ph type="title"/>
          </p:nvPr>
        </p:nvSpPr>
        <p:spPr/>
        <p:txBody>
          <a:bodyPr/>
          <a:lstStyle/>
          <a:p>
            <a:r>
              <a:rPr lang="en-US" dirty="0"/>
              <a:t>Reasons the above listed were rejected</a:t>
            </a:r>
          </a:p>
        </p:txBody>
      </p:sp>
      <p:sp>
        <p:nvSpPr>
          <p:cNvPr id="4" name="Content Placeholder 3">
            <a:extLst>
              <a:ext uri="{FF2B5EF4-FFF2-40B4-BE49-F238E27FC236}">
                <a16:creationId xmlns:a16="http://schemas.microsoft.com/office/drawing/2014/main" id="{E4611B04-C349-42D4-EB8E-B2C4D214D7DF}"/>
              </a:ext>
            </a:extLst>
          </p:cNvPr>
          <p:cNvSpPr>
            <a:spLocks noGrp="1"/>
          </p:cNvSpPr>
          <p:nvPr>
            <p:ph sz="half" idx="2"/>
          </p:nvPr>
        </p:nvSpPr>
        <p:spPr>
          <a:xfrm>
            <a:off x="815850" y="2078892"/>
            <a:ext cx="4301543" cy="4382036"/>
          </a:xfrm>
        </p:spPr>
        <p:txBody>
          <a:bodyPr>
            <a:normAutofit/>
          </a:bodyPr>
          <a:lstStyle/>
          <a:p>
            <a:r>
              <a:rPr lang="en-US" dirty="0">
                <a:solidFill>
                  <a:schemeClr val="accent5">
                    <a:lumMod val="75000"/>
                  </a:schemeClr>
                </a:solidFill>
              </a:rPr>
              <a:t>Must be individualized and detailed</a:t>
            </a:r>
          </a:p>
          <a:p>
            <a:r>
              <a:rPr lang="en-US" dirty="0">
                <a:solidFill>
                  <a:schemeClr val="accent5">
                    <a:lumMod val="75000"/>
                  </a:schemeClr>
                </a:solidFill>
              </a:rPr>
              <a:t>Reasons must be directly related to the options described</a:t>
            </a:r>
          </a:p>
          <a:p>
            <a:pPr>
              <a:defRPr/>
            </a:pPr>
            <a:endParaRPr lang="en-US" dirty="0">
              <a:solidFill>
                <a:schemeClr val="accent5">
                  <a:lumMod val="75000"/>
                </a:schemeClr>
              </a:solidFill>
            </a:endParaRPr>
          </a:p>
        </p:txBody>
      </p:sp>
      <p:sp>
        <p:nvSpPr>
          <p:cNvPr id="7" name="Slide Number Placeholder 6">
            <a:extLst>
              <a:ext uri="{FF2B5EF4-FFF2-40B4-BE49-F238E27FC236}">
                <a16:creationId xmlns:a16="http://schemas.microsoft.com/office/drawing/2014/main" id="{A497CB92-B707-8ACA-8009-216B95F780F4}"/>
              </a:ext>
            </a:extLst>
          </p:cNvPr>
          <p:cNvSpPr>
            <a:spLocks noGrp="1"/>
          </p:cNvSpPr>
          <p:nvPr>
            <p:ph type="sldNum" sz="quarter" idx="12"/>
          </p:nvPr>
        </p:nvSpPr>
        <p:spPr/>
        <p:txBody>
          <a:bodyPr/>
          <a:lstStyle/>
          <a:p>
            <a:fld id="{B9713C8C-8E70-45D5-AE59-23E60168254E}" type="slidenum">
              <a:rPr lang="en-US" smtClean="0"/>
              <a:t>20</a:t>
            </a:fld>
            <a:endParaRPr lang="en-US" dirty="0"/>
          </a:p>
        </p:txBody>
      </p:sp>
      <p:pic>
        <p:nvPicPr>
          <p:cNvPr id="8" name="Picture 7">
            <a:extLst>
              <a:ext uri="{FF2B5EF4-FFF2-40B4-BE49-F238E27FC236}">
                <a16:creationId xmlns:a16="http://schemas.microsoft.com/office/drawing/2014/main" id="{9DD3C3CD-1D93-BC25-311C-E70C1968E55F}"/>
              </a:ext>
            </a:extLst>
          </p:cNvPr>
          <p:cNvPicPr>
            <a:picLocks noChangeAspect="1"/>
          </p:cNvPicPr>
          <p:nvPr/>
        </p:nvPicPr>
        <p:blipFill>
          <a:blip r:embed="rId3"/>
          <a:stretch>
            <a:fillRect/>
          </a:stretch>
        </p:blipFill>
        <p:spPr>
          <a:xfrm>
            <a:off x="5507344" y="1546840"/>
            <a:ext cx="6206512" cy="1325563"/>
          </a:xfrm>
          <a:prstGeom prst="rect">
            <a:avLst/>
          </a:prstGeom>
        </p:spPr>
      </p:pic>
      <p:pic>
        <p:nvPicPr>
          <p:cNvPr id="10" name="Picture 9">
            <a:extLst>
              <a:ext uri="{FF2B5EF4-FFF2-40B4-BE49-F238E27FC236}">
                <a16:creationId xmlns:a16="http://schemas.microsoft.com/office/drawing/2014/main" id="{EC8DAC5F-2AB9-1C62-53C5-18B6BD24C7F3}"/>
              </a:ext>
            </a:extLst>
          </p:cNvPr>
          <p:cNvPicPr>
            <a:picLocks noChangeAspect="1"/>
          </p:cNvPicPr>
          <p:nvPr/>
        </p:nvPicPr>
        <p:blipFill>
          <a:blip r:embed="rId4"/>
          <a:stretch>
            <a:fillRect/>
          </a:stretch>
        </p:blipFill>
        <p:spPr>
          <a:xfrm>
            <a:off x="5402594" y="2885997"/>
            <a:ext cx="6419003" cy="2767827"/>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DC36FB7-7F7F-74A1-8E21-42293B638B46}"/>
                  </a:ext>
                </a:extLst>
              </p14:cNvPr>
              <p14:cNvContentPartPr/>
              <p14:nvPr/>
            </p14:nvContentPartPr>
            <p14:xfrm>
              <a:off x="7379285" y="3219374"/>
              <a:ext cx="3542760" cy="360"/>
            </p14:xfrm>
          </p:contentPart>
        </mc:Choice>
        <mc:Fallback xmlns="">
          <p:pic>
            <p:nvPicPr>
              <p:cNvPr id="11" name="Ink 10">
                <a:extLst>
                  <a:ext uri="{FF2B5EF4-FFF2-40B4-BE49-F238E27FC236}">
                    <a16:creationId xmlns:a16="http://schemas.microsoft.com/office/drawing/2014/main" id="{3DC36FB7-7F7F-74A1-8E21-42293B638B46}"/>
                  </a:ext>
                </a:extLst>
              </p:cNvPr>
              <p:cNvPicPr/>
              <p:nvPr/>
            </p:nvPicPr>
            <p:blipFill>
              <a:blip r:embed="rId6"/>
              <a:stretch>
                <a:fillRect/>
              </a:stretch>
            </p:blipFill>
            <p:spPr>
              <a:xfrm>
                <a:off x="7325285" y="3111734"/>
                <a:ext cx="3650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C2AD1911-9DD8-C52C-7672-9A6D2D0E70D5}"/>
                  </a:ext>
                </a:extLst>
              </p14:cNvPr>
              <p14:cNvContentPartPr/>
              <p14:nvPr/>
            </p14:nvContentPartPr>
            <p14:xfrm>
              <a:off x="5730845" y="3424574"/>
              <a:ext cx="2342880" cy="14400"/>
            </p14:xfrm>
          </p:contentPart>
        </mc:Choice>
        <mc:Fallback xmlns="">
          <p:pic>
            <p:nvPicPr>
              <p:cNvPr id="12" name="Ink 11">
                <a:extLst>
                  <a:ext uri="{FF2B5EF4-FFF2-40B4-BE49-F238E27FC236}">
                    <a16:creationId xmlns:a16="http://schemas.microsoft.com/office/drawing/2014/main" id="{C2AD1911-9DD8-C52C-7672-9A6D2D0E70D5}"/>
                  </a:ext>
                </a:extLst>
              </p:cNvPr>
              <p:cNvPicPr/>
              <p:nvPr/>
            </p:nvPicPr>
            <p:blipFill>
              <a:blip r:embed="rId8"/>
              <a:stretch>
                <a:fillRect/>
              </a:stretch>
            </p:blipFill>
            <p:spPr>
              <a:xfrm>
                <a:off x="5677205" y="3316574"/>
                <a:ext cx="2450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C01480A2-CF6F-0194-E16F-B1F930628467}"/>
                  </a:ext>
                </a:extLst>
              </p14:cNvPr>
              <p14:cNvContentPartPr/>
              <p14:nvPr/>
            </p14:nvContentPartPr>
            <p14:xfrm>
              <a:off x="9555845" y="3991934"/>
              <a:ext cx="1930680" cy="52560"/>
            </p14:xfrm>
          </p:contentPart>
        </mc:Choice>
        <mc:Fallback xmlns="">
          <p:pic>
            <p:nvPicPr>
              <p:cNvPr id="14" name="Ink 13">
                <a:extLst>
                  <a:ext uri="{FF2B5EF4-FFF2-40B4-BE49-F238E27FC236}">
                    <a16:creationId xmlns:a16="http://schemas.microsoft.com/office/drawing/2014/main" id="{C01480A2-CF6F-0194-E16F-B1F930628467}"/>
                  </a:ext>
                </a:extLst>
              </p:cNvPr>
              <p:cNvPicPr/>
              <p:nvPr/>
            </p:nvPicPr>
            <p:blipFill>
              <a:blip r:embed="rId10"/>
              <a:stretch>
                <a:fillRect/>
              </a:stretch>
            </p:blipFill>
            <p:spPr>
              <a:xfrm>
                <a:off x="9502205" y="3884294"/>
                <a:ext cx="2038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BE76D6CA-33B6-6B9F-1D72-CB6258DE9A24}"/>
                  </a:ext>
                </a:extLst>
              </p14:cNvPr>
              <p14:cNvContentPartPr/>
              <p14:nvPr/>
            </p14:nvContentPartPr>
            <p14:xfrm>
              <a:off x="5717885" y="4158614"/>
              <a:ext cx="5434200" cy="40320"/>
            </p14:xfrm>
          </p:contentPart>
        </mc:Choice>
        <mc:Fallback xmlns="">
          <p:pic>
            <p:nvPicPr>
              <p:cNvPr id="15" name="Ink 14">
                <a:extLst>
                  <a:ext uri="{FF2B5EF4-FFF2-40B4-BE49-F238E27FC236}">
                    <a16:creationId xmlns:a16="http://schemas.microsoft.com/office/drawing/2014/main" id="{BE76D6CA-33B6-6B9F-1D72-CB6258DE9A24}"/>
                  </a:ext>
                </a:extLst>
              </p:cNvPr>
              <p:cNvPicPr/>
              <p:nvPr/>
            </p:nvPicPr>
            <p:blipFill>
              <a:blip r:embed="rId12"/>
              <a:stretch>
                <a:fillRect/>
              </a:stretch>
            </p:blipFill>
            <p:spPr>
              <a:xfrm>
                <a:off x="5663885" y="4050614"/>
                <a:ext cx="5541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A7FEC58-C65A-9DCF-0B41-893F5C317943}"/>
                  </a:ext>
                </a:extLst>
              </p14:cNvPr>
              <p14:cNvContentPartPr/>
              <p14:nvPr/>
            </p14:nvContentPartPr>
            <p14:xfrm>
              <a:off x="10535045" y="4430054"/>
              <a:ext cx="1157760" cy="360"/>
            </p14:xfrm>
          </p:contentPart>
        </mc:Choice>
        <mc:Fallback xmlns="">
          <p:pic>
            <p:nvPicPr>
              <p:cNvPr id="16" name="Ink 15">
                <a:extLst>
                  <a:ext uri="{FF2B5EF4-FFF2-40B4-BE49-F238E27FC236}">
                    <a16:creationId xmlns:a16="http://schemas.microsoft.com/office/drawing/2014/main" id="{4A7FEC58-C65A-9DCF-0B41-893F5C317943}"/>
                  </a:ext>
                </a:extLst>
              </p:cNvPr>
              <p:cNvPicPr/>
              <p:nvPr/>
            </p:nvPicPr>
            <p:blipFill>
              <a:blip r:embed="rId14"/>
              <a:stretch>
                <a:fillRect/>
              </a:stretch>
            </p:blipFill>
            <p:spPr>
              <a:xfrm>
                <a:off x="10481045" y="4322414"/>
                <a:ext cx="1265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4479CC61-52D2-DF37-F9AD-864A713BCCAB}"/>
                  </a:ext>
                </a:extLst>
              </p14:cNvPr>
              <p14:cNvContentPartPr/>
              <p14:nvPr/>
            </p14:nvContentPartPr>
            <p14:xfrm>
              <a:off x="5730845" y="4635974"/>
              <a:ext cx="5938200" cy="52920"/>
            </p14:xfrm>
          </p:contentPart>
        </mc:Choice>
        <mc:Fallback xmlns="">
          <p:pic>
            <p:nvPicPr>
              <p:cNvPr id="17" name="Ink 16">
                <a:extLst>
                  <a:ext uri="{FF2B5EF4-FFF2-40B4-BE49-F238E27FC236}">
                    <a16:creationId xmlns:a16="http://schemas.microsoft.com/office/drawing/2014/main" id="{4479CC61-52D2-DF37-F9AD-864A713BCCAB}"/>
                  </a:ext>
                </a:extLst>
              </p:cNvPr>
              <p:cNvPicPr/>
              <p:nvPr/>
            </p:nvPicPr>
            <p:blipFill>
              <a:blip r:embed="rId16"/>
              <a:stretch>
                <a:fillRect/>
              </a:stretch>
            </p:blipFill>
            <p:spPr>
              <a:xfrm>
                <a:off x="5677205" y="4528334"/>
                <a:ext cx="6045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B7FF6A82-944B-DAE2-6827-5D6A87F55C5D}"/>
                  </a:ext>
                </a:extLst>
              </p14:cNvPr>
              <p14:cNvContentPartPr/>
              <p14:nvPr/>
            </p14:nvContentPartPr>
            <p14:xfrm>
              <a:off x="5756405" y="4816334"/>
              <a:ext cx="1248480" cy="51840"/>
            </p14:xfrm>
          </p:contentPart>
        </mc:Choice>
        <mc:Fallback xmlns="">
          <p:pic>
            <p:nvPicPr>
              <p:cNvPr id="18" name="Ink 17">
                <a:extLst>
                  <a:ext uri="{FF2B5EF4-FFF2-40B4-BE49-F238E27FC236}">
                    <a16:creationId xmlns:a16="http://schemas.microsoft.com/office/drawing/2014/main" id="{B7FF6A82-944B-DAE2-6827-5D6A87F55C5D}"/>
                  </a:ext>
                </a:extLst>
              </p:cNvPr>
              <p:cNvPicPr/>
              <p:nvPr/>
            </p:nvPicPr>
            <p:blipFill>
              <a:blip r:embed="rId18"/>
              <a:stretch>
                <a:fillRect/>
              </a:stretch>
            </p:blipFill>
            <p:spPr>
              <a:xfrm>
                <a:off x="5702405" y="4708334"/>
                <a:ext cx="1356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9923BAE1-DD7A-A88D-D939-14932794936E}"/>
                  </a:ext>
                </a:extLst>
              </p14:cNvPr>
              <p14:cNvContentPartPr/>
              <p14:nvPr/>
            </p14:nvContentPartPr>
            <p14:xfrm>
              <a:off x="10779125" y="3387134"/>
              <a:ext cx="655920" cy="360"/>
            </p14:xfrm>
          </p:contentPart>
        </mc:Choice>
        <mc:Fallback xmlns="">
          <p:pic>
            <p:nvPicPr>
              <p:cNvPr id="19" name="Ink 18">
                <a:extLst>
                  <a:ext uri="{FF2B5EF4-FFF2-40B4-BE49-F238E27FC236}">
                    <a16:creationId xmlns:a16="http://schemas.microsoft.com/office/drawing/2014/main" id="{9923BAE1-DD7A-A88D-D939-14932794936E}"/>
                  </a:ext>
                </a:extLst>
              </p:cNvPr>
              <p:cNvPicPr/>
              <p:nvPr/>
            </p:nvPicPr>
            <p:blipFill>
              <a:blip r:embed="rId20"/>
              <a:stretch>
                <a:fillRect/>
              </a:stretch>
            </p:blipFill>
            <p:spPr>
              <a:xfrm>
                <a:off x="10725485" y="3279134"/>
                <a:ext cx="763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AA6FA3C9-4389-EEC7-CE86-3348768F9A72}"/>
                  </a:ext>
                </a:extLst>
              </p14:cNvPr>
              <p14:cNvContentPartPr/>
              <p14:nvPr/>
            </p14:nvContentPartPr>
            <p14:xfrm>
              <a:off x="5717885" y="3606014"/>
              <a:ext cx="5897520" cy="26640"/>
            </p14:xfrm>
          </p:contentPart>
        </mc:Choice>
        <mc:Fallback xmlns="">
          <p:pic>
            <p:nvPicPr>
              <p:cNvPr id="20" name="Ink 19">
                <a:extLst>
                  <a:ext uri="{FF2B5EF4-FFF2-40B4-BE49-F238E27FC236}">
                    <a16:creationId xmlns:a16="http://schemas.microsoft.com/office/drawing/2014/main" id="{AA6FA3C9-4389-EEC7-CE86-3348768F9A72}"/>
                  </a:ext>
                </a:extLst>
              </p:cNvPr>
              <p:cNvPicPr/>
              <p:nvPr/>
            </p:nvPicPr>
            <p:blipFill>
              <a:blip r:embed="rId22"/>
              <a:stretch>
                <a:fillRect/>
              </a:stretch>
            </p:blipFill>
            <p:spPr>
              <a:xfrm>
                <a:off x="5663885" y="3498374"/>
                <a:ext cx="6005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CD4F46FF-5C73-A216-B59E-1EB6CC4FD4F2}"/>
                  </a:ext>
                </a:extLst>
              </p14:cNvPr>
              <p14:cNvContentPartPr/>
              <p14:nvPr/>
            </p14:nvContentPartPr>
            <p14:xfrm>
              <a:off x="5691965" y="3832094"/>
              <a:ext cx="495720" cy="18720"/>
            </p14:xfrm>
          </p:contentPart>
        </mc:Choice>
        <mc:Fallback xmlns="">
          <p:pic>
            <p:nvPicPr>
              <p:cNvPr id="21" name="Ink 20">
                <a:extLst>
                  <a:ext uri="{FF2B5EF4-FFF2-40B4-BE49-F238E27FC236}">
                    <a16:creationId xmlns:a16="http://schemas.microsoft.com/office/drawing/2014/main" id="{CD4F46FF-5C73-A216-B59E-1EB6CC4FD4F2}"/>
                  </a:ext>
                </a:extLst>
              </p:cNvPr>
              <p:cNvPicPr/>
              <p:nvPr/>
            </p:nvPicPr>
            <p:blipFill>
              <a:blip r:embed="rId24"/>
              <a:stretch>
                <a:fillRect/>
              </a:stretch>
            </p:blipFill>
            <p:spPr>
              <a:xfrm>
                <a:off x="5638325" y="3724094"/>
                <a:ext cx="603360" cy="234360"/>
              </a:xfrm>
              <a:prstGeom prst="rect">
                <a:avLst/>
              </a:prstGeom>
            </p:spPr>
          </p:pic>
        </mc:Fallback>
      </mc:AlternateContent>
    </p:spTree>
    <p:extLst>
      <p:ext uri="{BB962C8B-B14F-4D97-AF65-F5344CB8AC3E}">
        <p14:creationId xmlns:p14="http://schemas.microsoft.com/office/powerpoint/2010/main" val="73041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chor="ctr" anchorCtr="0">
            <a:normAutofit/>
          </a:bodyPr>
          <a:lstStyle/>
          <a:p>
            <a:r>
              <a:rPr lang="en-US" sz="4800" dirty="0"/>
              <a:t>Time for Practice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21</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p:txBody>
          <a:bodyPr/>
          <a:lstStyle/>
          <a:p>
            <a:r>
              <a:rPr lang="en-US" dirty="0"/>
              <a:t>Reasons the above listed were rejected</a:t>
            </a:r>
            <a:endParaRPr lang="en-US" dirty="0">
              <a:solidFill>
                <a:srgbClr val="FFFFFF"/>
              </a:solidFill>
            </a:endParaRPr>
          </a:p>
        </p:txBody>
      </p:sp>
    </p:spTree>
    <p:extLst>
      <p:ext uri="{BB962C8B-B14F-4D97-AF65-F5344CB8AC3E}">
        <p14:creationId xmlns:p14="http://schemas.microsoft.com/office/powerpoint/2010/main" val="103280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C3-4FAE-E125-1B31-D9CB48A5B574}"/>
              </a:ext>
            </a:extLst>
          </p:cNvPr>
          <p:cNvSpPr>
            <a:spLocks noGrp="1"/>
          </p:cNvSpPr>
          <p:nvPr>
            <p:ph type="ctrTitle"/>
          </p:nvPr>
        </p:nvSpPr>
        <p:spPr>
          <a:xfrm>
            <a:off x="932688" y="1673352"/>
            <a:ext cx="4991594" cy="3511296"/>
          </a:xfrm>
        </p:spPr>
        <p:txBody>
          <a:bodyPr/>
          <a:lstStyle/>
          <a:p>
            <a:pPr algn="ctr"/>
            <a:r>
              <a:rPr lang="en-US" dirty="0"/>
              <a:t>Example</a:t>
            </a:r>
            <a:br>
              <a:rPr lang="en-US" dirty="0"/>
            </a:br>
            <a:r>
              <a:rPr lang="en-US" dirty="0"/>
              <a:t>or</a:t>
            </a:r>
            <a:br>
              <a:rPr lang="en-US" dirty="0"/>
            </a:br>
            <a:r>
              <a:rPr lang="en-US" dirty="0"/>
              <a:t>Non-Example</a:t>
            </a:r>
          </a:p>
        </p:txBody>
      </p:sp>
      <p:sp>
        <p:nvSpPr>
          <p:cNvPr id="3" name="Subtitle 2">
            <a:extLst>
              <a:ext uri="{FF2B5EF4-FFF2-40B4-BE49-F238E27FC236}">
                <a16:creationId xmlns:a16="http://schemas.microsoft.com/office/drawing/2014/main" id="{6F51B2D3-4B12-795A-382A-ECA7209D70EA}"/>
              </a:ext>
            </a:extLst>
          </p:cNvPr>
          <p:cNvSpPr>
            <a:spLocks noGrp="1"/>
          </p:cNvSpPr>
          <p:nvPr>
            <p:ph type="subTitle" idx="1"/>
          </p:nvPr>
        </p:nvSpPr>
        <p:spPr/>
        <p:txBody>
          <a:bodyPr/>
          <a:lstStyle/>
          <a:p>
            <a:r>
              <a:rPr lang="en-US" dirty="0"/>
              <a:t>Let’s EXAMINE some statements</a:t>
            </a:r>
          </a:p>
        </p:txBody>
      </p:sp>
    </p:spTree>
    <p:extLst>
      <p:ext uri="{BB962C8B-B14F-4D97-AF65-F5344CB8AC3E}">
        <p14:creationId xmlns:p14="http://schemas.microsoft.com/office/powerpoint/2010/main" val="273486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p:txBody>
          <a:bodyPr>
            <a:normAutofit fontScale="90000"/>
          </a:bodyPr>
          <a:lstStyle/>
          <a:p>
            <a:r>
              <a:rPr lang="en-US" dirty="0"/>
              <a:t>Description of any options the agency considered and Reasons the above listed were rejected</a:t>
            </a:r>
            <a:endParaRPr lang="en-US" dirty="0">
              <a:solidFill>
                <a:srgbClr val="FFFFFF"/>
              </a:solidFill>
            </a:endParaRPr>
          </a:p>
        </p:txBody>
      </p:sp>
      <p:sp>
        <p:nvSpPr>
          <p:cNvPr id="3" name="Content Placeholder 2">
            <a:extLst>
              <a:ext uri="{FF2B5EF4-FFF2-40B4-BE49-F238E27FC236}">
                <a16:creationId xmlns:a16="http://schemas.microsoft.com/office/drawing/2014/main" id="{E2C2EC19-FD46-AA5A-5A07-929182F87082}"/>
              </a:ext>
            </a:extLst>
          </p:cNvPr>
          <p:cNvSpPr>
            <a:spLocks noGrp="1"/>
          </p:cNvSpPr>
          <p:nvPr>
            <p:ph sz="half" idx="1"/>
          </p:nvPr>
        </p:nvSpPr>
        <p:spPr>
          <a:xfrm>
            <a:off x="804407" y="2387424"/>
            <a:ext cx="4937760" cy="4160520"/>
          </a:xfrm>
        </p:spPr>
        <p:txBody>
          <a:bodyPr>
            <a:noAutofit/>
          </a:bodyPr>
          <a:lstStyle/>
          <a:p>
            <a:pPr marL="0" indent="0">
              <a:buNone/>
            </a:pPr>
            <a:r>
              <a:rPr lang="en-US" sz="1600" dirty="0"/>
              <a:t>1. The team considered placement in a Math Strategies resource class.</a:t>
            </a:r>
          </a:p>
          <a:p>
            <a:pPr marL="0" indent="0">
              <a:buNone/>
            </a:pPr>
            <a:r>
              <a:rPr lang="en-US" sz="1600" dirty="0"/>
              <a:t>2. The team considered placement in Resource English</a:t>
            </a:r>
          </a:p>
          <a:p>
            <a:pPr marL="0" indent="0">
              <a:buNone/>
            </a:pPr>
            <a:endParaRPr lang="en-US" sz="1600" dirty="0"/>
          </a:p>
          <a:p>
            <a:pPr marL="0" indent="0">
              <a:buNone/>
            </a:pPr>
            <a:r>
              <a:rPr lang="en-US" sz="1600" dirty="0"/>
              <a:t>1. The team determined STUDENT is capable of keeping up with the pace of on level Algebra 1 without accommodations other than for word problems, therefore, he does not require the support of a Math Strategies class.</a:t>
            </a:r>
          </a:p>
          <a:p>
            <a:pPr marL="0" indent="0">
              <a:buNone/>
            </a:pPr>
            <a:r>
              <a:rPr lang="en-US" sz="1600" dirty="0"/>
              <a:t>2. The team determined STUDENT is able to perform in a general education English setting with the support of accommodations for access to the curriculum.</a:t>
            </a:r>
          </a:p>
          <a:p>
            <a:pPr marL="0" indent="0">
              <a:buNone/>
            </a:pPr>
            <a:endParaRPr lang="en-US" sz="1600" dirty="0"/>
          </a:p>
          <a:p>
            <a:pPr marL="0" indent="0">
              <a:buNone/>
            </a:pPr>
            <a:endParaRPr lang="en-US" sz="1600" dirty="0"/>
          </a:p>
        </p:txBody>
      </p:sp>
      <p:sp>
        <p:nvSpPr>
          <p:cNvPr id="8" name="Content Placeholder 7">
            <a:extLst>
              <a:ext uri="{FF2B5EF4-FFF2-40B4-BE49-F238E27FC236}">
                <a16:creationId xmlns:a16="http://schemas.microsoft.com/office/drawing/2014/main" id="{EA880208-3FA8-4F63-8A73-208968460022}"/>
              </a:ext>
            </a:extLst>
          </p:cNvPr>
          <p:cNvSpPr>
            <a:spLocks noGrp="1"/>
          </p:cNvSpPr>
          <p:nvPr>
            <p:ph sz="half" idx="2"/>
          </p:nvPr>
        </p:nvSpPr>
        <p:spPr>
          <a:xfrm>
            <a:off x="6449833" y="2387424"/>
            <a:ext cx="4937760" cy="4160520"/>
          </a:xfrm>
        </p:spPr>
        <p:txBody>
          <a:bodyPr>
            <a:normAutofit/>
          </a:bodyPr>
          <a:lstStyle/>
          <a:p>
            <a:pPr marL="0" indent="0">
              <a:buNone/>
            </a:pPr>
            <a:r>
              <a:rPr lang="en-US" sz="1600" dirty="0">
                <a:solidFill>
                  <a:srgbClr val="000000"/>
                </a:solidFill>
                <a:effectLst/>
                <a:ea typeface="Times New Roman" panose="02020603050405020304" pitchFamily="18" charset="0"/>
                <a:cs typeface="Arial" panose="020B0604020202020204" pitchFamily="34" charset="0"/>
              </a:rPr>
              <a:t>1. </a:t>
            </a:r>
            <a:r>
              <a:rPr lang="en-US" sz="1600" dirty="0" err="1">
                <a:solidFill>
                  <a:srgbClr val="000000"/>
                </a:solidFill>
                <a:effectLst/>
                <a:ea typeface="Times New Roman" panose="02020603050405020304" pitchFamily="18" charset="0"/>
                <a:cs typeface="Arial" panose="020B0604020202020204" pitchFamily="34" charset="0"/>
              </a:rPr>
              <a:t>ESY</a:t>
            </a:r>
            <a:r>
              <a:rPr lang="en-US" sz="1600" dirty="0">
                <a:solidFill>
                  <a:srgbClr val="000000"/>
                </a:solidFill>
                <a:effectLst/>
                <a:ea typeface="Times New Roman" panose="02020603050405020304" pitchFamily="18" charset="0"/>
                <a:cs typeface="Arial" panose="020B0604020202020204" pitchFamily="34" charset="0"/>
              </a:rPr>
              <a:t> services were considered by the IEP team.</a:t>
            </a:r>
            <a:endParaRPr lang="en-US" sz="1600" dirty="0">
              <a:solidFill>
                <a:srgbClr val="000000"/>
              </a:solidFill>
              <a:ea typeface="Times New Roman" panose="02020603050405020304" pitchFamily="18" charset="0"/>
              <a:cs typeface="Arial" panose="020B0604020202020204" pitchFamily="34" charset="0"/>
            </a:endParaRPr>
          </a:p>
          <a:p>
            <a:pPr marL="0" indent="0">
              <a:buNone/>
            </a:pPr>
            <a:r>
              <a:rPr lang="en-US" sz="1600" dirty="0">
                <a:solidFill>
                  <a:srgbClr val="000000"/>
                </a:solidFill>
                <a:effectLst/>
                <a:ea typeface="Times New Roman" panose="02020603050405020304" pitchFamily="18" charset="0"/>
                <a:cs typeface="Arial" panose="020B0604020202020204" pitchFamily="34" charset="0"/>
              </a:rPr>
              <a:t>2. IEP team considered conducting a comprehensive evaluation to determine eligibility, STUDENT will receive both a resource, co-taught, and general education, as this is the least restrictive environment to implement IEP.</a:t>
            </a:r>
            <a:endParaRPr lang="en-US" sz="1600" dirty="0"/>
          </a:p>
          <a:p>
            <a:pPr marL="0" indent="0">
              <a:buNone/>
            </a:pPr>
            <a:endParaRPr lang="en-US" sz="1600" dirty="0"/>
          </a:p>
          <a:p>
            <a:pPr marL="0" indent="0">
              <a:buNone/>
            </a:pPr>
            <a:r>
              <a:rPr lang="en-US" sz="1600" dirty="0"/>
              <a:t>1. ESY services were considered by the IEP team but were rejected because STUDENT maintains skills accuracy over break.</a:t>
            </a:r>
          </a:p>
          <a:p>
            <a:pPr marL="0" indent="0">
              <a:buNone/>
            </a:pPr>
            <a:r>
              <a:rPr lang="en-US" sz="1600" dirty="0"/>
              <a:t>2. IEP team rejected conducting a comprehensive evaluation as STUDENT's disability and needs are well established.</a:t>
            </a:r>
          </a:p>
          <a:p>
            <a:pPr marL="0" indent="0">
              <a:buNone/>
            </a:pPr>
            <a:endParaRPr lang="en-US" sz="1600" dirty="0"/>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23</a:t>
            </a:fld>
            <a:endParaRPr lang="en-US" dirty="0"/>
          </a:p>
        </p:txBody>
      </p:sp>
      <p:cxnSp>
        <p:nvCxnSpPr>
          <p:cNvPr id="7" name="Straight Connector 6">
            <a:extLst>
              <a:ext uri="{FF2B5EF4-FFF2-40B4-BE49-F238E27FC236}">
                <a16:creationId xmlns:a16="http://schemas.microsoft.com/office/drawing/2014/main" id="{2A053946-0069-16CC-D9C1-0A2A60388341}"/>
              </a:ext>
            </a:extLst>
          </p:cNvPr>
          <p:cNvCxnSpPr>
            <a:cxnSpLocks/>
          </p:cNvCxnSpPr>
          <p:nvPr/>
        </p:nvCxnSpPr>
        <p:spPr>
          <a:xfrm flipV="1">
            <a:off x="6096000" y="1693590"/>
            <a:ext cx="0" cy="46627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39C837DB-0FE8-11AE-FFF9-5CFAD9F7B493}"/>
              </a:ext>
            </a:extLst>
          </p:cNvPr>
          <p:cNvSpPr/>
          <p:nvPr/>
        </p:nvSpPr>
        <p:spPr>
          <a:xfrm>
            <a:off x="1020417" y="3414708"/>
            <a:ext cx="4505740" cy="305633"/>
          </a:xfrm>
          <a:custGeom>
            <a:avLst/>
            <a:gdLst>
              <a:gd name="connsiteX0" fmla="*/ 0 w 4505740"/>
              <a:gd name="connsiteY0" fmla="*/ 305175 h 305633"/>
              <a:gd name="connsiteX1" fmla="*/ 609600 w 4505740"/>
              <a:gd name="connsiteY1" fmla="*/ 53384 h 305633"/>
              <a:gd name="connsiteX2" fmla="*/ 967409 w 4505740"/>
              <a:gd name="connsiteY2" fmla="*/ 278671 h 305633"/>
              <a:gd name="connsiteX3" fmla="*/ 1789044 w 4505740"/>
              <a:gd name="connsiteY3" fmla="*/ 119644 h 305633"/>
              <a:gd name="connsiteX4" fmla="*/ 2345635 w 4505740"/>
              <a:gd name="connsiteY4" fmla="*/ 305175 h 305633"/>
              <a:gd name="connsiteX5" fmla="*/ 2968487 w 4505740"/>
              <a:gd name="connsiteY5" fmla="*/ 53384 h 305633"/>
              <a:gd name="connsiteX6" fmla="*/ 3511826 w 4505740"/>
              <a:gd name="connsiteY6" fmla="*/ 291923 h 305633"/>
              <a:gd name="connsiteX7" fmla="*/ 4306957 w 4505740"/>
              <a:gd name="connsiteY7" fmla="*/ 375 h 305633"/>
              <a:gd name="connsiteX8" fmla="*/ 4505740 w 4505740"/>
              <a:gd name="connsiteY8" fmla="*/ 225662 h 305633"/>
              <a:gd name="connsiteX9" fmla="*/ 4505740 w 4505740"/>
              <a:gd name="connsiteY9" fmla="*/ 225662 h 30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740" h="305633">
                <a:moveTo>
                  <a:pt x="0" y="305175"/>
                </a:moveTo>
                <a:cubicBezTo>
                  <a:pt x="224182" y="181488"/>
                  <a:pt x="448365" y="57801"/>
                  <a:pt x="609600" y="53384"/>
                </a:cubicBezTo>
                <a:cubicBezTo>
                  <a:pt x="770835" y="48967"/>
                  <a:pt x="770835" y="267628"/>
                  <a:pt x="967409" y="278671"/>
                </a:cubicBezTo>
                <a:cubicBezTo>
                  <a:pt x="1163983" y="289714"/>
                  <a:pt x="1559340" y="115227"/>
                  <a:pt x="1789044" y="119644"/>
                </a:cubicBezTo>
                <a:cubicBezTo>
                  <a:pt x="2018748" y="124061"/>
                  <a:pt x="2149061" y="316218"/>
                  <a:pt x="2345635" y="305175"/>
                </a:cubicBezTo>
                <a:cubicBezTo>
                  <a:pt x="2542209" y="294132"/>
                  <a:pt x="2774122" y="55593"/>
                  <a:pt x="2968487" y="53384"/>
                </a:cubicBezTo>
                <a:cubicBezTo>
                  <a:pt x="3162852" y="51175"/>
                  <a:pt x="3288748" y="300758"/>
                  <a:pt x="3511826" y="291923"/>
                </a:cubicBezTo>
                <a:cubicBezTo>
                  <a:pt x="3734904" y="283088"/>
                  <a:pt x="4141305" y="11419"/>
                  <a:pt x="4306957" y="375"/>
                </a:cubicBezTo>
                <a:cubicBezTo>
                  <a:pt x="4472609" y="-10669"/>
                  <a:pt x="4505740" y="225662"/>
                  <a:pt x="4505740" y="225662"/>
                </a:cubicBezTo>
                <a:lnTo>
                  <a:pt x="4505740" y="225662"/>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0A4C5A5-75F5-03AA-B6A8-A44179423FF9}"/>
              </a:ext>
            </a:extLst>
          </p:cNvPr>
          <p:cNvSpPr/>
          <p:nvPr/>
        </p:nvSpPr>
        <p:spPr>
          <a:xfrm>
            <a:off x="6635098" y="3901413"/>
            <a:ext cx="4505740" cy="305633"/>
          </a:xfrm>
          <a:custGeom>
            <a:avLst/>
            <a:gdLst>
              <a:gd name="connsiteX0" fmla="*/ 0 w 4505740"/>
              <a:gd name="connsiteY0" fmla="*/ 305175 h 305633"/>
              <a:gd name="connsiteX1" fmla="*/ 609600 w 4505740"/>
              <a:gd name="connsiteY1" fmla="*/ 53384 h 305633"/>
              <a:gd name="connsiteX2" fmla="*/ 967409 w 4505740"/>
              <a:gd name="connsiteY2" fmla="*/ 278671 h 305633"/>
              <a:gd name="connsiteX3" fmla="*/ 1789044 w 4505740"/>
              <a:gd name="connsiteY3" fmla="*/ 119644 h 305633"/>
              <a:gd name="connsiteX4" fmla="*/ 2345635 w 4505740"/>
              <a:gd name="connsiteY4" fmla="*/ 305175 h 305633"/>
              <a:gd name="connsiteX5" fmla="*/ 2968487 w 4505740"/>
              <a:gd name="connsiteY5" fmla="*/ 53384 h 305633"/>
              <a:gd name="connsiteX6" fmla="*/ 3511826 w 4505740"/>
              <a:gd name="connsiteY6" fmla="*/ 291923 h 305633"/>
              <a:gd name="connsiteX7" fmla="*/ 4306957 w 4505740"/>
              <a:gd name="connsiteY7" fmla="*/ 375 h 305633"/>
              <a:gd name="connsiteX8" fmla="*/ 4505740 w 4505740"/>
              <a:gd name="connsiteY8" fmla="*/ 225662 h 305633"/>
              <a:gd name="connsiteX9" fmla="*/ 4505740 w 4505740"/>
              <a:gd name="connsiteY9" fmla="*/ 225662 h 30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740" h="305633">
                <a:moveTo>
                  <a:pt x="0" y="305175"/>
                </a:moveTo>
                <a:cubicBezTo>
                  <a:pt x="224182" y="181488"/>
                  <a:pt x="448365" y="57801"/>
                  <a:pt x="609600" y="53384"/>
                </a:cubicBezTo>
                <a:cubicBezTo>
                  <a:pt x="770835" y="48967"/>
                  <a:pt x="770835" y="267628"/>
                  <a:pt x="967409" y="278671"/>
                </a:cubicBezTo>
                <a:cubicBezTo>
                  <a:pt x="1163983" y="289714"/>
                  <a:pt x="1559340" y="115227"/>
                  <a:pt x="1789044" y="119644"/>
                </a:cubicBezTo>
                <a:cubicBezTo>
                  <a:pt x="2018748" y="124061"/>
                  <a:pt x="2149061" y="316218"/>
                  <a:pt x="2345635" y="305175"/>
                </a:cubicBezTo>
                <a:cubicBezTo>
                  <a:pt x="2542209" y="294132"/>
                  <a:pt x="2774122" y="55593"/>
                  <a:pt x="2968487" y="53384"/>
                </a:cubicBezTo>
                <a:cubicBezTo>
                  <a:pt x="3162852" y="51175"/>
                  <a:pt x="3288748" y="300758"/>
                  <a:pt x="3511826" y="291923"/>
                </a:cubicBezTo>
                <a:cubicBezTo>
                  <a:pt x="3734904" y="283088"/>
                  <a:pt x="4141305" y="11419"/>
                  <a:pt x="4306957" y="375"/>
                </a:cubicBezTo>
                <a:cubicBezTo>
                  <a:pt x="4472609" y="-10669"/>
                  <a:pt x="4505740" y="225662"/>
                  <a:pt x="4505740" y="225662"/>
                </a:cubicBezTo>
                <a:lnTo>
                  <a:pt x="4505740" y="225662"/>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0536D-DCA7-225F-C5BE-74540C35579E}"/>
              </a:ext>
            </a:extLst>
          </p:cNvPr>
          <p:cNvSpPr/>
          <p:nvPr/>
        </p:nvSpPr>
        <p:spPr>
          <a:xfrm>
            <a:off x="1449711" y="1685707"/>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1</a:t>
            </a:r>
          </a:p>
        </p:txBody>
      </p:sp>
      <p:sp>
        <p:nvSpPr>
          <p:cNvPr id="12" name="Rectangle 11">
            <a:extLst>
              <a:ext uri="{FF2B5EF4-FFF2-40B4-BE49-F238E27FC236}">
                <a16:creationId xmlns:a16="http://schemas.microsoft.com/office/drawing/2014/main" id="{29B10AA5-62AE-5966-E630-5A80C103075C}"/>
              </a:ext>
            </a:extLst>
          </p:cNvPr>
          <p:cNvSpPr/>
          <p:nvPr/>
        </p:nvSpPr>
        <p:spPr>
          <a:xfrm>
            <a:off x="7064392" y="1685706"/>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2</a:t>
            </a:r>
          </a:p>
        </p:txBody>
      </p:sp>
    </p:spTree>
    <p:extLst>
      <p:ext uri="{BB962C8B-B14F-4D97-AF65-F5344CB8AC3E}">
        <p14:creationId xmlns:p14="http://schemas.microsoft.com/office/powerpoint/2010/main" val="262702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p:txBody>
          <a:bodyPr>
            <a:normAutofit fontScale="90000"/>
          </a:bodyPr>
          <a:lstStyle/>
          <a:p>
            <a:r>
              <a:rPr lang="en-US" dirty="0"/>
              <a:t>Description of any options the agency considered and Reasons the above listed were rejected</a:t>
            </a:r>
            <a:endParaRPr lang="en-US" dirty="0">
              <a:solidFill>
                <a:srgbClr val="FFFFFF"/>
              </a:solidFill>
            </a:endParaRPr>
          </a:p>
        </p:txBody>
      </p:sp>
      <p:sp>
        <p:nvSpPr>
          <p:cNvPr id="3" name="Content Placeholder 2">
            <a:extLst>
              <a:ext uri="{FF2B5EF4-FFF2-40B4-BE49-F238E27FC236}">
                <a16:creationId xmlns:a16="http://schemas.microsoft.com/office/drawing/2014/main" id="{E2C2EC19-FD46-AA5A-5A07-929182F87082}"/>
              </a:ext>
            </a:extLst>
          </p:cNvPr>
          <p:cNvSpPr>
            <a:spLocks noGrp="1"/>
          </p:cNvSpPr>
          <p:nvPr>
            <p:ph sz="half" idx="1"/>
          </p:nvPr>
        </p:nvSpPr>
        <p:spPr>
          <a:xfrm>
            <a:off x="804407" y="2378392"/>
            <a:ext cx="4937760" cy="4160520"/>
          </a:xfrm>
        </p:spPr>
        <p:txBody>
          <a:bodyPr>
            <a:noAutofit/>
          </a:bodyPr>
          <a:lstStyle/>
          <a:p>
            <a:pPr marL="0" indent="0">
              <a:buNone/>
            </a:pPr>
            <a:r>
              <a:rPr lang="en-US" sz="1600" dirty="0"/>
              <a:t>Determining STUDENT is not eligible for special education services was considered and rejected. STUDENT struggles in the classroom with reading and math tasks. She has poor spelling as well.</a:t>
            </a:r>
          </a:p>
          <a:p>
            <a:pPr marL="0" indent="0">
              <a:buNone/>
            </a:pPr>
            <a:endParaRPr lang="en-US" sz="1600" dirty="0"/>
          </a:p>
          <a:p>
            <a:pPr marL="0" indent="0">
              <a:buNone/>
            </a:pPr>
            <a:r>
              <a:rPr lang="en-US" sz="1600" dirty="0"/>
              <a:t>STUDENT meets the criteria of a student with Specific Learning Disability. STUDENT is in need of specially designed instruction and related services in order to benefit from her educational program. She demonstrated a significant delay in her overall reading fluency and math problem solving skills.</a:t>
            </a:r>
          </a:p>
          <a:p>
            <a:pPr marL="0" indent="0">
              <a:buNone/>
            </a:pPr>
            <a:endParaRPr lang="en-US" sz="1600" dirty="0"/>
          </a:p>
        </p:txBody>
      </p:sp>
      <p:sp>
        <p:nvSpPr>
          <p:cNvPr id="8" name="Content Placeholder 7">
            <a:extLst>
              <a:ext uri="{FF2B5EF4-FFF2-40B4-BE49-F238E27FC236}">
                <a16:creationId xmlns:a16="http://schemas.microsoft.com/office/drawing/2014/main" id="{EA880208-3FA8-4F63-8A73-208968460022}"/>
              </a:ext>
            </a:extLst>
          </p:cNvPr>
          <p:cNvSpPr>
            <a:spLocks noGrp="1"/>
          </p:cNvSpPr>
          <p:nvPr>
            <p:ph sz="half" idx="2"/>
          </p:nvPr>
        </p:nvSpPr>
        <p:spPr>
          <a:xfrm>
            <a:off x="6419088" y="2378392"/>
            <a:ext cx="4937760" cy="4160520"/>
          </a:xfrm>
        </p:spPr>
        <p:txBody>
          <a:bodyPr>
            <a:normAutofit/>
          </a:bodyPr>
          <a:lstStyle/>
          <a:p>
            <a:pPr marL="0" indent="0">
              <a:buNone/>
            </a:pPr>
            <a:r>
              <a:rPr lang="en-US" sz="1600" dirty="0">
                <a:solidFill>
                  <a:srgbClr val="000000"/>
                </a:solidFill>
                <a:effectLst/>
                <a:ea typeface="Times New Roman" panose="02020603050405020304" pitchFamily="18" charset="0"/>
                <a:cs typeface="Arial" panose="020B0604020202020204" pitchFamily="34" charset="0"/>
              </a:rPr>
              <a:t>The team considered and rejected placement in a private day school as her least restrictive environment.</a:t>
            </a:r>
            <a:endParaRPr lang="en-US" sz="1600" dirty="0"/>
          </a:p>
          <a:p>
            <a:pPr marL="0" indent="0">
              <a:buNone/>
            </a:pPr>
            <a:endParaRPr lang="en-US" sz="1600" dirty="0"/>
          </a:p>
          <a:p>
            <a:pPr marL="0" indent="0">
              <a:buNone/>
            </a:pPr>
            <a:endParaRPr lang="en-US" sz="1600" dirty="0"/>
          </a:p>
          <a:p>
            <a:pPr marL="0" indent="0">
              <a:buNone/>
            </a:pPr>
            <a:r>
              <a:rPr lang="en-US" sz="1600" dirty="0"/>
              <a:t>The team considered and rejected placement in a private day school because the services that are needed can be provided by district staff.  The team discussed the need for STUDENT to have access to typically developing peers in order to gain the most benefit from her general education and special education services.</a:t>
            </a:r>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24</a:t>
            </a:fld>
            <a:endParaRPr lang="en-US" dirty="0"/>
          </a:p>
        </p:txBody>
      </p:sp>
      <p:cxnSp>
        <p:nvCxnSpPr>
          <p:cNvPr id="7" name="Straight Connector 6">
            <a:extLst>
              <a:ext uri="{FF2B5EF4-FFF2-40B4-BE49-F238E27FC236}">
                <a16:creationId xmlns:a16="http://schemas.microsoft.com/office/drawing/2014/main" id="{2A053946-0069-16CC-D9C1-0A2A60388341}"/>
              </a:ext>
            </a:extLst>
          </p:cNvPr>
          <p:cNvCxnSpPr>
            <a:cxnSpLocks/>
          </p:cNvCxnSpPr>
          <p:nvPr/>
        </p:nvCxnSpPr>
        <p:spPr>
          <a:xfrm flipV="1">
            <a:off x="6096000" y="1693590"/>
            <a:ext cx="0" cy="46627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39C837DB-0FE8-11AE-FFF9-5CFAD9F7B493}"/>
              </a:ext>
            </a:extLst>
          </p:cNvPr>
          <p:cNvSpPr/>
          <p:nvPr/>
        </p:nvSpPr>
        <p:spPr>
          <a:xfrm>
            <a:off x="1020417" y="3414708"/>
            <a:ext cx="4505740" cy="305633"/>
          </a:xfrm>
          <a:custGeom>
            <a:avLst/>
            <a:gdLst>
              <a:gd name="connsiteX0" fmla="*/ 0 w 4505740"/>
              <a:gd name="connsiteY0" fmla="*/ 305175 h 305633"/>
              <a:gd name="connsiteX1" fmla="*/ 609600 w 4505740"/>
              <a:gd name="connsiteY1" fmla="*/ 53384 h 305633"/>
              <a:gd name="connsiteX2" fmla="*/ 967409 w 4505740"/>
              <a:gd name="connsiteY2" fmla="*/ 278671 h 305633"/>
              <a:gd name="connsiteX3" fmla="*/ 1789044 w 4505740"/>
              <a:gd name="connsiteY3" fmla="*/ 119644 h 305633"/>
              <a:gd name="connsiteX4" fmla="*/ 2345635 w 4505740"/>
              <a:gd name="connsiteY4" fmla="*/ 305175 h 305633"/>
              <a:gd name="connsiteX5" fmla="*/ 2968487 w 4505740"/>
              <a:gd name="connsiteY5" fmla="*/ 53384 h 305633"/>
              <a:gd name="connsiteX6" fmla="*/ 3511826 w 4505740"/>
              <a:gd name="connsiteY6" fmla="*/ 291923 h 305633"/>
              <a:gd name="connsiteX7" fmla="*/ 4306957 w 4505740"/>
              <a:gd name="connsiteY7" fmla="*/ 375 h 305633"/>
              <a:gd name="connsiteX8" fmla="*/ 4505740 w 4505740"/>
              <a:gd name="connsiteY8" fmla="*/ 225662 h 305633"/>
              <a:gd name="connsiteX9" fmla="*/ 4505740 w 4505740"/>
              <a:gd name="connsiteY9" fmla="*/ 225662 h 30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740" h="305633">
                <a:moveTo>
                  <a:pt x="0" y="305175"/>
                </a:moveTo>
                <a:cubicBezTo>
                  <a:pt x="224182" y="181488"/>
                  <a:pt x="448365" y="57801"/>
                  <a:pt x="609600" y="53384"/>
                </a:cubicBezTo>
                <a:cubicBezTo>
                  <a:pt x="770835" y="48967"/>
                  <a:pt x="770835" y="267628"/>
                  <a:pt x="967409" y="278671"/>
                </a:cubicBezTo>
                <a:cubicBezTo>
                  <a:pt x="1163983" y="289714"/>
                  <a:pt x="1559340" y="115227"/>
                  <a:pt x="1789044" y="119644"/>
                </a:cubicBezTo>
                <a:cubicBezTo>
                  <a:pt x="2018748" y="124061"/>
                  <a:pt x="2149061" y="316218"/>
                  <a:pt x="2345635" y="305175"/>
                </a:cubicBezTo>
                <a:cubicBezTo>
                  <a:pt x="2542209" y="294132"/>
                  <a:pt x="2774122" y="55593"/>
                  <a:pt x="2968487" y="53384"/>
                </a:cubicBezTo>
                <a:cubicBezTo>
                  <a:pt x="3162852" y="51175"/>
                  <a:pt x="3288748" y="300758"/>
                  <a:pt x="3511826" y="291923"/>
                </a:cubicBezTo>
                <a:cubicBezTo>
                  <a:pt x="3734904" y="283088"/>
                  <a:pt x="4141305" y="11419"/>
                  <a:pt x="4306957" y="375"/>
                </a:cubicBezTo>
                <a:cubicBezTo>
                  <a:pt x="4472609" y="-10669"/>
                  <a:pt x="4505740" y="225662"/>
                  <a:pt x="4505740" y="225662"/>
                </a:cubicBezTo>
                <a:lnTo>
                  <a:pt x="4505740" y="225662"/>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0A4C5A5-75F5-03AA-B6A8-A44179423FF9}"/>
              </a:ext>
            </a:extLst>
          </p:cNvPr>
          <p:cNvSpPr/>
          <p:nvPr/>
        </p:nvSpPr>
        <p:spPr>
          <a:xfrm>
            <a:off x="6525294" y="3227387"/>
            <a:ext cx="4505740" cy="305633"/>
          </a:xfrm>
          <a:custGeom>
            <a:avLst/>
            <a:gdLst>
              <a:gd name="connsiteX0" fmla="*/ 0 w 4505740"/>
              <a:gd name="connsiteY0" fmla="*/ 305175 h 305633"/>
              <a:gd name="connsiteX1" fmla="*/ 609600 w 4505740"/>
              <a:gd name="connsiteY1" fmla="*/ 53384 h 305633"/>
              <a:gd name="connsiteX2" fmla="*/ 967409 w 4505740"/>
              <a:gd name="connsiteY2" fmla="*/ 278671 h 305633"/>
              <a:gd name="connsiteX3" fmla="*/ 1789044 w 4505740"/>
              <a:gd name="connsiteY3" fmla="*/ 119644 h 305633"/>
              <a:gd name="connsiteX4" fmla="*/ 2345635 w 4505740"/>
              <a:gd name="connsiteY4" fmla="*/ 305175 h 305633"/>
              <a:gd name="connsiteX5" fmla="*/ 2968487 w 4505740"/>
              <a:gd name="connsiteY5" fmla="*/ 53384 h 305633"/>
              <a:gd name="connsiteX6" fmla="*/ 3511826 w 4505740"/>
              <a:gd name="connsiteY6" fmla="*/ 291923 h 305633"/>
              <a:gd name="connsiteX7" fmla="*/ 4306957 w 4505740"/>
              <a:gd name="connsiteY7" fmla="*/ 375 h 305633"/>
              <a:gd name="connsiteX8" fmla="*/ 4505740 w 4505740"/>
              <a:gd name="connsiteY8" fmla="*/ 225662 h 305633"/>
              <a:gd name="connsiteX9" fmla="*/ 4505740 w 4505740"/>
              <a:gd name="connsiteY9" fmla="*/ 225662 h 30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740" h="305633">
                <a:moveTo>
                  <a:pt x="0" y="305175"/>
                </a:moveTo>
                <a:cubicBezTo>
                  <a:pt x="224182" y="181488"/>
                  <a:pt x="448365" y="57801"/>
                  <a:pt x="609600" y="53384"/>
                </a:cubicBezTo>
                <a:cubicBezTo>
                  <a:pt x="770835" y="48967"/>
                  <a:pt x="770835" y="267628"/>
                  <a:pt x="967409" y="278671"/>
                </a:cubicBezTo>
                <a:cubicBezTo>
                  <a:pt x="1163983" y="289714"/>
                  <a:pt x="1559340" y="115227"/>
                  <a:pt x="1789044" y="119644"/>
                </a:cubicBezTo>
                <a:cubicBezTo>
                  <a:pt x="2018748" y="124061"/>
                  <a:pt x="2149061" y="316218"/>
                  <a:pt x="2345635" y="305175"/>
                </a:cubicBezTo>
                <a:cubicBezTo>
                  <a:pt x="2542209" y="294132"/>
                  <a:pt x="2774122" y="55593"/>
                  <a:pt x="2968487" y="53384"/>
                </a:cubicBezTo>
                <a:cubicBezTo>
                  <a:pt x="3162852" y="51175"/>
                  <a:pt x="3288748" y="300758"/>
                  <a:pt x="3511826" y="291923"/>
                </a:cubicBezTo>
                <a:cubicBezTo>
                  <a:pt x="3734904" y="283088"/>
                  <a:pt x="4141305" y="11419"/>
                  <a:pt x="4306957" y="375"/>
                </a:cubicBezTo>
                <a:cubicBezTo>
                  <a:pt x="4472609" y="-10669"/>
                  <a:pt x="4505740" y="225662"/>
                  <a:pt x="4505740" y="225662"/>
                </a:cubicBezTo>
                <a:lnTo>
                  <a:pt x="4505740" y="225662"/>
                </a:ln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0536D-DCA7-225F-C5BE-74540C35579E}"/>
              </a:ext>
            </a:extLst>
          </p:cNvPr>
          <p:cNvSpPr/>
          <p:nvPr/>
        </p:nvSpPr>
        <p:spPr>
          <a:xfrm>
            <a:off x="1449711" y="1628720"/>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3</a:t>
            </a:r>
          </a:p>
        </p:txBody>
      </p:sp>
      <p:sp>
        <p:nvSpPr>
          <p:cNvPr id="12" name="Rectangle 11">
            <a:extLst>
              <a:ext uri="{FF2B5EF4-FFF2-40B4-BE49-F238E27FC236}">
                <a16:creationId xmlns:a16="http://schemas.microsoft.com/office/drawing/2014/main" id="{29B10AA5-62AE-5966-E630-5A80C103075C}"/>
              </a:ext>
            </a:extLst>
          </p:cNvPr>
          <p:cNvSpPr/>
          <p:nvPr/>
        </p:nvSpPr>
        <p:spPr>
          <a:xfrm>
            <a:off x="7064392" y="1628720"/>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4</a:t>
            </a:r>
          </a:p>
        </p:txBody>
      </p:sp>
    </p:spTree>
    <p:extLst>
      <p:ext uri="{BB962C8B-B14F-4D97-AF65-F5344CB8AC3E}">
        <p14:creationId xmlns:p14="http://schemas.microsoft.com/office/powerpoint/2010/main" val="372327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BD5-5EA9-5019-B151-E839FCE3B89B}"/>
              </a:ext>
            </a:extLst>
          </p:cNvPr>
          <p:cNvSpPr>
            <a:spLocks noGrp="1"/>
          </p:cNvSpPr>
          <p:nvPr>
            <p:ph type="title"/>
          </p:nvPr>
        </p:nvSpPr>
        <p:spPr>
          <a:xfrm>
            <a:off x="838200" y="365125"/>
            <a:ext cx="10515600" cy="1585779"/>
          </a:xfrm>
        </p:spPr>
        <p:txBody>
          <a:bodyPr>
            <a:normAutofit fontScale="90000"/>
          </a:bodyPr>
          <a:lstStyle/>
          <a:p>
            <a:r>
              <a:rPr lang="en-US" dirty="0"/>
              <a:t>Description of each evaluation procedure, test, record, or report the agency used/will use as a basis for the proposed or refused action</a:t>
            </a:r>
          </a:p>
        </p:txBody>
      </p:sp>
      <p:sp>
        <p:nvSpPr>
          <p:cNvPr id="4" name="Content Placeholder 3">
            <a:extLst>
              <a:ext uri="{FF2B5EF4-FFF2-40B4-BE49-F238E27FC236}">
                <a16:creationId xmlns:a16="http://schemas.microsoft.com/office/drawing/2014/main" id="{E4611B04-C349-42D4-EB8E-B2C4D214D7DF}"/>
              </a:ext>
            </a:extLst>
          </p:cNvPr>
          <p:cNvSpPr>
            <a:spLocks noGrp="1"/>
          </p:cNvSpPr>
          <p:nvPr>
            <p:ph sz="half" idx="2"/>
          </p:nvPr>
        </p:nvSpPr>
        <p:spPr>
          <a:xfrm>
            <a:off x="6506028" y="2071670"/>
            <a:ext cx="5004514" cy="4251368"/>
          </a:xfrm>
        </p:spPr>
        <p:txBody>
          <a:bodyPr>
            <a:normAutofit fontScale="77500" lnSpcReduction="20000"/>
          </a:bodyPr>
          <a:lstStyle/>
          <a:p>
            <a:r>
              <a:rPr lang="en-US" dirty="0">
                <a:solidFill>
                  <a:schemeClr val="accent2"/>
                </a:solidFill>
              </a:rPr>
              <a:t>A list of all sources the team reviewed and discussed </a:t>
            </a:r>
          </a:p>
          <a:p>
            <a:r>
              <a:rPr lang="en-US" dirty="0">
                <a:solidFill>
                  <a:schemeClr val="accent2"/>
                </a:solidFill>
              </a:rPr>
              <a:t>List those from whom the team considered input, including student and parents, and all members of the team</a:t>
            </a:r>
          </a:p>
          <a:p>
            <a:r>
              <a:rPr lang="en-US" dirty="0">
                <a:solidFill>
                  <a:schemeClr val="accent2"/>
                </a:solidFill>
              </a:rPr>
              <a:t>Reports from district and outside providers/agencies/medical personnel</a:t>
            </a:r>
          </a:p>
          <a:p>
            <a:r>
              <a:rPr lang="en-US" dirty="0">
                <a:solidFill>
                  <a:schemeClr val="accent2"/>
                </a:solidFill>
              </a:rPr>
              <a:t>Data (progress reports, state and/or district assessments, behavioral data, anecdotal data, attendance, grades, observations, etc.)</a:t>
            </a:r>
          </a:p>
          <a:p>
            <a:pPr>
              <a:defRPr/>
            </a:pPr>
            <a:endParaRPr lang="en-US" dirty="0">
              <a:solidFill>
                <a:schemeClr val="accent2"/>
              </a:solidFill>
            </a:endParaRPr>
          </a:p>
        </p:txBody>
      </p:sp>
      <p:pic>
        <p:nvPicPr>
          <p:cNvPr id="11" name="Picture 10">
            <a:extLst>
              <a:ext uri="{FF2B5EF4-FFF2-40B4-BE49-F238E27FC236}">
                <a16:creationId xmlns:a16="http://schemas.microsoft.com/office/drawing/2014/main" id="{17F16DFE-547E-910E-EA83-8C647E316AEC}"/>
              </a:ext>
            </a:extLst>
          </p:cNvPr>
          <p:cNvPicPr>
            <a:picLocks noChangeAspect="1"/>
          </p:cNvPicPr>
          <p:nvPr/>
        </p:nvPicPr>
        <p:blipFill rotWithShape="1">
          <a:blip r:embed="rId2"/>
          <a:srcRect r="1924"/>
          <a:stretch/>
        </p:blipFill>
        <p:spPr>
          <a:xfrm>
            <a:off x="898955" y="3117799"/>
            <a:ext cx="5364889" cy="2107675"/>
          </a:xfrm>
          <a:prstGeom prst="rect">
            <a:avLst/>
          </a:prstGeom>
        </p:spPr>
      </p:pic>
      <p:sp>
        <p:nvSpPr>
          <p:cNvPr id="7" name="Slide Number Placeholder 6">
            <a:extLst>
              <a:ext uri="{FF2B5EF4-FFF2-40B4-BE49-F238E27FC236}">
                <a16:creationId xmlns:a16="http://schemas.microsoft.com/office/drawing/2014/main" id="{A497CB92-B707-8ACA-8009-216B95F780F4}"/>
              </a:ext>
            </a:extLst>
          </p:cNvPr>
          <p:cNvSpPr>
            <a:spLocks noGrp="1"/>
          </p:cNvSpPr>
          <p:nvPr>
            <p:ph type="sldNum" sz="quarter" idx="12"/>
          </p:nvPr>
        </p:nvSpPr>
        <p:spPr/>
        <p:txBody>
          <a:bodyPr/>
          <a:lstStyle/>
          <a:p>
            <a:fld id="{B9713C8C-8E70-45D5-AE59-23E60168254E}" type="slidenum">
              <a:rPr lang="en-US" smtClean="0"/>
              <a:t>25</a:t>
            </a:fld>
            <a:endParaRPr lang="en-US" dirty="0"/>
          </a:p>
        </p:txBody>
      </p:sp>
      <p:pic>
        <p:nvPicPr>
          <p:cNvPr id="9" name="Picture 8">
            <a:extLst>
              <a:ext uri="{FF2B5EF4-FFF2-40B4-BE49-F238E27FC236}">
                <a16:creationId xmlns:a16="http://schemas.microsoft.com/office/drawing/2014/main" id="{4356BA26-99F5-F053-2072-0F37EFF3308C}"/>
              </a:ext>
            </a:extLst>
          </p:cNvPr>
          <p:cNvPicPr>
            <a:picLocks noChangeAspect="1"/>
          </p:cNvPicPr>
          <p:nvPr/>
        </p:nvPicPr>
        <p:blipFill>
          <a:blip r:embed="rId3"/>
          <a:stretch>
            <a:fillRect/>
          </a:stretch>
        </p:blipFill>
        <p:spPr>
          <a:xfrm>
            <a:off x="994942" y="1950904"/>
            <a:ext cx="5230687" cy="1075631"/>
          </a:xfrm>
          <a:prstGeom prst="rect">
            <a:avLst/>
          </a:prstGeom>
        </p:spPr>
      </p:pic>
      <p:sp>
        <p:nvSpPr>
          <p:cNvPr id="13" name="TextBox 12">
            <a:extLst>
              <a:ext uri="{FF2B5EF4-FFF2-40B4-BE49-F238E27FC236}">
                <a16:creationId xmlns:a16="http://schemas.microsoft.com/office/drawing/2014/main" id="{579F9290-544A-2234-B56B-7EE054D91F97}"/>
              </a:ext>
            </a:extLst>
          </p:cNvPr>
          <p:cNvSpPr txBox="1"/>
          <p:nvPr/>
        </p:nvSpPr>
        <p:spPr>
          <a:xfrm>
            <a:off x="838200" y="5485691"/>
            <a:ext cx="5511086"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accent5">
                    <a:lumMod val="75000"/>
                  </a:schemeClr>
                </a:solidFill>
              </a:rPr>
              <a:t>Review statement and remove sources not considered</a:t>
            </a:r>
          </a:p>
        </p:txBody>
      </p:sp>
    </p:spTree>
    <p:extLst>
      <p:ext uri="{BB962C8B-B14F-4D97-AF65-F5344CB8AC3E}">
        <p14:creationId xmlns:p14="http://schemas.microsoft.com/office/powerpoint/2010/main" val="100616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chor="ctr" anchorCtr="0">
            <a:normAutofit/>
          </a:bodyPr>
          <a:lstStyle/>
          <a:p>
            <a:r>
              <a:rPr lang="en-US" sz="4800" dirty="0"/>
              <a:t>Time for Practice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26</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581400" y="3734873"/>
            <a:ext cx="5029200" cy="1854558"/>
          </a:xfrm>
        </p:spPr>
        <p:txBody>
          <a:bodyPr>
            <a:normAutofit lnSpcReduction="10000"/>
          </a:bodyPr>
          <a:lstStyle/>
          <a:p>
            <a:r>
              <a:rPr lang="en-US" dirty="0"/>
              <a:t>Description of each evaluation procedure, test, record, or report the agency used/will use as a basis for the proposed or refused action</a:t>
            </a:r>
            <a:endParaRPr lang="en-US" dirty="0">
              <a:solidFill>
                <a:srgbClr val="FFFFFF"/>
              </a:solidFill>
            </a:endParaRPr>
          </a:p>
        </p:txBody>
      </p:sp>
    </p:spTree>
    <p:extLst>
      <p:ext uri="{BB962C8B-B14F-4D97-AF65-F5344CB8AC3E}">
        <p14:creationId xmlns:p14="http://schemas.microsoft.com/office/powerpoint/2010/main" val="227954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C3-4FAE-E125-1B31-D9CB48A5B574}"/>
              </a:ext>
            </a:extLst>
          </p:cNvPr>
          <p:cNvSpPr>
            <a:spLocks noGrp="1"/>
          </p:cNvSpPr>
          <p:nvPr>
            <p:ph type="ctrTitle"/>
          </p:nvPr>
        </p:nvSpPr>
        <p:spPr>
          <a:xfrm>
            <a:off x="932688" y="1673352"/>
            <a:ext cx="4991594" cy="3511296"/>
          </a:xfrm>
        </p:spPr>
        <p:txBody>
          <a:bodyPr/>
          <a:lstStyle/>
          <a:p>
            <a:pPr algn="ctr"/>
            <a:r>
              <a:rPr lang="en-US" dirty="0"/>
              <a:t>Example</a:t>
            </a:r>
            <a:br>
              <a:rPr lang="en-US" dirty="0"/>
            </a:br>
            <a:r>
              <a:rPr lang="en-US" dirty="0"/>
              <a:t>or</a:t>
            </a:r>
            <a:br>
              <a:rPr lang="en-US" dirty="0"/>
            </a:br>
            <a:r>
              <a:rPr lang="en-US" dirty="0"/>
              <a:t>Non-Example</a:t>
            </a:r>
          </a:p>
        </p:txBody>
      </p:sp>
      <p:sp>
        <p:nvSpPr>
          <p:cNvPr id="3" name="Subtitle 2">
            <a:extLst>
              <a:ext uri="{FF2B5EF4-FFF2-40B4-BE49-F238E27FC236}">
                <a16:creationId xmlns:a16="http://schemas.microsoft.com/office/drawing/2014/main" id="{6F51B2D3-4B12-795A-382A-ECA7209D70EA}"/>
              </a:ext>
            </a:extLst>
          </p:cNvPr>
          <p:cNvSpPr>
            <a:spLocks noGrp="1"/>
          </p:cNvSpPr>
          <p:nvPr>
            <p:ph type="subTitle" idx="1"/>
          </p:nvPr>
        </p:nvSpPr>
        <p:spPr/>
        <p:txBody>
          <a:bodyPr/>
          <a:lstStyle/>
          <a:p>
            <a:r>
              <a:rPr lang="en-US" dirty="0"/>
              <a:t>Let’s EXAMINE some statements</a:t>
            </a:r>
          </a:p>
        </p:txBody>
      </p:sp>
    </p:spTree>
    <p:extLst>
      <p:ext uri="{BB962C8B-B14F-4D97-AF65-F5344CB8AC3E}">
        <p14:creationId xmlns:p14="http://schemas.microsoft.com/office/powerpoint/2010/main" val="3245429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p:txBody>
          <a:bodyPr>
            <a:normAutofit fontScale="90000"/>
          </a:bodyPr>
          <a:lstStyle/>
          <a:p>
            <a:r>
              <a:rPr lang="en-US" dirty="0"/>
              <a:t>Description of each evaluation procedure, test, record, or report the agency used/will use as a basis for the proposed or refused action</a:t>
            </a:r>
            <a:endParaRPr lang="en-US" dirty="0">
              <a:solidFill>
                <a:srgbClr val="FFFFFF"/>
              </a:solidFill>
            </a:endParaRPr>
          </a:p>
        </p:txBody>
      </p:sp>
      <p:sp>
        <p:nvSpPr>
          <p:cNvPr id="9" name="Content Placeholder 8">
            <a:extLst>
              <a:ext uri="{FF2B5EF4-FFF2-40B4-BE49-F238E27FC236}">
                <a16:creationId xmlns:a16="http://schemas.microsoft.com/office/drawing/2014/main" id="{10A89D5C-6833-B483-38BB-CEEEB491CE76}"/>
              </a:ext>
            </a:extLst>
          </p:cNvPr>
          <p:cNvSpPr>
            <a:spLocks noGrp="1"/>
          </p:cNvSpPr>
          <p:nvPr>
            <p:ph idx="1"/>
          </p:nvPr>
        </p:nvSpPr>
        <p:spPr>
          <a:xfrm>
            <a:off x="838200" y="2840643"/>
            <a:ext cx="5006009" cy="3880832"/>
          </a:xfrm>
        </p:spPr>
        <p:txBody>
          <a:bodyPr>
            <a:normAutofit/>
          </a:bodyPr>
          <a:lstStyle/>
          <a:p>
            <a:pPr marL="0" indent="0">
              <a:buNone/>
            </a:pPr>
            <a:r>
              <a:rPr lang="en-US" sz="1600" dirty="0"/>
              <a:t>The team discussed the information in STUDENT's current comprehensive evaluation report by the Multidisciplinary Evaluation Team (MET). The team considered testing results reflecting STUDENT's development and potential educational performance, including the MET observation notes and additional family reports. All members of the IEP team provided input into what they noted as her strengths and needs, and how her disability could affect her success in the classroom and on campus.</a:t>
            </a:r>
          </a:p>
          <a:p>
            <a:pPr marL="0" indent="0">
              <a:buNone/>
            </a:pPr>
            <a:endParaRPr lang="en-US" sz="1600" dirty="0"/>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28</a:t>
            </a:fld>
            <a:endParaRPr lang="en-US" dirty="0"/>
          </a:p>
        </p:txBody>
      </p:sp>
      <p:cxnSp>
        <p:nvCxnSpPr>
          <p:cNvPr id="7" name="Straight Connector 6">
            <a:extLst>
              <a:ext uri="{FF2B5EF4-FFF2-40B4-BE49-F238E27FC236}">
                <a16:creationId xmlns:a16="http://schemas.microsoft.com/office/drawing/2014/main" id="{2A053946-0069-16CC-D9C1-0A2A60388341}"/>
              </a:ext>
            </a:extLst>
          </p:cNvPr>
          <p:cNvCxnSpPr>
            <a:cxnSpLocks/>
          </p:cNvCxnSpPr>
          <p:nvPr/>
        </p:nvCxnSpPr>
        <p:spPr>
          <a:xfrm>
            <a:off x="6096000" y="1948070"/>
            <a:ext cx="0" cy="43848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9C86C6-66D9-A31F-2F0C-C1F48A12ACC0}"/>
              </a:ext>
            </a:extLst>
          </p:cNvPr>
          <p:cNvSpPr txBox="1"/>
          <p:nvPr/>
        </p:nvSpPr>
        <p:spPr>
          <a:xfrm>
            <a:off x="6505181" y="2840643"/>
            <a:ext cx="4848619" cy="2031325"/>
          </a:xfrm>
          <a:prstGeom prst="rect">
            <a:avLst/>
          </a:prstGeom>
          <a:noFill/>
        </p:spPr>
        <p:txBody>
          <a:bodyPr wrap="square">
            <a:spAutoFit/>
          </a:bodyPr>
          <a:lstStyle/>
          <a:p>
            <a:r>
              <a:rPr lang="en-US" sz="1800" dirty="0"/>
              <a:t>IEP progress reports</a:t>
            </a:r>
          </a:p>
          <a:p>
            <a:r>
              <a:rPr lang="en-US" sz="1800" dirty="0"/>
              <a:t>Grade reports</a:t>
            </a:r>
          </a:p>
          <a:p>
            <a:r>
              <a:rPr lang="en-US" sz="1800" dirty="0"/>
              <a:t>Teacher input</a:t>
            </a:r>
          </a:p>
          <a:p>
            <a:r>
              <a:rPr lang="en-US" sz="1800" dirty="0"/>
              <a:t>Parent input</a:t>
            </a:r>
          </a:p>
          <a:p>
            <a:r>
              <a:rPr lang="en-US" sz="1800" dirty="0"/>
              <a:t>(As applicable) – Student’s input</a:t>
            </a:r>
          </a:p>
          <a:p>
            <a:r>
              <a:rPr lang="en-US" sz="1800" dirty="0"/>
              <a:t>Case Manager input</a:t>
            </a:r>
          </a:p>
          <a:p>
            <a:r>
              <a:rPr lang="en-US" sz="1800" dirty="0"/>
              <a:t>Transition Specialist input</a:t>
            </a:r>
          </a:p>
        </p:txBody>
      </p:sp>
      <p:sp>
        <p:nvSpPr>
          <p:cNvPr id="14" name="Rectangle 13">
            <a:extLst>
              <a:ext uri="{FF2B5EF4-FFF2-40B4-BE49-F238E27FC236}">
                <a16:creationId xmlns:a16="http://schemas.microsoft.com/office/drawing/2014/main" id="{F8088AFF-221F-5906-8BBB-4B0A0283B1FA}"/>
              </a:ext>
            </a:extLst>
          </p:cNvPr>
          <p:cNvSpPr/>
          <p:nvPr/>
        </p:nvSpPr>
        <p:spPr>
          <a:xfrm>
            <a:off x="1398355" y="1942499"/>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1</a:t>
            </a:r>
          </a:p>
        </p:txBody>
      </p:sp>
      <p:sp>
        <p:nvSpPr>
          <p:cNvPr id="15" name="Rectangle 14">
            <a:extLst>
              <a:ext uri="{FF2B5EF4-FFF2-40B4-BE49-F238E27FC236}">
                <a16:creationId xmlns:a16="http://schemas.microsoft.com/office/drawing/2014/main" id="{74217716-3785-BC16-B258-E6F3DCDA42AD}"/>
              </a:ext>
            </a:extLst>
          </p:cNvPr>
          <p:cNvSpPr/>
          <p:nvPr/>
        </p:nvSpPr>
        <p:spPr>
          <a:xfrm>
            <a:off x="6787024" y="1942500"/>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2</a:t>
            </a:r>
          </a:p>
        </p:txBody>
      </p:sp>
    </p:spTree>
    <p:extLst>
      <p:ext uri="{BB962C8B-B14F-4D97-AF65-F5344CB8AC3E}">
        <p14:creationId xmlns:p14="http://schemas.microsoft.com/office/powerpoint/2010/main" val="81766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BD5-5EA9-5019-B151-E839FCE3B89B}"/>
              </a:ext>
            </a:extLst>
          </p:cNvPr>
          <p:cNvSpPr>
            <a:spLocks noGrp="1"/>
          </p:cNvSpPr>
          <p:nvPr>
            <p:ph type="title"/>
          </p:nvPr>
        </p:nvSpPr>
        <p:spPr/>
        <p:txBody>
          <a:bodyPr>
            <a:normAutofit fontScale="90000"/>
          </a:bodyPr>
          <a:lstStyle/>
          <a:p>
            <a:r>
              <a:rPr lang="en-US" dirty="0"/>
              <a:t>Description of any other factors that are relevant to the agency's proposal or refusal</a:t>
            </a:r>
          </a:p>
        </p:txBody>
      </p:sp>
      <p:sp>
        <p:nvSpPr>
          <p:cNvPr id="4" name="Content Placeholder 3">
            <a:extLst>
              <a:ext uri="{FF2B5EF4-FFF2-40B4-BE49-F238E27FC236}">
                <a16:creationId xmlns:a16="http://schemas.microsoft.com/office/drawing/2014/main" id="{E4611B04-C349-42D4-EB8E-B2C4D214D7DF}"/>
              </a:ext>
            </a:extLst>
          </p:cNvPr>
          <p:cNvSpPr>
            <a:spLocks noGrp="1"/>
          </p:cNvSpPr>
          <p:nvPr>
            <p:ph sz="half" idx="2"/>
          </p:nvPr>
        </p:nvSpPr>
        <p:spPr>
          <a:xfrm>
            <a:off x="838200" y="1854558"/>
            <a:ext cx="4918850" cy="4301543"/>
          </a:xfrm>
        </p:spPr>
        <p:txBody>
          <a:bodyPr>
            <a:normAutofit fontScale="85000" lnSpcReduction="10000"/>
          </a:bodyPr>
          <a:lstStyle/>
          <a:p>
            <a:r>
              <a:rPr lang="en-US" dirty="0">
                <a:solidFill>
                  <a:schemeClr val="accent2">
                    <a:lumMod val="75000"/>
                  </a:schemeClr>
                </a:solidFill>
              </a:rPr>
              <a:t>Include meeting participants</a:t>
            </a:r>
          </a:p>
          <a:p>
            <a:r>
              <a:rPr lang="en-US" dirty="0">
                <a:solidFill>
                  <a:schemeClr val="accent2">
                    <a:lumMod val="75000"/>
                  </a:schemeClr>
                </a:solidFill>
              </a:rPr>
              <a:t>Note if meeting was held virtually, or via phone</a:t>
            </a:r>
          </a:p>
          <a:p>
            <a:r>
              <a:rPr lang="en-US" dirty="0">
                <a:solidFill>
                  <a:schemeClr val="accent2">
                    <a:lumMod val="75000"/>
                  </a:schemeClr>
                </a:solidFill>
              </a:rPr>
              <a:t>Note that Procedural Safeguards were offered, accepted/rejected</a:t>
            </a:r>
          </a:p>
          <a:p>
            <a:r>
              <a:rPr lang="en-US" dirty="0">
                <a:solidFill>
                  <a:schemeClr val="accent2">
                    <a:lumMod val="75000"/>
                  </a:schemeClr>
                </a:solidFill>
              </a:rPr>
              <a:t>Contact attempts</a:t>
            </a:r>
          </a:p>
          <a:p>
            <a:r>
              <a:rPr lang="en-US" dirty="0">
                <a:solidFill>
                  <a:schemeClr val="accent2">
                    <a:lumMod val="75000"/>
                  </a:schemeClr>
                </a:solidFill>
              </a:rPr>
              <a:t>Any excusal of team member/s</a:t>
            </a:r>
          </a:p>
          <a:p>
            <a:r>
              <a:rPr lang="en-US" dirty="0">
                <a:solidFill>
                  <a:schemeClr val="accent2">
                    <a:lumMod val="75000"/>
                  </a:schemeClr>
                </a:solidFill>
              </a:rPr>
              <a:t>Document use of interpreter</a:t>
            </a:r>
          </a:p>
          <a:p>
            <a:endParaRPr lang="en-US" dirty="0">
              <a:solidFill>
                <a:schemeClr val="accent2">
                  <a:lumMod val="75000"/>
                </a:schemeClr>
              </a:solidFill>
            </a:endParaRPr>
          </a:p>
          <a:p>
            <a:pPr>
              <a:defRPr/>
            </a:pPr>
            <a:endParaRPr lang="en-US" dirty="0">
              <a:solidFill>
                <a:schemeClr val="accent2">
                  <a:lumMod val="75000"/>
                </a:schemeClr>
              </a:solidFill>
            </a:endParaRPr>
          </a:p>
        </p:txBody>
      </p:sp>
      <p:sp>
        <p:nvSpPr>
          <p:cNvPr id="7" name="Slide Number Placeholder 6">
            <a:extLst>
              <a:ext uri="{FF2B5EF4-FFF2-40B4-BE49-F238E27FC236}">
                <a16:creationId xmlns:a16="http://schemas.microsoft.com/office/drawing/2014/main" id="{A497CB92-B707-8ACA-8009-216B95F780F4}"/>
              </a:ext>
            </a:extLst>
          </p:cNvPr>
          <p:cNvSpPr>
            <a:spLocks noGrp="1"/>
          </p:cNvSpPr>
          <p:nvPr>
            <p:ph type="sldNum" sz="quarter" idx="12"/>
          </p:nvPr>
        </p:nvSpPr>
        <p:spPr/>
        <p:txBody>
          <a:bodyPr/>
          <a:lstStyle/>
          <a:p>
            <a:fld id="{B9713C8C-8E70-45D5-AE59-23E60168254E}" type="slidenum">
              <a:rPr lang="en-US" smtClean="0"/>
              <a:t>29</a:t>
            </a:fld>
            <a:endParaRPr lang="en-US" dirty="0"/>
          </a:p>
        </p:txBody>
      </p:sp>
      <p:pic>
        <p:nvPicPr>
          <p:cNvPr id="8" name="Picture 7">
            <a:extLst>
              <a:ext uri="{FF2B5EF4-FFF2-40B4-BE49-F238E27FC236}">
                <a16:creationId xmlns:a16="http://schemas.microsoft.com/office/drawing/2014/main" id="{968E24BF-5A31-1290-861B-D2FAF8F84457}"/>
              </a:ext>
            </a:extLst>
          </p:cNvPr>
          <p:cNvPicPr>
            <a:picLocks noChangeAspect="1"/>
          </p:cNvPicPr>
          <p:nvPr/>
        </p:nvPicPr>
        <p:blipFill>
          <a:blip r:embed="rId2"/>
          <a:stretch>
            <a:fillRect/>
          </a:stretch>
        </p:blipFill>
        <p:spPr>
          <a:xfrm>
            <a:off x="5805822" y="1690689"/>
            <a:ext cx="5836251" cy="1262417"/>
          </a:xfrm>
          <a:prstGeom prst="rect">
            <a:avLst/>
          </a:prstGeom>
        </p:spPr>
      </p:pic>
      <p:pic>
        <p:nvPicPr>
          <p:cNvPr id="11" name="Picture 10">
            <a:extLst>
              <a:ext uri="{FF2B5EF4-FFF2-40B4-BE49-F238E27FC236}">
                <a16:creationId xmlns:a16="http://schemas.microsoft.com/office/drawing/2014/main" id="{77B10B4E-D791-E1BF-A77C-8D58A45D8703}"/>
              </a:ext>
            </a:extLst>
          </p:cNvPr>
          <p:cNvPicPr>
            <a:picLocks noChangeAspect="1"/>
          </p:cNvPicPr>
          <p:nvPr/>
        </p:nvPicPr>
        <p:blipFill>
          <a:blip r:embed="rId3"/>
          <a:stretch>
            <a:fillRect/>
          </a:stretch>
        </p:blipFill>
        <p:spPr>
          <a:xfrm>
            <a:off x="5839161" y="3153355"/>
            <a:ext cx="6111670" cy="844607"/>
          </a:xfrm>
          <a:prstGeom prst="rect">
            <a:avLst/>
          </a:prstGeom>
        </p:spPr>
      </p:pic>
      <p:pic>
        <p:nvPicPr>
          <p:cNvPr id="13" name="Picture 12">
            <a:extLst>
              <a:ext uri="{FF2B5EF4-FFF2-40B4-BE49-F238E27FC236}">
                <a16:creationId xmlns:a16="http://schemas.microsoft.com/office/drawing/2014/main" id="{E5040699-D924-CE88-3C6D-96E89D9D174A}"/>
              </a:ext>
            </a:extLst>
          </p:cNvPr>
          <p:cNvPicPr>
            <a:picLocks noChangeAspect="1"/>
          </p:cNvPicPr>
          <p:nvPr/>
        </p:nvPicPr>
        <p:blipFill>
          <a:blip r:embed="rId4"/>
          <a:stretch>
            <a:fillRect/>
          </a:stretch>
        </p:blipFill>
        <p:spPr>
          <a:xfrm>
            <a:off x="5805822" y="3985931"/>
            <a:ext cx="6193781" cy="1325563"/>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E931429A-FA99-2503-424F-0C0660BE02E5}"/>
                  </a:ext>
                </a:extLst>
              </p14:cNvPr>
              <p14:cNvContentPartPr/>
              <p14:nvPr/>
            </p14:nvContentPartPr>
            <p14:xfrm>
              <a:off x="6194525" y="4880774"/>
              <a:ext cx="2613600" cy="360"/>
            </p14:xfrm>
          </p:contentPart>
        </mc:Choice>
        <mc:Fallback xmlns="">
          <p:pic>
            <p:nvPicPr>
              <p:cNvPr id="14" name="Ink 13">
                <a:extLst>
                  <a:ext uri="{FF2B5EF4-FFF2-40B4-BE49-F238E27FC236}">
                    <a16:creationId xmlns:a16="http://schemas.microsoft.com/office/drawing/2014/main" id="{E931429A-FA99-2503-424F-0C0660BE02E5}"/>
                  </a:ext>
                </a:extLst>
              </p:cNvPr>
              <p:cNvPicPr/>
              <p:nvPr/>
            </p:nvPicPr>
            <p:blipFill>
              <a:blip r:embed="rId6"/>
              <a:stretch>
                <a:fillRect/>
              </a:stretch>
            </p:blipFill>
            <p:spPr>
              <a:xfrm>
                <a:off x="6140525" y="4773134"/>
                <a:ext cx="2721240" cy="216000"/>
              </a:xfrm>
              <a:prstGeom prst="rect">
                <a:avLst/>
              </a:prstGeom>
            </p:spPr>
          </p:pic>
        </mc:Fallback>
      </mc:AlternateContent>
    </p:spTree>
    <p:extLst>
      <p:ext uri="{BB962C8B-B14F-4D97-AF65-F5344CB8AC3E}">
        <p14:creationId xmlns:p14="http://schemas.microsoft.com/office/powerpoint/2010/main" val="164453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B5AB-280C-42EE-06D9-99A048D1C49C}"/>
              </a:ext>
            </a:extLst>
          </p:cNvPr>
          <p:cNvSpPr>
            <a:spLocks noGrp="1"/>
          </p:cNvSpPr>
          <p:nvPr>
            <p:ph type="title"/>
          </p:nvPr>
        </p:nvSpPr>
        <p:spPr/>
        <p:txBody>
          <a:bodyPr/>
          <a:lstStyle/>
          <a:p>
            <a:r>
              <a:rPr lang="en-US" dirty="0"/>
              <a:t>Regulations</a:t>
            </a:r>
          </a:p>
        </p:txBody>
      </p:sp>
      <p:sp>
        <p:nvSpPr>
          <p:cNvPr id="3" name="Content Placeholder 2">
            <a:extLst>
              <a:ext uri="{FF2B5EF4-FFF2-40B4-BE49-F238E27FC236}">
                <a16:creationId xmlns:a16="http://schemas.microsoft.com/office/drawing/2014/main" id="{C192144D-BF4D-648A-E83D-87B45FF8A97B}"/>
              </a:ext>
            </a:extLst>
          </p:cNvPr>
          <p:cNvSpPr>
            <a:spLocks noGrp="1"/>
          </p:cNvSpPr>
          <p:nvPr>
            <p:ph idx="1"/>
          </p:nvPr>
        </p:nvSpPr>
        <p:spPr/>
        <p:txBody>
          <a:bodyPr/>
          <a:lstStyle/>
          <a:p>
            <a:r>
              <a:rPr lang="en-US" dirty="0"/>
              <a:t>Per IDEA 300.503 , a PWN must be provided in the following circumstances:</a:t>
            </a:r>
          </a:p>
          <a:p>
            <a:pPr marL="457200" lvl="1" indent="0">
              <a:buNone/>
            </a:pPr>
            <a:r>
              <a:rPr lang="en-US" dirty="0"/>
              <a:t>(1) when the PEA proposes to initiate or change the identification, evaluation, or educational placement of the child or the provision of FAPE to the child; or</a:t>
            </a:r>
          </a:p>
          <a:p>
            <a:pPr marL="457200" lvl="1" indent="0">
              <a:buNone/>
            </a:pPr>
            <a:r>
              <a:rPr lang="en-US" dirty="0"/>
              <a:t>(2) refuses to initiate or change the identification, evaluation, or educational placement of the child or the provision of FAPE to the child.</a:t>
            </a:r>
          </a:p>
        </p:txBody>
      </p:sp>
      <p:sp>
        <p:nvSpPr>
          <p:cNvPr id="6" name="Slide Number Placeholder 5">
            <a:extLst>
              <a:ext uri="{FF2B5EF4-FFF2-40B4-BE49-F238E27FC236}">
                <a16:creationId xmlns:a16="http://schemas.microsoft.com/office/drawing/2014/main" id="{475641FC-2414-3E76-D761-6EF60C0F3C30}"/>
              </a:ext>
            </a:extLst>
          </p:cNvPr>
          <p:cNvSpPr>
            <a:spLocks noGrp="1"/>
          </p:cNvSpPr>
          <p:nvPr>
            <p:ph type="sldNum" sz="quarter" idx="12"/>
          </p:nvPr>
        </p:nvSpPr>
        <p:spPr/>
        <p:txBody>
          <a:bodyPr/>
          <a:lstStyle/>
          <a:p>
            <a:fld id="{B9713C8C-8E70-45D5-AE59-23E60168254E}" type="slidenum">
              <a:rPr lang="en-US" smtClean="0"/>
              <a:t>3</a:t>
            </a:fld>
            <a:endParaRPr lang="en-US" dirty="0"/>
          </a:p>
        </p:txBody>
      </p:sp>
    </p:spTree>
    <p:extLst>
      <p:ext uri="{BB962C8B-B14F-4D97-AF65-F5344CB8AC3E}">
        <p14:creationId xmlns:p14="http://schemas.microsoft.com/office/powerpoint/2010/main" val="38487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chor="ctr" anchorCtr="0">
            <a:normAutofit/>
          </a:bodyPr>
          <a:lstStyle/>
          <a:p>
            <a:r>
              <a:rPr lang="en-US" sz="4800" dirty="0"/>
              <a:t>Time for Practice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30</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581400" y="3734873"/>
            <a:ext cx="5029200" cy="1854558"/>
          </a:xfrm>
        </p:spPr>
        <p:txBody>
          <a:bodyPr>
            <a:normAutofit/>
          </a:bodyPr>
          <a:lstStyle/>
          <a:p>
            <a:r>
              <a:rPr lang="en-US" dirty="0"/>
              <a:t>Description of any other factors that are relevant to the agency's proposal or refusal</a:t>
            </a:r>
            <a:endParaRPr lang="en-US" dirty="0">
              <a:solidFill>
                <a:srgbClr val="FFFFFF"/>
              </a:solidFill>
            </a:endParaRPr>
          </a:p>
        </p:txBody>
      </p:sp>
    </p:spTree>
    <p:extLst>
      <p:ext uri="{BB962C8B-B14F-4D97-AF65-F5344CB8AC3E}">
        <p14:creationId xmlns:p14="http://schemas.microsoft.com/office/powerpoint/2010/main" val="1859856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2EC3-4FAE-E125-1B31-D9CB48A5B574}"/>
              </a:ext>
            </a:extLst>
          </p:cNvPr>
          <p:cNvSpPr>
            <a:spLocks noGrp="1"/>
          </p:cNvSpPr>
          <p:nvPr>
            <p:ph type="ctrTitle"/>
          </p:nvPr>
        </p:nvSpPr>
        <p:spPr>
          <a:xfrm>
            <a:off x="932688" y="1673352"/>
            <a:ext cx="4991594" cy="3511296"/>
          </a:xfrm>
        </p:spPr>
        <p:txBody>
          <a:bodyPr/>
          <a:lstStyle/>
          <a:p>
            <a:pPr algn="ctr"/>
            <a:r>
              <a:rPr lang="en-US" dirty="0"/>
              <a:t>Example</a:t>
            </a:r>
            <a:br>
              <a:rPr lang="en-US" dirty="0"/>
            </a:br>
            <a:r>
              <a:rPr lang="en-US" dirty="0"/>
              <a:t>or</a:t>
            </a:r>
            <a:br>
              <a:rPr lang="en-US" dirty="0"/>
            </a:br>
            <a:r>
              <a:rPr lang="en-US" dirty="0"/>
              <a:t>Non-Example</a:t>
            </a:r>
          </a:p>
        </p:txBody>
      </p:sp>
      <p:sp>
        <p:nvSpPr>
          <p:cNvPr id="3" name="Subtitle 2">
            <a:extLst>
              <a:ext uri="{FF2B5EF4-FFF2-40B4-BE49-F238E27FC236}">
                <a16:creationId xmlns:a16="http://schemas.microsoft.com/office/drawing/2014/main" id="{6F51B2D3-4B12-795A-382A-ECA7209D70EA}"/>
              </a:ext>
            </a:extLst>
          </p:cNvPr>
          <p:cNvSpPr>
            <a:spLocks noGrp="1"/>
          </p:cNvSpPr>
          <p:nvPr>
            <p:ph type="subTitle" idx="1"/>
          </p:nvPr>
        </p:nvSpPr>
        <p:spPr/>
        <p:txBody>
          <a:bodyPr/>
          <a:lstStyle/>
          <a:p>
            <a:r>
              <a:rPr lang="en-US" dirty="0"/>
              <a:t>Let’s EXAMINE some statements</a:t>
            </a:r>
          </a:p>
        </p:txBody>
      </p:sp>
    </p:spTree>
    <p:extLst>
      <p:ext uri="{BB962C8B-B14F-4D97-AF65-F5344CB8AC3E}">
        <p14:creationId xmlns:p14="http://schemas.microsoft.com/office/powerpoint/2010/main" val="3269045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CDE-29A9-E5CD-CC43-26D0F3E10780}"/>
              </a:ext>
            </a:extLst>
          </p:cNvPr>
          <p:cNvSpPr>
            <a:spLocks noGrp="1"/>
          </p:cNvSpPr>
          <p:nvPr>
            <p:ph type="title"/>
          </p:nvPr>
        </p:nvSpPr>
        <p:spPr/>
        <p:txBody>
          <a:bodyPr>
            <a:normAutofit fontScale="90000"/>
          </a:bodyPr>
          <a:lstStyle/>
          <a:p>
            <a:r>
              <a:rPr lang="en-US" dirty="0"/>
              <a:t>Description of any other factors that are relevant to the agency's proposal or refusal</a:t>
            </a:r>
            <a:endParaRPr lang="en-US" dirty="0">
              <a:solidFill>
                <a:srgbClr val="FFFFFF"/>
              </a:solidFill>
            </a:endParaRPr>
          </a:p>
        </p:txBody>
      </p:sp>
      <p:sp>
        <p:nvSpPr>
          <p:cNvPr id="9" name="Content Placeholder 8">
            <a:extLst>
              <a:ext uri="{FF2B5EF4-FFF2-40B4-BE49-F238E27FC236}">
                <a16:creationId xmlns:a16="http://schemas.microsoft.com/office/drawing/2014/main" id="{10A89D5C-6833-B483-38BB-CEEEB491CE76}"/>
              </a:ext>
            </a:extLst>
          </p:cNvPr>
          <p:cNvSpPr>
            <a:spLocks noGrp="1"/>
          </p:cNvSpPr>
          <p:nvPr>
            <p:ph idx="1"/>
          </p:nvPr>
        </p:nvSpPr>
        <p:spPr>
          <a:xfrm>
            <a:off x="838200" y="2502962"/>
            <a:ext cx="4926496" cy="4214192"/>
          </a:xfrm>
        </p:spPr>
        <p:txBody>
          <a:bodyPr>
            <a:normAutofit/>
          </a:bodyPr>
          <a:lstStyle/>
          <a:p>
            <a:pPr marL="0" indent="0">
              <a:buNone/>
            </a:pPr>
            <a:r>
              <a:rPr lang="en-US" sz="1600" dirty="0"/>
              <a:t>Procedural Safeguards were offered but the parent politely declined.</a:t>
            </a:r>
          </a:p>
          <a:p>
            <a:pPr marL="0" indent="0">
              <a:buNone/>
            </a:pPr>
            <a:r>
              <a:rPr lang="en-US" sz="1600" dirty="0"/>
              <a:t>IEP team agreed on STUDENT's IEP and will be implemented as written.</a:t>
            </a:r>
          </a:p>
          <a:p>
            <a:pPr marL="0" indent="0">
              <a:buNone/>
            </a:pPr>
            <a:endParaRPr lang="en-US" sz="1600" dirty="0"/>
          </a:p>
        </p:txBody>
      </p:sp>
      <p:sp>
        <p:nvSpPr>
          <p:cNvPr id="6" name="Slide Number Placeholder 5">
            <a:extLst>
              <a:ext uri="{FF2B5EF4-FFF2-40B4-BE49-F238E27FC236}">
                <a16:creationId xmlns:a16="http://schemas.microsoft.com/office/drawing/2014/main" id="{2C1B92B3-D417-F6E8-249F-0ABE16B4F9AB}"/>
              </a:ext>
            </a:extLst>
          </p:cNvPr>
          <p:cNvSpPr>
            <a:spLocks noGrp="1"/>
          </p:cNvSpPr>
          <p:nvPr>
            <p:ph type="sldNum" sz="quarter" idx="12"/>
          </p:nvPr>
        </p:nvSpPr>
        <p:spPr/>
        <p:txBody>
          <a:bodyPr/>
          <a:lstStyle/>
          <a:p>
            <a:fld id="{B9713C8C-8E70-45D5-AE59-23E60168254E}" type="slidenum">
              <a:rPr lang="en-US" smtClean="0"/>
              <a:t>32</a:t>
            </a:fld>
            <a:endParaRPr lang="en-US" dirty="0"/>
          </a:p>
        </p:txBody>
      </p:sp>
      <p:cxnSp>
        <p:nvCxnSpPr>
          <p:cNvPr id="7" name="Straight Connector 6">
            <a:extLst>
              <a:ext uri="{FF2B5EF4-FFF2-40B4-BE49-F238E27FC236}">
                <a16:creationId xmlns:a16="http://schemas.microsoft.com/office/drawing/2014/main" id="{2A053946-0069-16CC-D9C1-0A2A60388341}"/>
              </a:ext>
            </a:extLst>
          </p:cNvPr>
          <p:cNvCxnSpPr>
            <a:cxnSpLocks/>
          </p:cNvCxnSpPr>
          <p:nvPr/>
        </p:nvCxnSpPr>
        <p:spPr>
          <a:xfrm>
            <a:off x="6096000" y="2105799"/>
            <a:ext cx="0" cy="42141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834606-64EA-9188-99AA-E28053826490}"/>
              </a:ext>
            </a:extLst>
          </p:cNvPr>
          <p:cNvSpPr txBox="1"/>
          <p:nvPr/>
        </p:nvSpPr>
        <p:spPr>
          <a:xfrm>
            <a:off x="6267522" y="2502962"/>
            <a:ext cx="5486400" cy="3785652"/>
          </a:xfrm>
          <a:prstGeom prst="rect">
            <a:avLst/>
          </a:prstGeom>
          <a:noFill/>
        </p:spPr>
        <p:txBody>
          <a:bodyPr wrap="square">
            <a:spAutoFit/>
          </a:bodyPr>
          <a:lstStyle/>
          <a:p>
            <a:pPr marL="0" indent="0">
              <a:buNone/>
            </a:pPr>
            <a:r>
              <a:rPr lang="en-US" sz="1600" dirty="0"/>
              <a:t>The team agreed that STUDENT will receive special education and related services, accommodations, and other supports outlined in the IEP to promote her educational progress. It was agreed that if any team member felt that there needed to be a change in STUDENT 's IEP, they could and would propose a re-convening of the team to discuss any concerns or questions. As of this notification, all IEP team members are in agreement with STUDENT 's IEP and the proposed actions stated therein.</a:t>
            </a:r>
          </a:p>
          <a:p>
            <a:pPr marL="0" indent="0">
              <a:buNone/>
            </a:pPr>
            <a:endParaRPr lang="en-US" sz="1600" dirty="0"/>
          </a:p>
          <a:p>
            <a:pPr marL="0" indent="0">
              <a:buNone/>
            </a:pPr>
            <a:r>
              <a:rPr lang="en-US" sz="1600" dirty="0"/>
              <a:t>The family has decided not to enroll her into school until after her 3rd birthday on 10/21/23 so that she can continue to receive early intervention services until that time.</a:t>
            </a:r>
          </a:p>
        </p:txBody>
      </p:sp>
      <p:sp>
        <p:nvSpPr>
          <p:cNvPr id="12" name="Rectangle 11">
            <a:extLst>
              <a:ext uri="{FF2B5EF4-FFF2-40B4-BE49-F238E27FC236}">
                <a16:creationId xmlns:a16="http://schemas.microsoft.com/office/drawing/2014/main" id="{A6C265A4-9F21-44A8-917D-115AA4FD97B5}"/>
              </a:ext>
            </a:extLst>
          </p:cNvPr>
          <p:cNvSpPr/>
          <p:nvPr/>
        </p:nvSpPr>
        <p:spPr>
          <a:xfrm>
            <a:off x="1477872" y="1666053"/>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1</a:t>
            </a:r>
          </a:p>
        </p:txBody>
      </p:sp>
      <p:sp>
        <p:nvSpPr>
          <p:cNvPr id="13" name="Rectangle 12">
            <a:extLst>
              <a:ext uri="{FF2B5EF4-FFF2-40B4-BE49-F238E27FC236}">
                <a16:creationId xmlns:a16="http://schemas.microsoft.com/office/drawing/2014/main" id="{D1E1B558-07AB-B6C7-2C4B-8F7A9E4F022B}"/>
              </a:ext>
            </a:extLst>
          </p:cNvPr>
          <p:cNvSpPr/>
          <p:nvPr/>
        </p:nvSpPr>
        <p:spPr>
          <a:xfrm>
            <a:off x="6930715" y="1666054"/>
            <a:ext cx="3647152"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Example 2</a:t>
            </a:r>
          </a:p>
        </p:txBody>
      </p:sp>
    </p:spTree>
    <p:extLst>
      <p:ext uri="{BB962C8B-B14F-4D97-AF65-F5344CB8AC3E}">
        <p14:creationId xmlns:p14="http://schemas.microsoft.com/office/powerpoint/2010/main" val="3350197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F67F-265D-E103-735A-9E4BF3F06A90}"/>
              </a:ext>
            </a:extLst>
          </p:cNvPr>
          <p:cNvSpPr>
            <a:spLocks noGrp="1"/>
          </p:cNvSpPr>
          <p:nvPr>
            <p:ph type="title"/>
          </p:nvPr>
        </p:nvSpPr>
        <p:spPr/>
        <p:txBody>
          <a:bodyPr/>
          <a:lstStyle/>
          <a:p>
            <a:r>
              <a:rPr lang="en-US" sz="4000" b="1" dirty="0">
                <a:solidFill>
                  <a:srgbClr val="313650"/>
                </a:solidFill>
                <a:latin typeface="Century Gothic"/>
                <a:ea typeface="+mj-ea"/>
                <a:cs typeface="+mj-cs"/>
              </a:rPr>
              <a:t>Prior Written Notice</a:t>
            </a:r>
            <a:br>
              <a:rPr lang="en-US" sz="4000" b="1" dirty="0">
                <a:solidFill>
                  <a:srgbClr val="313650"/>
                </a:solidFill>
                <a:latin typeface="Century Gothic"/>
                <a:ea typeface="+mj-ea"/>
                <a:cs typeface="+mj-cs"/>
              </a:rPr>
            </a:br>
            <a:r>
              <a:rPr lang="en-US" sz="2000" b="1" dirty="0">
                <a:solidFill>
                  <a:srgbClr val="313650"/>
                </a:solidFill>
                <a:latin typeface="Century Gothic"/>
                <a:ea typeface="+mj-ea"/>
                <a:cs typeface="+mj-cs"/>
              </a:rPr>
              <a:t>Additional Requirements</a:t>
            </a:r>
            <a:endParaRPr lang="en-US" dirty="0"/>
          </a:p>
        </p:txBody>
      </p:sp>
      <p:sp>
        <p:nvSpPr>
          <p:cNvPr id="5" name="Slide Number Placeholder 4">
            <a:extLst>
              <a:ext uri="{FF2B5EF4-FFF2-40B4-BE49-F238E27FC236}">
                <a16:creationId xmlns:a16="http://schemas.microsoft.com/office/drawing/2014/main" id="{594FEB3E-F68C-3ED6-4ACC-E99E91E28707}"/>
              </a:ext>
            </a:extLst>
          </p:cNvPr>
          <p:cNvSpPr>
            <a:spLocks noGrp="1"/>
          </p:cNvSpPr>
          <p:nvPr>
            <p:ph type="sldNum" sz="quarter" idx="12"/>
          </p:nvPr>
        </p:nvSpPr>
        <p:spPr/>
        <p:txBody>
          <a:bodyPr/>
          <a:lstStyle/>
          <a:p>
            <a:fld id="{B9713C8C-8E70-45D5-AE59-23E60168254E}" type="slidenum">
              <a:rPr lang="en-US" smtClean="0"/>
              <a:t>33</a:t>
            </a:fld>
            <a:endParaRPr lang="en-US" dirty="0"/>
          </a:p>
        </p:txBody>
      </p:sp>
      <p:sp>
        <p:nvSpPr>
          <p:cNvPr id="6" name="Content Placeholder 5">
            <a:extLst>
              <a:ext uri="{FF2B5EF4-FFF2-40B4-BE49-F238E27FC236}">
                <a16:creationId xmlns:a16="http://schemas.microsoft.com/office/drawing/2014/main" id="{0181C2F4-80A1-5D8F-76A0-2CE3F47CB95B}"/>
              </a:ext>
            </a:extLst>
          </p:cNvPr>
          <p:cNvSpPr>
            <a:spLocks noGrp="1"/>
          </p:cNvSpPr>
          <p:nvPr>
            <p:ph sz="quarter" idx="13"/>
          </p:nvPr>
        </p:nvSpPr>
        <p:spPr>
          <a:xfrm>
            <a:off x="7006702" y="399245"/>
            <a:ext cx="4849374" cy="5679583"/>
          </a:xfrm>
        </p:spPr>
        <p:txBody>
          <a:bodyPr>
            <a:normAutofit/>
          </a:bodyPr>
          <a:lstStyle/>
          <a:p>
            <a:pPr marL="285750" indent="-285750">
              <a:buFont typeface="Arial" panose="020B0604020202020204" pitchFamily="34" charset="0"/>
              <a:buChar char="•"/>
            </a:pPr>
            <a:r>
              <a:rPr lang="en-US" sz="2000" dirty="0">
                <a:solidFill>
                  <a:schemeClr val="accent1">
                    <a:lumMod val="75000"/>
                  </a:schemeClr>
                </a:solidFill>
              </a:rPr>
              <a:t>A statement of how a copy of a description of the procedural safeguards can be obtained which includes a </a:t>
            </a:r>
            <a:r>
              <a:rPr lang="en-US" sz="2000" b="1" dirty="0">
                <a:solidFill>
                  <a:schemeClr val="accent1">
                    <a:lumMod val="75000"/>
                  </a:schemeClr>
                </a:solidFill>
              </a:rPr>
              <a:t>contact name or position, and phone number </a:t>
            </a:r>
          </a:p>
          <a:p>
            <a:pPr marL="285750" indent="-285750">
              <a:buFont typeface="Arial" panose="020B0604020202020204" pitchFamily="34" charset="0"/>
              <a:buChar char="•"/>
            </a:pPr>
            <a:r>
              <a:rPr lang="en-US" sz="2000" dirty="0">
                <a:solidFill>
                  <a:schemeClr val="accent1">
                    <a:lumMod val="75000"/>
                  </a:schemeClr>
                </a:solidFill>
              </a:rPr>
              <a:t>Sources for parents to contact to obtain assistance in understanding their procedural safeguards </a:t>
            </a:r>
          </a:p>
          <a:p>
            <a:pPr algn="ctr"/>
            <a:r>
              <a:rPr lang="en-US" sz="2000" b="1" dirty="0">
                <a:solidFill>
                  <a:schemeClr val="accent1">
                    <a:lumMod val="75000"/>
                  </a:schemeClr>
                </a:solidFill>
              </a:rPr>
              <a:t>These are all included in the IEP-PRO template</a:t>
            </a:r>
          </a:p>
          <a:p>
            <a:pPr marL="342900" indent="-342900">
              <a:buFont typeface="Arial" panose="020B0604020202020204" pitchFamily="34" charset="0"/>
              <a:buChar char="•"/>
            </a:pPr>
            <a:r>
              <a:rPr lang="en-US" sz="2000" dirty="0">
                <a:solidFill>
                  <a:schemeClr val="accent1">
                    <a:lumMod val="75000"/>
                  </a:schemeClr>
                </a:solidFill>
              </a:rPr>
              <a:t>Ensure translation in parent’s native language</a:t>
            </a:r>
          </a:p>
        </p:txBody>
      </p:sp>
      <p:pic>
        <p:nvPicPr>
          <p:cNvPr id="8" name="Picture 7">
            <a:extLst>
              <a:ext uri="{FF2B5EF4-FFF2-40B4-BE49-F238E27FC236}">
                <a16:creationId xmlns:a16="http://schemas.microsoft.com/office/drawing/2014/main" id="{83DECE4C-5F21-4ABB-5188-A99D8810859E}"/>
              </a:ext>
            </a:extLst>
          </p:cNvPr>
          <p:cNvPicPr>
            <a:picLocks noChangeAspect="1"/>
          </p:cNvPicPr>
          <p:nvPr/>
        </p:nvPicPr>
        <p:blipFill>
          <a:blip r:embed="rId2">
            <a:clrChange>
              <a:clrFrom>
                <a:srgbClr val="EFEDED"/>
              </a:clrFrom>
              <a:clrTo>
                <a:srgbClr val="EFEDED">
                  <a:alpha val="0"/>
                </a:srgbClr>
              </a:clrTo>
            </a:clrChange>
          </a:blip>
          <a:stretch>
            <a:fillRect/>
          </a:stretch>
        </p:blipFill>
        <p:spPr>
          <a:xfrm>
            <a:off x="3096917" y="399245"/>
            <a:ext cx="6788665" cy="934220"/>
          </a:xfrm>
          <a:prstGeom prst="rect">
            <a:avLst/>
          </a:prstGeom>
        </p:spPr>
      </p:pic>
      <p:pic>
        <p:nvPicPr>
          <p:cNvPr id="10" name="Picture 9">
            <a:extLst>
              <a:ext uri="{FF2B5EF4-FFF2-40B4-BE49-F238E27FC236}">
                <a16:creationId xmlns:a16="http://schemas.microsoft.com/office/drawing/2014/main" id="{1B6742FD-7AD7-FE1E-0A26-F3A11DFCBA6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3002" y="4586207"/>
            <a:ext cx="6743700" cy="1762125"/>
          </a:xfrm>
          <a:prstGeom prst="rect">
            <a:avLst/>
          </a:prstGeom>
        </p:spPr>
      </p:pic>
      <p:cxnSp>
        <p:nvCxnSpPr>
          <p:cNvPr id="12" name="Straight Arrow Connector 11">
            <a:extLst>
              <a:ext uri="{FF2B5EF4-FFF2-40B4-BE49-F238E27FC236}">
                <a16:creationId xmlns:a16="http://schemas.microsoft.com/office/drawing/2014/main" id="{65531AF8-7C14-5EAA-DACA-9519685EB8C2}"/>
              </a:ext>
            </a:extLst>
          </p:cNvPr>
          <p:cNvCxnSpPr>
            <a:cxnSpLocks/>
          </p:cNvCxnSpPr>
          <p:nvPr/>
        </p:nvCxnSpPr>
        <p:spPr>
          <a:xfrm flipH="1">
            <a:off x="6461146" y="3522064"/>
            <a:ext cx="738144" cy="10561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B80094-EA43-9444-9481-15805B3BB5D8}"/>
              </a:ext>
            </a:extLst>
          </p:cNvPr>
          <p:cNvCxnSpPr>
            <a:cxnSpLocks/>
          </p:cNvCxnSpPr>
          <p:nvPr/>
        </p:nvCxnSpPr>
        <p:spPr>
          <a:xfrm flipH="1" flipV="1">
            <a:off x="6046333" y="1144169"/>
            <a:ext cx="1152957" cy="12893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841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B9FA-FF18-41BD-04ED-3D108C066461}"/>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4F61FFB3-9E95-C665-977B-C722A69EBFC1}"/>
              </a:ext>
            </a:extLst>
          </p:cNvPr>
          <p:cNvSpPr>
            <a:spLocks noGrp="1"/>
          </p:cNvSpPr>
          <p:nvPr>
            <p:ph sz="half" idx="1"/>
          </p:nvPr>
        </p:nvSpPr>
        <p:spPr/>
        <p:txBody>
          <a:bodyPr>
            <a:normAutofit fontScale="85000" lnSpcReduction="20000"/>
          </a:bodyPr>
          <a:lstStyle/>
          <a:p>
            <a:r>
              <a:rPr lang="en-US" dirty="0"/>
              <a:t>Ensure that each item is understood on its own merit and represents a stand-alone statement</a:t>
            </a:r>
          </a:p>
          <a:p>
            <a:r>
              <a:rPr lang="en-US" dirty="0"/>
              <a:t>Avoid abbreviations, acronyms, jargon, and terms which may not be understood by someone not familiar with Special Education</a:t>
            </a:r>
          </a:p>
          <a:p>
            <a:r>
              <a:rPr lang="en-US" dirty="0"/>
              <a:t>Spell check, use correct grammar, and write complete sentences</a:t>
            </a:r>
          </a:p>
        </p:txBody>
      </p:sp>
      <p:sp>
        <p:nvSpPr>
          <p:cNvPr id="4" name="Content Placeholder 3">
            <a:extLst>
              <a:ext uri="{FF2B5EF4-FFF2-40B4-BE49-F238E27FC236}">
                <a16:creationId xmlns:a16="http://schemas.microsoft.com/office/drawing/2014/main" id="{1C024402-BBA0-02B1-BFFE-2726C01BFE29}"/>
              </a:ext>
            </a:extLst>
          </p:cNvPr>
          <p:cNvSpPr>
            <a:spLocks noGrp="1"/>
          </p:cNvSpPr>
          <p:nvPr>
            <p:ph sz="half" idx="2"/>
          </p:nvPr>
        </p:nvSpPr>
        <p:spPr/>
        <p:txBody>
          <a:bodyPr>
            <a:normAutofit fontScale="85000" lnSpcReduction="20000"/>
          </a:bodyPr>
          <a:lstStyle/>
          <a:p>
            <a:r>
              <a:rPr lang="en-US" dirty="0"/>
              <a:t>Statements and comments should be void of emotion, derogatory comments, and judgment</a:t>
            </a:r>
          </a:p>
          <a:p>
            <a:r>
              <a:rPr lang="en-US" dirty="0"/>
              <a:t>Provide to parent/guardian in a timely manner </a:t>
            </a:r>
            <a:r>
              <a:rPr lang="en-US" b="1" dirty="0">
                <a:solidFill>
                  <a:schemeClr val="accent5"/>
                </a:solidFill>
              </a:rPr>
              <a:t>(before implementation)</a:t>
            </a:r>
          </a:p>
          <a:p>
            <a:r>
              <a:rPr lang="en-US" dirty="0"/>
              <a:t>Include parent concerns/questions</a:t>
            </a:r>
          </a:p>
          <a:p>
            <a:r>
              <a:rPr lang="en-US" dirty="0"/>
              <a:t>Avoid statements like, “team </a:t>
            </a:r>
            <a:r>
              <a:rPr lang="en-US" dirty="0">
                <a:solidFill>
                  <a:schemeClr val="accent5"/>
                </a:solidFill>
              </a:rPr>
              <a:t>believes/feels</a:t>
            </a:r>
            <a:r>
              <a:rPr lang="en-US" dirty="0"/>
              <a:t>”</a:t>
            </a:r>
          </a:p>
          <a:p>
            <a:r>
              <a:rPr lang="en-US" b="1" dirty="0"/>
              <a:t>Personalize</a:t>
            </a:r>
          </a:p>
        </p:txBody>
      </p:sp>
      <p:sp>
        <p:nvSpPr>
          <p:cNvPr id="7" name="Slide Number Placeholder 6">
            <a:extLst>
              <a:ext uri="{FF2B5EF4-FFF2-40B4-BE49-F238E27FC236}">
                <a16:creationId xmlns:a16="http://schemas.microsoft.com/office/drawing/2014/main" id="{1E101C7D-F5D7-0F55-8CB3-1E3A364445A4}"/>
              </a:ext>
            </a:extLst>
          </p:cNvPr>
          <p:cNvSpPr>
            <a:spLocks noGrp="1"/>
          </p:cNvSpPr>
          <p:nvPr>
            <p:ph type="sldNum" sz="quarter" idx="12"/>
          </p:nvPr>
        </p:nvSpPr>
        <p:spPr/>
        <p:txBody>
          <a:bodyPr/>
          <a:lstStyle/>
          <a:p>
            <a:fld id="{B9713C8C-8E70-45D5-AE59-23E60168254E}" type="slidenum">
              <a:rPr lang="en-US" smtClean="0"/>
              <a:t>34</a:t>
            </a:fld>
            <a:endParaRPr lang="en-US" dirty="0"/>
          </a:p>
        </p:txBody>
      </p:sp>
    </p:spTree>
    <p:extLst>
      <p:ext uri="{BB962C8B-B14F-4D97-AF65-F5344CB8AC3E}">
        <p14:creationId xmlns:p14="http://schemas.microsoft.com/office/powerpoint/2010/main" val="1785570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17202-7A41-CD18-0AD2-F1255DC30B2A}"/>
              </a:ext>
            </a:extLst>
          </p:cNvPr>
          <p:cNvPicPr>
            <a:picLocks noChangeAspect="1"/>
          </p:cNvPicPr>
          <p:nvPr/>
        </p:nvPicPr>
        <p:blipFill>
          <a:blip r:embed="rId2"/>
          <a:stretch>
            <a:fillRect/>
          </a:stretch>
        </p:blipFill>
        <p:spPr>
          <a:xfrm>
            <a:off x="328361" y="249760"/>
            <a:ext cx="5627254" cy="6358479"/>
          </a:xfrm>
          <a:prstGeom prst="rect">
            <a:avLst/>
          </a:prstGeom>
        </p:spPr>
      </p:pic>
      <p:sp>
        <p:nvSpPr>
          <p:cNvPr id="7" name="TextBox 6">
            <a:extLst>
              <a:ext uri="{FF2B5EF4-FFF2-40B4-BE49-F238E27FC236}">
                <a16:creationId xmlns:a16="http://schemas.microsoft.com/office/drawing/2014/main" id="{A2514AB6-9049-D657-2666-95368284E658}"/>
              </a:ext>
            </a:extLst>
          </p:cNvPr>
          <p:cNvSpPr txBox="1"/>
          <p:nvPr/>
        </p:nvSpPr>
        <p:spPr>
          <a:xfrm>
            <a:off x="6933246" y="612844"/>
            <a:ext cx="4930393" cy="6001643"/>
          </a:xfrm>
          <a:prstGeom prst="rect">
            <a:avLst/>
          </a:prstGeom>
          <a:noFill/>
        </p:spPr>
        <p:txBody>
          <a:bodyPr wrap="square">
            <a:spAutoFit/>
          </a:bodyPr>
          <a:lstStyle/>
          <a:p>
            <a:pPr marL="342900" marR="0" lvl="1" indent="-342900">
              <a:spcBef>
                <a:spcPts val="0"/>
              </a:spcBef>
              <a:spcAft>
                <a:spcPts val="0"/>
              </a:spcAft>
              <a:buSzPct val="100000"/>
              <a:buFont typeface="Arial" panose="020B0604020202020204" pitchFamily="34" charset="0"/>
              <a:buChar char="•"/>
              <a:tabLst>
                <a:tab pos="914400" algn="l"/>
              </a:tabLst>
            </a:pPr>
            <a:r>
              <a:rPr lang="en-US" sz="2400" dirty="0">
                <a:effectLst/>
                <a:ea typeface="Times New Roman" panose="02020603050405020304" pitchFamily="18" charset="0"/>
              </a:rPr>
              <a:t>You will need to complete a timesheet with your total hours, making sure to list the title of the courses you took to fulfill </a:t>
            </a:r>
            <a:r>
              <a:rPr lang="en-US" sz="2400" dirty="0">
                <a:ea typeface="Times New Roman" panose="02020603050405020304" pitchFamily="18" charset="0"/>
              </a:rPr>
              <a:t>your required</a:t>
            </a:r>
            <a:r>
              <a:rPr lang="en-US" sz="2400" dirty="0">
                <a:effectLst/>
                <a:ea typeface="Times New Roman" panose="02020603050405020304" pitchFamily="18" charset="0"/>
              </a:rPr>
              <a:t> hours –</a:t>
            </a:r>
            <a:r>
              <a:rPr lang="en-US" sz="2400" dirty="0">
                <a:effectLst/>
                <a:highlight>
                  <a:srgbClr val="FFFF00"/>
                </a:highlight>
                <a:ea typeface="Times New Roman" panose="02020603050405020304" pitchFamily="18" charset="0"/>
              </a:rPr>
              <a:t>one timesheet </a:t>
            </a:r>
            <a:r>
              <a:rPr lang="en-US" sz="2400" dirty="0">
                <a:effectLst/>
                <a:ea typeface="Times New Roman" panose="02020603050405020304" pitchFamily="18" charset="0"/>
              </a:rPr>
              <a:t>per participant.</a:t>
            </a:r>
          </a:p>
          <a:p>
            <a:pPr marL="342900" marR="0" lvl="1" indent="-342900">
              <a:spcBef>
                <a:spcPts val="0"/>
              </a:spcBef>
              <a:spcAft>
                <a:spcPts val="0"/>
              </a:spcAft>
              <a:buSzPct val="100000"/>
              <a:buFont typeface="Arial" panose="020B0604020202020204" pitchFamily="34" charset="0"/>
              <a:buChar char="•"/>
              <a:tabLst>
                <a:tab pos="914400" algn="l"/>
              </a:tabLst>
            </a:pPr>
            <a:endParaRPr lang="en-US" sz="2400" dirty="0">
              <a:effectLst/>
              <a:ea typeface="Times New Roman" panose="02020603050405020304" pitchFamily="18" charset="0"/>
            </a:endParaRPr>
          </a:p>
          <a:p>
            <a:pPr marL="342900" marR="0" lvl="1" indent="-342900">
              <a:spcBef>
                <a:spcPts val="0"/>
              </a:spcBef>
              <a:spcAft>
                <a:spcPts val="0"/>
              </a:spcAft>
              <a:buSzPct val="100000"/>
              <a:buFont typeface="Arial" panose="020B0604020202020204" pitchFamily="34" charset="0"/>
              <a:buChar char="•"/>
              <a:tabLst>
                <a:tab pos="914400" algn="l"/>
              </a:tabLst>
            </a:pPr>
            <a:r>
              <a:rPr lang="en-US" sz="2400" dirty="0">
                <a:effectLst/>
                <a:ea typeface="Times New Roman" panose="02020603050405020304" pitchFamily="18" charset="0"/>
              </a:rPr>
              <a:t>Please do not send multiple timesheets; you will receive a confirmation of receipt. Filling out multiple timesheets could delay </a:t>
            </a:r>
            <a:r>
              <a:rPr lang="en-US" sz="2400" dirty="0">
                <a:ea typeface="Times New Roman" panose="02020603050405020304" pitchFamily="18" charset="0"/>
              </a:rPr>
              <a:t>payment</a:t>
            </a:r>
            <a:r>
              <a:rPr lang="en-US" sz="2400" dirty="0">
                <a:effectLst/>
                <a:ea typeface="Times New Roman" panose="02020603050405020304" pitchFamily="18" charset="0"/>
              </a:rPr>
              <a:t>.</a:t>
            </a:r>
          </a:p>
          <a:p>
            <a:pPr marL="285750" marR="0" lvl="1" indent="-285750">
              <a:spcBef>
                <a:spcPts val="0"/>
              </a:spcBef>
              <a:spcAft>
                <a:spcPts val="0"/>
              </a:spcAft>
              <a:buSzPts val="1000"/>
              <a:buFont typeface="Arial" panose="020B0604020202020204" pitchFamily="34" charset="0"/>
              <a:buChar char="•"/>
              <a:tabLst>
                <a:tab pos="914400" algn="l"/>
              </a:tabLst>
            </a:pPr>
            <a:endParaRPr lang="en-US" sz="2400" dirty="0">
              <a:ea typeface="Calibri" panose="020F0502020204030204" pitchFamily="34" charset="0"/>
            </a:endParaRPr>
          </a:p>
          <a:p>
            <a:pPr marL="342900" marR="0" lvl="1" indent="-342900">
              <a:spcBef>
                <a:spcPts val="0"/>
              </a:spcBef>
              <a:spcAft>
                <a:spcPts val="0"/>
              </a:spcAft>
              <a:buSzPct val="100000"/>
              <a:buFont typeface="Arial" panose="020B0604020202020204" pitchFamily="34" charset="0"/>
              <a:buChar char="•"/>
              <a:tabLst>
                <a:tab pos="914400" algn="l"/>
              </a:tabLst>
            </a:pPr>
            <a:r>
              <a:rPr lang="en-US" sz="2400" dirty="0">
                <a:effectLst/>
                <a:ea typeface="Calibri" panose="020F0502020204030204" pitchFamily="34" charset="0"/>
              </a:rPr>
              <a:t>Refer to the email sent 8/30/22 for further instructions.</a:t>
            </a:r>
          </a:p>
        </p:txBody>
      </p:sp>
    </p:spTree>
    <p:extLst>
      <p:ext uri="{BB962C8B-B14F-4D97-AF65-F5344CB8AC3E}">
        <p14:creationId xmlns:p14="http://schemas.microsoft.com/office/powerpoint/2010/main" val="3000325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0DFE-4D29-E654-D40C-5D428A66415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E6C01C2-B61E-7FCC-EF3C-0D8563BB7C39}"/>
              </a:ext>
            </a:extLst>
          </p:cNvPr>
          <p:cNvSpPr>
            <a:spLocks noGrp="1"/>
          </p:cNvSpPr>
          <p:nvPr>
            <p:ph idx="1"/>
          </p:nvPr>
        </p:nvSpPr>
        <p:spPr/>
        <p:txBody>
          <a:bodyPr>
            <a:normAutofit lnSpcReduction="10000"/>
          </a:bodyPr>
          <a:lstStyle/>
          <a:p>
            <a:pPr marL="0" indent="0">
              <a:buNone/>
            </a:pPr>
            <a:r>
              <a:rPr lang="en-US" dirty="0"/>
              <a:t>Individuals with Disabilities Education Act (IDEA)</a:t>
            </a:r>
          </a:p>
          <a:p>
            <a:r>
              <a:rPr lang="en-US" dirty="0">
                <a:hlinkClick r:id="rId2"/>
              </a:rPr>
              <a:t>https://sites.ed.gov/idea/regs/c/e/303.421</a:t>
            </a:r>
            <a:endParaRPr lang="en-US" dirty="0"/>
          </a:p>
          <a:p>
            <a:r>
              <a:rPr lang="en-US" dirty="0">
                <a:hlinkClick r:id="rId3"/>
              </a:rPr>
              <a:t>Sec. 300.503 Prior notice by the public agency; content of notice - Individuals with Disabilities Education Act</a:t>
            </a:r>
            <a:endParaRPr lang="en-US" dirty="0"/>
          </a:p>
          <a:p>
            <a:pPr marL="0" indent="0">
              <a:buNone/>
            </a:pPr>
            <a:endParaRPr lang="en-US" dirty="0"/>
          </a:p>
          <a:p>
            <a:pPr marL="0" indent="0">
              <a:buNone/>
            </a:pPr>
            <a:r>
              <a:rPr lang="en-US" dirty="0"/>
              <a:t>Arizona Department of Education (ADE)</a:t>
            </a:r>
          </a:p>
          <a:p>
            <a:r>
              <a:rPr lang="en-US" dirty="0">
                <a:hlinkClick r:id="rId4"/>
              </a:rPr>
              <a:t>2023-2024 Guide Steps.pdf (azed.gov)</a:t>
            </a:r>
            <a:endParaRPr lang="en-US" dirty="0"/>
          </a:p>
          <a:p>
            <a:r>
              <a:rPr lang="en-US" dirty="0">
                <a:hlinkClick r:id="rId5"/>
              </a:rPr>
              <a:t>2020-2021 PWN Final .pdf (azed.gov)</a:t>
            </a:r>
            <a:endParaRPr lang="en-US" dirty="0"/>
          </a:p>
        </p:txBody>
      </p:sp>
      <p:sp>
        <p:nvSpPr>
          <p:cNvPr id="6" name="Slide Number Placeholder 5">
            <a:extLst>
              <a:ext uri="{FF2B5EF4-FFF2-40B4-BE49-F238E27FC236}">
                <a16:creationId xmlns:a16="http://schemas.microsoft.com/office/drawing/2014/main" id="{E1CFD8ED-02EE-CFA6-0AE5-D553EFDE60C3}"/>
              </a:ext>
            </a:extLst>
          </p:cNvPr>
          <p:cNvSpPr>
            <a:spLocks noGrp="1"/>
          </p:cNvSpPr>
          <p:nvPr>
            <p:ph type="sldNum" sz="quarter" idx="12"/>
          </p:nvPr>
        </p:nvSpPr>
        <p:spPr/>
        <p:txBody>
          <a:bodyPr/>
          <a:lstStyle/>
          <a:p>
            <a:fld id="{B9713C8C-8E70-45D5-AE59-23E60168254E}" type="slidenum">
              <a:rPr lang="en-US" smtClean="0"/>
              <a:t>36</a:t>
            </a:fld>
            <a:endParaRPr lang="en-US" dirty="0"/>
          </a:p>
        </p:txBody>
      </p:sp>
    </p:spTree>
    <p:extLst>
      <p:ext uri="{BB962C8B-B14F-4D97-AF65-F5344CB8AC3E}">
        <p14:creationId xmlns:p14="http://schemas.microsoft.com/office/powerpoint/2010/main" val="38431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Magnifying glass with solid fill">
            <a:extLst>
              <a:ext uri="{FF2B5EF4-FFF2-40B4-BE49-F238E27FC236}">
                <a16:creationId xmlns:a16="http://schemas.microsoft.com/office/drawing/2014/main" id="{A3E520E0-E889-6C5F-12A9-BB5D47CA684A}"/>
              </a:ext>
            </a:extLst>
          </p:cNvPr>
          <p:cNvPicPr>
            <a:picLocks noGrp="1" noChangeAspect="1"/>
          </p:cNvPicPr>
          <p:nvPr>
            <p:ph type="pic" sz="quarter" idx="13"/>
          </p:nvPr>
        </p:nvPicPr>
        <p:blipFill rotWithShape="1">
          <a:blip r:embed="rId3">
            <a:alphaModFix/>
            <a:extLst>
              <a:ext uri="{96DAC541-7B7A-43D3-8B79-37D633B846F1}">
                <asvg:svgBlip xmlns:asvg="http://schemas.microsoft.com/office/drawing/2016/SVG/main" r:embed="rId4"/>
              </a:ext>
            </a:extLst>
          </a:blip>
          <a:srcRect l="-22587" t="-20285" r="-22181" b="3061"/>
          <a:stretch/>
        </p:blipFill>
        <p:spPr>
          <a:xfrm>
            <a:off x="330480" y="1755589"/>
            <a:ext cx="2053232" cy="1662194"/>
          </a:xfrm>
        </p:spPr>
      </p:pic>
      <p:pic>
        <p:nvPicPr>
          <p:cNvPr id="24" name="Picture Placeholder 23" descr="Icon&#10;&#10;Description automatically generated">
            <a:extLst>
              <a:ext uri="{FF2B5EF4-FFF2-40B4-BE49-F238E27FC236}">
                <a16:creationId xmlns:a16="http://schemas.microsoft.com/office/drawing/2014/main" id="{B1829D44-CEA0-9FAB-ED5F-565E5A61B036}"/>
              </a:ext>
            </a:extLst>
          </p:cNvPr>
          <p:cNvPicPr>
            <a:picLocks noGrp="1" noChangeAspect="1"/>
          </p:cNvPicPr>
          <p:nvPr>
            <p:ph type="pic" sz="quarter" idx="14"/>
          </p:nvPr>
        </p:nvPicPr>
        <p:blipFill>
          <a:blip r:embed="rId5">
            <a:extLst>
              <a:ext uri="{837473B0-CC2E-450A-ABE3-18F120FF3D39}">
                <a1611:picAttrSrcUrl xmlns:a1611="http://schemas.microsoft.com/office/drawing/2016/11/main" r:id="rId6"/>
              </a:ext>
            </a:extLst>
          </a:blip>
          <a:srcRect t="9513" b="9513"/>
          <a:stretch>
            <a:fillRect/>
          </a:stretch>
        </p:blipFill>
        <p:spPr>
          <a:xfrm>
            <a:off x="2710992" y="1762636"/>
            <a:ext cx="2043215" cy="1654086"/>
          </a:xfrm>
        </p:spPr>
      </p:pic>
      <p:pic>
        <p:nvPicPr>
          <p:cNvPr id="26" name="Picture Placeholder 25" descr="Pyramid with levels outline">
            <a:extLst>
              <a:ext uri="{FF2B5EF4-FFF2-40B4-BE49-F238E27FC236}">
                <a16:creationId xmlns:a16="http://schemas.microsoft.com/office/drawing/2014/main" id="{A44704C8-5AC9-2C11-F0DB-27CB46E6B415}"/>
              </a:ext>
            </a:extLst>
          </p:cNvPr>
          <p:cNvPicPr>
            <a:picLocks noGrp="1" noChangeAspect="1"/>
          </p:cNvPicPr>
          <p:nvPr>
            <p:ph type="pic" sz="quarter" idx="15"/>
          </p:nvPr>
        </p:nvPicPr>
        <p:blipFill rotWithShape="1">
          <a:blip r:embed="rId7">
            <a:extLst>
              <a:ext uri="{96DAC541-7B7A-43D3-8B79-37D633B846F1}">
                <asvg:svgBlip xmlns:asvg="http://schemas.microsoft.com/office/drawing/2016/SVG/main" r:embed="rId8"/>
              </a:ext>
            </a:extLst>
          </a:blip>
          <a:srcRect l="-17977" t="-5459" r="-6220" b="4968"/>
          <a:stretch/>
        </p:blipFill>
        <p:spPr>
          <a:xfrm>
            <a:off x="5071469" y="1690688"/>
            <a:ext cx="2053231" cy="1662194"/>
          </a:xfrm>
        </p:spPr>
      </p:pic>
      <p:pic>
        <p:nvPicPr>
          <p:cNvPr id="28" name="Picture Placeholder 27" descr="Classroom with solid fill">
            <a:extLst>
              <a:ext uri="{FF2B5EF4-FFF2-40B4-BE49-F238E27FC236}">
                <a16:creationId xmlns:a16="http://schemas.microsoft.com/office/drawing/2014/main" id="{425E7D1B-A312-6900-3A88-9FEE2D390D8C}"/>
              </a:ext>
            </a:extLst>
          </p:cNvPr>
          <p:cNvPicPr>
            <a:picLocks noGrp="1" noChangeAspect="1"/>
          </p:cNvPicPr>
          <p:nvPr>
            <p:ph type="pic" sz="quarter" idx="16"/>
          </p:nvPr>
        </p:nvPicPr>
        <p:blipFill rotWithShape="1">
          <a:blip r:embed="rId9">
            <a:extLst>
              <a:ext uri="{96DAC541-7B7A-43D3-8B79-37D633B846F1}">
                <asvg:svgBlip xmlns:asvg="http://schemas.microsoft.com/office/drawing/2016/SVG/main" r:embed="rId10"/>
              </a:ext>
            </a:extLst>
          </a:blip>
          <a:srcRect l="-5527" t="2291" r="-18575" b="-2782"/>
          <a:stretch/>
        </p:blipFill>
        <p:spPr>
          <a:xfrm>
            <a:off x="7441962" y="1727335"/>
            <a:ext cx="2053231" cy="1662194"/>
          </a:xfrm>
        </p:spPr>
      </p:pic>
      <p:pic>
        <p:nvPicPr>
          <p:cNvPr id="30" name="Picture Placeholder 29" descr="Clock with solid fill">
            <a:extLst>
              <a:ext uri="{FF2B5EF4-FFF2-40B4-BE49-F238E27FC236}">
                <a16:creationId xmlns:a16="http://schemas.microsoft.com/office/drawing/2014/main" id="{1679EBFB-A914-C373-BB27-E007E2A1EB38}"/>
              </a:ext>
            </a:extLst>
          </p:cNvPr>
          <p:cNvPicPr>
            <a:picLocks noGrp="1" noChangeAspect="1"/>
          </p:cNvPicPr>
          <p:nvPr>
            <p:ph type="pic" sz="quarter" idx="17"/>
          </p:nvPr>
        </p:nvPicPr>
        <p:blipFill rotWithShape="1">
          <a:blip r:embed="rId11">
            <a:extLst>
              <a:ext uri="{96DAC541-7B7A-43D3-8B79-37D633B846F1}">
                <asvg:svgBlip xmlns:asvg="http://schemas.microsoft.com/office/drawing/2016/SVG/main" r:embed="rId12"/>
              </a:ext>
            </a:extLst>
          </a:blip>
          <a:srcRect l="-12029" t="-15214" r="-11762" b="5141"/>
          <a:stretch/>
        </p:blipFill>
        <p:spPr>
          <a:xfrm>
            <a:off x="9812451" y="1780984"/>
            <a:ext cx="1768221" cy="1571897"/>
          </a:xfrm>
        </p:spPr>
      </p:pic>
      <p:sp>
        <p:nvSpPr>
          <p:cNvPr id="9" name="Slide Number Placeholder 8">
            <a:extLst>
              <a:ext uri="{FF2B5EF4-FFF2-40B4-BE49-F238E27FC236}">
                <a16:creationId xmlns:a16="http://schemas.microsoft.com/office/drawing/2014/main" id="{DE51F3B2-3EB3-C2E4-11FB-B2CF74AA2085}"/>
              </a:ext>
            </a:extLst>
          </p:cNvPr>
          <p:cNvSpPr>
            <a:spLocks noGrp="1"/>
          </p:cNvSpPr>
          <p:nvPr>
            <p:ph type="sldNum" sz="quarter" idx="12"/>
          </p:nvPr>
        </p:nvSpPr>
        <p:spPr/>
        <p:txBody>
          <a:bodyPr/>
          <a:lstStyle/>
          <a:p>
            <a:fld id="{B9713C8C-8E70-45D5-AE59-23E60168254E}" type="slidenum">
              <a:rPr lang="en-US" smtClean="0"/>
              <a:t>4</a:t>
            </a:fld>
            <a:endParaRPr lang="en-US" dirty="0"/>
          </a:p>
        </p:txBody>
      </p:sp>
      <p:sp>
        <p:nvSpPr>
          <p:cNvPr id="10" name="Title 9">
            <a:extLst>
              <a:ext uri="{FF2B5EF4-FFF2-40B4-BE49-F238E27FC236}">
                <a16:creationId xmlns:a16="http://schemas.microsoft.com/office/drawing/2014/main" id="{9FEFADB8-4138-E588-DEB5-C96AC4031DB4}"/>
              </a:ext>
            </a:extLst>
          </p:cNvPr>
          <p:cNvSpPr>
            <a:spLocks noGrp="1"/>
          </p:cNvSpPr>
          <p:nvPr>
            <p:ph type="title"/>
          </p:nvPr>
        </p:nvSpPr>
        <p:spPr/>
        <p:txBody>
          <a:bodyPr/>
          <a:lstStyle/>
          <a:p>
            <a:r>
              <a:rPr lang="en-US" dirty="0"/>
              <a:t>When is a PWN Required?</a:t>
            </a:r>
          </a:p>
        </p:txBody>
      </p:sp>
      <p:sp>
        <p:nvSpPr>
          <p:cNvPr id="11" name="Text Placeholder 10">
            <a:extLst>
              <a:ext uri="{FF2B5EF4-FFF2-40B4-BE49-F238E27FC236}">
                <a16:creationId xmlns:a16="http://schemas.microsoft.com/office/drawing/2014/main" id="{8680929A-576F-123B-DF7C-01196310CBDA}"/>
              </a:ext>
            </a:extLst>
          </p:cNvPr>
          <p:cNvSpPr>
            <a:spLocks noGrp="1"/>
          </p:cNvSpPr>
          <p:nvPr>
            <p:ph type="body" sz="quarter" idx="18"/>
          </p:nvPr>
        </p:nvSpPr>
        <p:spPr>
          <a:xfrm>
            <a:off x="331266" y="3601592"/>
            <a:ext cx="2057400" cy="731520"/>
          </a:xfrm>
        </p:spPr>
        <p:txBody>
          <a:bodyPr anchor="t" anchorCtr="0"/>
          <a:lstStyle/>
          <a:p>
            <a:r>
              <a:rPr lang="en-US" dirty="0">
                <a:solidFill>
                  <a:schemeClr val="accent1"/>
                </a:solidFill>
              </a:rPr>
              <a:t>Identification</a:t>
            </a:r>
          </a:p>
        </p:txBody>
      </p:sp>
      <p:sp>
        <p:nvSpPr>
          <p:cNvPr id="12" name="Text Placeholder 11">
            <a:extLst>
              <a:ext uri="{FF2B5EF4-FFF2-40B4-BE49-F238E27FC236}">
                <a16:creationId xmlns:a16="http://schemas.microsoft.com/office/drawing/2014/main" id="{7A34818F-C8DC-1107-BD2A-0003D9C97335}"/>
              </a:ext>
            </a:extLst>
          </p:cNvPr>
          <p:cNvSpPr>
            <a:spLocks noGrp="1"/>
          </p:cNvSpPr>
          <p:nvPr>
            <p:ph type="body" sz="quarter" idx="19"/>
          </p:nvPr>
        </p:nvSpPr>
        <p:spPr>
          <a:xfrm>
            <a:off x="331266" y="4333112"/>
            <a:ext cx="2057400" cy="2023238"/>
          </a:xfrm>
        </p:spPr>
        <p:txBody>
          <a:bodyPr>
            <a:normAutofit/>
          </a:bodyPr>
          <a:lstStyle/>
          <a:p>
            <a:r>
              <a:rPr lang="en-US" dirty="0"/>
              <a:t>Referral</a:t>
            </a:r>
          </a:p>
          <a:p>
            <a:r>
              <a:rPr lang="en-US" dirty="0"/>
              <a:t>Given </a:t>
            </a:r>
            <a:r>
              <a:rPr lang="en-US" b="1" dirty="0"/>
              <a:t>before</a:t>
            </a:r>
            <a:r>
              <a:rPr lang="en-US" dirty="0"/>
              <a:t> the Review of Existing Data</a:t>
            </a:r>
          </a:p>
        </p:txBody>
      </p:sp>
      <p:sp>
        <p:nvSpPr>
          <p:cNvPr id="13" name="Text Placeholder 12">
            <a:extLst>
              <a:ext uri="{FF2B5EF4-FFF2-40B4-BE49-F238E27FC236}">
                <a16:creationId xmlns:a16="http://schemas.microsoft.com/office/drawing/2014/main" id="{76719401-AD0B-46F0-BFF7-7D76E2A966F4}"/>
              </a:ext>
            </a:extLst>
          </p:cNvPr>
          <p:cNvSpPr>
            <a:spLocks noGrp="1"/>
          </p:cNvSpPr>
          <p:nvPr>
            <p:ph type="body" sz="quarter" idx="20"/>
          </p:nvPr>
        </p:nvSpPr>
        <p:spPr>
          <a:xfrm>
            <a:off x="9812451" y="3601592"/>
            <a:ext cx="2057400" cy="731520"/>
          </a:xfrm>
        </p:spPr>
        <p:txBody>
          <a:bodyPr anchor="t" anchorCtr="0"/>
          <a:lstStyle/>
          <a:p>
            <a:r>
              <a:rPr lang="en-US" dirty="0">
                <a:solidFill>
                  <a:schemeClr val="accent4">
                    <a:lumMod val="75000"/>
                  </a:schemeClr>
                </a:solidFill>
              </a:rPr>
              <a:t>Other Times</a:t>
            </a:r>
          </a:p>
        </p:txBody>
      </p:sp>
      <p:sp>
        <p:nvSpPr>
          <p:cNvPr id="14" name="Text Placeholder 13">
            <a:extLst>
              <a:ext uri="{FF2B5EF4-FFF2-40B4-BE49-F238E27FC236}">
                <a16:creationId xmlns:a16="http://schemas.microsoft.com/office/drawing/2014/main" id="{9DE44349-AAC7-FC7F-44CF-DD9C8A64C36E}"/>
              </a:ext>
            </a:extLst>
          </p:cNvPr>
          <p:cNvSpPr>
            <a:spLocks noGrp="1"/>
          </p:cNvSpPr>
          <p:nvPr>
            <p:ph type="body" sz="quarter" idx="21"/>
          </p:nvPr>
        </p:nvSpPr>
        <p:spPr>
          <a:xfrm>
            <a:off x="9812451" y="4333112"/>
            <a:ext cx="2057400" cy="2022176"/>
          </a:xfrm>
        </p:spPr>
        <p:txBody>
          <a:bodyPr/>
          <a:lstStyle/>
          <a:p>
            <a:r>
              <a:rPr lang="en-US" dirty="0"/>
              <a:t>Not required but could be appropriate</a:t>
            </a:r>
          </a:p>
          <a:p>
            <a:endParaRPr lang="en-US" dirty="0"/>
          </a:p>
        </p:txBody>
      </p:sp>
      <p:sp>
        <p:nvSpPr>
          <p:cNvPr id="15" name="Text Placeholder 14">
            <a:extLst>
              <a:ext uri="{FF2B5EF4-FFF2-40B4-BE49-F238E27FC236}">
                <a16:creationId xmlns:a16="http://schemas.microsoft.com/office/drawing/2014/main" id="{C5CEEA56-EC2F-D377-E417-46C321FD4D26}"/>
              </a:ext>
            </a:extLst>
          </p:cNvPr>
          <p:cNvSpPr>
            <a:spLocks noGrp="1"/>
          </p:cNvSpPr>
          <p:nvPr>
            <p:ph type="body" sz="quarter" idx="22"/>
          </p:nvPr>
        </p:nvSpPr>
        <p:spPr>
          <a:xfrm>
            <a:off x="7441962" y="3601592"/>
            <a:ext cx="2057400" cy="731520"/>
          </a:xfrm>
        </p:spPr>
        <p:txBody>
          <a:bodyPr anchor="t" anchorCtr="0"/>
          <a:lstStyle/>
          <a:p>
            <a:r>
              <a:rPr lang="en-US" dirty="0">
                <a:solidFill>
                  <a:schemeClr val="accent5"/>
                </a:solidFill>
              </a:rPr>
              <a:t>FAPE</a:t>
            </a:r>
          </a:p>
        </p:txBody>
      </p:sp>
      <p:sp>
        <p:nvSpPr>
          <p:cNvPr id="16" name="Text Placeholder 15">
            <a:extLst>
              <a:ext uri="{FF2B5EF4-FFF2-40B4-BE49-F238E27FC236}">
                <a16:creationId xmlns:a16="http://schemas.microsoft.com/office/drawing/2014/main" id="{76A2783D-1AE7-728E-CBC1-D8544AC74500}"/>
              </a:ext>
            </a:extLst>
          </p:cNvPr>
          <p:cNvSpPr>
            <a:spLocks noGrp="1"/>
          </p:cNvSpPr>
          <p:nvPr>
            <p:ph type="body" sz="quarter" idx="23"/>
          </p:nvPr>
        </p:nvSpPr>
        <p:spPr>
          <a:xfrm>
            <a:off x="7441962" y="4333112"/>
            <a:ext cx="2057400" cy="2022177"/>
          </a:xfrm>
        </p:spPr>
        <p:txBody>
          <a:bodyPr>
            <a:normAutofit fontScale="70000" lnSpcReduction="20000"/>
          </a:bodyPr>
          <a:lstStyle/>
          <a:p>
            <a:r>
              <a:rPr lang="en-US" dirty="0"/>
              <a:t>Review/revise IEP</a:t>
            </a:r>
          </a:p>
          <a:p>
            <a:r>
              <a:rPr lang="en-US" dirty="0"/>
              <a:t>Changes to services</a:t>
            </a:r>
          </a:p>
          <a:p>
            <a:r>
              <a:rPr lang="en-US" dirty="0"/>
              <a:t>Changes to LRE</a:t>
            </a:r>
          </a:p>
          <a:p>
            <a:r>
              <a:rPr lang="en-US" dirty="0"/>
              <a:t>Changes to transition plans</a:t>
            </a:r>
          </a:p>
          <a:p>
            <a:r>
              <a:rPr lang="en-US" dirty="0"/>
              <a:t>Changes to ESY</a:t>
            </a:r>
          </a:p>
          <a:p>
            <a:r>
              <a:rPr lang="en-US" dirty="0"/>
              <a:t>Addenda to the IEP</a:t>
            </a:r>
          </a:p>
        </p:txBody>
      </p:sp>
      <p:sp>
        <p:nvSpPr>
          <p:cNvPr id="17" name="Text Placeholder 16">
            <a:extLst>
              <a:ext uri="{FF2B5EF4-FFF2-40B4-BE49-F238E27FC236}">
                <a16:creationId xmlns:a16="http://schemas.microsoft.com/office/drawing/2014/main" id="{22353CD6-F23B-EAE1-1675-E0DC38C5B0CD}"/>
              </a:ext>
            </a:extLst>
          </p:cNvPr>
          <p:cNvSpPr>
            <a:spLocks noGrp="1"/>
          </p:cNvSpPr>
          <p:nvPr>
            <p:ph type="body" sz="quarter" idx="24"/>
          </p:nvPr>
        </p:nvSpPr>
        <p:spPr>
          <a:xfrm>
            <a:off x="5067300" y="3601592"/>
            <a:ext cx="2057400" cy="731520"/>
          </a:xfrm>
        </p:spPr>
        <p:txBody>
          <a:bodyPr/>
          <a:lstStyle/>
          <a:p>
            <a:r>
              <a:rPr lang="en-US" dirty="0">
                <a:solidFill>
                  <a:schemeClr val="accent4">
                    <a:lumMod val="75000"/>
                  </a:schemeClr>
                </a:solidFill>
              </a:rPr>
              <a:t>Educational Placement</a:t>
            </a:r>
          </a:p>
        </p:txBody>
      </p:sp>
      <p:sp>
        <p:nvSpPr>
          <p:cNvPr id="18" name="Text Placeholder 17">
            <a:extLst>
              <a:ext uri="{FF2B5EF4-FFF2-40B4-BE49-F238E27FC236}">
                <a16:creationId xmlns:a16="http://schemas.microsoft.com/office/drawing/2014/main" id="{BF462268-EF35-692E-34A6-ACBDAF46A854}"/>
              </a:ext>
            </a:extLst>
          </p:cNvPr>
          <p:cNvSpPr>
            <a:spLocks noGrp="1"/>
          </p:cNvSpPr>
          <p:nvPr>
            <p:ph type="body" sz="quarter" idx="25"/>
          </p:nvPr>
        </p:nvSpPr>
        <p:spPr>
          <a:xfrm>
            <a:off x="5067300" y="4333112"/>
            <a:ext cx="2057400" cy="2022177"/>
          </a:xfrm>
        </p:spPr>
        <p:txBody>
          <a:bodyPr>
            <a:normAutofit fontScale="92500" lnSpcReduction="20000"/>
          </a:bodyPr>
          <a:lstStyle/>
          <a:p>
            <a:r>
              <a:rPr lang="en-US" dirty="0"/>
              <a:t>Initial</a:t>
            </a:r>
          </a:p>
          <a:p>
            <a:r>
              <a:rPr lang="en-US" dirty="0"/>
              <a:t>DNQ</a:t>
            </a:r>
          </a:p>
          <a:p>
            <a:r>
              <a:rPr lang="en-US" dirty="0"/>
              <a:t>Change in LRE</a:t>
            </a:r>
          </a:p>
          <a:p>
            <a:r>
              <a:rPr lang="en-US" dirty="0"/>
              <a:t>Graduate/Age out</a:t>
            </a:r>
          </a:p>
          <a:p>
            <a:r>
              <a:rPr lang="en-US" dirty="0"/>
              <a:t>Revocation</a:t>
            </a:r>
          </a:p>
        </p:txBody>
      </p:sp>
      <p:sp>
        <p:nvSpPr>
          <p:cNvPr id="19" name="Text Placeholder 18">
            <a:extLst>
              <a:ext uri="{FF2B5EF4-FFF2-40B4-BE49-F238E27FC236}">
                <a16:creationId xmlns:a16="http://schemas.microsoft.com/office/drawing/2014/main" id="{EE9094A5-C5FE-8092-0885-1CA6796D63EF}"/>
              </a:ext>
            </a:extLst>
          </p:cNvPr>
          <p:cNvSpPr>
            <a:spLocks noGrp="1"/>
          </p:cNvSpPr>
          <p:nvPr>
            <p:ph type="body" sz="quarter" idx="26"/>
          </p:nvPr>
        </p:nvSpPr>
        <p:spPr>
          <a:xfrm>
            <a:off x="2705928" y="3601592"/>
            <a:ext cx="2057400" cy="731520"/>
          </a:xfrm>
        </p:spPr>
        <p:txBody>
          <a:bodyPr anchor="t" anchorCtr="0"/>
          <a:lstStyle/>
          <a:p>
            <a:r>
              <a:rPr lang="en-US" dirty="0">
                <a:solidFill>
                  <a:schemeClr val="accent1">
                    <a:lumMod val="75000"/>
                  </a:schemeClr>
                </a:solidFill>
              </a:rPr>
              <a:t>Evaluation</a:t>
            </a:r>
          </a:p>
        </p:txBody>
      </p:sp>
      <p:sp>
        <p:nvSpPr>
          <p:cNvPr id="20" name="Text Placeholder 19">
            <a:extLst>
              <a:ext uri="{FF2B5EF4-FFF2-40B4-BE49-F238E27FC236}">
                <a16:creationId xmlns:a16="http://schemas.microsoft.com/office/drawing/2014/main" id="{F66E392D-843F-1FC7-798B-31243ECFEBAE}"/>
              </a:ext>
            </a:extLst>
          </p:cNvPr>
          <p:cNvSpPr>
            <a:spLocks noGrp="1"/>
          </p:cNvSpPr>
          <p:nvPr>
            <p:ph type="body" sz="quarter" idx="27"/>
          </p:nvPr>
        </p:nvSpPr>
        <p:spPr>
          <a:xfrm>
            <a:off x="2705928" y="4333112"/>
            <a:ext cx="2057400" cy="2022177"/>
          </a:xfrm>
        </p:spPr>
        <p:txBody>
          <a:bodyPr lIns="45720" rIns="45720">
            <a:normAutofit/>
          </a:bodyPr>
          <a:lstStyle/>
          <a:p>
            <a:r>
              <a:rPr lang="en-US" b="1" dirty="0"/>
              <a:t>Prior</a:t>
            </a:r>
            <a:r>
              <a:rPr lang="en-US" dirty="0"/>
              <a:t> to collecting additional data</a:t>
            </a:r>
          </a:p>
          <a:p>
            <a:r>
              <a:rPr lang="en-US" dirty="0"/>
              <a:t>When eligibility is determined</a:t>
            </a:r>
          </a:p>
        </p:txBody>
      </p:sp>
    </p:spTree>
    <p:extLst>
      <p:ext uri="{BB962C8B-B14F-4D97-AF65-F5344CB8AC3E}">
        <p14:creationId xmlns:p14="http://schemas.microsoft.com/office/powerpoint/2010/main" val="798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50D0-6ACE-39C1-2DE6-F56EBB13E6D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F4496590-FBB2-4388-41F0-7C0FE446E0E0}"/>
              </a:ext>
            </a:extLst>
          </p:cNvPr>
          <p:cNvSpPr>
            <a:spLocks noGrp="1"/>
          </p:cNvSpPr>
          <p:nvPr>
            <p:ph idx="1"/>
          </p:nvPr>
        </p:nvSpPr>
        <p:spPr/>
        <p:txBody>
          <a:bodyPr/>
          <a:lstStyle/>
          <a:p>
            <a:r>
              <a:rPr lang="en-US" dirty="0"/>
              <a:t>The regulations that implement the IDEA require a school to provide parents with written notice a </a:t>
            </a:r>
            <a:r>
              <a:rPr lang="en-US" b="1" dirty="0">
                <a:solidFill>
                  <a:schemeClr val="accent4"/>
                </a:solidFill>
              </a:rPr>
              <a:t>reasonable time </a:t>
            </a:r>
            <a:r>
              <a:rPr lang="en-US" i="1" dirty="0">
                <a:solidFill>
                  <a:schemeClr val="accent2"/>
                </a:solidFill>
              </a:rPr>
              <a:t>before</a:t>
            </a:r>
            <a:r>
              <a:rPr lang="en-US" dirty="0"/>
              <a:t> the public education agency (PEA) proposes or refuses to initiate or change the identification, evaluation, educational placement of the child, or the provision of a FAPE to the child.</a:t>
            </a:r>
          </a:p>
          <a:p>
            <a:endParaRPr lang="en-US" dirty="0"/>
          </a:p>
          <a:p>
            <a:r>
              <a:rPr lang="en-US" dirty="0"/>
              <a:t>Chandler practice: Within </a:t>
            </a:r>
            <a:r>
              <a:rPr lang="en-US" b="1" dirty="0"/>
              <a:t>5 school days</a:t>
            </a:r>
            <a:r>
              <a:rPr lang="en-US" dirty="0"/>
              <a:t>, or less</a:t>
            </a:r>
          </a:p>
        </p:txBody>
      </p:sp>
      <p:sp>
        <p:nvSpPr>
          <p:cNvPr id="6" name="Slide Number Placeholder 5">
            <a:extLst>
              <a:ext uri="{FF2B5EF4-FFF2-40B4-BE49-F238E27FC236}">
                <a16:creationId xmlns:a16="http://schemas.microsoft.com/office/drawing/2014/main" id="{1EE389EA-6CD8-5133-BC99-1B8FF89F3D04}"/>
              </a:ext>
            </a:extLst>
          </p:cNvPr>
          <p:cNvSpPr>
            <a:spLocks noGrp="1"/>
          </p:cNvSpPr>
          <p:nvPr>
            <p:ph type="sldNum" sz="quarter" idx="12"/>
          </p:nvPr>
        </p:nvSpPr>
        <p:spPr/>
        <p:txBody>
          <a:bodyPr/>
          <a:lstStyle/>
          <a:p>
            <a:fld id="{B9713C8C-8E70-45D5-AE59-23E60168254E}" type="slidenum">
              <a:rPr lang="en-US" smtClean="0"/>
              <a:t>5</a:t>
            </a:fld>
            <a:endParaRPr lang="en-US" dirty="0"/>
          </a:p>
        </p:txBody>
      </p:sp>
    </p:spTree>
    <p:extLst>
      <p:ext uri="{BB962C8B-B14F-4D97-AF65-F5344CB8AC3E}">
        <p14:creationId xmlns:p14="http://schemas.microsoft.com/office/powerpoint/2010/main" val="48078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50D0-6ACE-39C1-2DE6-F56EBB13E6D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F4496590-FBB2-4388-41F0-7C0FE446E0E0}"/>
              </a:ext>
            </a:extLst>
          </p:cNvPr>
          <p:cNvSpPr>
            <a:spLocks noGrp="1"/>
          </p:cNvSpPr>
          <p:nvPr>
            <p:ph idx="1"/>
          </p:nvPr>
        </p:nvSpPr>
        <p:spPr>
          <a:xfrm>
            <a:off x="838200" y="1690689"/>
            <a:ext cx="10515600" cy="4802186"/>
          </a:xfrm>
        </p:spPr>
        <p:txBody>
          <a:bodyPr>
            <a:normAutofit lnSpcReduction="10000"/>
          </a:bodyPr>
          <a:lstStyle/>
          <a:p>
            <a:r>
              <a:rPr lang="en-US" dirty="0"/>
              <a:t>Provide parents with written notice of the school’s proposal or refusal to carry out an action that affects their child. </a:t>
            </a:r>
          </a:p>
          <a:p>
            <a:r>
              <a:rPr lang="en-US" dirty="0"/>
              <a:t>This is the decision that has been reached but </a:t>
            </a:r>
            <a:r>
              <a:rPr lang="en-US" b="1" dirty="0"/>
              <a:t>NOT YET ACTED UPON</a:t>
            </a:r>
            <a:r>
              <a:rPr lang="en-US" dirty="0"/>
              <a:t>. </a:t>
            </a:r>
          </a:p>
          <a:p>
            <a:r>
              <a:rPr lang="en-US" dirty="0"/>
              <a:t>Providing a timely PWN is essential to protecting the rights of children with disabilities, and their parents. </a:t>
            </a:r>
          </a:p>
          <a:p>
            <a:pPr lvl="1"/>
            <a:r>
              <a:rPr lang="en-US" dirty="0"/>
              <a:t>The notice allows the parents time to seek resolution if they disagree with the school’s decision. </a:t>
            </a:r>
          </a:p>
          <a:p>
            <a:pPr lvl="1"/>
            <a:r>
              <a:rPr lang="en-US" dirty="0">
                <a:highlight>
                  <a:srgbClr val="FFFF00"/>
                </a:highlight>
              </a:rPr>
              <a:t>Do not wait for parents to agree to a decision before issuing a PWN</a:t>
            </a:r>
            <a:r>
              <a:rPr lang="en-US" dirty="0"/>
              <a:t>. </a:t>
            </a:r>
          </a:p>
        </p:txBody>
      </p:sp>
      <p:sp>
        <p:nvSpPr>
          <p:cNvPr id="6" name="Slide Number Placeholder 5">
            <a:extLst>
              <a:ext uri="{FF2B5EF4-FFF2-40B4-BE49-F238E27FC236}">
                <a16:creationId xmlns:a16="http://schemas.microsoft.com/office/drawing/2014/main" id="{1EE389EA-6CD8-5133-BC99-1B8FF89F3D04}"/>
              </a:ext>
            </a:extLst>
          </p:cNvPr>
          <p:cNvSpPr>
            <a:spLocks noGrp="1"/>
          </p:cNvSpPr>
          <p:nvPr>
            <p:ph type="sldNum" sz="quarter" idx="12"/>
          </p:nvPr>
        </p:nvSpPr>
        <p:spPr/>
        <p:txBody>
          <a:bodyPr/>
          <a:lstStyle/>
          <a:p>
            <a:fld id="{B9713C8C-8E70-45D5-AE59-23E60168254E}" type="slidenum">
              <a:rPr lang="en-US" smtClean="0"/>
              <a:t>6</a:t>
            </a:fld>
            <a:endParaRPr lang="en-US" dirty="0"/>
          </a:p>
        </p:txBody>
      </p:sp>
    </p:spTree>
    <p:extLst>
      <p:ext uri="{BB962C8B-B14F-4D97-AF65-F5344CB8AC3E}">
        <p14:creationId xmlns:p14="http://schemas.microsoft.com/office/powerpoint/2010/main" val="92132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8FAAB-8DFA-4475-B8B6-51A3ED193119}"/>
              </a:ext>
            </a:extLst>
          </p:cNvPr>
          <p:cNvSpPr>
            <a:spLocks noGrp="1"/>
          </p:cNvSpPr>
          <p:nvPr>
            <p:ph type="title"/>
          </p:nvPr>
        </p:nvSpPr>
        <p:spPr/>
        <p:txBody>
          <a:bodyPr/>
          <a:lstStyle/>
          <a:p>
            <a:r>
              <a:rPr lang="en-US" sz="4800" dirty="0"/>
              <a:t>Content</a:t>
            </a:r>
            <a:endParaRPr lang="en-US" dirty="0"/>
          </a:p>
        </p:txBody>
      </p:sp>
      <p:sp>
        <p:nvSpPr>
          <p:cNvPr id="5" name="Subtitle 4">
            <a:extLst>
              <a:ext uri="{FF2B5EF4-FFF2-40B4-BE49-F238E27FC236}">
                <a16:creationId xmlns:a16="http://schemas.microsoft.com/office/drawing/2014/main" id="{6237BABF-398B-4F17-B288-42D7047C2B6E}"/>
              </a:ext>
            </a:extLst>
          </p:cNvPr>
          <p:cNvSpPr>
            <a:spLocks noGrp="1"/>
          </p:cNvSpPr>
          <p:nvPr>
            <p:ph type="subTitle" idx="1"/>
          </p:nvPr>
        </p:nvSpPr>
        <p:spPr/>
        <p:txBody>
          <a:bodyPr/>
          <a:lstStyle/>
          <a:p>
            <a:r>
              <a:rPr lang="en-US" dirty="0"/>
              <a:t>Filling the Boxes</a:t>
            </a:r>
          </a:p>
        </p:txBody>
      </p:sp>
      <p:pic>
        <p:nvPicPr>
          <p:cNvPr id="11" name="Picture Placeholder 10" descr="Graphical user interface, website&#10;&#10;Description automatically generated">
            <a:extLst>
              <a:ext uri="{FF2B5EF4-FFF2-40B4-BE49-F238E27FC236}">
                <a16:creationId xmlns:a16="http://schemas.microsoft.com/office/drawing/2014/main" id="{45FAE2B5-08DB-DDD0-0A44-5473F8901D38}"/>
              </a:ext>
            </a:extLst>
          </p:cNvPr>
          <p:cNvPicPr>
            <a:picLocks noGrp="1" noChangeAspect="1"/>
          </p:cNvPicPr>
          <p:nvPr>
            <p:ph type="pic" sz="quarter" idx="13"/>
          </p:nvPr>
        </p:nvPicPr>
        <p:blipFill rotWithShape="1">
          <a:blip r:embed="rId3"/>
          <a:srcRect b="7471"/>
          <a:stretch/>
        </p:blipFill>
        <p:spPr>
          <a:xfrm>
            <a:off x="-9153" y="0"/>
            <a:ext cx="6105136" cy="6240787"/>
          </a:xfrm>
        </p:spPr>
      </p:pic>
      <p:pic>
        <p:nvPicPr>
          <p:cNvPr id="15" name="Picture Placeholder 14" descr="Graphical user interface, text, application">
            <a:extLst>
              <a:ext uri="{FF2B5EF4-FFF2-40B4-BE49-F238E27FC236}">
                <a16:creationId xmlns:a16="http://schemas.microsoft.com/office/drawing/2014/main" id="{26E7AE78-8FF9-F73D-EE3F-8001AE9F312B}"/>
              </a:ext>
            </a:extLst>
          </p:cNvPr>
          <p:cNvPicPr>
            <a:picLocks noGrp="1" noChangeAspect="1"/>
          </p:cNvPicPr>
          <p:nvPr>
            <p:ph type="pic" sz="quarter" idx="14"/>
          </p:nvPr>
        </p:nvPicPr>
        <p:blipFill rotWithShape="1">
          <a:blip r:embed="rId4"/>
          <a:srcRect l="-9046" t="-7313" r="-8529" b="-22006"/>
          <a:stretch/>
        </p:blipFill>
        <p:spPr>
          <a:xfrm>
            <a:off x="6355502" y="211465"/>
            <a:ext cx="4941484" cy="3877363"/>
          </a:xfrm>
        </p:spPr>
      </p:pic>
    </p:spTree>
    <p:extLst>
      <p:ext uri="{BB962C8B-B14F-4D97-AF65-F5344CB8AC3E}">
        <p14:creationId xmlns:p14="http://schemas.microsoft.com/office/powerpoint/2010/main" val="163372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0BD5-5EA9-5019-B151-E839FCE3B89B}"/>
              </a:ext>
            </a:extLst>
          </p:cNvPr>
          <p:cNvSpPr>
            <a:spLocks noGrp="1"/>
          </p:cNvSpPr>
          <p:nvPr>
            <p:ph type="title"/>
          </p:nvPr>
        </p:nvSpPr>
        <p:spPr/>
        <p:txBody>
          <a:bodyPr/>
          <a:lstStyle/>
          <a:p>
            <a:r>
              <a:rPr lang="en-US" dirty="0"/>
              <a:t>Description of the action proposed or refused</a:t>
            </a:r>
          </a:p>
        </p:txBody>
      </p:sp>
      <p:sp>
        <p:nvSpPr>
          <p:cNvPr id="4" name="Content Placeholder 3">
            <a:extLst>
              <a:ext uri="{FF2B5EF4-FFF2-40B4-BE49-F238E27FC236}">
                <a16:creationId xmlns:a16="http://schemas.microsoft.com/office/drawing/2014/main" id="{E4611B04-C349-42D4-EB8E-B2C4D214D7DF}"/>
              </a:ext>
            </a:extLst>
          </p:cNvPr>
          <p:cNvSpPr>
            <a:spLocks noGrp="1"/>
          </p:cNvSpPr>
          <p:nvPr>
            <p:ph sz="half" idx="2"/>
          </p:nvPr>
        </p:nvSpPr>
        <p:spPr>
          <a:xfrm>
            <a:off x="6362163" y="1803042"/>
            <a:ext cx="4994685" cy="4369158"/>
          </a:xfrm>
        </p:spPr>
        <p:txBody>
          <a:bodyPr>
            <a:normAutofit fontScale="92500" lnSpcReduction="10000"/>
          </a:bodyPr>
          <a:lstStyle/>
          <a:p>
            <a:r>
              <a:rPr lang="en-US" dirty="0">
                <a:solidFill>
                  <a:schemeClr val="accent3">
                    <a:lumMod val="75000"/>
                  </a:schemeClr>
                </a:solidFill>
              </a:rPr>
              <a:t>Items could be numbered so it is clear what is being proposed and the reasons for proposal</a:t>
            </a:r>
          </a:p>
          <a:p>
            <a:r>
              <a:rPr lang="en-US" dirty="0">
                <a:solidFill>
                  <a:schemeClr val="accent3">
                    <a:lumMod val="75000"/>
                  </a:schemeClr>
                </a:solidFill>
              </a:rPr>
              <a:t>Use the student’s name</a:t>
            </a:r>
          </a:p>
          <a:p>
            <a:r>
              <a:rPr lang="en-US" dirty="0">
                <a:solidFill>
                  <a:schemeClr val="accent3">
                    <a:lumMod val="75000"/>
                  </a:schemeClr>
                </a:solidFill>
              </a:rPr>
              <a:t>Ensure statements are detailed and in complete sentences</a:t>
            </a:r>
          </a:p>
          <a:p>
            <a:r>
              <a:rPr lang="en-US" dirty="0">
                <a:solidFill>
                  <a:schemeClr val="accent3">
                    <a:lumMod val="75000"/>
                  </a:schemeClr>
                </a:solidFill>
              </a:rPr>
              <a:t>Write out acronyms (MET, MTSS, etc.)</a:t>
            </a:r>
          </a:p>
        </p:txBody>
      </p:sp>
      <p:sp>
        <p:nvSpPr>
          <p:cNvPr id="7" name="Slide Number Placeholder 6">
            <a:extLst>
              <a:ext uri="{FF2B5EF4-FFF2-40B4-BE49-F238E27FC236}">
                <a16:creationId xmlns:a16="http://schemas.microsoft.com/office/drawing/2014/main" id="{A497CB92-B707-8ACA-8009-216B95F780F4}"/>
              </a:ext>
            </a:extLst>
          </p:cNvPr>
          <p:cNvSpPr>
            <a:spLocks noGrp="1"/>
          </p:cNvSpPr>
          <p:nvPr>
            <p:ph type="sldNum" sz="quarter" idx="12"/>
          </p:nvPr>
        </p:nvSpPr>
        <p:spPr/>
        <p:txBody>
          <a:bodyPr/>
          <a:lstStyle/>
          <a:p>
            <a:fld id="{B9713C8C-8E70-45D5-AE59-23E60168254E}" type="slidenum">
              <a:rPr lang="en-US" smtClean="0"/>
              <a:t>8</a:t>
            </a:fld>
            <a:endParaRPr lang="en-US" dirty="0"/>
          </a:p>
        </p:txBody>
      </p:sp>
      <p:pic>
        <p:nvPicPr>
          <p:cNvPr id="9" name="Picture 8">
            <a:extLst>
              <a:ext uri="{FF2B5EF4-FFF2-40B4-BE49-F238E27FC236}">
                <a16:creationId xmlns:a16="http://schemas.microsoft.com/office/drawing/2014/main" id="{4B97CF64-897F-9DD7-9FA2-EE8C3AF637D0}"/>
              </a:ext>
            </a:extLst>
          </p:cNvPr>
          <p:cNvPicPr>
            <a:picLocks noChangeAspect="1"/>
          </p:cNvPicPr>
          <p:nvPr/>
        </p:nvPicPr>
        <p:blipFill>
          <a:blip r:embed="rId2"/>
          <a:stretch>
            <a:fillRect/>
          </a:stretch>
        </p:blipFill>
        <p:spPr>
          <a:xfrm>
            <a:off x="835152" y="2223105"/>
            <a:ext cx="5164569" cy="1200276"/>
          </a:xfrm>
          <a:prstGeom prst="rect">
            <a:avLst/>
          </a:prstGeom>
        </p:spPr>
      </p:pic>
      <p:pic>
        <p:nvPicPr>
          <p:cNvPr id="8" name="Picture 7">
            <a:extLst>
              <a:ext uri="{FF2B5EF4-FFF2-40B4-BE49-F238E27FC236}">
                <a16:creationId xmlns:a16="http://schemas.microsoft.com/office/drawing/2014/main" id="{F3069DB1-6EAE-AC34-542A-2254BCA6E8DB}"/>
              </a:ext>
            </a:extLst>
          </p:cNvPr>
          <p:cNvPicPr>
            <a:picLocks noChangeAspect="1"/>
          </p:cNvPicPr>
          <p:nvPr/>
        </p:nvPicPr>
        <p:blipFill rotWithShape="1">
          <a:blip r:embed="rId3"/>
          <a:srcRect t="12853"/>
          <a:stretch/>
        </p:blipFill>
        <p:spPr>
          <a:xfrm>
            <a:off x="469172" y="3607531"/>
            <a:ext cx="5626828" cy="1909380"/>
          </a:xfrm>
          <a:prstGeom prst="rect">
            <a:avLst/>
          </a:prstGeom>
        </p:spPr>
      </p:pic>
    </p:spTree>
    <p:extLst>
      <p:ext uri="{BB962C8B-B14F-4D97-AF65-F5344CB8AC3E}">
        <p14:creationId xmlns:p14="http://schemas.microsoft.com/office/powerpoint/2010/main" val="240334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chor="ctr" anchorCtr="0">
            <a:normAutofit/>
          </a:bodyPr>
          <a:lstStyle/>
          <a:p>
            <a:r>
              <a:rPr lang="en-US" sz="4800" dirty="0"/>
              <a:t>Time for Practice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9</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p:txBody>
          <a:bodyPr/>
          <a:lstStyle/>
          <a:p>
            <a:r>
              <a:rPr lang="en-US" dirty="0">
                <a:solidFill>
                  <a:srgbClr val="FFFFFF"/>
                </a:solidFill>
              </a:rPr>
              <a:t>Description of the action proposed or refused</a:t>
            </a:r>
            <a:endParaRPr lang="en-US" cap="none" dirty="0">
              <a:solidFill>
                <a:srgbClr val="FFFFFF"/>
              </a:solidFill>
              <a:latin typeface="+mj-lt"/>
            </a:endParaRPr>
          </a:p>
        </p:txBody>
      </p:sp>
    </p:spTree>
    <p:extLst>
      <p:ext uri="{BB962C8B-B14F-4D97-AF65-F5344CB8AC3E}">
        <p14:creationId xmlns:p14="http://schemas.microsoft.com/office/powerpoint/2010/main" val="3079534048"/>
      </p:ext>
    </p:extLst>
  </p:cSld>
  <p:clrMapOvr>
    <a:masterClrMapping/>
  </p:clrMapOvr>
</p:sld>
</file>

<file path=ppt/theme/theme1.xml><?xml version="1.0" encoding="utf-8"?>
<a:theme xmlns:a="http://schemas.openxmlformats.org/drawingml/2006/main" name="Brush">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844</TotalTime>
  <Words>2841</Words>
  <Application>Microsoft Office PowerPoint</Application>
  <PresentationFormat>Widescreen</PresentationFormat>
  <Paragraphs>265</Paragraphs>
  <Slides>36</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Elephant</vt:lpstr>
      <vt:lpstr>Brush</vt:lpstr>
      <vt:lpstr>Prior Written Notice (PWN)</vt:lpstr>
      <vt:lpstr>Agenda</vt:lpstr>
      <vt:lpstr>Regulations</vt:lpstr>
      <vt:lpstr>When is a PWN Required?</vt:lpstr>
      <vt:lpstr>Purpose</vt:lpstr>
      <vt:lpstr>Purpose</vt:lpstr>
      <vt:lpstr>Content</vt:lpstr>
      <vt:lpstr>Description of the action proposed or refused</vt:lpstr>
      <vt:lpstr>Time for Practice</vt:lpstr>
      <vt:lpstr>Example or Non-Example</vt:lpstr>
      <vt:lpstr>Description of the action proposed</vt:lpstr>
      <vt:lpstr>Description of the action proposed</vt:lpstr>
      <vt:lpstr>Explanation of why the agency proposes or refuses to take this action</vt:lpstr>
      <vt:lpstr>Time for Practice</vt:lpstr>
      <vt:lpstr>Example or Non-Example</vt:lpstr>
      <vt:lpstr>Explanation of why the agency proposes or refuses to take this action</vt:lpstr>
      <vt:lpstr>Explanation of why the agency proposes or refuses to take this action</vt:lpstr>
      <vt:lpstr>Description of any options the agency considered</vt:lpstr>
      <vt:lpstr>Time for Practice</vt:lpstr>
      <vt:lpstr>Reasons the above listed were rejected</vt:lpstr>
      <vt:lpstr>Time for Practice</vt:lpstr>
      <vt:lpstr>Example or Non-Example</vt:lpstr>
      <vt:lpstr>Description of any options the agency considered and Reasons the above listed were rejected</vt:lpstr>
      <vt:lpstr>Description of any options the agency considered and Reasons the above listed were rejected</vt:lpstr>
      <vt:lpstr>Description of each evaluation procedure, test, record, or report the agency used/will use as a basis for the proposed or refused action</vt:lpstr>
      <vt:lpstr>Time for Practice</vt:lpstr>
      <vt:lpstr>Example or Non-Example</vt:lpstr>
      <vt:lpstr>Description of each evaluation procedure, test, record, or report the agency used/will use as a basis for the proposed or refused action</vt:lpstr>
      <vt:lpstr>Description of any other factors that are relevant to the agency's proposal or refusal</vt:lpstr>
      <vt:lpstr>Time for Practice</vt:lpstr>
      <vt:lpstr>Example or Non-Example</vt:lpstr>
      <vt:lpstr>Description of any other factors that are relevant to the agency's proposal or refusal</vt:lpstr>
      <vt:lpstr>Prior Written Notice Additional Requirements</vt:lpstr>
      <vt:lpstr>TIPS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 Written Notice (PWN)</dc:title>
  <dc:creator>Arellano, Alicia</dc:creator>
  <cp:lastModifiedBy>Strobel, Stephanie</cp:lastModifiedBy>
  <cp:revision>5</cp:revision>
  <cp:lastPrinted>2023-02-08T18:05:29Z</cp:lastPrinted>
  <dcterms:created xsi:type="dcterms:W3CDTF">2022-09-02T04:00:30Z</dcterms:created>
  <dcterms:modified xsi:type="dcterms:W3CDTF">2023-09-19T00:03:33Z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